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68" r:id="rId4"/>
    <p:sldId id="259" r:id="rId5"/>
    <p:sldId id="260" r:id="rId6"/>
    <p:sldId id="269" r:id="rId7"/>
    <p:sldId id="270" r:id="rId8"/>
    <p:sldId id="271" r:id="rId9"/>
    <p:sldId id="261" r:id="rId10"/>
    <p:sldId id="262" r:id="rId11"/>
    <p:sldId id="263" r:id="rId12"/>
    <p:sldId id="264" r:id="rId13"/>
    <p:sldId id="265" r:id="rId14"/>
    <p:sldId id="266" r:id="rId15"/>
    <p:sldId id="267"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500A"/>
    <a:srgbClr val="005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5" autoAdjust="0"/>
    <p:restoredTop sz="70631" autoAdjust="0"/>
  </p:normalViewPr>
  <p:slideViewPr>
    <p:cSldViewPr>
      <p:cViewPr varScale="1">
        <p:scale>
          <a:sx n="29" d="100"/>
          <a:sy n="29" d="100"/>
        </p:scale>
        <p:origin x="1716" y="60"/>
      </p:cViewPr>
      <p:guideLst>
        <p:guide orient="horz" pos="2160"/>
        <p:guide pos="2880"/>
      </p:guideLst>
    </p:cSldViewPr>
  </p:slideViewPr>
  <p:outlineViewPr>
    <p:cViewPr>
      <p:scale>
        <a:sx n="33" d="100"/>
        <a:sy n="33" d="100"/>
      </p:scale>
      <p:origin x="0" y="453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A1440E-6700-4F4B-88FD-1B66A606BA77}" type="datetimeFigureOut">
              <a:rPr lang="ru-RU" smtClean="0"/>
              <a:pPr/>
              <a:t>27.07.2026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6AE588-FA67-4F1F-A3C0-482559A347C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solidFill>
                  <a:srgbClr val="00500A"/>
                </a:solidFill>
                <a:latin typeface="Times New Roman" pitchFamily="18" charset="0"/>
                <a:cs typeface="Times New Roman" pitchFamily="18" charset="0"/>
              </a:rPr>
              <a:t>Маркировка товаров отображает их различные особенности и характеристики, место и время их производства, соответствие товаров стандартам качества, а так же некоторую информацию о производителе товара, к примеру, его награды. Всем знакомый Знак качества так же является маркировкой товаров, которые прошли проверку на соответствие стандартам качества, что значительно повышает уважение к товарам. </a:t>
            </a:r>
            <a:endParaRPr lang="ru-RU" sz="1600" dirty="0" smtClean="0">
              <a:solidFill>
                <a:srgbClr val="00500A"/>
              </a:solidFill>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426AE588-FA67-4F1F-A3C0-482559A347CD}"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357188" algn="l"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itchFamily="18" charset="0"/>
              <a:cs typeface="Times New Roman" pitchFamily="18" charset="0"/>
            </a:endParaRPr>
          </a:p>
          <a:p>
            <a:pPr marL="0" marR="0" indent="357188" algn="l" defTabSz="914400" rtl="0" eaLnBrk="1" fontAlgn="auto" latinLnBrk="0" hangingPunct="1">
              <a:lnSpc>
                <a:spcPct val="100000"/>
              </a:lnSpc>
              <a:spcBef>
                <a:spcPts val="0"/>
              </a:spcBef>
              <a:spcAft>
                <a:spcPts val="0"/>
              </a:spcAft>
              <a:buClrTx/>
              <a:buSzTx/>
              <a:buFontTx/>
              <a:buNone/>
              <a:tabLst/>
              <a:defRPr/>
            </a:pPr>
            <a:endParaRPr lang="ru-RU" sz="1200" dirty="0" smtClean="0">
              <a:latin typeface="Times New Roman" pitchFamily="18" charset="0"/>
              <a:cs typeface="Times New Roman" pitchFamily="18" charset="0"/>
            </a:endParaRPr>
          </a:p>
          <a:p>
            <a:pPr marL="0" marR="0" indent="357188" algn="l"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itchFamily="18" charset="0"/>
                <a:cs typeface="Times New Roman" pitchFamily="18" charset="0"/>
              </a:rPr>
              <a:t>дату изготовления пищевой продукции, являющейся датой окончания технологического процесса производства. Если срок годности пищевого продукта не превышает 72 часа, то указывается час, число, месяц изготовления;  срок годности продукции составляет от 72 часов до 3-х месяцев - указывается число, месяц, год изготовления; при сроке годности 3 месяца и более  указывается месяц, год или число, месяц и год изготовления, для сахара указывается год изготовления. Слова «дата изготовления» в маркировке пищевой продукции могут быть заменены словами «дата производства» или другими словами, аналогичными по смыслу; срок годности пищевой продукции - ограниченный период времени, в течение которого продукты должны полностью отвечать предъявляемым к ним требованиям качества и безопасности;</a:t>
            </a:r>
          </a:p>
          <a:p>
            <a:pPr marL="0" indent="357188"/>
            <a:endParaRPr lang="ru-RU" sz="12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426AE588-FA67-4F1F-A3C0-482559A347CD}" type="slidenum">
              <a:rPr lang="ru-RU" smtClean="0"/>
              <a:pPr/>
              <a:t>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mtClean="0"/>
              <a:t>требования</a:t>
            </a:r>
            <a:endParaRPr lang="ru-RU"/>
          </a:p>
        </p:txBody>
      </p:sp>
      <p:sp>
        <p:nvSpPr>
          <p:cNvPr id="4" name="Номер слайда 3"/>
          <p:cNvSpPr>
            <a:spLocks noGrp="1"/>
          </p:cNvSpPr>
          <p:nvPr>
            <p:ph type="sldNum" sz="quarter" idx="10"/>
          </p:nvPr>
        </p:nvSpPr>
        <p:spPr/>
        <p:txBody>
          <a:bodyPr/>
          <a:lstStyle/>
          <a:p>
            <a:fld id="{426AE588-FA67-4F1F-A3C0-482559A347CD}" type="slidenum">
              <a:rPr lang="ru-RU" smtClean="0"/>
              <a:pPr/>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7D5F6E4-4E5F-4980-8FA7-8AA0225DB0A6}" type="datetimeFigureOut">
              <a:rPr lang="ru-RU" smtClean="0"/>
              <a:pPr/>
              <a:t>27.07.2026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22C7D1-57C3-43DF-9B23-09B7A816DDA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15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5F6E4-4E5F-4980-8FA7-8AA0225DB0A6}" type="datetimeFigureOut">
              <a:rPr lang="ru-RU" smtClean="0"/>
              <a:pPr/>
              <a:t>27.07.2026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2C7D1-57C3-43DF-9B23-09B7A816DDA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500A"/>
                </a:solidFill>
                <a:latin typeface="Times New Roman" pitchFamily="18" charset="0"/>
                <a:cs typeface="Times New Roman" pitchFamily="18" charset="0"/>
              </a:rPr>
              <a:t>Содержание </a:t>
            </a:r>
            <a:endParaRPr lang="ru-RU" b="1" dirty="0">
              <a:solidFill>
                <a:srgbClr val="00500A"/>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marL="514350" indent="-514350">
              <a:buFont typeface="+mj-lt"/>
              <a:buAutoNum type="arabicPeriod"/>
            </a:pPr>
            <a:r>
              <a:rPr lang="ru-RU" sz="4000" dirty="0" smtClean="0">
                <a:solidFill>
                  <a:srgbClr val="00500A"/>
                </a:solidFill>
                <a:latin typeface="Times New Roman" pitchFamily="18" charset="0"/>
                <a:cs typeface="Times New Roman" pitchFamily="18" charset="0"/>
              </a:rPr>
              <a:t>Стандарты, устанавливающие требования к информации </a:t>
            </a:r>
          </a:p>
          <a:p>
            <a:pPr marL="514350" indent="-514350">
              <a:buFont typeface="+mj-lt"/>
              <a:buAutoNum type="arabicPeriod"/>
            </a:pPr>
            <a:r>
              <a:rPr lang="ru-RU" sz="4000" dirty="0" smtClean="0">
                <a:solidFill>
                  <a:srgbClr val="00500A"/>
                </a:solidFill>
                <a:latin typeface="Times New Roman" pitchFamily="18" charset="0"/>
                <a:cs typeface="Times New Roman" pitchFamily="18" charset="0"/>
              </a:rPr>
              <a:t>Общие и специфичные требования для товаров однородных и разнородных групп.</a:t>
            </a:r>
            <a:endParaRPr lang="ru-RU" sz="4000" dirty="0">
              <a:solidFill>
                <a:srgbClr val="00500A"/>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12968" cy="1858218"/>
          </a:xfrm>
        </p:spPr>
        <p:txBody>
          <a:bodyPr>
            <a:normAutofit fontScale="90000"/>
          </a:bodyPr>
          <a:lstStyle/>
          <a:p>
            <a:r>
              <a:rPr lang="ru-RU" sz="4000" b="1" dirty="0" smtClean="0">
                <a:solidFill>
                  <a:srgbClr val="00500A"/>
                </a:solidFill>
                <a:latin typeface="Times New Roman" pitchFamily="18" charset="0"/>
                <a:cs typeface="Times New Roman" pitchFamily="18" charset="0"/>
              </a:rPr>
              <a:t>Стандарты, устанавливающие требования к информации на маркировке продовольственных товаров</a:t>
            </a:r>
            <a:endParaRPr lang="ru-RU" dirty="0">
              <a:solidFill>
                <a:srgbClr val="00500A"/>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2132856"/>
            <a:ext cx="8229600" cy="3993307"/>
          </a:xfrm>
        </p:spPr>
        <p:txBody>
          <a:bodyPr>
            <a:normAutofit/>
          </a:bodyPr>
          <a:lstStyle/>
          <a:p>
            <a:pPr marL="0" indent="446088" algn="just">
              <a:buNone/>
            </a:pPr>
            <a:r>
              <a:rPr lang="ru-RU" b="1" dirty="0" smtClean="0">
                <a:solidFill>
                  <a:srgbClr val="00500A"/>
                </a:solidFill>
                <a:latin typeface="Times New Roman" pitchFamily="18" charset="0"/>
                <a:cs typeface="Times New Roman" pitchFamily="18" charset="0"/>
              </a:rPr>
              <a:t>Маркировка товаров </a:t>
            </a:r>
            <a:r>
              <a:rPr lang="ru-RU" dirty="0" smtClean="0">
                <a:solidFill>
                  <a:srgbClr val="00500A"/>
                </a:solidFill>
                <a:latin typeface="Times New Roman" pitchFamily="18" charset="0"/>
                <a:cs typeface="Times New Roman" pitchFamily="18" charset="0"/>
              </a:rPr>
              <a:t>- графическая или текстовая (буквенный символ, число) информация на товаре или упаковке, позволяющая определить товар или его свойства, выполняющая функции идентификатора, источника информации и эмоционального стимулятора. </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5865515"/>
          </a:xfrm>
        </p:spPr>
        <p:txBody>
          <a:bodyPr>
            <a:noAutofit/>
          </a:bodyPr>
          <a:lstStyle/>
          <a:p>
            <a:pPr marL="0" indent="446088">
              <a:buNone/>
              <a:tabLst>
                <a:tab pos="0" algn="l"/>
              </a:tabLst>
            </a:pPr>
            <a:r>
              <a:rPr lang="ru-RU" sz="2200" b="1" dirty="0" smtClean="0">
                <a:solidFill>
                  <a:srgbClr val="00500A"/>
                </a:solidFill>
                <a:latin typeface="Times New Roman" pitchFamily="18" charset="0"/>
                <a:cs typeface="Times New Roman" pitchFamily="18" charset="0"/>
              </a:rPr>
              <a:t>Требования к  маркировке пищевой продукции  регламентируются следующими документами:</a:t>
            </a:r>
          </a:p>
          <a:p>
            <a:pPr marL="0" indent="357188" algn="just"/>
            <a:r>
              <a:rPr lang="ru-RU" sz="2200" dirty="0" smtClean="0">
                <a:solidFill>
                  <a:srgbClr val="00500A"/>
                </a:solidFill>
                <a:latin typeface="Times New Roman" pitchFamily="18" charset="0"/>
                <a:cs typeface="Times New Roman" pitchFamily="18" charset="0"/>
              </a:rPr>
              <a:t>Закон РФ от 07.02.1992 N 2300-1 «О защите прав потребителей»</a:t>
            </a:r>
          </a:p>
          <a:p>
            <a:pPr marL="0" indent="357188" algn="just"/>
            <a:r>
              <a:rPr lang="ru-RU" sz="2200" dirty="0" smtClean="0">
                <a:solidFill>
                  <a:srgbClr val="00500A"/>
                </a:solidFill>
                <a:latin typeface="Times New Roman" pitchFamily="18" charset="0"/>
                <a:cs typeface="Times New Roman" pitchFamily="18" charset="0"/>
              </a:rPr>
              <a:t>Правилами продажи отдельных видов товаров «ГОСТ Р 51074-2003. Национальный стандарт Российской Федерации. Продукты пищевые. Информация для потребителя. Общие требования»</a:t>
            </a:r>
          </a:p>
          <a:p>
            <a:pPr marL="0" indent="357188" algn="just"/>
            <a:r>
              <a:rPr lang="ru-RU" sz="2200" dirty="0" smtClean="0">
                <a:solidFill>
                  <a:srgbClr val="00500A"/>
                </a:solidFill>
                <a:latin typeface="Times New Roman" pitchFamily="18" charset="0"/>
                <a:cs typeface="Times New Roman" pitchFamily="18" charset="0"/>
              </a:rPr>
              <a:t>Постановление Правительства РФ от 19.01.1998 N 55 «Об утверждении Правил продажи отдельных видов товаров, перечня товаров длительного пользования, на которые не распространяется требование покупателя о безвозмездном предоставлении ему на период ремонта или замены аналогичного товара, и перечня непродовольственных товаров надлежащего качества, не подлежащих возврату или обмену на аналогичный товар других размера, формы, габарита, фасона, расцветки или комплектации»</a:t>
            </a:r>
          </a:p>
          <a:p>
            <a:pPr marL="0" indent="357188" algn="just"/>
            <a:r>
              <a:rPr lang="ru-RU" sz="2200" dirty="0" smtClean="0">
                <a:solidFill>
                  <a:srgbClr val="00500A"/>
                </a:solidFill>
                <a:latin typeface="Times New Roman" pitchFamily="18" charset="0"/>
                <a:cs typeface="Times New Roman" pitchFamily="18" charset="0"/>
              </a:rPr>
              <a:t> Технический регламент Таможенного союза ТР ТС 022/2011 «Пищевая продукция в части ее маркировки»</a:t>
            </a:r>
            <a:endParaRPr lang="ru-RU" sz="2200" dirty="0">
              <a:solidFill>
                <a:srgbClr val="00500A"/>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12968" cy="1143000"/>
          </a:xfrm>
        </p:spPr>
        <p:txBody>
          <a:bodyPr>
            <a:noAutofit/>
          </a:bodyPr>
          <a:lstStyle/>
          <a:p>
            <a:r>
              <a:rPr lang="ru-RU" sz="3200" b="1" dirty="0" smtClean="0">
                <a:solidFill>
                  <a:srgbClr val="00500A"/>
                </a:solidFill>
                <a:latin typeface="Times New Roman" pitchFamily="18" charset="0"/>
                <a:cs typeface="Times New Roman" pitchFamily="18" charset="0"/>
              </a:rPr>
              <a:t>Общие  и специфичные требования для товаров однородных и разнородных групп</a:t>
            </a:r>
            <a:endParaRPr lang="ru-RU" sz="3200" dirty="0">
              <a:solidFill>
                <a:srgbClr val="00500A"/>
              </a:solidFill>
              <a:latin typeface="Times New Roman" pitchFamily="18" charset="0"/>
              <a:cs typeface="Times New Roman" pitchFamily="18" charset="0"/>
            </a:endParaRPr>
          </a:p>
        </p:txBody>
      </p:sp>
      <p:sp>
        <p:nvSpPr>
          <p:cNvPr id="3" name="Содержимое 2"/>
          <p:cNvSpPr>
            <a:spLocks noGrp="1"/>
          </p:cNvSpPr>
          <p:nvPr>
            <p:ph idx="1"/>
          </p:nvPr>
        </p:nvSpPr>
        <p:spPr>
          <a:xfrm>
            <a:off x="251520" y="1484784"/>
            <a:ext cx="8640960" cy="1152128"/>
          </a:xfrm>
        </p:spPr>
        <p:txBody>
          <a:bodyPr>
            <a:noAutofit/>
          </a:bodyPr>
          <a:lstStyle/>
          <a:p>
            <a:pPr marL="0" indent="357188" algn="just">
              <a:buFont typeface="Wingdings" pitchFamily="2" charset="2"/>
              <a:buChar char="v"/>
            </a:pPr>
            <a:r>
              <a:rPr lang="ru-RU" sz="2400" dirty="0" smtClean="0">
                <a:latin typeface="Times New Roman" pitchFamily="18" charset="0"/>
                <a:cs typeface="Times New Roman" pitchFamily="18" charset="0"/>
              </a:rPr>
              <a:t>Информация о товаре может быть указана на этикетке или на потребительской упаковке продукции и должна содержать следующие сведения:</a:t>
            </a:r>
          </a:p>
        </p:txBody>
      </p:sp>
      <p:sp>
        <p:nvSpPr>
          <p:cNvPr id="4" name="Прямоугольник 3"/>
          <p:cNvSpPr/>
          <p:nvPr/>
        </p:nvSpPr>
        <p:spPr>
          <a:xfrm>
            <a:off x="323528" y="2708920"/>
            <a:ext cx="8496944" cy="3600400"/>
          </a:xfrm>
          <a:prstGeom prst="rect">
            <a:avLst/>
          </a:prstGeom>
          <a:solidFill>
            <a:srgbClr val="FFFF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57188" algn="just">
              <a:buFont typeface="Arial" pitchFamily="34" charset="0"/>
              <a:buChar char="•"/>
            </a:pPr>
            <a:r>
              <a:rPr lang="ru-RU" smtClean="0">
                <a:solidFill>
                  <a:schemeClr val="tx2"/>
                </a:solidFill>
                <a:latin typeface="Times New Roman" pitchFamily="18" charset="0"/>
                <a:cs typeface="Times New Roman" pitchFamily="18" charset="0"/>
              </a:rPr>
              <a:t>наименование пищевой продукции, позволяющее достоверно охарактеризовать данный продукт и отличить его от другой пищевой продукции;</a:t>
            </a:r>
          </a:p>
          <a:p>
            <a:pPr indent="357188" algn="just">
              <a:buFont typeface="Arial" pitchFamily="34" charset="0"/>
              <a:buChar char="•"/>
            </a:pPr>
            <a:r>
              <a:rPr lang="ru-RU" smtClean="0">
                <a:solidFill>
                  <a:schemeClr val="tx2"/>
                </a:solidFill>
                <a:latin typeface="Times New Roman" pitchFamily="18" charset="0"/>
                <a:cs typeface="Times New Roman" pitchFamily="18" charset="0"/>
              </a:rPr>
              <a:t>сведения об изготовителе товара - наименование и место нахождение изготовителя;</a:t>
            </a:r>
          </a:p>
          <a:p>
            <a:pPr indent="357188" algn="just">
              <a:buFont typeface="Arial" pitchFamily="34" charset="0"/>
              <a:buChar char="•"/>
            </a:pPr>
            <a:r>
              <a:rPr lang="ru-RU" smtClean="0">
                <a:solidFill>
                  <a:schemeClr val="tx2"/>
                </a:solidFill>
                <a:latin typeface="Times New Roman" pitchFamily="18" charset="0"/>
                <a:cs typeface="Times New Roman" pitchFamily="18" charset="0"/>
              </a:rPr>
              <a:t>состав пищевой продукции . При этом компоненты, входящие в состав пищевой продукции указываются в порядке убывания их массовой доли, т. е. сразу после слова «состав» указывается сырьевой компонент, который содержится в данном продукции в наибольшем количестве;</a:t>
            </a:r>
          </a:p>
          <a:p>
            <a:pPr indent="357188" algn="just">
              <a:buFont typeface="Arial" pitchFamily="34" charset="0"/>
              <a:buChar char="•"/>
            </a:pPr>
            <a:r>
              <a:rPr lang="ru-RU" smtClean="0">
                <a:solidFill>
                  <a:schemeClr val="tx2"/>
                </a:solidFill>
                <a:latin typeface="Times New Roman" pitchFamily="18" charset="0"/>
                <a:cs typeface="Times New Roman" pitchFamily="18" charset="0"/>
              </a:rPr>
              <a:t>количество пищевой продукции . Если продукция жидкая, то указывается ее объем ( литры, миллилитры и др.); если твердая, сыпучая - указывается ее масса ( килограммы, граммы и др.); если консистенция пастообразная, вязкая  - то указывается либо ее объем, либо масса;</a:t>
            </a:r>
            <a:endParaRPr lang="ru-RU" dirty="0" smtClean="0">
              <a:solidFill>
                <a:schemeClr val="tx2"/>
              </a:solidFill>
              <a:latin typeface="Times New Roman" pitchFamily="18" charset="0"/>
              <a:cs typeface="Times New Roman" pitchFamily="18" charset="0"/>
            </a:endParaRPr>
          </a:p>
        </p:txBody>
      </p:sp>
      <p:sp>
        <p:nvSpPr>
          <p:cNvPr id="5" name="Прямоугольник 4"/>
          <p:cNvSpPr/>
          <p:nvPr/>
        </p:nvSpPr>
        <p:spPr>
          <a:xfrm>
            <a:off x="323528" y="2708920"/>
            <a:ext cx="8496944" cy="3888432"/>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indent="357188" algn="just">
              <a:buFont typeface="Arial" pitchFamily="34" charset="0"/>
              <a:buChar char="•"/>
            </a:pPr>
            <a:r>
              <a:rPr lang="ru-RU" dirty="0" smtClean="0">
                <a:solidFill>
                  <a:schemeClr val="tx2"/>
                </a:solidFill>
                <a:latin typeface="Times New Roman" pitchFamily="18" charset="0"/>
                <a:cs typeface="Times New Roman" pitchFamily="18" charset="0"/>
              </a:rPr>
              <a:t>дату изготовления пищевой продукции, являющейся датой окончания технологического процесса производства;</a:t>
            </a:r>
          </a:p>
          <a:p>
            <a:pPr lvl="0" indent="357188" algn="just">
              <a:buFont typeface="Arial" pitchFamily="34" charset="0"/>
              <a:buChar char="•"/>
            </a:pPr>
            <a:r>
              <a:rPr lang="ru-RU" dirty="0" smtClean="0">
                <a:solidFill>
                  <a:schemeClr val="tx2"/>
                </a:solidFill>
                <a:latin typeface="Times New Roman" pitchFamily="18" charset="0"/>
                <a:cs typeface="Times New Roman" pitchFamily="18" charset="0"/>
              </a:rPr>
              <a:t>условия хранения пищевой продукции ( оптимальные условия окружающей среды - температура, влажность воздуха, световой режим, при которых обеспечивается сохранность продукции);</a:t>
            </a:r>
          </a:p>
          <a:p>
            <a:pPr lvl="0" indent="357188" algn="just">
              <a:buFont typeface="Arial" pitchFamily="34" charset="0"/>
              <a:buChar char="•"/>
            </a:pPr>
            <a:r>
              <a:rPr lang="ru-RU" dirty="0" smtClean="0">
                <a:solidFill>
                  <a:schemeClr val="tx2"/>
                </a:solidFill>
                <a:latin typeface="Times New Roman" pitchFamily="18" charset="0"/>
                <a:cs typeface="Times New Roman" pitchFamily="18" charset="0"/>
              </a:rPr>
              <a:t>сведения о пищевой ценности ( калорийность продукта, содержание белков, жиров, углеводов, витаминов, микроэлементов);</a:t>
            </a:r>
          </a:p>
          <a:p>
            <a:pPr lvl="0" indent="357188" algn="just">
              <a:buFont typeface="Arial" pitchFamily="34" charset="0"/>
              <a:buChar char="•"/>
            </a:pPr>
            <a:r>
              <a:rPr lang="ru-RU" dirty="0" smtClean="0">
                <a:solidFill>
                  <a:schemeClr val="tx2"/>
                </a:solidFill>
                <a:latin typeface="Times New Roman" pitchFamily="18" charset="0"/>
                <a:cs typeface="Times New Roman" pitchFamily="18" charset="0"/>
              </a:rPr>
              <a:t>способы и условия приготовления ( для концентратов и полуфабрикатов),  а  для продуктов детского и диетического питания и условия применения;</a:t>
            </a:r>
          </a:p>
          <a:p>
            <a:pPr lvl="0" indent="357188" algn="just">
              <a:buFont typeface="Arial" pitchFamily="34" charset="0"/>
              <a:buChar char="•"/>
            </a:pPr>
            <a:r>
              <a:rPr lang="ru-RU" dirty="0" smtClean="0">
                <a:solidFill>
                  <a:schemeClr val="tx2"/>
                </a:solidFill>
                <a:latin typeface="Times New Roman" pitchFamily="18" charset="0"/>
                <a:cs typeface="Times New Roman" pitchFamily="18" charset="0"/>
              </a:rPr>
              <a:t>сведения о наличии в пищевой продукции компонентов, полученных с применением </a:t>
            </a:r>
            <a:r>
              <a:rPr lang="ru-RU" dirty="0" err="1" smtClean="0">
                <a:solidFill>
                  <a:schemeClr val="tx2"/>
                </a:solidFill>
                <a:latin typeface="Times New Roman" pitchFamily="18" charset="0"/>
                <a:cs typeface="Times New Roman" pitchFamily="18" charset="0"/>
              </a:rPr>
              <a:t>генно-модифицированных</a:t>
            </a:r>
            <a:r>
              <a:rPr lang="ru-RU" dirty="0" smtClean="0">
                <a:solidFill>
                  <a:schemeClr val="tx2"/>
                </a:solidFill>
                <a:latin typeface="Times New Roman" pitchFamily="18" charset="0"/>
                <a:cs typeface="Times New Roman" pitchFamily="18" charset="0"/>
              </a:rPr>
              <a:t> организмов (ГМО);</a:t>
            </a:r>
          </a:p>
          <a:p>
            <a:pPr lvl="0" indent="357188" algn="just">
              <a:buFont typeface="Arial" pitchFamily="34" charset="0"/>
              <a:buChar char="•"/>
              <a:defRPr/>
            </a:pPr>
            <a:r>
              <a:rPr lang="ru-RU" dirty="0" smtClean="0">
                <a:solidFill>
                  <a:schemeClr val="tx2"/>
                </a:solidFill>
                <a:latin typeface="Times New Roman" pitchFamily="18" charset="0"/>
                <a:cs typeface="Times New Roman" pitchFamily="18" charset="0"/>
              </a:rPr>
              <a:t>сведения о документе, в соответствии с которым произведена пищевая продукция ( государственный стандарт - ГОСТ, технические условия -  ТУ, стандарты отрасли или другие нормативные документы). </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nextCondLst>
                <p:cond evt="onClick" delay="0">
                  <p:tgtEl>
                    <p:spTgt spid="4"/>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Autofit/>
          </a:bodyPr>
          <a:lstStyle/>
          <a:p>
            <a:pPr algn="just">
              <a:buFont typeface="Wingdings" pitchFamily="2" charset="2"/>
              <a:buChar char="v"/>
            </a:pPr>
            <a:r>
              <a:rPr lang="ru-RU" sz="2800" dirty="0" smtClean="0"/>
              <a:t>Наносимая при маркировке информация должна соответствовать действующей классификации стандартов. Отсутствие надлежащей маркировки товаров может лишить страхователя права на получение возмещения ущерба в случае возникновения страхового случая. Так же маркировка является одним из существенных объектов таможенного контроля.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32656"/>
            <a:ext cx="8229600" cy="6264696"/>
          </a:xfrm>
        </p:spPr>
        <p:txBody>
          <a:bodyPr>
            <a:normAutofit lnSpcReduction="10000"/>
          </a:bodyPr>
          <a:lstStyle/>
          <a:p>
            <a:r>
              <a:rPr lang="ru-RU" sz="1600" dirty="0" smtClean="0"/>
              <a:t>Упаковка и маркировка товара должна обеспечиваться поставщиком, изготовителем, импортером или распространяющей товар организацией, несущей ответственность за качество её исполнения и достоверность информации в соответствии с действующим законодательством. </a:t>
            </a:r>
          </a:p>
          <a:p>
            <a:r>
              <a:rPr lang="ru-RU" sz="1600" dirty="0" smtClean="0"/>
              <a:t>Содержание и состав маркировки товаров должны обеспечивать безопасное с ними обращение. </a:t>
            </a:r>
          </a:p>
          <a:p>
            <a:r>
              <a:rPr lang="ru-RU" sz="1600" dirty="0" smtClean="0"/>
              <a:t>Информацию, необходимую для маркировки, получают от компетентных источников или в результате самостоятельных испытаний, проводимых соответственно действующим нормативам и документам. </a:t>
            </a:r>
          </a:p>
          <a:p>
            <a:r>
              <a:rPr lang="ru-RU" sz="1600" dirty="0" smtClean="0"/>
              <a:t>Требования к маркировке товара предъявляются стандартные почти ко всем его категориям и видам. </a:t>
            </a:r>
          </a:p>
          <a:p>
            <a:r>
              <a:rPr lang="ru-RU" sz="1600" dirty="0" smtClean="0"/>
              <a:t>Маркировка должна быть контрастного цвета по отношению к фону изделия или цвету упаковки, на которой она размещается, четкой, разборчивой и устойчивой к холоду, жаре и влаге. </a:t>
            </a:r>
          </a:p>
          <a:p>
            <a:r>
              <a:rPr lang="ru-RU" sz="1600" dirty="0" smtClean="0"/>
              <a:t>Она должна быть четкой на протяжении всего срока годности или гарантии хранения для фасованных товаров. </a:t>
            </a:r>
          </a:p>
          <a:p>
            <a:r>
              <a:rPr lang="ru-RU" sz="1600" dirty="0" smtClean="0"/>
              <a:t>Способы изготовления этикеток, нанесения маркировки и применяемые при этом материалы должны учитывать особенности маркируемого товара и обеспечить наилучшее качество изображения. </a:t>
            </a:r>
          </a:p>
          <a:p>
            <a:r>
              <a:rPr lang="ru-RU" sz="1600" dirty="0" smtClean="0"/>
              <a:t>Если размеры или характер товара (упаковки) не могут обеспечить качественной маркировки, необходимая информация должна излагаться в сопроводительной документации, прилагающейся к каждой единице товара или продукции. </a:t>
            </a:r>
          </a:p>
          <a:p>
            <a:r>
              <a:rPr lang="ru-RU" sz="1600" dirty="0" smtClean="0"/>
              <a:t>Маркировка товаров требования к способам нанесения, месту, качеству маркировки и контролю за ней устанавливаются в договоре или нормативно-технической документации. </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Autofit/>
          </a:bodyPr>
          <a:lstStyle/>
          <a:p>
            <a:r>
              <a:rPr lang="ru-RU" sz="2400" dirty="0" smtClean="0"/>
              <a:t>Маркировка продовольственных товаров может наноситься непосредственно на товар в виде клейма или штампа. Клеймят чаще всего мясные продукты, мясо, яйца, субпродукты методом выжигания или нанесения специальной краски. Также штампы могут выдавливаться или вдавливаться, как на головках сыра. Непосредственно на упаковку товара наносится штамп с кодовым номером завода изготовителя, номером партии и датой изготовления. Обычно это делается на жестяных банках и на металлических крышках для стеклянных банок с консервами. Похожие штампы, нанесенные краской, наносятся на упаковки масложировой и молочной продукции.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lnSpcReduction="10000"/>
          </a:bodyPr>
          <a:lstStyle/>
          <a:p>
            <a:r>
              <a:rPr lang="ru-RU" sz="2800" dirty="0" smtClean="0"/>
              <a:t>Если упаковка не предназначена для нанесения на неё информации, к ней приклеивается этикетка с содержанием обязательной информацией о товаре. Бумажная основа этикетки позволяет сделать маркировку яркой и качественной, с точки зрения дизайна, печати и цветового решения. Еще один носитель информации - вкладыш, он чаще всего используется в коробках с продукцией кондитерской промышленности, например в коробках печенья и шоколадных конфет.</a:t>
            </a: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47500" lnSpcReduction="20000"/>
          </a:bodyPr>
          <a:lstStyle/>
          <a:p>
            <a:r>
              <a:rPr lang="ru-RU" dirty="0" smtClean="0"/>
              <a:t>Кроме того, информация о продовольственных товарах может быть дополнена такими сведениями, как:</a:t>
            </a:r>
          </a:p>
          <a:p>
            <a:r>
              <a:rPr lang="ru-RU" dirty="0" smtClean="0"/>
              <a:t>способ и рекомендации по приготовлению (для продуктов детского питания, мясных консервов, консервов из птицы, полуфабрикатов, молочных продуктов, кондитерских изделий);</a:t>
            </a:r>
          </a:p>
          <a:p>
            <a:r>
              <a:rPr lang="ru-RU" dirty="0" smtClean="0"/>
              <a:t>ветеринарное клеймо и/или ветеринарные штампы (для мяса в тушах, полутушах и четвертинках);</a:t>
            </a:r>
          </a:p>
          <a:p>
            <a:r>
              <a:rPr lang="ru-RU" dirty="0" smtClean="0"/>
              <a:t>товароведческое клеймо (категория упитанности) (для мяса в тушах, полутушах и четвертинках, неупакованное мясо птицы в тушках);</a:t>
            </a:r>
          </a:p>
          <a:p>
            <a:r>
              <a:rPr lang="ru-RU" dirty="0" smtClean="0"/>
              <a:t>термическое состояние (фасованное мясо, полуфабрикаты, колбасы, мясо птицы в тушках — охлажденные, замороженные);</a:t>
            </a:r>
          </a:p>
          <a:p>
            <a:r>
              <a:rPr lang="ru-RU" dirty="0" smtClean="0"/>
              <a:t>категория, сорт (при наличии) (для мясных продуктов, колбасных и кулинарных изделий из мяса птицы, пищевых яиц, молока и молочных продуктов, зерномучных продуктов);</a:t>
            </a:r>
          </a:p>
          <a:p>
            <a:r>
              <a:rPr lang="ru-RU" dirty="0" smtClean="0"/>
              <a:t>вид упаковки (мясные и рыбные продукты, чай, кофе, вкусовые вещества — упаковано под вакуумом);</a:t>
            </a:r>
          </a:p>
          <a:p>
            <a:r>
              <a:rPr lang="ru-RU" dirty="0" smtClean="0"/>
              <a:t>рекомендации по применению (консервы из мяса, птицы, продукты диетического питания);</a:t>
            </a:r>
          </a:p>
          <a:p>
            <a:r>
              <a:rPr lang="ru-RU" dirty="0" smtClean="0"/>
              <a:t>способ обработки (мясо птицы в тушках — потрошенные, </a:t>
            </a:r>
            <a:r>
              <a:rPr lang="ru-RU" dirty="0" err="1" smtClean="0"/>
              <a:t>полупотрошенные</a:t>
            </a:r>
            <a:r>
              <a:rPr lang="ru-RU" dirty="0" smtClean="0"/>
              <a:t>) и др.</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47500" lnSpcReduction="20000"/>
          </a:bodyPr>
          <a:lstStyle/>
          <a:p>
            <a:r>
              <a:rPr lang="ru-RU" dirty="0" smtClean="0"/>
              <a:t>Рассмотрим более подробно лишь те позиции информационного перечня, которые имеют принципиальное значение для характеристики продовольственных товаров.</a:t>
            </a:r>
          </a:p>
          <a:p>
            <a:r>
              <a:rPr lang="ru-RU" i="1" dirty="0" smtClean="0"/>
              <a:t>Наименование</a:t>
            </a:r>
            <a:r>
              <a:rPr lang="ru-RU" dirty="0" smtClean="0"/>
              <a:t> может включать название группы, подгруппы, вида продукта, приведенных в любой последовательности. В наименовании возможно указание отличительных особенностей продукта, например, концентрированный, восстановленный, сублимированный, пастеризованный, охлажденный и пр.</a:t>
            </a:r>
          </a:p>
          <a:p>
            <a:r>
              <a:rPr lang="ru-RU" dirty="0" smtClean="0"/>
              <a:t>Пищевые продукты, которые не являются традиционными для России (джин, виски, лечо и пр.) и поступают по импорту, должны иметь наименования, соответствующие международным, региональным и национальным нормативным документам.</a:t>
            </a:r>
          </a:p>
          <a:p>
            <a:r>
              <a:rPr lang="ru-RU" dirty="0" err="1" smtClean="0"/>
              <a:t>аемым</a:t>
            </a:r>
            <a:r>
              <a:rPr lang="ru-RU" dirty="0" smtClean="0"/>
              <a:t> аналогам натуральных пищевых продуктов давать наименования, близкие к натуральным продуктам (белковой икре название "Икра зернистая черная", </a:t>
            </a:r>
            <a:r>
              <a:rPr lang="ru-RU" dirty="0" err="1" smtClean="0"/>
              <a:t>палочкаНе</a:t>
            </a:r>
            <a:r>
              <a:rPr lang="ru-RU" dirty="0" smtClean="0"/>
              <a:t> допускается:</a:t>
            </a:r>
          </a:p>
          <a:p>
            <a:r>
              <a:rPr lang="ru-RU" dirty="0" smtClean="0"/>
              <a:t>в наименованиях аналогов пищевых продуктов указывать, что они являются продуктами типа другого известного продукта (например, вино типа </a:t>
            </a:r>
            <a:r>
              <a:rPr lang="ru-RU" dirty="0" err="1" smtClean="0"/>
              <a:t>Ркацители</a:t>
            </a:r>
            <a:r>
              <a:rPr lang="ru-RU" dirty="0" smtClean="0"/>
              <a:t>, минеральная вода типа Боржоми и т. п.);</a:t>
            </a:r>
          </a:p>
          <a:p>
            <a:r>
              <a:rPr lang="ru-RU" dirty="0" smtClean="0"/>
              <a:t>давать пищевым продуктам наименования, вводящие потребителей в заблуждение относительно природы пищевого продукта. Например, не допускается промышленно </a:t>
            </a:r>
            <a:r>
              <a:rPr lang="ru-RU" dirty="0" err="1" smtClean="0"/>
              <a:t>вырабатывм</a:t>
            </a:r>
            <a:r>
              <a:rPr lang="ru-RU" dirty="0" smtClean="0"/>
              <a:t>, вырабатываемым из рыбы и другого сырья название "Крабовые палочки").</a:t>
            </a:r>
          </a:p>
          <a:p>
            <a:r>
              <a:rPr lang="ru-RU" dirty="0" smtClean="0"/>
              <a:t>использовать термины "приближенное к женскому молоку", "адаптированное" в названии молочных продуктов, предназначенных для питания детей первого года жизни.</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32500" lnSpcReduction="20000"/>
          </a:bodyPr>
          <a:lstStyle/>
          <a:p>
            <a:r>
              <a:rPr lang="ru-RU" i="1" dirty="0" smtClean="0"/>
              <a:t>Наименование места происхождения</a:t>
            </a:r>
            <a:r>
              <a:rPr lang="ru-RU" dirty="0" smtClean="0"/>
              <a:t> указывается в том случае, если особые свойства продукта определяются характерными природными условиями географического объекта (страны, населенного пункта, местности и пр.) и/или людскими факторами. Если название географического объекта не вошло во всеобщее употребление на территории России, то оно не признается наименованием места происхождения продукта.</a:t>
            </a:r>
          </a:p>
          <a:p>
            <a:r>
              <a:rPr lang="ru-RU" dirty="0" smtClean="0"/>
              <a:t>Если продукт (сырье, полуфабрикат), изготовленный в одной стране, проходит в другой стране технологическую обработку, которая изменяет его свойства или превращает в готовое изделие, то другая страна рассматривается как страна происхождения.</a:t>
            </a:r>
          </a:p>
          <a:p>
            <a:r>
              <a:rPr lang="ru-RU" i="1" dirty="0" smtClean="0"/>
              <a:t>Масса нетто и объем продукта</a:t>
            </a:r>
            <a:r>
              <a:rPr lang="ru-RU" dirty="0" smtClean="0"/>
              <a:t>. Для продуктов, в которых основной компонент находится в жидкой среде (в сиропе, рассоле, во фруктовом или овощном соке, в бульоне и пр.), помимо общей массы нетто должна быть указана масса основного продукта.</a:t>
            </a:r>
          </a:p>
          <a:p>
            <a:r>
              <a:rPr lang="ru-RU" dirty="0" smtClean="0"/>
              <a:t>Слово "</a:t>
            </a:r>
            <a:r>
              <a:rPr lang="ru-RU" i="1" dirty="0" smtClean="0"/>
              <a:t>состав</a:t>
            </a:r>
            <a:r>
              <a:rPr lang="ru-RU" dirty="0" smtClean="0"/>
              <a:t>" должно предшествовать перечню </a:t>
            </a:r>
            <a:r>
              <a:rPr lang="ru-RU" dirty="0" err="1" smtClean="0"/>
              <a:t>ингридиентов</a:t>
            </a:r>
            <a:r>
              <a:rPr lang="ru-RU" dirty="0" smtClean="0"/>
              <a:t>, которые указываются в порядке уменьшения массовой доли в рецептуре продукта. К </a:t>
            </a:r>
            <a:r>
              <a:rPr lang="ru-RU" dirty="0" err="1" smtClean="0"/>
              <a:t>ингридиентам</a:t>
            </a:r>
            <a:r>
              <a:rPr lang="ru-RU" dirty="0" smtClean="0"/>
              <a:t> относятся не только вещества растительного, животного или минерального происхождения, но также природные или синтезированные пищевые добавки, используемые при подготовке или производстве пищевого продукта и присутствующие в готовом продукте в исходном или измененном виде. При указании пищевых добавок применяют их групповое наименование и индекс согласно Международной цифровой системе (INS) или Европейской цифровой системе (Е). Например, </a:t>
            </a:r>
            <a:r>
              <a:rPr lang="ru-RU" dirty="0" err="1" smtClean="0"/>
              <a:t>желеобразователь</a:t>
            </a:r>
            <a:r>
              <a:rPr lang="ru-RU" dirty="0" smtClean="0"/>
              <a:t> — </a:t>
            </a:r>
            <a:r>
              <a:rPr lang="ru-RU" dirty="0" err="1" smtClean="0"/>
              <a:t>агар</a:t>
            </a:r>
            <a:r>
              <a:rPr lang="ru-RU" dirty="0" smtClean="0"/>
              <a:t> Е 406.</a:t>
            </a:r>
          </a:p>
          <a:p>
            <a:r>
              <a:rPr lang="ru-RU" dirty="0" smtClean="0"/>
              <a:t>При применении усилителей вкуса или запаха слова "</a:t>
            </a:r>
            <a:r>
              <a:rPr lang="ru-RU" dirty="0" err="1" smtClean="0"/>
              <a:t>ароматизатор</a:t>
            </a:r>
            <a:r>
              <a:rPr lang="ru-RU" dirty="0" smtClean="0"/>
              <a:t>", "пищевкусовая добавка" должны сопровождаться прилагательными: "натуральный", "идентичный натуральному" или "искусственный", в зависимости от того, какими они являются.</a:t>
            </a:r>
          </a:p>
          <a:p>
            <a:r>
              <a:rPr lang="ru-RU" dirty="0" smtClean="0"/>
              <a:t>Правительством Российской Федерации утвержден перечень пищевых продуктов, которые должны содержать информацию о противопоказаниях для применения при отдельных видах заболеваний. В перечень включены следующие продукты: биологически активные пищевые добавки к пище, обладающие тонизирующим, </a:t>
            </a:r>
            <a:r>
              <a:rPr lang="ru-RU" dirty="0" err="1" smtClean="0"/>
              <a:t>гормоноподобным</a:t>
            </a:r>
            <a:r>
              <a:rPr lang="ru-RU" dirty="0" smtClean="0"/>
              <a:t> и влияющим на рост тканей организма человека действием; пищевые продукты, содержащие эти добавки; пищевые продукты нетрадиционного состава с включением не свойственных им компонентов белковой природы.</a:t>
            </a:r>
          </a:p>
          <a:p>
            <a:r>
              <a:rPr lang="ru-RU" i="1" dirty="0" smtClean="0"/>
              <a:t>Информацию о противопоказаниях</a:t>
            </a:r>
            <a:r>
              <a:rPr lang="ru-RU" dirty="0" smtClean="0"/>
              <a:t> для применения при отдельных видах заболеваний доводят до сведения потребителя на этикетке, </a:t>
            </a:r>
            <a:r>
              <a:rPr lang="ru-RU" dirty="0" err="1" smtClean="0"/>
              <a:t>контрэтикетке</a:t>
            </a:r>
            <a:r>
              <a:rPr lang="ru-RU" dirty="0" smtClean="0"/>
              <a:t>, ярлыке, листе-вкладыше, прилагаемом к каждой единице упаковки, или маркировкой.</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Любая информация о специальных питательных свойствах, лечебном или профилактическом назначении продукта, наличии в нем биологически активных веществ, отсутствии вредных веществ или других особых его характеристиках может быть нанесена на этикетку только с разрешения компетентных органов Минздрава России или при соответствии продукта нормативному документу Минздрава России, регулирующему решение данных вопросов.</a:t>
            </a:r>
          </a:p>
          <a:p>
            <a:r>
              <a:rPr lang="ru-RU" i="1" dirty="0" smtClean="0"/>
              <a:t>Пищевую ценность </a:t>
            </a:r>
            <a:r>
              <a:rPr lang="ru-RU" dirty="0" smtClean="0"/>
              <a:t>указывают как массу углеродов, белков, жиров и других компонентов в 100 г или 100 мл съедобной части продукта. Энергетическую ценность продукта определяют в расчете на 100 г или 100 мл продукта и указывают в килокалориях.</a:t>
            </a:r>
          </a:p>
          <a:p>
            <a:r>
              <a:rPr lang="ru-RU" i="1" dirty="0" smtClean="0"/>
              <a:t>Условия хранения</a:t>
            </a:r>
            <a:r>
              <a:rPr lang="ru-RU" dirty="0" smtClean="0"/>
              <a:t> указывают для продуктов, имеющих ограниченные сроки годности (хранения, реализации) и/или требующих специальных условий хранения (пониженной температуры, определенной влажности воздуха, светового режима и пр.). Для продуктов (например, продуктов детского питания), качество которых изменяется после вскрытия герметичной упаковки, защищавшей продукт от порчи, рекомендуется указывать условия хранения после вскрытия упаковки.</a:t>
            </a:r>
          </a:p>
          <a:p>
            <a:endParaRPr lang="ru-RU" dirty="0" smtClean="0"/>
          </a:p>
          <a:p>
            <a:endParaRPr lang="ru-RU" dirty="0" smtClean="0"/>
          </a:p>
          <a:p>
            <a:endParaRPr lang="ru-RU" dirty="0" smtClean="0"/>
          </a:p>
          <a:p>
            <a:endParaRPr lang="ru-RU" dirty="0" smtClean="0"/>
          </a:p>
          <a:p>
            <a:endParaRPr lang="ru-RU" dirty="0" smtClean="0"/>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47500" lnSpcReduction="20000"/>
          </a:bodyPr>
          <a:lstStyle/>
          <a:p>
            <a:r>
              <a:rPr lang="ru-RU" i="1" dirty="0" smtClean="0"/>
              <a:t>Срок годности</a:t>
            </a:r>
            <a:r>
              <a:rPr lang="ru-RU" dirty="0" smtClean="0"/>
              <a:t> пищевых продуктов исчисляется с даты изготовления. Срок годности может быть указан следующим образом: "Годен в течение … (часов, дней, месяцев или лет)", "Годен до … (дата)", "Использовать до … (дата)". Дату окончания срока годности указывают так: "час, день и месяц" — для скоропортящихся продуктов; "день и месяц" — если срок годности продукта не превышает трех месяцев; "месяц и год" — если срок годности продукта превышает три месяца.</a:t>
            </a:r>
          </a:p>
          <a:p>
            <a:r>
              <a:rPr lang="ru-RU" dirty="0" smtClean="0"/>
              <a:t>Правительством Российской Федерации утвержден перечень пищевых продуктов, на которые установлен срок годности. По истечении срока годности пищевой продукт считается непригодным для использования по назначению. Срок годности устанавливает изготовитель пищевых продуктов с указанием условий хранения. В течение срока годности изготовитель гарантирует соответствие продукта требованиям безопасности для жизни и здоровья потребителей.</a:t>
            </a:r>
          </a:p>
          <a:p>
            <a:r>
              <a:rPr lang="ru-RU" dirty="0" smtClean="0"/>
              <a:t>Не являются обязательными требования об указании срока годности для свежих овощей и картофеля (за исключением мытых, герметично упакованных или полуфабрикатов из них), хлебобулочных изделий (кроме бараночных, сухарных изделий, хлебных палочек, пирогов, пирожков и пончиков), алкогольных напитков, кофе, пряностей, уксуса, живой и мороженой рыбы и нерыбных объектов промысла, а также мороженого.</a:t>
            </a:r>
          </a:p>
          <a:p>
            <a:r>
              <a:rPr lang="ru-RU" dirty="0" smtClean="0"/>
              <a:t>Срок годности нарезанных и расфасованных пищевых продуктов устанавливает упаковщик.</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47500" lnSpcReduction="20000"/>
          </a:bodyPr>
          <a:lstStyle/>
          <a:p>
            <a:r>
              <a:rPr lang="ru-RU" i="1" dirty="0" smtClean="0"/>
              <a:t>Срок хранения </a:t>
            </a:r>
            <a:r>
              <a:rPr lang="ru-RU" dirty="0" smtClean="0"/>
              <a:t>— это период, в течение которого пищевой продукт сохраняет все свои свойства при условии правильного соблюдения режимов хранения. Срок хранения исчисляют с даты изготовления и указывают на упаковке или потребительской таре продукта питания следующим образом: "Срок хранения до …(дата)", "Срок хранения в течение … (дней, месяцев или лет)". По истечении срока хранения пищевой продукт пригоден для потребления, однако, его потребительские свойства могут быть снижены.</a:t>
            </a:r>
          </a:p>
          <a:p>
            <a:r>
              <a:rPr lang="ru-RU" i="1" dirty="0" smtClean="0"/>
              <a:t>Срок реализации</a:t>
            </a:r>
            <a:r>
              <a:rPr lang="ru-RU" dirty="0" smtClean="0"/>
              <a:t> определяется датой, до которой пищевой продукт может предлагаться потребителю для использования по назначению и до которой он не теряет своих потребительских свойств. Срок реализации устанавливают на пищевые продукты с учетом некоторого разумного периода хранения продуктов в домашних условиях. Срок реализации исчисляют с даты изготовления и указывают на упаковке следующим образом: "Реализовать до … (дата)" или "Реализовать в течение … (часов, дней, месяцев или лет)".</a:t>
            </a:r>
          </a:p>
          <a:p>
            <a:r>
              <a:rPr lang="ru-RU" dirty="0" smtClean="0"/>
              <a:t>Если срок годности указывают словами "Годен в течение … (часов, дней, месяцев или лет)", срок хранения словами — "Срок хранения в течение … (часов, дней, месяцев или лет), срок реализации словами — "Реализовать в течение … (часов, дней, месяцев или лет)", то на потребительскую тару обязательно наносят дату изготовления пищевого продукта. Дату изготовления наносят в виде двухзначных чисел, обозначающих число, месяц и год (например, 22.06.98), или отметок против чисел на кромках этикетки, или дают ссылку, где она указана.</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47500" lnSpcReduction="20000"/>
          </a:bodyPr>
          <a:lstStyle/>
          <a:p>
            <a:r>
              <a:rPr lang="ru-RU" i="1" dirty="0" smtClean="0"/>
              <a:t>Для отечественных пищевых продуктов обозначение нормативного или технического документа обязательно.</a:t>
            </a:r>
            <a:endParaRPr lang="ru-RU" dirty="0" smtClean="0"/>
          </a:p>
          <a:p>
            <a:r>
              <a:rPr lang="ru-RU" dirty="0" smtClean="0"/>
              <a:t>Информацию о сертификации серийно изготавливаемых пищевых продуктов наносит изготовитель в виде знака соответствия по </a:t>
            </a:r>
            <a:r>
              <a:rPr lang="ru-RU" dirty="0" err="1" smtClean="0"/>
              <a:t>ГОСТу</a:t>
            </a:r>
            <a:r>
              <a:rPr lang="ru-RU" dirty="0" smtClean="0"/>
              <a:t> Р 50460 для пищевых продуктов, подлежащих обязательной сертификации, или в виде знака соответствия по </a:t>
            </a:r>
            <a:r>
              <a:rPr lang="ru-RU" dirty="0" err="1" smtClean="0"/>
              <a:t>ГОСТу</a:t>
            </a:r>
            <a:r>
              <a:rPr lang="ru-RU" dirty="0" smtClean="0"/>
              <a:t> Р 1.9 для добровольно сертифицируемых пищевых продуктов на основании лицензии, выданной органом по сертификации в установленном порядке.</a:t>
            </a:r>
          </a:p>
          <a:p>
            <a:r>
              <a:rPr lang="ru-RU" i="1" dirty="0" smtClean="0"/>
              <a:t>Информацию о сертификации</a:t>
            </a:r>
            <a:r>
              <a:rPr lang="ru-RU" dirty="0" smtClean="0"/>
              <a:t> неупакованных пищевых продуктов проставляют в сопроводительных документах и вывешивают в торговом зале.</a:t>
            </a:r>
          </a:p>
          <a:p>
            <a:r>
              <a:rPr lang="ru-RU" dirty="0" smtClean="0"/>
              <a:t>Информация может содержать специфические сведения. Например, рыбные и морские продукты должны содержать сведения о принадлежности к району промысла, виде разделки (обезглавленные, потрошенные, пластом, ломтиками и пр.), степени солености (малосоленые, слабосоленые, среднесоленые, </a:t>
            </a:r>
            <a:r>
              <a:rPr lang="ru-RU" dirty="0" err="1" smtClean="0"/>
              <a:t>крепкосоленые</a:t>
            </a:r>
            <a:r>
              <a:rPr lang="ru-RU" dirty="0" smtClean="0"/>
              <a:t>). Информация о меде должна сопровождаться указанием подлинности (натуральный или искусственный), ботанического происхождения продукта (липовый, гречишный и пр.), годом сбора.</a:t>
            </a:r>
          </a:p>
          <a:p>
            <a:r>
              <a:rPr lang="ru-RU" dirty="0" smtClean="0"/>
              <a:t>Если пищевые продукты прошли специальную обработку (например, ионизирующее облучение сырья, полуфабрикатов или самого продукта), то информация о такой обработке должна располагаться на этикетке в непосредственной близости от наименования продукта, а в случае использования облученного основного </a:t>
            </a:r>
            <a:r>
              <a:rPr lang="ru-RU" dirty="0" err="1" smtClean="0"/>
              <a:t>ингридиента</a:t>
            </a:r>
            <a:r>
              <a:rPr lang="ru-RU" dirty="0" smtClean="0"/>
              <a:t> — рядом с его наименованием в списке </a:t>
            </a:r>
            <a:r>
              <a:rPr lang="ru-RU" dirty="0" err="1" smtClean="0"/>
              <a:t>ингридиентов</a:t>
            </a:r>
            <a:r>
              <a:rPr lang="ru-RU" dirty="0" smtClean="0"/>
              <a:t>.</a:t>
            </a:r>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34854</TotalTime>
  <Words>2629</Words>
  <Application>Microsoft Office PowerPoint</Application>
  <PresentationFormat>Экран (4:3)</PresentationFormat>
  <Paragraphs>84</Paragraphs>
  <Slides>15</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Times New Roman</vt:lpstr>
      <vt:lpstr>Wingdings</vt:lpstr>
      <vt:lpstr>Тема Office</vt:lpstr>
      <vt:lpstr>Содержание </vt:lpstr>
      <vt:lpstr>Стандарты, устанавливающие требования к информации на маркировке продовольственных товаров</vt:lpstr>
      <vt:lpstr>Презентация PowerPoint</vt:lpstr>
      <vt:lpstr>Общие  и специфичные требования для товаров однородных и разнородных групп</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Маркировка продовольственных товаров: стандарты, устанавливающие требования к информации; общие и специфичные требования для товаров однородных и разнородных групп.</dc:title>
  <dc:creator>User</dc:creator>
  <cp:lastModifiedBy>Дэниел Домников</cp:lastModifiedBy>
  <cp:revision>11</cp:revision>
  <dcterms:created xsi:type="dcterms:W3CDTF">2015-12-07T17:13:41Z</dcterms:created>
  <dcterms:modified xsi:type="dcterms:W3CDTF">2026-08-20T13:53:03Z</dcterms:modified>
</cp:coreProperties>
</file>