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70" r:id="rId8"/>
    <p:sldId id="271" r:id="rId9"/>
    <p:sldId id="272" r:id="rId10"/>
    <p:sldId id="273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9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67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16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66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88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72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26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37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22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90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359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6193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62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28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465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95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37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D7F9E0-30A6-4683-B4E0-5E0CF7F1B20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08AD6-469D-475F-A3D3-D6EFA56E8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6931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5%D1%84%D1%80%D0%B8%D0%B6%D0%B5%D1%80%D0%B0%D1%82%D0%BE%D1%80%D0%BD%D1%8B%D0%B9_%D0%BA%D0%BE%D0%BD%D1%82%D0%B5%D0%B9%D0%BD%D0%B5%D1%80" TargetMode="External"/><Relationship Id="rId2" Type="http://schemas.openxmlformats.org/officeDocument/2006/relationships/hyperlink" Target="https://ru.wikipedia.org/wiki/ISO-%D0%BA%D0%BE%D0%BD%D1%82%D0%B5%D0%B9%D0%BD%D0%B5%D1%8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4%D0%B4%D0%BE%D0%BD" TargetMode="External"/><Relationship Id="rId2" Type="http://schemas.openxmlformats.org/officeDocument/2006/relationships/hyperlink" Target="https://ru.wikipedia.org/wiki/%D0%A2%D1%80%D0%B0%D0%BD%D1%81%D0%BF%D0%BE%D1%80%D1%82%D0%B8%D1%80%D0%BE%D0%B2%D1%89%D0%B8%D0%BA_%D0%BF%D0%BE%D0%B4%D0%B4%D0%BE%D0%BD%D0%BE%D0%B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Подъемно-транспортное оборудование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38282" y="1214422"/>
            <a:ext cx="8472518" cy="5643578"/>
          </a:xfrm>
        </p:spPr>
        <p:txBody>
          <a:bodyPr/>
          <a:lstStyle/>
          <a:p>
            <a:pPr>
              <a:buNone/>
            </a:pPr>
            <a:r>
              <a:rPr lang="ru-RU" dirty="0"/>
              <a:t>Подъемно-транспортное оборудование предназначено для транспортировки грузов до места их эксплуатации или хранения, а также для механизации этих процессов.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104" y="2308098"/>
            <a:ext cx="6696456" cy="3749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4674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+mn-lt"/>
              </a:rPr>
              <a:t>Классификация подъёмно-транспортного оборудования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 звеньям товародвижения</a:t>
            </a:r>
            <a:r>
              <a:rPr lang="ru-RU" dirty="0"/>
              <a:t>:</a:t>
            </a:r>
          </a:p>
          <a:p>
            <a:r>
              <a:rPr lang="ru-RU" dirty="0"/>
              <a:t>для оптовой торговли;</a:t>
            </a:r>
          </a:p>
          <a:p>
            <a:r>
              <a:rPr lang="ru-RU" dirty="0"/>
              <a:t>для розничной торговли.</a:t>
            </a:r>
          </a:p>
          <a:p>
            <a:r>
              <a:rPr lang="ru-RU" b="1" dirty="0"/>
              <a:t>По функциональному назначению</a:t>
            </a:r>
            <a:r>
              <a:rPr lang="ru-RU" dirty="0"/>
              <a:t>:</a:t>
            </a:r>
          </a:p>
          <a:p>
            <a:r>
              <a:rPr lang="ru-RU" dirty="0"/>
              <a:t>погрузочно-разгрузочные машины;</a:t>
            </a:r>
          </a:p>
          <a:p>
            <a:r>
              <a:rPr lang="ru-RU" dirty="0"/>
              <a:t>транспортирующие машины;</a:t>
            </a:r>
          </a:p>
          <a:p>
            <a:r>
              <a:rPr lang="ru-RU" dirty="0"/>
              <a:t>штабеле- и </a:t>
            </a:r>
            <a:r>
              <a:rPr lang="ru-RU" dirty="0" err="1"/>
              <a:t>стеллажеобслуживающие</a:t>
            </a:r>
            <a:r>
              <a:rPr lang="ru-RU" dirty="0"/>
              <a:t> машины;</a:t>
            </a:r>
          </a:p>
          <a:p>
            <a:r>
              <a:rPr lang="ru-RU" dirty="0"/>
              <a:t>грузоподъемные машины;</a:t>
            </a:r>
          </a:p>
          <a:p>
            <a:r>
              <a:rPr lang="ru-RU" dirty="0"/>
              <a:t>универсальное оборудование.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230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+mn-lt"/>
              </a:rPr>
              <a:t>Классификация подъёмно-транспортного оборудования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8992" y="2052918"/>
            <a:ext cx="10972800" cy="470449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По степени механизации:</a:t>
            </a:r>
            <a:endParaRPr lang="ru-RU" dirty="0"/>
          </a:p>
          <a:p>
            <a:r>
              <a:rPr lang="ru-RU" dirty="0"/>
              <a:t>средства малой механизации;</a:t>
            </a:r>
          </a:p>
          <a:p>
            <a:r>
              <a:rPr lang="ru-RU" dirty="0"/>
              <a:t>механические приспособления и машины;</a:t>
            </a:r>
          </a:p>
          <a:p>
            <a:r>
              <a:rPr lang="ru-RU" dirty="0"/>
              <a:t>электромеханические машины;</a:t>
            </a:r>
          </a:p>
          <a:p>
            <a:r>
              <a:rPr lang="ru-RU" dirty="0"/>
              <a:t>полуавтоматические </a:t>
            </a:r>
            <a:r>
              <a:rPr lang="ru-RU" dirty="0" err="1"/>
              <a:t>стеллажеобслуживающие</a:t>
            </a:r>
            <a:endParaRPr lang="ru-RU" dirty="0"/>
          </a:p>
          <a:p>
            <a:r>
              <a:rPr lang="ru-RU" dirty="0"/>
              <a:t>машины;</a:t>
            </a:r>
          </a:p>
          <a:p>
            <a:r>
              <a:rPr lang="ru-RU" dirty="0"/>
              <a:t>автоматические </a:t>
            </a:r>
            <a:r>
              <a:rPr lang="ru-RU" dirty="0" err="1"/>
              <a:t>стеллажеобслуживающие</a:t>
            </a:r>
            <a:r>
              <a:rPr lang="ru-RU" dirty="0"/>
              <a:t> машины с</a:t>
            </a:r>
          </a:p>
          <a:p>
            <a:r>
              <a:rPr lang="ru-RU" dirty="0"/>
              <a:t>программным управлением.</a:t>
            </a:r>
          </a:p>
          <a:p>
            <a:r>
              <a:rPr lang="ru-RU" b="1" dirty="0"/>
              <a:t>По виду перерабатываемого груза:</a:t>
            </a:r>
            <a:endParaRPr lang="ru-RU" dirty="0"/>
          </a:p>
          <a:p>
            <a:r>
              <a:rPr lang="ru-RU" dirty="0"/>
              <a:t>машины для перемещения товарно-штучных грузов;</a:t>
            </a:r>
          </a:p>
          <a:p>
            <a:r>
              <a:rPr lang="ru-RU" dirty="0"/>
              <a:t>машины для перемещения насыпных и навалочных</a:t>
            </a:r>
          </a:p>
          <a:p>
            <a:r>
              <a:rPr lang="ru-RU" dirty="0"/>
              <a:t>грузов;</a:t>
            </a:r>
          </a:p>
          <a:p>
            <a:r>
              <a:rPr lang="ru-RU" dirty="0"/>
              <a:t>машины для перекачивания, хранения и слива наливных</a:t>
            </a:r>
          </a:p>
          <a:p>
            <a:r>
              <a:rPr lang="ru-RU" dirty="0"/>
              <a:t>грузов.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02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+mn-lt"/>
              </a:rPr>
              <a:t>Классификация подъёмно-транспортного оборудования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8992" y="2052918"/>
            <a:ext cx="10972800" cy="4704498"/>
          </a:xfrm>
        </p:spPr>
        <p:txBody>
          <a:bodyPr>
            <a:normAutofit/>
          </a:bodyPr>
          <a:lstStyle/>
          <a:p>
            <a:r>
              <a:rPr lang="ru-RU" b="1" dirty="0"/>
              <a:t>По периодичности действия:</a:t>
            </a:r>
            <a:endParaRPr lang="ru-RU" dirty="0"/>
          </a:p>
          <a:p>
            <a:r>
              <a:rPr lang="ru-RU" dirty="0"/>
              <a:t>машины цикличного действия;</a:t>
            </a:r>
          </a:p>
          <a:p>
            <a:r>
              <a:rPr lang="ru-RU" dirty="0"/>
              <a:t>машины непрерывного действия.</a:t>
            </a:r>
          </a:p>
          <a:p>
            <a:r>
              <a:rPr lang="ru-RU" b="1" dirty="0"/>
              <a:t>По видам привода:</a:t>
            </a:r>
            <a:endParaRPr lang="ru-RU" dirty="0"/>
          </a:p>
          <a:p>
            <a:r>
              <a:rPr lang="ru-RU" dirty="0"/>
              <a:t>механизмы ручного действия;</a:t>
            </a:r>
          </a:p>
          <a:p>
            <a:r>
              <a:rPr lang="ru-RU" dirty="0"/>
              <a:t>машины с электрическим приводом;</a:t>
            </a:r>
          </a:p>
          <a:p>
            <a:r>
              <a:rPr lang="ru-RU" dirty="0"/>
              <a:t>машины с двигателями внутреннего</a:t>
            </a:r>
          </a:p>
          <a:p>
            <a:r>
              <a:rPr lang="ru-RU" dirty="0"/>
              <a:t>сгорания;</a:t>
            </a:r>
          </a:p>
          <a:p>
            <a:r>
              <a:rPr lang="ru-RU" dirty="0"/>
              <a:t>гравитационные устройства;</a:t>
            </a:r>
          </a:p>
          <a:p>
            <a:r>
              <a:rPr lang="ru-RU" dirty="0"/>
              <a:t>машины с комбинированным приводом.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727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Требования, предъявляемые к ПТО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-высокая эксплуатационная надежность, т.е. способность к работе в различных условиях без поломок и простоев по техническим причинам;</a:t>
            </a:r>
          </a:p>
          <a:p>
            <a:r>
              <a:rPr lang="ru-RU" dirty="0"/>
              <a:t>-высокая транспортная скорость;</a:t>
            </a:r>
          </a:p>
          <a:p>
            <a:r>
              <a:rPr lang="ru-RU" dirty="0"/>
              <a:t>-безопасность работы обслуживающего персонала;</a:t>
            </a:r>
          </a:p>
          <a:p>
            <a:r>
              <a:rPr lang="ru-RU" dirty="0"/>
              <a:t>-удобство и легкость управления;</a:t>
            </a:r>
          </a:p>
          <a:p>
            <a:r>
              <a:rPr lang="ru-RU" dirty="0"/>
              <a:t>-необходимая производительность и универсальность машин;</a:t>
            </a:r>
          </a:p>
          <a:p>
            <a:r>
              <a:rPr lang="ru-RU" dirty="0"/>
              <a:t>-удобство технического обслуживания и ремонта.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669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Основные узлы и элементы подъемно-транспортного оборудования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503" y="1275678"/>
            <a:ext cx="8946541" cy="4195481"/>
          </a:xfrm>
        </p:spPr>
        <p:txBody>
          <a:bodyPr/>
          <a:lstStyle/>
          <a:p>
            <a:r>
              <a:rPr lang="ru-RU" dirty="0"/>
              <a:t>Подъемно-транспортное оборудование имеет сложное устройство и состоит из общих машиностроительных деталей и узлов, элементов специального назначения, грузозахватных устройств, приборов автоматики.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860" y="2359152"/>
            <a:ext cx="7632763" cy="427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19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Ричтрак</a:t>
            </a:r>
            <a:endParaRPr lang="ru-RU" dirty="0"/>
          </a:p>
        </p:txBody>
      </p:sp>
      <p:pic>
        <p:nvPicPr>
          <p:cNvPr id="1028" name="Picture 4" descr="http://4.bp.blogspot.com/-JZtq-SncI6o/UsCad9_lQlI/AAAAAAAAGMo/8jc-4Hs34oE/s1600/%D1%80%D0%B8%D1%87%D1%82%D1%80%D0%B0%D0%B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399" y="2317814"/>
            <a:ext cx="4195762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8056" y="2542032"/>
            <a:ext cx="5568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Ричтрак</a:t>
            </a:r>
            <a:r>
              <a:rPr lang="ru-RU" dirty="0"/>
              <a:t> (высотный штабелер) — одна из наиболее сложных, но вместе с тем и высокопроизводительных </a:t>
            </a:r>
            <a:r>
              <a:rPr lang="ru-RU" dirty="0" err="1"/>
              <a:t>внутрискладских</a:t>
            </a:r>
            <a:r>
              <a:rPr lang="ru-RU" dirty="0"/>
              <a:t> машин</a:t>
            </a:r>
          </a:p>
        </p:txBody>
      </p:sp>
    </p:spTree>
    <p:extLst>
      <p:ext uri="{BB962C8B-B14F-4D97-AF65-F5344CB8AC3E}">
        <p14:creationId xmlns:p14="http://schemas.microsoft.com/office/powerpoint/2010/main" val="1147572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Ричстакер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49424"/>
            <a:ext cx="8946541" cy="4245863"/>
          </a:xfrm>
        </p:spPr>
        <p:txBody>
          <a:bodyPr/>
          <a:lstStyle/>
          <a:p>
            <a:r>
              <a:rPr lang="ru-RU" b="1" dirty="0" err="1"/>
              <a:t>Ричстакер</a:t>
            </a:r>
            <a:r>
              <a:rPr lang="ru-RU" dirty="0"/>
              <a:t> - предназначен для обработки всех типов </a:t>
            </a:r>
            <a:r>
              <a:rPr lang="ru-RU" dirty="0">
                <a:hlinkClick r:id="rId2" tooltip="ISO-контейнер"/>
              </a:rPr>
              <a:t>контейнеров</a:t>
            </a:r>
            <a:r>
              <a:rPr lang="ru-RU" dirty="0"/>
              <a:t>, включая </a:t>
            </a:r>
            <a:r>
              <a:rPr lang="ru-RU" dirty="0">
                <a:hlinkClick r:id="rId3" tooltip="Рефрижераторный контейнер"/>
              </a:rPr>
              <a:t>рефрижераторные</a:t>
            </a:r>
            <a:r>
              <a:rPr lang="ru-RU" dirty="0"/>
              <a:t>. Он способен обрабатывать контейнеры и прицепы, а также производить погрузочно-разгрузочные работы в самых разнообразных условиях: от портов до тяжелой промышленности.</a:t>
            </a:r>
          </a:p>
        </p:txBody>
      </p:sp>
      <p:pic>
        <p:nvPicPr>
          <p:cNvPr id="2050" name="Picture 2" descr="http://xn----7sbbdfldagxgr1bikbbg3aix6a0bv.xn--p1ai/uploads/posts/2012-09/1348308291_reachst.-036-5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91" y="3573471"/>
            <a:ext cx="4288537" cy="309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57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Гидравлическая тележка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Гидравлическая тележка</a:t>
            </a:r>
            <a:r>
              <a:rPr lang="ru-RU" dirty="0"/>
              <a:t> (на жаргоне — «</a:t>
            </a:r>
            <a:r>
              <a:rPr lang="ru-RU" dirty="0" err="1"/>
              <a:t>рокла</a:t>
            </a:r>
            <a:r>
              <a:rPr lang="ru-RU" dirty="0"/>
              <a:t>», «</a:t>
            </a:r>
            <a:r>
              <a:rPr lang="ru-RU" dirty="0" err="1"/>
              <a:t>рохла</a:t>
            </a:r>
            <a:r>
              <a:rPr lang="ru-RU" dirty="0"/>
              <a:t>», «рохля») — </a:t>
            </a:r>
            <a:r>
              <a:rPr lang="ru-RU" dirty="0">
                <a:hlinkClick r:id="rId2" tooltip="Транспортировщик поддонов"/>
              </a:rPr>
              <a:t>транспортировщик поддонов</a:t>
            </a:r>
            <a:r>
              <a:rPr lang="ru-RU" dirty="0"/>
              <a:t>, используемый для перемещения грузов вручную, преимущественно на </a:t>
            </a:r>
            <a:r>
              <a:rPr lang="ru-RU" dirty="0">
                <a:hlinkClick r:id="rId3" tooltip="Поддон"/>
              </a:rPr>
              <a:t>поддонах</a:t>
            </a:r>
            <a:r>
              <a:rPr lang="ru-RU" dirty="0"/>
              <a:t> (</a:t>
            </a:r>
            <a:r>
              <a:rPr lang="ru-RU" dirty="0" err="1"/>
              <a:t>палетах</a:t>
            </a:r>
            <a:r>
              <a:rPr lang="ru-RU" dirty="0"/>
              <a:t>).</a:t>
            </a:r>
          </a:p>
        </p:txBody>
      </p:sp>
      <p:pic>
        <p:nvPicPr>
          <p:cNvPr id="3074" name="Picture 2" descr="https://upload.wikimedia.org/wikipedia/commons/2/2f/Pompwag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887" y="3222465"/>
            <a:ext cx="4626737" cy="34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5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Техническая характеристика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656336"/>
              </p:ext>
            </p:extLst>
          </p:nvPr>
        </p:nvGraphicFramePr>
        <p:xfrm>
          <a:off x="389005" y="2139253"/>
          <a:ext cx="5419718" cy="4479839"/>
        </p:xfrm>
        <a:graphic>
          <a:graphicData uri="http://schemas.openxmlformats.org/drawingml/2006/table">
            <a:tbl>
              <a:tblPr/>
              <a:tblGrid>
                <a:gridCol w="2857669">
                  <a:extLst>
                    <a:ext uri="{9D8B030D-6E8A-4147-A177-3AD203B41FA5}">
                      <a16:colId xmlns:a16="http://schemas.microsoft.com/office/drawing/2014/main" val="1899481638"/>
                    </a:ext>
                  </a:extLst>
                </a:gridCol>
                <a:gridCol w="2562049">
                  <a:extLst>
                    <a:ext uri="{9D8B030D-6E8A-4147-A177-3AD203B41FA5}">
                      <a16:colId xmlns:a16="http://schemas.microsoft.com/office/drawing/2014/main" val="2731178883"/>
                    </a:ext>
                  </a:extLst>
                </a:gridCol>
              </a:tblGrid>
              <a:tr h="2354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рабочего органа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вилы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50858"/>
                  </a:ext>
                </a:extLst>
              </a:tr>
              <a:tr h="2354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Грузоподъёмность, кг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090459"/>
                  </a:ext>
                </a:extLst>
              </a:tr>
              <a:tr h="23540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Размеры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75839"/>
                  </a:ext>
                </a:extLst>
              </a:tr>
              <a:tr h="2354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до спинки вил, мм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1238 - 1423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91672"/>
                  </a:ext>
                </a:extLst>
              </a:tr>
              <a:tr h="2354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ширина, мм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1297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452881"/>
                  </a:ext>
                </a:extLst>
              </a:tr>
              <a:tr h="2354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 рабочего коридора, мм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2728 - 2909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909822"/>
                  </a:ext>
                </a:extLst>
              </a:tr>
              <a:tr h="23540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Топливная система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74023"/>
                  </a:ext>
                </a:extLst>
              </a:tr>
              <a:tr h="23540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скорость, км/ч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14/14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3150"/>
                  </a:ext>
                </a:extLst>
              </a:tr>
              <a:tr h="23540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 погрузчика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55505"/>
                  </a:ext>
                </a:extLst>
              </a:tr>
              <a:tr h="401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опускания с грузом/без груза, мм/с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580/500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660362"/>
                  </a:ext>
                </a:extLst>
              </a:tr>
              <a:tr h="401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подъема с грузом/без груза, мм/с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410/570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804772"/>
                  </a:ext>
                </a:extLst>
              </a:tr>
              <a:tr h="23540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Эксплуатационные характеристики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458391"/>
                  </a:ext>
                </a:extLst>
              </a:tr>
              <a:tr h="401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подъёма рабочего органа, мм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4800-8950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837510"/>
                  </a:ext>
                </a:extLst>
              </a:tr>
              <a:tr h="23540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Электрооборудование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32062"/>
                  </a:ext>
                </a:extLst>
              </a:tr>
              <a:tr h="4015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Аккумуляторы (напряжение/емкость) , В/Ач</a:t>
                      </a:r>
                    </a:p>
                  </a:txBody>
                  <a:tcPr marL="115395" marR="92316" marT="34618" marB="346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48/465 - 775</a:t>
                      </a:r>
                    </a:p>
                  </a:txBody>
                  <a:tcPr marL="92316" marR="92316" marT="34618" marB="34618">
                    <a:lnL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017591"/>
                  </a:ext>
                </a:extLst>
              </a:tr>
            </a:tbl>
          </a:graphicData>
        </a:graphic>
      </p:graphicFrame>
      <p:pic>
        <p:nvPicPr>
          <p:cNvPr id="4098" name="Picture 2" descr="http://vse-zdes.ua/media/k2/items/cache/61833fbba6189a3a415b47d89bae5973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936" y="2001331"/>
            <a:ext cx="3794632" cy="453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87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Правила эксплуатации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737360"/>
            <a:ext cx="9284272" cy="451103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 эксплуатации допускается только исправное оборудование.</a:t>
            </a:r>
          </a:p>
          <a:p>
            <a:r>
              <a:rPr lang="ru-RU" dirty="0"/>
              <a:t>На каждый вид оборудования в магазине должны быть паспорт и инструкция по эксплуатации.</a:t>
            </a:r>
          </a:p>
          <a:p>
            <a:r>
              <a:rPr lang="ru-RU" dirty="0"/>
              <a:t>Запрещается работать без ограждения опасных зон, при отсутствии или неисправности заземления, с неисправными электроприборами и приборами автоматики, световой и звуковой сигнализации, тормозами, колесами, рулевым управлением.</a:t>
            </a:r>
          </a:p>
          <a:p>
            <a:r>
              <a:rPr lang="ru-RU" dirty="0"/>
              <a:t>По окончании работы на всех видах подъемно-транспортного оборудования следует освободиться от грузов, кабину (платформу) лифтов и подъемников опустить на первый этаж, двери шахты и машинного отделения закрыть на ключ.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030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Практическое  применение ПТО при организации торгово-технологического/ технологического  процесса (на примере магазина </a:t>
            </a:r>
            <a:r>
              <a:rPr lang="en-US" sz="2400" dirty="0"/>
              <a:t>OBI</a:t>
            </a:r>
            <a:r>
              <a:rPr lang="ru-RU" sz="2400" dirty="0"/>
              <a:t>)</a:t>
            </a:r>
            <a:br>
              <a:rPr lang="en-US" sz="2400" dirty="0"/>
            </a:br>
            <a:br>
              <a:rPr lang="ru-RU" sz="2400" dirty="0"/>
            </a:br>
            <a:r>
              <a:rPr lang="ru-RU" sz="2400" dirty="0"/>
              <a:t>В магазинах сети </a:t>
            </a:r>
            <a:r>
              <a:rPr lang="en-US" sz="2400" dirty="0"/>
              <a:t>OBI</a:t>
            </a:r>
            <a:r>
              <a:rPr lang="ru-RU" sz="2400" dirty="0"/>
              <a:t> выкладка товаров со склада/на склад осуществляется с помощью </a:t>
            </a:r>
            <a:r>
              <a:rPr lang="en-US" sz="2400" dirty="0" err="1"/>
              <a:t>Atlet</a:t>
            </a:r>
            <a:r>
              <a:rPr lang="en-US" sz="2400" dirty="0"/>
              <a:t> UNS 140</a:t>
            </a:r>
            <a:br>
              <a:rPr lang="ru-RU" sz="24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081" y="3028021"/>
            <a:ext cx="8947150" cy="3470292"/>
          </a:xfrm>
        </p:spPr>
      </p:pic>
    </p:spTree>
    <p:extLst>
      <p:ext uri="{BB962C8B-B14F-4D97-AF65-F5344CB8AC3E}">
        <p14:creationId xmlns:p14="http://schemas.microsoft.com/office/powerpoint/2010/main" val="107466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641</TotalTime>
  <Words>560</Words>
  <Application>Microsoft Office PowerPoint</Application>
  <PresentationFormat>Широкоэкранный</PresentationFormat>
  <Paragraphs>85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Century Gothic</vt:lpstr>
      <vt:lpstr>Times New Roman</vt:lpstr>
      <vt:lpstr>Wingdings 3</vt:lpstr>
      <vt:lpstr>Ион</vt:lpstr>
      <vt:lpstr>Подъемно-транспортное оборудование</vt:lpstr>
      <vt:lpstr>Классификация подъёмно-транспортного оборудования</vt:lpstr>
      <vt:lpstr>Классификация подъёмно-транспортного оборудования</vt:lpstr>
      <vt:lpstr>Классификация подъёмно-транспортного оборудования</vt:lpstr>
      <vt:lpstr>Требования, предъявляемые к ПТО</vt:lpstr>
      <vt:lpstr>Основные узлы и элементы подъемно-транспортного оборудования</vt:lpstr>
      <vt:lpstr>Ричтрак</vt:lpstr>
      <vt:lpstr>Ричстакер</vt:lpstr>
      <vt:lpstr>Гидравлическая тележка</vt:lpstr>
      <vt:lpstr>Техническая характеристика</vt:lpstr>
      <vt:lpstr>Правила эксплуатации</vt:lpstr>
      <vt:lpstr>Практическое  применение ПТО при организации торгово-технологического/ технологического  процесса (на примере магазина OBI)  В магазинах сети OBI выкладка товаров со склада/на склад осуществляется с помощью Atlet UNS 140 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Altron</dc:creator>
  <cp:lastModifiedBy>Пользователь</cp:lastModifiedBy>
  <cp:revision>29</cp:revision>
  <dcterms:created xsi:type="dcterms:W3CDTF">2017-11-26T11:44:27Z</dcterms:created>
  <dcterms:modified xsi:type="dcterms:W3CDTF">2026-09-01T10:37:41Z</dcterms:modified>
</cp:coreProperties>
</file>