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03" autoAdjust="0"/>
  </p:normalViewPr>
  <p:slideViewPr>
    <p:cSldViewPr>
      <p:cViewPr varScale="1">
        <p:scale>
          <a:sx n="76" d="100"/>
          <a:sy n="76" d="100"/>
        </p:scale>
        <p:origin x="16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588BA-393B-4436-B4AF-FF2145364B8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6CBF8-696C-47F4-B4D8-A1561943F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57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09BFE-E6A3-4E9B-A095-2D70282E3C9D}" type="datetime1">
              <a:rPr lang="ru-RU" smtClean="0"/>
              <a:t>02.09.2026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7986-19EE-4E91-B503-DD6CD9B64807}" type="datetime1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5FE9E-9BC0-40FF-ADB2-94961C12E8B9}" type="datetime1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BEFFB-2F3A-41BF-A124-6B4545370BC3}" type="datetime1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ABD45-1C35-4245-BE51-C217B38EA998}" type="datetime1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D91EA-276C-4AE7-A834-5C2FCE498B6A}" type="datetime1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DC068-4406-49D8-9FA6-C9769E4FBE9E}" type="datetime1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77EA-5BE8-4256-867B-F2D1E67E8A94}" type="datetime1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E006-7E24-4513-87A7-7C495D02C273}" type="datetime1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ABBE-3103-42A8-A55D-FD91070B85E1}" type="datetime1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50D0-985E-492F-8BC2-6E31EE9B023D}" type="datetime1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0905FC-7342-4251-9669-704FCF9AFDC8}" type="datetime1">
              <a:rPr lang="ru-RU" smtClean="0"/>
              <a:t>02.09.2026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332656"/>
            <a:ext cx="7818072" cy="562771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классификацией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товаров понимают разделение заданного множества товаров по определенным признакам на отдельные категории (подмножества) с использованием выбранного метода деления и соблюдением установленных правил.</a:t>
            </a:r>
          </a:p>
          <a:p>
            <a:pPr marL="82296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Классификация позволяет объединить в родственные группы большое количество товаров, находящихся в сфере обращения, что дает возможность упорядочить терминологию; облегчить учет спроса, изучение потребительских свойств и ассортимента товаров; совершенствовать учет товаров и отчетность в торговой деятельности.</a:t>
            </a:r>
          </a:p>
          <a:p>
            <a:pPr marL="82296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Широкое применение в торговом процессе имеет торговая классификация, согласно которой все товары подразделяются на два раздела: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продовольственные и непродовольственные.</a:t>
            </a:r>
          </a:p>
          <a:p>
            <a:pPr marL="82296" indent="0">
              <a:buNone/>
            </a:pP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82939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8100392" cy="6552728"/>
          </a:xfrm>
        </p:spPr>
        <p:txBody>
          <a:bodyPr>
            <a:normAutofit fontScale="92500" lnSpcReduction="10000"/>
          </a:bodyPr>
          <a:lstStyle/>
          <a:p>
            <a:pPr marL="82296" indent="0" algn="ctr">
              <a:buNone/>
            </a:pP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Непродовольственные товары согласно торговой системе классификации делят на следующие товарные группы: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хозяйственные товары: металлические товары (инструменты, посуда и др.), стеклянные и керамические товары (посуда, стройматериалы, минеральные вяжущие и др.), изделия из пластических масс, бытовые химические товары (моющие, лакокрасочные материалы и др.), мебель, стройматериалы;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одежно-обувные: текстильные, швейно-трикотажные, кожевенно-обувные, пушно-меховые, овчинно-шубные товары;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силикатные товары; 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электротовары (провода, осветительные приборы, машины для стирки, уборки, приготовления и хранения пищи и др.);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галантерейные товары; 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парфюмерно-косметические (парфюмерия, гигиеническая и декоративная косметика);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ювелирные товары и часы; 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товары культурно-бытового назначения (сложные электронные товары  (телевизоры, видеомагнитофоны, фото- и кинокамеры), часы, спортинвентарь, транспортные средства, музыкальные товары, аудио- и видеокассеты, книги, игрушки и др.)</a:t>
            </a:r>
          </a:p>
          <a:p>
            <a:pPr marL="82296" indent="0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•	В особую группу выделяют книги и другую печатную продукцию.</a:t>
            </a:r>
          </a:p>
          <a:p>
            <a:pPr marL="82296" indent="0">
              <a:buNone/>
            </a:pP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2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8028384" cy="41805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Упаковка товаров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7890080" cy="6120680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Упаковка товаров проводится по действующим ГОСТам.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Задача упаковки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защита непродовольственных товаров от внешних воздействий — механических (удары, давление), влаги (намокание, увлажнение, коррозия), света (выцветание) и др. 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 фасованным в потребительскую тару относятся товары бытовой химии (клеи, лаки и краски, удобрения и пр.), парфюмерно-косметические товары. Мерными считаются ткани, кружева, пленка полимерная и др. Штучными изделиями являются пледы, шарфы, платки, шубы, костюмы и др. Комплектными — сервизы, наборы посуды, мебель и т. п.</a:t>
            </a:r>
          </a:p>
          <a:p>
            <a:pPr marL="82296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Требования к упаковке — специфические.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хрупких изделий требуется создание перегородок (например, флаконы, зеркала), для электронных товаров — амортизирующие прокладки и вставки в тару, для дорогой одежды — плечики и т. п. Художественно оформленные футляры используются для парфюмерных товаров, ювелирных изделий, часов, сувениров и пр.</a:t>
            </a:r>
          </a:p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Наиболее распространенными материалами для упаковки товаров являются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картонные коробки, бумага, полимерные пакеты и пленка, перевязочные материалы.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Применяется групповая упаковка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термоусадочную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пленку (посуда).</a:t>
            </a:r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07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6336704" cy="792088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Условия хранения непродовольственных товаров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80728"/>
            <a:ext cx="8100392" cy="5877272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Условия хранения для большинства непродовольственных товаров однотипны — влажность в пределах 65-70%, температура от +5 до +25°С (средняя 10-18°С). Размещение непродовольственных товаров должно быть не ближе 0,5-1 м от нагревательных приборов при сочетании рассеянного солнечного света и искусственного освещения (большинство товаров требует защиты от прямого солнечного света). При укладке товаров необходимо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сохранять их форму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Следует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соблюдать правила товарного соседства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(не хранить совместно товары, которые могут привести к взаимной порче).</a:t>
            </a:r>
          </a:p>
          <a:p>
            <a:pPr marL="82296" indent="0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Для меховых изделий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рекомендуемая температура хранения от — 4°С до +5°С. </a:t>
            </a:r>
          </a:p>
          <a:p>
            <a:pPr marL="82296" indent="0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Для косметических средств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парфюмерии, водно-эмульсионных красок и лаков, наоборот, требуется защита от замерзания.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Металлохозяйственные товары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выдерживают охлаждение до низких температур, как и нагрев без потери качества.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Легковоспламеняющиеся, горючие или токсичные (ядовитые) товары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(в том числе в аэрозольной упаковке) требуют специальных условий хранения в отдельных помещениях.</a:t>
            </a:r>
          </a:p>
          <a:p>
            <a:pPr marL="82296" indent="0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Гигроскопичные товары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(ткани, кожа, обувь, мебель) должны храниться в сухих помещениях, где обеспечен воздухообмен и защита от микробиологических повреждений (грибы, плесень и пр.).</a:t>
            </a:r>
          </a:p>
          <a:p>
            <a:pPr marL="82296" indent="0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5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99392"/>
            <a:ext cx="749808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768752"/>
          </a:xfr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 факторам, способствующим сохранению качества товаров, относятся: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упаковка и маркировка, условия транспортирования, хранения, реализации и использования товаров, техническая помощь в обслуживании.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Информация о требованиях, предъявляемых к условиям хранения различных групп товаров,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содержится в нормативных документах на эти товары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Сохранение товаров существенно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зависит от соблюдения сроков хранения и правил размещения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В зависимости от свойств товаров устанавливают определенную высоту укладки для предотвращения деформации. Товары не должны касаться наружных стен помещения, находиться в близи осветительных и отопительных приборов.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хранении товаров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не допускается резкое изменение температуры и влажности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При повышении влажности и температуры ускоряются процессы микробиологического разрушения, сопровождающиеся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плесневением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Слишком сухой воздух так же оказывает отрицательное воздействие на качество товаров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вызывает уменьшение размеров и массы товаров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Складские помещения должны содержаться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в чистоте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вентиляции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складских помещениях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Газовая среда также определяет условия хранения товаров. Повышенное содержание газа оказывает тормозящее действие на ферменты, удлиняет сроки хранения плодов. Кислород вызывает коррозию металлов - разрушение твердых материалов, вызванное химическими и электрохимическими процессами. От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присутствиясернистых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соединений в воздухе чернеют серебряные изделия, а пары спирта разрушают лаковые пленки.</a:t>
            </a:r>
          </a:p>
          <a:p>
            <a:pPr>
              <a:buClrTx/>
              <a:buFont typeface="Wingdings" pitchFamily="2" charset="2"/>
              <a:buChar char="v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Свет ускоряет процессы старения полимеров, вызывает изменение окраски, блеска и прозрачности пластических масс, выцветание тканей. Однако действие световых лучей замедляет микробиологические процессы, препятствует размножению моли и других насекомых. Поэтому в складских помещениях для хранения непродовольственных товаров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рекомендуется дневное или искусственное освещение.</a:t>
            </a:r>
          </a:p>
          <a:p>
            <a:pPr>
              <a:buFont typeface="Wingdings" pitchFamily="2" charset="2"/>
              <a:buChar char="v"/>
            </a:pPr>
            <a:endParaRPr lang="ru-RU" sz="18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90168" y="6381750"/>
            <a:ext cx="457200" cy="476250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/>
                </a:solidFill>
              </a:rPr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3362"/>
      </p:ext>
    </p:extLst>
  </p:cSld>
  <p:clrMapOvr>
    <a:masterClrMapping/>
  </p:clrMapOvr>
  <p:transition spd="slow"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</TotalTime>
  <Words>900</Words>
  <Application>Microsoft Office PowerPoint</Application>
  <PresentationFormat>Экран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Calibri</vt:lpstr>
      <vt:lpstr>Corbel</vt:lpstr>
      <vt:lpstr>Gill Sans MT</vt:lpstr>
      <vt:lpstr>Times New Roman</vt:lpstr>
      <vt:lpstr>Verdana</vt:lpstr>
      <vt:lpstr>Wingdings</vt:lpstr>
      <vt:lpstr>Wingdings 2</vt:lpstr>
      <vt:lpstr>Солнцестояние</vt:lpstr>
      <vt:lpstr>Презентация PowerPoint</vt:lpstr>
      <vt:lpstr>Презентация PowerPoint</vt:lpstr>
      <vt:lpstr>Упаковка товаров</vt:lpstr>
      <vt:lpstr>Условия хранения непродовольственных товаров 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хранения непродовольственных товаров</dc:title>
  <dc:creator>Elena</dc:creator>
  <cp:lastModifiedBy>Пользователь</cp:lastModifiedBy>
  <cp:revision>20</cp:revision>
  <dcterms:created xsi:type="dcterms:W3CDTF">2015-12-14T13:54:53Z</dcterms:created>
  <dcterms:modified xsi:type="dcterms:W3CDTF">2026-09-02T13:45:37Z</dcterms:modified>
</cp:coreProperties>
</file>