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78" r:id="rId6"/>
    <p:sldId id="309" r:id="rId7"/>
    <p:sldId id="279" r:id="rId8"/>
    <p:sldId id="280" r:id="rId9"/>
    <p:sldId id="281" r:id="rId10"/>
    <p:sldId id="282" r:id="rId11"/>
    <p:sldId id="290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3" r:id="rId20"/>
    <p:sldId id="321" r:id="rId21"/>
    <p:sldId id="322" r:id="rId22"/>
    <p:sldId id="284" r:id="rId23"/>
    <p:sldId id="285" r:id="rId24"/>
    <p:sldId id="287" r:id="rId25"/>
    <p:sldId id="288" r:id="rId26"/>
    <p:sldId id="289" r:id="rId27"/>
    <p:sldId id="275" r:id="rId28"/>
    <p:sldId id="291" r:id="rId29"/>
    <p:sldId id="293" r:id="rId30"/>
    <p:sldId id="292" r:id="rId31"/>
    <p:sldId id="294" r:id="rId32"/>
    <p:sldId id="295" r:id="rId33"/>
    <p:sldId id="311" r:id="rId34"/>
    <p:sldId id="312" r:id="rId35"/>
    <p:sldId id="329" r:id="rId36"/>
    <p:sldId id="326" r:id="rId37"/>
    <p:sldId id="327" r:id="rId38"/>
    <p:sldId id="328" r:id="rId39"/>
    <p:sldId id="330" r:id="rId40"/>
    <p:sldId id="297" r:id="rId41"/>
    <p:sldId id="296" r:id="rId42"/>
    <p:sldId id="301" r:id="rId43"/>
    <p:sldId id="298" r:id="rId44"/>
    <p:sldId id="265" r:id="rId45"/>
    <p:sldId id="268" r:id="rId46"/>
    <p:sldId id="262" r:id="rId47"/>
    <p:sldId id="266" r:id="rId48"/>
    <p:sldId id="271" r:id="rId49"/>
    <p:sldId id="267" r:id="rId50"/>
    <p:sldId id="269" r:id="rId51"/>
    <p:sldId id="270" r:id="rId52"/>
    <p:sldId id="263" r:id="rId53"/>
    <p:sldId id="264" r:id="rId54"/>
    <p:sldId id="261" r:id="rId55"/>
    <p:sldId id="300" r:id="rId56"/>
    <p:sldId id="302" r:id="rId57"/>
    <p:sldId id="324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60"/>
  </p:normalViewPr>
  <p:slideViewPr>
    <p:cSldViewPr>
      <p:cViewPr varScale="1">
        <p:scale>
          <a:sx n="65" d="100"/>
          <a:sy n="65" d="100"/>
        </p:scale>
        <p:origin x="15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567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Логистика – наука об управлении потоками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309320"/>
            <a:ext cx="9144000" cy="54868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dirty="0" smtClean="0"/>
              <a:t>Лекция преп. доц., </a:t>
            </a:r>
            <a:r>
              <a:rPr lang="ru-RU" dirty="0" err="1" smtClean="0"/>
              <a:t>к.э.н</a:t>
            </a:r>
            <a:r>
              <a:rPr lang="ru-RU" dirty="0" smtClean="0"/>
              <a:t>. Васильевой М.В.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>Вопрос 1. Понятие и сущность логистики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наука об </a:t>
            </a:r>
            <a:r>
              <a:rPr lang="ru-RU" b="1" dirty="0" smtClean="0"/>
              <a:t>организации, планировании, контроле и регулировании</a:t>
            </a:r>
            <a:r>
              <a:rPr lang="ru-RU" dirty="0" smtClean="0"/>
              <a:t> движения материальных и информационных потоков в пространстве и во времени от их первичного источника до конечного потребителя.</a:t>
            </a:r>
          </a:p>
          <a:p>
            <a:pPr>
              <a:buNone/>
            </a:pPr>
            <a:r>
              <a:rPr lang="ru-RU" dirty="0" smtClean="0"/>
              <a:t>наука об управлении материальными и связанными с ними информационными и финансовыми потоками в определенной микро-, мезо- или макроэкономической системе </a:t>
            </a:r>
            <a:r>
              <a:rPr lang="ru-RU" b="1" dirty="0" smtClean="0"/>
              <a:t>для достижения поставленных перед нею целей с оптимальными затратами ресурсо</a:t>
            </a:r>
            <a:r>
              <a:rPr lang="ru-RU" dirty="0" smtClean="0"/>
              <a:t>в. </a:t>
            </a:r>
          </a:p>
          <a:p>
            <a:pPr>
              <a:buNone/>
            </a:pPr>
            <a:r>
              <a:rPr lang="ru-RU" dirty="0" smtClean="0"/>
              <a:t>инструментарий интегрированного управления потоками материальных ресурсов, незавершенного производства, готовой продукции, а также связанной информации, финансов и услуг, способствующий </a:t>
            </a:r>
            <a:r>
              <a:rPr lang="ru-RU" b="1" dirty="0" smtClean="0"/>
              <a:t>достижению корпоративных целей организации бизнеса с оптимальными затратами ресурсов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Миссия логистики предприятия строится на </a:t>
            </a:r>
            <a:r>
              <a:rPr lang="ru-RU" b="1" i="1" dirty="0" smtClean="0"/>
              <a:t>правиле 7R: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348800"/>
            <a:ext cx="9144000" cy="5509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en-AU" sz="3200" b="1" dirty="0" smtClean="0"/>
              <a:t>– </a:t>
            </a:r>
            <a:r>
              <a:rPr lang="en-AU" sz="3200" b="1" i="1" dirty="0" smtClean="0"/>
              <a:t>1R (right product): </a:t>
            </a:r>
            <a:r>
              <a:rPr lang="ru-RU" sz="3200" b="1" i="1" dirty="0" smtClean="0"/>
              <a:t>нужный товар; </a:t>
            </a:r>
            <a:br>
              <a:rPr lang="ru-RU" sz="3200" b="1" i="1" dirty="0" smtClean="0"/>
            </a:br>
            <a:r>
              <a:rPr lang="ru-RU" sz="3200" b="1" dirty="0" smtClean="0"/>
              <a:t>– </a:t>
            </a:r>
            <a:r>
              <a:rPr lang="ru-RU" sz="3200" b="1" i="1" dirty="0" smtClean="0"/>
              <a:t>2R (</a:t>
            </a:r>
            <a:r>
              <a:rPr lang="ru-RU" sz="3200" b="1" i="1" dirty="0" err="1" smtClean="0"/>
              <a:t>right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quality</a:t>
            </a:r>
            <a:r>
              <a:rPr lang="ru-RU" sz="3200" b="1" i="1" dirty="0" smtClean="0"/>
              <a:t>): необходимого качества; </a:t>
            </a:r>
            <a:br>
              <a:rPr lang="ru-RU" sz="3200" b="1" i="1" dirty="0" smtClean="0"/>
            </a:br>
            <a:r>
              <a:rPr lang="ru-RU" sz="3200" b="1" dirty="0" smtClean="0"/>
              <a:t>– </a:t>
            </a:r>
            <a:r>
              <a:rPr lang="ru-RU" sz="3200" b="1" i="1" dirty="0" smtClean="0"/>
              <a:t>3R (</a:t>
            </a:r>
            <a:r>
              <a:rPr lang="ru-RU" sz="3200" b="1" i="1" dirty="0" err="1" smtClean="0"/>
              <a:t>right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quantity</a:t>
            </a:r>
            <a:r>
              <a:rPr lang="ru-RU" sz="3200" b="1" i="1" dirty="0" smtClean="0"/>
              <a:t>): в необходимом количестве; </a:t>
            </a:r>
            <a:br>
              <a:rPr lang="ru-RU" sz="3200" b="1" i="1" dirty="0" smtClean="0"/>
            </a:br>
            <a:r>
              <a:rPr lang="ru-RU" sz="3200" b="1" dirty="0" smtClean="0"/>
              <a:t>– </a:t>
            </a:r>
            <a:r>
              <a:rPr lang="ru-RU" sz="3200" b="1" i="1" dirty="0" smtClean="0"/>
              <a:t>4R (</a:t>
            </a:r>
            <a:r>
              <a:rPr lang="ru-RU" sz="3200" b="1" i="1" dirty="0" err="1" smtClean="0"/>
              <a:t>right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time</a:t>
            </a:r>
            <a:r>
              <a:rPr lang="ru-RU" sz="3200" b="1" i="1" dirty="0" smtClean="0"/>
              <a:t>): должен быть доставлен в нужное время; </a:t>
            </a:r>
            <a:br>
              <a:rPr lang="ru-RU" sz="3200" b="1" i="1" dirty="0" smtClean="0"/>
            </a:br>
            <a:r>
              <a:rPr lang="ru-RU" sz="3200" b="1" dirty="0" smtClean="0"/>
              <a:t>– </a:t>
            </a:r>
            <a:r>
              <a:rPr lang="ru-RU" sz="3200" b="1" i="1" dirty="0" smtClean="0"/>
              <a:t>5R (</a:t>
            </a:r>
            <a:r>
              <a:rPr lang="ru-RU" sz="3200" b="1" i="1" dirty="0" err="1" smtClean="0"/>
              <a:t>right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place</a:t>
            </a:r>
            <a:r>
              <a:rPr lang="ru-RU" sz="3200" b="1" i="1" dirty="0" smtClean="0"/>
              <a:t>): в нужное место; </a:t>
            </a:r>
            <a:br>
              <a:rPr lang="ru-RU" sz="3200" b="1" i="1" dirty="0" smtClean="0"/>
            </a:br>
            <a:r>
              <a:rPr lang="ru-RU" sz="3200" b="1" dirty="0" smtClean="0"/>
              <a:t>– </a:t>
            </a:r>
            <a:r>
              <a:rPr lang="ru-RU" sz="3200" b="1" i="1" dirty="0" smtClean="0"/>
              <a:t>6R (</a:t>
            </a:r>
            <a:r>
              <a:rPr lang="ru-RU" sz="3200" b="1" i="1" dirty="0" err="1" smtClean="0"/>
              <a:t>right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customer</a:t>
            </a:r>
            <a:r>
              <a:rPr lang="ru-RU" sz="3200" b="1" i="1" dirty="0" smtClean="0"/>
              <a:t>): нужному потребителю; </a:t>
            </a:r>
            <a:br>
              <a:rPr lang="ru-RU" sz="3200" b="1" i="1" dirty="0" smtClean="0"/>
            </a:br>
            <a:r>
              <a:rPr lang="ru-RU" sz="3200" b="1" dirty="0" smtClean="0"/>
              <a:t>– </a:t>
            </a:r>
            <a:r>
              <a:rPr lang="ru-RU" sz="3200" b="1" i="1" dirty="0" smtClean="0"/>
              <a:t>7R (</a:t>
            </a:r>
            <a:r>
              <a:rPr lang="ru-RU" sz="3200" b="1" i="1" dirty="0" err="1" smtClean="0"/>
              <a:t>right</a:t>
            </a:r>
            <a:r>
              <a:rPr lang="ru-RU" sz="3200" b="1" i="1" dirty="0" smtClean="0"/>
              <a:t> </a:t>
            </a:r>
            <a:r>
              <a:rPr lang="ru-RU" sz="3200" b="1" i="1" dirty="0" err="1" smtClean="0"/>
              <a:t>cost</a:t>
            </a:r>
            <a:r>
              <a:rPr lang="ru-RU" sz="3200" b="1" i="1" dirty="0" smtClean="0"/>
              <a:t>): с требуемым (минимальным) уровнем затрат.</a:t>
            </a:r>
            <a:br>
              <a:rPr lang="ru-RU" sz="3200" b="1" i="1" dirty="0" smtClean="0"/>
            </a:b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Вопрос 3. </a:t>
            </a:r>
            <a:r>
              <a:rPr lang="ru-RU" b="1" dirty="0" err="1" smtClean="0"/>
              <a:t>Логистическая</a:t>
            </a:r>
            <a:r>
              <a:rPr lang="ru-RU" b="1" dirty="0" smtClean="0"/>
              <a:t> стратегия: понятие и виды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12700">
              <a:buNone/>
            </a:pPr>
            <a:r>
              <a:rPr lang="ru-RU" b="1" i="1" dirty="0" smtClean="0"/>
              <a:t>долгосрочное, качественно определенное</a:t>
            </a:r>
          </a:p>
          <a:p>
            <a:pPr marL="0" indent="12700">
              <a:buNone/>
            </a:pPr>
            <a:r>
              <a:rPr lang="ru-RU" i="1" dirty="0" smtClean="0"/>
              <a:t>направление развития логистики, касающееся форм и средств ее реализации</a:t>
            </a:r>
          </a:p>
          <a:p>
            <a:pPr marL="0" indent="12700">
              <a:buNone/>
            </a:pPr>
            <a:r>
              <a:rPr lang="ru-RU" i="1" dirty="0" smtClean="0"/>
              <a:t>в фирме, </a:t>
            </a:r>
            <a:r>
              <a:rPr lang="ru-RU" i="1" dirty="0" err="1" smtClean="0"/>
              <a:t>межфункциональной</a:t>
            </a:r>
            <a:r>
              <a:rPr lang="ru-RU" i="1" dirty="0" smtClean="0"/>
              <a:t> и </a:t>
            </a:r>
            <a:r>
              <a:rPr lang="ru-RU" i="1" dirty="0" err="1" smtClean="0"/>
              <a:t>межорганизационной</a:t>
            </a:r>
            <a:r>
              <a:rPr lang="ru-RU" i="1" dirty="0" smtClean="0"/>
              <a:t> координации и</a:t>
            </a:r>
          </a:p>
          <a:p>
            <a:pPr marL="0" indent="12700">
              <a:buNone/>
            </a:pPr>
            <a:r>
              <a:rPr lang="ru-RU" i="1" dirty="0" smtClean="0"/>
              <a:t>интеграции, сформулированное высшим менеджментом компании в</a:t>
            </a:r>
          </a:p>
          <a:p>
            <a:pPr marL="0" indent="12700">
              <a:buNone/>
            </a:pPr>
            <a:r>
              <a:rPr lang="ru-RU" i="1" dirty="0" smtClean="0"/>
              <a:t>соответствии с корпоративными целями.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33843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err="1" smtClean="0"/>
              <a:t>логистическая</a:t>
            </a:r>
            <a:r>
              <a:rPr lang="ru-RU" b="1" dirty="0" smtClean="0"/>
              <a:t> стратегия предприятия</a:t>
            </a:r>
            <a:r>
              <a:rPr lang="ru-RU" dirty="0" smtClean="0"/>
              <a:t> – комбинация принципов, методов и инструментов, которые выбраны для эффективного достижения </a:t>
            </a:r>
            <a:r>
              <a:rPr lang="ru-RU" dirty="0" err="1" smtClean="0"/>
              <a:t>логистических</a:t>
            </a:r>
            <a:r>
              <a:rPr lang="ru-RU" dirty="0" smtClean="0"/>
              <a:t> целей компании</a:t>
            </a:r>
            <a:endParaRPr lang="ru-RU" dirty="0"/>
          </a:p>
        </p:txBody>
      </p:sp>
      <p:pic>
        <p:nvPicPr>
          <p:cNvPr id="62466" name="Picture 2" descr="лог стратег ру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717032"/>
            <a:ext cx="4214024" cy="2782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>Стратегия минимизации общих </a:t>
            </a:r>
            <a:r>
              <a:rPr lang="ru-RU" sz="3200" b="1" dirty="0" err="1" smtClean="0"/>
              <a:t>логистических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издержек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сокращение (оптимизация) операционных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издержек в отдельных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функциях;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оптимизация уровней запасов в ЛС;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выбор оптимальных вариантов «складирование –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транспортировка» (переключение с одной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логистической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функции на альтернативную);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оптимизация решений в отдельных функциональных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областях и/или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функциях по критерию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минимума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издержек;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использование 3PL; 4PL подхода (уровни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сервиса) и т.п.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000" b="1" dirty="0" smtClean="0"/>
              <a:t>Стратегия улучшения качества </a:t>
            </a:r>
            <a:r>
              <a:rPr lang="ru-RU" sz="3000" b="1" dirty="0" err="1" smtClean="0"/>
              <a:t>логистического</a:t>
            </a:r>
            <a:r>
              <a:rPr lang="ru-RU" sz="3000" b="1" dirty="0" smtClean="0"/>
              <a:t/>
            </a:r>
            <a:br>
              <a:rPr lang="ru-RU" sz="3000" b="1" dirty="0" smtClean="0"/>
            </a:br>
            <a:r>
              <a:rPr lang="ru-RU" sz="3000" b="1" dirty="0" smtClean="0"/>
              <a:t>сервиса</a:t>
            </a:r>
            <a:endParaRPr lang="ru-RU" sz="3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улучшение качества выполнения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операций и функций (транспортировки, складирования,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грузопереработки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упаковки и т.п.);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логистическая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поддержка предпродажного и послепродажного сервиса;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логистический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сервис с добавленной стоимостью;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использование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технологий поддержки функционального жизненного цикла продукта;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создание системы управления качеством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сервиса;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сертификация фирменной системы управления качеством в соответствии с национальными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имеждународными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стандартами и процедурами (в частности </a:t>
            </a:r>
            <a:r>
              <a:rPr lang="en-AU" sz="2300" dirty="0" smtClean="0">
                <a:latin typeface="Times New Roman" pitchFamily="18" charset="0"/>
                <a:cs typeface="Times New Roman" pitchFamily="18" charset="0"/>
              </a:rPr>
              <a:t>ISO 9000);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 использование процедуры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бенчмаркинга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и т.д.</a:t>
            </a:r>
          </a:p>
          <a:p>
            <a:pPr>
              <a:buNone/>
            </a:pP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Стратегия минимизации инвестиций в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логистическую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инфраструктуру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оптимизация конфигурации </a:t>
            </a:r>
            <a:r>
              <a:rPr lang="ru-RU" dirty="0" err="1" smtClean="0"/>
              <a:t>логистической</a:t>
            </a:r>
            <a:r>
              <a:rPr lang="ru-RU" dirty="0" smtClean="0"/>
              <a:t> сети;</a:t>
            </a:r>
          </a:p>
          <a:p>
            <a:r>
              <a:rPr lang="ru-RU" dirty="0" smtClean="0"/>
              <a:t>прямая доставка товаров потребителям, минуя</a:t>
            </a:r>
          </a:p>
          <a:p>
            <a:r>
              <a:rPr lang="ru-RU" dirty="0" smtClean="0"/>
              <a:t>складирование;</a:t>
            </a:r>
          </a:p>
          <a:p>
            <a:r>
              <a:rPr lang="ru-RU" dirty="0" smtClean="0"/>
              <a:t>использование складов общего пользования;</a:t>
            </a:r>
          </a:p>
          <a:p>
            <a:r>
              <a:rPr lang="ru-RU" dirty="0" smtClean="0"/>
              <a:t>использование </a:t>
            </a:r>
            <a:r>
              <a:rPr lang="ru-RU" dirty="0" err="1" smtClean="0"/>
              <a:t>логистических</a:t>
            </a:r>
            <a:r>
              <a:rPr lang="ru-RU" dirty="0" smtClean="0"/>
              <a:t> посредников в</a:t>
            </a:r>
          </a:p>
          <a:p>
            <a:r>
              <a:rPr lang="ru-RU" dirty="0" smtClean="0"/>
              <a:t>транспортировке, складировании, </a:t>
            </a:r>
            <a:r>
              <a:rPr lang="ru-RU" dirty="0" err="1" smtClean="0"/>
              <a:t>грузопереработке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использование </a:t>
            </a:r>
            <a:r>
              <a:rPr lang="ru-RU" dirty="0" err="1" smtClean="0"/>
              <a:t>логистической</a:t>
            </a:r>
            <a:r>
              <a:rPr lang="ru-RU" dirty="0" smtClean="0"/>
              <a:t> технологии «точно в</a:t>
            </a:r>
          </a:p>
          <a:p>
            <a:r>
              <a:rPr lang="ru-RU" dirty="0" smtClean="0"/>
              <a:t>срок»;</a:t>
            </a:r>
          </a:p>
          <a:p>
            <a:r>
              <a:rPr lang="ru-RU" dirty="0" smtClean="0"/>
              <a:t>оптимизация дислокации объектов </a:t>
            </a:r>
            <a:r>
              <a:rPr lang="ru-RU" dirty="0" err="1" smtClean="0"/>
              <a:t>логистической</a:t>
            </a:r>
            <a:endParaRPr lang="ru-RU" dirty="0" smtClean="0"/>
          </a:p>
          <a:p>
            <a:r>
              <a:rPr lang="ru-RU" dirty="0" smtClean="0"/>
              <a:t>инфраструктуры и др.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Стратегия </a:t>
            </a:r>
            <a:r>
              <a:rPr lang="ru-RU" b="1" dirty="0" err="1" smtClean="0"/>
              <a:t>логистического</a:t>
            </a:r>
            <a:r>
              <a:rPr lang="ru-RU" b="1" dirty="0" smtClean="0"/>
              <a:t> </a:t>
            </a:r>
            <a:r>
              <a:rPr lang="ru-RU" b="1" dirty="0" err="1" smtClean="0"/>
              <a:t>аутсорсинга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решение «делать или покупать»;</a:t>
            </a:r>
          </a:p>
          <a:p>
            <a:r>
              <a:rPr lang="ru-RU" dirty="0" smtClean="0"/>
              <a:t>сосредоточение компании на своих ключевых компетенциях, поиск и 3 (4) PL подход для выполнения не ключевых функций; </a:t>
            </a:r>
          </a:p>
          <a:p>
            <a:r>
              <a:rPr lang="ru-RU" dirty="0" smtClean="0"/>
              <a:t>оптимизация выбора источников внешних ресурсов;</a:t>
            </a:r>
          </a:p>
          <a:p>
            <a:r>
              <a:rPr lang="ru-RU" dirty="0" smtClean="0"/>
              <a:t>оптимальная дислокация производственных мощностей и объектов </a:t>
            </a:r>
            <a:r>
              <a:rPr lang="ru-RU" dirty="0" err="1" smtClean="0"/>
              <a:t>логистической</a:t>
            </a:r>
            <a:r>
              <a:rPr lang="ru-RU" dirty="0" smtClean="0"/>
              <a:t> инфраструктуры;</a:t>
            </a:r>
          </a:p>
          <a:p>
            <a:r>
              <a:rPr lang="ru-RU" dirty="0" smtClean="0"/>
              <a:t>использование инвестиций и инноваций поставщиков;</a:t>
            </a:r>
          </a:p>
          <a:p>
            <a:r>
              <a:rPr lang="ru-RU" dirty="0" smtClean="0"/>
              <a:t>оптимизация количества </a:t>
            </a:r>
            <a:r>
              <a:rPr lang="ru-RU" dirty="0" err="1" smtClean="0"/>
              <a:t>логистических</a:t>
            </a:r>
            <a:r>
              <a:rPr lang="ru-RU" dirty="0" smtClean="0"/>
              <a:t> посредников и закрепляемых за ними функций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Вопрос 4. Виды логистики </a:t>
            </a:r>
            <a:br>
              <a:rPr lang="ru-RU" dirty="0" smtClean="0"/>
            </a:br>
            <a:r>
              <a:rPr lang="ru-RU" dirty="0" smtClean="0"/>
              <a:t>( по функциональному подходу)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916832"/>
            <a:ext cx="8147248" cy="475252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закупочная логистика,</a:t>
            </a:r>
          </a:p>
          <a:p>
            <a:r>
              <a:rPr lang="ru-RU" dirty="0" smtClean="0"/>
              <a:t>внутрипроизводственная, </a:t>
            </a:r>
          </a:p>
          <a:p>
            <a:r>
              <a:rPr lang="ru-RU" dirty="0" smtClean="0"/>
              <a:t>сбытовая (распределительная) логистика, </a:t>
            </a:r>
          </a:p>
          <a:p>
            <a:r>
              <a:rPr lang="ru-RU" dirty="0" smtClean="0"/>
              <a:t>логистика запасов, </a:t>
            </a:r>
          </a:p>
          <a:p>
            <a:r>
              <a:rPr lang="ru-RU" dirty="0" smtClean="0"/>
              <a:t>логистика складирования, </a:t>
            </a:r>
          </a:p>
          <a:p>
            <a:r>
              <a:rPr lang="ru-RU" dirty="0" smtClean="0"/>
              <a:t>логистика сервисного обслуживания, </a:t>
            </a:r>
          </a:p>
          <a:p>
            <a:r>
              <a:rPr lang="ru-RU" dirty="0" smtClean="0"/>
              <a:t>управление качеством обслуживания потребителей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zero50x.myjino.ru/allpic/3/7133-img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4644"/>
            <a:ext cx="8496944" cy="6372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www.mashportal.ru/Portals/0/Tehn_Metod/management/Galaktika_TOEZGP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3118"/>
            <a:ext cx="8620914" cy="66062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images.myshared.ru/19/1210386/slide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 descr="http://lib.rus.ec/i/19/567519/i_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756" name="AutoShape 4" descr="http://lib.rus.ec/i/19/567519/i_0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4758" name="Picture 6" descr="https://im0-tub-ru.yandex.net/i?id=25eb6a4f00e912b8317cba1aa5dbd9f2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newsklad.ru/images/news/big/20170711211320_apredpriyat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964488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 descr="https://refdb.ru/images/1071/2140472/m9118f24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6804" name="AutoShape 4" descr="https://refdb.ru/images/1071/2140472/m9118f24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6806" name="AutoShape 6" descr="https://refdb.ru/images/1071/2140472/m9118f24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6808" name="AutoShape 8" descr="https://refdb.ru/images/1071/2140472/m9118f24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6810" name="AutoShape 10" descr="https://refdb.ru/images/1071/2140472/m9118f24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6812" name="Picture 12" descr="http://podiart.ru/images/147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344816" cy="5508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dis.konflib.ru/images1/1478/1478-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8077200" cy="32041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dis.podelise.ru/pars_docs/diser_refs/16/15249/15249_html_m24be1d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496944" cy="6309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Логистика финансового потока</a:t>
            </a:r>
            <a:endParaRPr lang="ru-RU" dirty="0"/>
          </a:p>
        </p:txBody>
      </p:sp>
      <p:pic>
        <p:nvPicPr>
          <p:cNvPr id="78852" name="Picture 4" descr="http://www.e-biblio.ru/book/bib/06_management/up_m_res_proekt/sg.files/image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132856"/>
            <a:ext cx="5286375" cy="3457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hnu.docdat.com/pars_docs/refs/220/219980/img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070" y="0"/>
            <a:ext cx="921107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628800"/>
            <a:ext cx="8784976" cy="18722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Вопрос 5. Классификация функций логистики: основные и поддерживающие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Функции логист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37052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5445224"/>
            <a:ext cx="8964488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направлена на сокращение затрат, обеспечение рационального материального потока, организацию своевременной доставки ресурсов для производственного процесса и распределения готовой продукции. Данная функция определяет эффективность логистики на предприятии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0"/>
            <a:ext cx="3995936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заключается в организации </a:t>
            </a:r>
            <a:r>
              <a:rPr lang="ru-RU" dirty="0" err="1" smtClean="0">
                <a:solidFill>
                  <a:prstClr val="black"/>
                </a:solidFill>
              </a:rPr>
              <a:t>логистических</a:t>
            </a:r>
            <a:r>
              <a:rPr lang="ru-RU" dirty="0" smtClean="0">
                <a:solidFill>
                  <a:prstClr val="black"/>
                </a:solidFill>
              </a:rPr>
              <a:t> систем, ориентированных на рациональное, действенное и целевое управление ресурсами хозяйствующего субъекта, в том числе координация звеньев управления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83560" y="2132856"/>
            <a:ext cx="3960440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заключается в обеспечении синхронной работы отдела снабжения, склада, отдела сбыта предприятия с внешними поставщиками ресурсов и посредниками по сбыту готовой продукции.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221088"/>
            <a:ext cx="8964488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состоит в эффективном управлении материальными, финансовыми и информационными потоками в целях обеспечения экономически рационального производственного процесса посредством контроля и воздействия на </a:t>
            </a:r>
            <a:r>
              <a:rPr lang="ru-RU" dirty="0" err="1" smtClean="0"/>
              <a:t>логистическую</a:t>
            </a:r>
            <a:r>
              <a:rPr lang="ru-RU" dirty="0" smtClean="0"/>
              <a:t> систему предприятия </a:t>
            </a:r>
            <a:endParaRPr lang="ru-RU" dirty="0"/>
          </a:p>
        </p:txBody>
      </p:sp>
      <p:cxnSp>
        <p:nvCxnSpPr>
          <p:cNvPr id="10" name="Прямая со стрелкой 9"/>
          <p:cNvCxnSpPr>
            <a:stCxn id="6" idx="1"/>
          </p:cNvCxnSpPr>
          <p:nvPr/>
        </p:nvCxnSpPr>
        <p:spPr>
          <a:xfrm flipH="1" flipV="1">
            <a:off x="4788024" y="980728"/>
            <a:ext cx="360040" cy="3493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35842" idx="3"/>
          </p:cNvCxnSpPr>
          <p:nvPr/>
        </p:nvCxnSpPr>
        <p:spPr>
          <a:xfrm flipH="1" flipV="1">
            <a:off x="4860032" y="1852613"/>
            <a:ext cx="288032" cy="139529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4860032" y="2492896"/>
            <a:ext cx="216024" cy="172819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5" idx="1"/>
          </p:cNvCxnSpPr>
          <p:nvPr/>
        </p:nvCxnSpPr>
        <p:spPr>
          <a:xfrm flipH="1" flipV="1">
            <a:off x="0" y="4077074"/>
            <a:ext cx="179512" cy="196831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35842" idx="2"/>
          </p:cNvCxnSpPr>
          <p:nvPr/>
        </p:nvCxnSpPr>
        <p:spPr>
          <a:xfrm flipV="1">
            <a:off x="0" y="3705225"/>
            <a:ext cx="2430016" cy="3718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 ключевым функциям логиста относят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rgbClr val="FFFF00"/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Закупка материальных ресурсов для обеспечения производства. Это комплекс таких задач, как выбор поставщиков, планирование потребности, определение рациональных периодов времени и объемов по- ставок ресурсов, организация договорной работы и другое.</a:t>
            </a:r>
          </a:p>
          <a:p>
            <a:r>
              <a:rPr lang="ru-RU" dirty="0" smtClean="0"/>
              <a:t>Транспортировка. Процесс транспортировки нужно рассматривать в более широком плане, чем собственно перевозка грузов, а именно: как совокупность перевозки, погрузки-разгрузки, экспедирования и других сопутствующих </a:t>
            </a:r>
            <a:r>
              <a:rPr lang="ru-RU" dirty="0" err="1" smtClean="0"/>
              <a:t>логистических</a:t>
            </a:r>
            <a:r>
              <a:rPr lang="ru-RU" dirty="0" smtClean="0"/>
              <a:t> операций.</a:t>
            </a:r>
          </a:p>
          <a:p>
            <a:r>
              <a:rPr lang="ru-RU" dirty="0" smtClean="0"/>
              <a:t>Управление запасами. Представляет собой процесс создания, контроля и регулирования уровней запасов в закупках, производстве и реализации продукции.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r>
              <a:rPr lang="ru-RU" dirty="0" smtClean="0"/>
              <a:t>Управление процедурами заказов. Данная функция определяет процедуры получения и обработки заказов, времени получения готовой продукции и другого. Значение данной функции очень велико в современном бизнесе, так как напрямую определяет качество обслуживания потребителей. </a:t>
            </a:r>
            <a:endParaRPr lang="ru-RU" dirty="0" err="1" smtClean="0"/>
          </a:p>
          <a:p>
            <a:r>
              <a:rPr lang="ru-RU" dirty="0" smtClean="0"/>
              <a:t>Поддержка производственных процедур.</a:t>
            </a:r>
          </a:p>
          <a:p>
            <a:r>
              <a:rPr lang="ru-RU" dirty="0" smtClean="0"/>
              <a:t>Поддержание стандартов качества производства готовой продукции и сопутствующего сервиса. Обеспечение и поддержание качества производства продукции, послепродажного </a:t>
            </a:r>
            <a:r>
              <a:rPr lang="ru-RU" dirty="0" err="1" smtClean="0"/>
              <a:t>логистического</a:t>
            </a:r>
            <a:r>
              <a:rPr lang="ru-RU" dirty="0" smtClean="0"/>
              <a:t> сервиса</a:t>
            </a:r>
          </a:p>
          <a:p>
            <a:r>
              <a:rPr lang="ru-RU" dirty="0" smtClean="0"/>
              <a:t>Информационно-компьютерная поддержка.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 поддерживающим функциям относят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sz="3000" dirty="0" smtClean="0"/>
              <a:t>Складирование. Определение количества, типов и дислокации складов, объема хранения материального ресурса и готовой продукции, планировки складских площадей, мотивация работников склада с учетом объема выполнения </a:t>
            </a:r>
            <a:r>
              <a:rPr lang="ru-RU" sz="3000" dirty="0" err="1" smtClean="0"/>
              <a:t>логистических</a:t>
            </a:r>
            <a:r>
              <a:rPr lang="ru-RU" sz="3000" dirty="0" smtClean="0"/>
              <a:t> операций.</a:t>
            </a:r>
          </a:p>
          <a:p>
            <a:pPr marL="0">
              <a:spcBef>
                <a:spcPts val="0"/>
              </a:spcBef>
            </a:pPr>
            <a:r>
              <a:rPr lang="ru-RU" sz="3000" dirty="0" smtClean="0"/>
              <a:t>Прогнозирование спроса на готовую продукцию и расхода материального ресурса.</a:t>
            </a:r>
          </a:p>
          <a:p>
            <a:pPr marL="0">
              <a:spcBef>
                <a:spcPts val="0"/>
              </a:spcBef>
            </a:pPr>
            <a:r>
              <a:rPr lang="ru-RU" sz="3000" dirty="0" smtClean="0"/>
              <a:t>Поддержка возврата продукции от клиентов.</a:t>
            </a:r>
          </a:p>
          <a:p>
            <a:pPr marL="0">
              <a:spcBef>
                <a:spcPts val="0"/>
              </a:spcBef>
            </a:pPr>
            <a:r>
              <a:rPr lang="ru-RU" sz="3000" dirty="0" smtClean="0"/>
              <a:t>Обеспечение запасными частями и сопутствующим сервисом. </a:t>
            </a:r>
            <a:endParaRPr lang="ru-RU" sz="3000" dirty="0" err="1" smtClean="0"/>
          </a:p>
          <a:p>
            <a:pPr marL="0">
              <a:spcBef>
                <a:spcPts val="0"/>
              </a:spcBef>
            </a:pPr>
            <a:r>
              <a:rPr lang="ru-RU" sz="3000" dirty="0" smtClean="0"/>
              <a:t>Сбор и утилизация возвратных отходов (управление вторичными материальными ресурсами) и другое.</a:t>
            </a:r>
            <a:endParaRPr lang="ru-RU" sz="3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Тема 3. Основные понятия логистики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04056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u="sng" dirty="0" smtClean="0"/>
              <a:t>для </a:t>
            </a:r>
            <a:r>
              <a:rPr lang="ru-RU" u="sng" dirty="0" err="1" smtClean="0"/>
              <a:t>микрогруппы</a:t>
            </a:r>
            <a:r>
              <a:rPr lang="ru-RU" u="sng" dirty="0" smtClean="0"/>
              <a:t> 3 ( 2 чел)</a:t>
            </a:r>
          </a:p>
          <a:p>
            <a:pPr>
              <a:buNone/>
            </a:pPr>
            <a:r>
              <a:rPr lang="ru-RU" u="sng" dirty="0" smtClean="0"/>
              <a:t>Учебное пособие Логистика, Мочалин С.М.</a:t>
            </a:r>
          </a:p>
          <a:p>
            <a:r>
              <a:rPr lang="ru-RU" dirty="0" smtClean="0"/>
              <a:t>Признаки классификации </a:t>
            </a:r>
            <a:r>
              <a:rPr lang="ru-RU" dirty="0" err="1" smtClean="0"/>
              <a:t>макрологистических</a:t>
            </a:r>
            <a:r>
              <a:rPr lang="ru-RU" dirty="0" smtClean="0"/>
              <a:t> систем: глобальные системы; система административно—территориального деления; системы по объектно-функциональному признаку. </a:t>
            </a:r>
          </a:p>
          <a:p>
            <a:r>
              <a:rPr lang="ru-RU" dirty="0" smtClean="0"/>
              <a:t>Признаки классификации </a:t>
            </a:r>
            <a:r>
              <a:rPr lang="ru-RU" dirty="0" err="1" smtClean="0"/>
              <a:t>микрологистических</a:t>
            </a:r>
            <a:r>
              <a:rPr lang="ru-RU" dirty="0" smtClean="0"/>
              <a:t> систем: внутренние (внутрипроизводственные); внешние; интегрированные. </a:t>
            </a:r>
          </a:p>
          <a:p>
            <a:r>
              <a:rPr lang="ru-RU" dirty="0" smtClean="0"/>
              <a:t>Цели и задачи создания макро, и </a:t>
            </a:r>
            <a:r>
              <a:rPr lang="ru-RU" dirty="0" err="1" smtClean="0"/>
              <a:t>микрологистических</a:t>
            </a:r>
            <a:r>
              <a:rPr lang="ru-RU" dirty="0" smtClean="0"/>
              <a:t> систем.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Вопрос 6. Понятие «поток» в логистике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82550" indent="12700">
              <a:buNone/>
            </a:pPr>
            <a:r>
              <a:rPr lang="ru-RU" b="1" dirty="0" smtClean="0"/>
              <a:t>Поток – это количество вещества, информации, денежных средств перемещаемых в единицу времени. </a:t>
            </a:r>
          </a:p>
          <a:p>
            <a:pPr>
              <a:buNone/>
            </a:pPr>
            <a:r>
              <a:rPr lang="ru-RU" dirty="0" smtClean="0"/>
              <a:t>Основополагающим является </a:t>
            </a:r>
            <a:r>
              <a:rPr lang="ru-RU" b="1" u="sng" dirty="0" smtClean="0"/>
              <a:t>материальный поток:</a:t>
            </a:r>
          </a:p>
          <a:p>
            <a:pPr>
              <a:buNone/>
            </a:pPr>
            <a:r>
              <a:rPr lang="ru-RU" i="1" dirty="0" smtClean="0"/>
              <a:t>образуется в результате транспортировки, складирования и выполнения других материальных операций с сырьём, полуфабрикатами и готовыми изделиями, начиная от первичного источника сырья вплоть до конечного потребителя</a:t>
            </a:r>
            <a:r>
              <a:rPr lang="ru-RU" dirty="0" smtClean="0"/>
              <a:t>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Запас как форма существования материального потока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Производственные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запасы, находящиеся на предприятиях всех отраслей, предназначены для производственного потребления. Цель создания производственных запасов — обеспечить ритмичное функционирование производственного процесса.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Товарные запасы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представляют собой уже готовую продукцию предназначенную для конечного потребителя, а также запасы находящиеся на пути следования товара от поставщика к потребителю, т.е. на предприятиях оптовой, мелкооптовой и розничной торговли, в заготовительных организациях и запасы в пути.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Товарные запасы, в свою очередь, подразделяются на запасы товарные средства производства и товарные предметы потребления.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 уже отмечалось, производственные и товарные запасы делятся на: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екущие запасы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главная часть всех запасов. Обеспечивает непрерывность производственного или торгового процесса между очередными поставками.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Страховые запасы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обеспечивают материалами или товарами производственный или торговый процесс в случае непредвиденных обстоятельств.  Страховой запас, является своеобразным амортизатором, который позволяет предпринимателю чувствовать себя комфортно. Однако за пользование комфортом положено платить.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нормальном ходе производственного или торгового процесса объем страхового запаса, в отличие от текущего, не меняется. 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Сезонные запасы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появляются при сезонном характере производства, потребления или транспортировки.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Информационные потоки </a:t>
            </a:r>
            <a:r>
              <a:rPr lang="ru-RU" dirty="0" smtClean="0"/>
              <a:t>– это поток сообщений в устной, бумажной и электронной, предназначенный в основном для реализации управляющих функций. </a:t>
            </a:r>
          </a:p>
          <a:p>
            <a:pPr>
              <a:buNone/>
            </a:pPr>
            <a:r>
              <a:rPr lang="ru-RU" b="1" dirty="0" smtClean="0"/>
              <a:t>Финансовые потоки </a:t>
            </a:r>
            <a:r>
              <a:rPr lang="ru-RU" dirty="0" smtClean="0"/>
              <a:t>– это направленное движение финансовых ресурсов, связанное с материальными, информационными и иными потоками как в рамках </a:t>
            </a:r>
            <a:r>
              <a:rPr lang="ru-RU" dirty="0" err="1" smtClean="0"/>
              <a:t>логистической</a:t>
            </a:r>
            <a:r>
              <a:rPr lang="ru-RU" dirty="0" smtClean="0"/>
              <a:t> системы, так и вне нее. Основной целью финансового обслуживания материальных потоков в логистике является обеспечение их движения финансовыми ресурсами в необходимых объемах, в нужные сроки и с использованием наиболее эффективных источников финансирования. </a:t>
            </a:r>
          </a:p>
          <a:p>
            <a:pPr>
              <a:buNone/>
            </a:pPr>
            <a:r>
              <a:rPr lang="ru-RU" b="1" dirty="0" smtClean="0"/>
              <a:t>Сервисные потоки </a:t>
            </a:r>
            <a:r>
              <a:rPr lang="ru-RU" dirty="0" smtClean="0"/>
              <a:t>–генерируемые </a:t>
            </a:r>
            <a:r>
              <a:rPr lang="ru-RU" dirty="0" err="1" smtClean="0"/>
              <a:t>логистической</a:t>
            </a:r>
            <a:r>
              <a:rPr lang="ru-RU" dirty="0" smtClean="0"/>
              <a:t> системой в целом или ее подсистемой (звеном, элементом) с целью удовлетворения внешних или внутренних потребителей организации бизнеса. 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8501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Вопрос 7. </a:t>
            </a:r>
            <a:r>
              <a:rPr lang="ru-RU" dirty="0" err="1" smtClean="0"/>
              <a:t>Логистическая</a:t>
            </a:r>
            <a:r>
              <a:rPr lang="ru-RU" dirty="0" smtClean="0"/>
              <a:t> система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4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550" indent="0">
              <a:buNone/>
              <a:tabLst>
                <a:tab pos="177800" algn="l"/>
              </a:tabLst>
            </a:pPr>
            <a:r>
              <a:rPr lang="ru-RU" dirty="0" smtClean="0"/>
              <a:t>     С позиций системного подхода : </a:t>
            </a:r>
          </a:p>
          <a:p>
            <a:pPr marL="82550" indent="0">
              <a:buNone/>
              <a:tabLst>
                <a:tab pos="177800" algn="l"/>
              </a:tabLst>
            </a:pPr>
            <a:r>
              <a:rPr lang="ru-RU" b="1" i="1" dirty="0" err="1" smtClean="0"/>
              <a:t>логистическая</a:t>
            </a:r>
            <a:r>
              <a:rPr lang="ru-RU" b="1" i="1" dirty="0" smtClean="0"/>
              <a:t> система</a:t>
            </a:r>
            <a:r>
              <a:rPr lang="ru-RU" i="1" dirty="0" smtClean="0"/>
              <a:t> — относительно устойчивая совокупность звеньев (структурных/функциональных подразделений компании, а также поставщиков, потребителей и </a:t>
            </a:r>
            <a:r>
              <a:rPr lang="ru-RU" i="1" dirty="0" err="1" smtClean="0"/>
              <a:t>логистических</a:t>
            </a:r>
            <a:r>
              <a:rPr lang="ru-RU" i="1" dirty="0" smtClean="0"/>
              <a:t> посредников), взаимосвязанных и объединенных единым управлением </a:t>
            </a:r>
            <a:r>
              <a:rPr lang="ru-RU" i="1" dirty="0" err="1" smtClean="0"/>
              <a:t>логистическим</a:t>
            </a:r>
            <a:r>
              <a:rPr lang="ru-RU" i="1" dirty="0" smtClean="0"/>
              <a:t> процессом для </a:t>
            </a:r>
            <a:r>
              <a:rPr lang="ru-RU" b="1" i="1" dirty="0" smtClean="0"/>
              <a:t>реализации корпоративной стратегии организации бизнеса.</a:t>
            </a:r>
            <a:endParaRPr lang="ru-RU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Способы классификации </a:t>
            </a:r>
            <a:r>
              <a:rPr lang="ru-RU" b="1" dirty="0" err="1" smtClean="0"/>
              <a:t>логистических</a:t>
            </a:r>
            <a:r>
              <a:rPr lang="ru-RU" b="1" dirty="0" smtClean="0"/>
              <a:t> систем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8892480" cy="54452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300" b="1" dirty="0" smtClean="0">
                <a:solidFill>
                  <a:srgbClr val="FF0000"/>
                </a:solidFill>
              </a:rPr>
              <a:t>Исходя из потребностей бизнеса: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300" dirty="0" smtClean="0"/>
              <a:t>объект управления;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300" dirty="0" smtClean="0"/>
              <a:t>отраслевая специализация компании;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300" dirty="0" smtClean="0"/>
              <a:t>сектор (платформа) бизнеса;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300" dirty="0" smtClean="0"/>
              <a:t>уровень бизнеса (концентрации капитала и мощности фирмы).</a:t>
            </a:r>
          </a:p>
          <a:p>
            <a:pPr>
              <a:buNone/>
            </a:pPr>
            <a:r>
              <a:rPr lang="ru-RU" sz="2300" b="1" dirty="0" smtClean="0">
                <a:solidFill>
                  <a:srgbClr val="FF0000"/>
                </a:solidFill>
              </a:rPr>
              <a:t>По признаку «объект управления» 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dirty="0" smtClean="0"/>
              <a:t>материальные (товарные) потоки: </a:t>
            </a:r>
            <a:r>
              <a:rPr lang="ru-RU" sz="2300" b="1" dirty="0" err="1" smtClean="0"/>
              <a:t>логистические</a:t>
            </a:r>
            <a:r>
              <a:rPr lang="ru-RU" sz="2300" b="1" dirty="0" smtClean="0"/>
              <a:t> системы</a:t>
            </a:r>
            <a:r>
              <a:rPr lang="ru-RU" sz="2300" dirty="0" smtClean="0"/>
              <a:t> производственных (промышленных) фирм, оптовых торговых компаний, оптово-розничных компаний;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dirty="0" smtClean="0"/>
              <a:t>сервисный поток: </a:t>
            </a:r>
            <a:r>
              <a:rPr lang="ru-RU" sz="2300" b="1" dirty="0" err="1" smtClean="0"/>
              <a:t>логистические</a:t>
            </a:r>
            <a:r>
              <a:rPr lang="ru-RU" sz="2300" b="1" dirty="0" smtClean="0"/>
              <a:t> системы</a:t>
            </a:r>
            <a:r>
              <a:rPr lang="ru-RU" sz="2300" dirty="0" smtClean="0"/>
              <a:t> фирм, оказывающих услуги;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300" dirty="0" smtClean="0"/>
              <a:t>смешанные </a:t>
            </a:r>
            <a:r>
              <a:rPr lang="ru-RU" sz="2300" b="1" dirty="0" err="1" smtClean="0"/>
              <a:t>логистические</a:t>
            </a:r>
            <a:r>
              <a:rPr lang="ru-RU" sz="2300" b="1" dirty="0" smtClean="0"/>
              <a:t> системы</a:t>
            </a:r>
            <a:r>
              <a:rPr lang="ru-RU" sz="2300" dirty="0" smtClean="0"/>
              <a:t>, в которых присутствуют основные потоки двух типов.</a:t>
            </a:r>
          </a:p>
          <a:p>
            <a:pPr>
              <a:buNone/>
            </a:pPr>
            <a:endParaRPr lang="ru-RU" sz="2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Построение логистических систе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78497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www.digiseller.ru/preview/363215/p1_40531230039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572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 smtClean="0"/>
              <a:t>Управление материальными потоками и запасами в рамках </a:t>
            </a:r>
            <a:r>
              <a:rPr lang="ru-RU" sz="2000" b="1" dirty="0" err="1" smtClean="0"/>
              <a:t>микрологистических</a:t>
            </a:r>
            <a:r>
              <a:rPr lang="ru-RU" sz="2000" b="1" dirty="0" smtClean="0"/>
              <a:t> систем может осуществляться различными способами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"толкающая система" (</a:t>
            </a:r>
            <a:r>
              <a:rPr lang="ru-RU" dirty="0" err="1" smtClean="0"/>
              <a:t>push</a:t>
            </a:r>
            <a:r>
              <a:rPr lang="ru-RU" dirty="0" smtClean="0"/>
              <a:t> </a:t>
            </a:r>
            <a:r>
              <a:rPr lang="ru-RU" dirty="0" err="1" smtClean="0"/>
              <a:t>system</a:t>
            </a:r>
            <a:r>
              <a:rPr lang="ru-RU" dirty="0" smtClean="0"/>
              <a:t>) - </a:t>
            </a:r>
            <a:r>
              <a:rPr lang="ru-RU" dirty="0" err="1" smtClean="0"/>
              <a:t>система</a:t>
            </a:r>
            <a:r>
              <a:rPr lang="ru-RU" dirty="0" smtClean="0"/>
              <a:t> организации производства, в которой предметы труда, поступающие на производственный участок, непосредственно этим участком у предыдущего технологического звена </a:t>
            </a:r>
            <a:r>
              <a:rPr lang="ru-RU" sz="4600" b="1" dirty="0" smtClean="0"/>
              <a:t>не заказываются</a:t>
            </a:r>
            <a:r>
              <a:rPr lang="ru-RU" dirty="0" smtClean="0"/>
              <a:t>. Материальный поток как бы </a:t>
            </a:r>
            <a:r>
              <a:rPr lang="ru-RU" b="1" dirty="0" smtClean="0"/>
              <a:t>выталкивается получателю по коман</a:t>
            </a:r>
            <a:r>
              <a:rPr lang="ru-RU" dirty="0" smtClean="0"/>
              <a:t>де, поступающей на передающее звено </a:t>
            </a:r>
            <a:r>
              <a:rPr lang="ru-RU" b="1" dirty="0" smtClean="0"/>
              <a:t>из центральной системы </a:t>
            </a:r>
            <a:r>
              <a:rPr lang="ru-RU" dirty="0" smtClean="0"/>
              <a:t>управления производством. В качестве толкающих могут также рассматриваться система управления запасами в эшелонированных системах на </a:t>
            </a:r>
            <a:r>
              <a:rPr lang="ru-RU" dirty="0" err="1" smtClean="0"/>
              <a:t>сателлитных</a:t>
            </a:r>
            <a:r>
              <a:rPr lang="ru-RU" dirty="0" smtClean="0"/>
              <a:t> складах и стратегия сбыта, направленная на опережающее (по отношению к спросу) формирование товарных запасов в распределительных структурах.</a:t>
            </a:r>
          </a:p>
          <a:p>
            <a:r>
              <a:rPr lang="ru-RU" dirty="0" smtClean="0"/>
              <a:t>Толкающие модели управления потоками характерны для </a:t>
            </a:r>
            <a:r>
              <a:rPr lang="ru-RU" b="1" dirty="0" smtClean="0"/>
              <a:t>традиционных методов организации </a:t>
            </a:r>
            <a:r>
              <a:rPr lang="ru-RU" dirty="0" smtClean="0"/>
              <a:t>производства и его материального обеспечения. Возможность их применения для </a:t>
            </a:r>
            <a:r>
              <a:rPr lang="ru-RU" dirty="0" err="1" smtClean="0"/>
              <a:t>логистической</a:t>
            </a:r>
            <a:r>
              <a:rPr lang="ru-RU" dirty="0" smtClean="0"/>
              <a:t> организации производства появилась в связи с массовым распространением вычислительной техники.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https://im0-tub-ru.yandex.net/i?id=2c60a6467ed6b8c938c4ca96c6259bcc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8184218" cy="61794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"тянущая система" (</a:t>
            </a:r>
            <a:r>
              <a:rPr lang="ru-RU" dirty="0" err="1" smtClean="0"/>
              <a:t>pull</a:t>
            </a:r>
            <a:r>
              <a:rPr lang="ru-RU" dirty="0" smtClean="0"/>
              <a:t> </a:t>
            </a:r>
            <a:r>
              <a:rPr lang="ru-RU" dirty="0" err="1" smtClean="0"/>
              <a:t>system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"вытягивающая система" и представляет собой способ организации производства, в котором </a:t>
            </a:r>
            <a:r>
              <a:rPr lang="ru-RU" b="1" dirty="0" smtClean="0"/>
              <a:t>материалы и полуфабрикаты подаются на последующую технологическую операцию с предыдущей по мере </a:t>
            </a:r>
            <a:r>
              <a:rPr lang="ru-RU" sz="4400" b="1" dirty="0" smtClean="0"/>
              <a:t>необходимости</a:t>
            </a:r>
            <a:endParaRPr lang="ru-RU" sz="4400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rpp.nashaucheba.ru/pars_docs/refs/12/11269/img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36004"/>
            <a:ext cx="9192005" cy="68940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 err="1" smtClean="0"/>
              <a:t>Логистический</a:t>
            </a:r>
            <a:r>
              <a:rPr lang="ru-RU" b="1" i="1" dirty="0" smtClean="0"/>
              <a:t> канал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052736"/>
            <a:ext cx="8784976" cy="5544616"/>
          </a:xfrm>
        </p:spPr>
        <p:txBody>
          <a:bodyPr>
            <a:no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канал распределения — это </a:t>
            </a: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структура,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которая представляет собой частично упорядоченное множество элементов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логистической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системы и </a:t>
            </a: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осуществляет доставку 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материального потока от производителя 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к 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потребителю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i="1" u="sng" dirty="0" smtClean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1900" i="1" u="sng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sz="1900" i="1" u="sng" dirty="0" smtClean="0">
                <a:latin typeface="Times New Roman" pitchFamily="18" charset="0"/>
                <a:cs typeface="Times New Roman" pitchFamily="18" charset="0"/>
              </a:rPr>
              <a:t> канала: 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длина —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это </a:t>
            </a: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количество промежуточных звеньев,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т. е. </a:t>
            </a: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уровней 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канала между производителем и потребителем; 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900" b="1" i="1" dirty="0" smtClean="0">
                <a:latin typeface="Times New Roman" pitchFamily="18" charset="0"/>
                <a:cs typeface="Times New Roman" pitchFamily="18" charset="0"/>
              </a:rPr>
              <a:t>ширина —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это </a:t>
            </a: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число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промежуточных </a:t>
            </a: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звеньев на каждом уровне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распределения продукции. 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i="1" u="sng" dirty="0" smtClean="0">
                <a:latin typeface="Times New Roman" pitchFamily="18" charset="0"/>
                <a:cs typeface="Times New Roman" pitchFamily="18" charset="0"/>
              </a:rPr>
              <a:t>В зависимости от длины </a:t>
            </a:r>
            <a:r>
              <a:rPr lang="ru-RU" sz="1900" i="1" u="sng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sz="1900" i="1" u="sng" dirty="0" smtClean="0">
                <a:latin typeface="Times New Roman" pitchFamily="18" charset="0"/>
                <a:cs typeface="Times New Roman" pitchFamily="18" charset="0"/>
              </a:rPr>
              <a:t> канала они </a:t>
            </a:r>
            <a:r>
              <a:rPr lang="ru-RU" sz="1900" i="1" u="sng" dirty="0" err="1" smtClean="0">
                <a:latin typeface="Times New Roman" pitchFamily="18" charset="0"/>
                <a:cs typeface="Times New Roman" pitchFamily="18" charset="0"/>
              </a:rPr>
              <a:t>подразделются</a:t>
            </a:r>
            <a:r>
              <a:rPr lang="ru-RU" sz="1900" i="1" u="sng" dirty="0" smtClean="0">
                <a:latin typeface="Times New Roman" pitchFamily="18" charset="0"/>
                <a:cs typeface="Times New Roman" pitchFamily="18" charset="0"/>
              </a:rPr>
              <a:t> на каналы: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нулевого уровня —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между производителем и потребителем отсутствуют посредники; 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первого уровня —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между производителем и потребителем присутствует розничный посредник; 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второго уровня —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между производителем и потребителем присутствуют оптовый и розничный посредники; 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третьего уровня —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между производителем и потребителем присутствуют оптовый, мелкооптовый и розничный посредники. 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err="1" smtClean="0"/>
              <a:t>Логистические</a:t>
            </a:r>
            <a:r>
              <a:rPr lang="ru-RU" dirty="0" smtClean="0"/>
              <a:t> цепи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Autofit/>
          </a:bodyPr>
          <a:lstStyle/>
          <a:p>
            <a:r>
              <a:rPr lang="ru-RU" sz="2600" dirty="0" smtClean="0"/>
              <a:t>упорядоченное множество физических или юридических лиц, осуществляющих </a:t>
            </a:r>
            <a:r>
              <a:rPr lang="ru-RU" sz="2600" dirty="0" err="1" smtClean="0"/>
              <a:t>логистические</a:t>
            </a:r>
            <a:r>
              <a:rPr lang="ru-RU" sz="2600" dirty="0" smtClean="0"/>
              <a:t> операции </a:t>
            </a:r>
            <a:r>
              <a:rPr lang="ru-RU" sz="2600" b="1" dirty="0" smtClean="0"/>
              <a:t>по обеспечению потребителя конкретной продукцией</a:t>
            </a:r>
            <a:r>
              <a:rPr lang="ru-RU" sz="2600" dirty="0" smtClean="0"/>
              <a:t>. </a:t>
            </a:r>
          </a:p>
          <a:p>
            <a:r>
              <a:rPr lang="ru-RU" sz="2600" dirty="0" smtClean="0"/>
              <a:t>последовательность технологических и </a:t>
            </a:r>
            <a:r>
              <a:rPr lang="ru-RU" sz="2600" dirty="0" err="1" smtClean="0"/>
              <a:t>логистических</a:t>
            </a:r>
            <a:r>
              <a:rPr lang="ru-RU" sz="2600" dirty="0" smtClean="0"/>
              <a:t> операций в любом производстве, находящаяся под единым контролем. </a:t>
            </a:r>
          </a:p>
          <a:p>
            <a:pPr>
              <a:buNone/>
            </a:pPr>
            <a:r>
              <a:rPr lang="ru-RU" sz="2600" dirty="0" smtClean="0"/>
              <a:t>В </a:t>
            </a:r>
            <a:r>
              <a:rPr lang="ru-RU" sz="2600" dirty="0" err="1" smtClean="0"/>
              <a:t>логистической</a:t>
            </a:r>
            <a:r>
              <a:rPr lang="ru-RU" sz="2600" dirty="0" smtClean="0"/>
              <a:t> цепи, т. е. </a:t>
            </a:r>
            <a:r>
              <a:rPr lang="ru-RU" sz="2600" u="sng" dirty="0" smtClean="0"/>
              <a:t>цепи, по которой проходят товарный и информационный потоки от поставщика до потребителя, выделяются следующие главные звенья</a:t>
            </a:r>
            <a:r>
              <a:rPr lang="ru-RU" sz="2600" dirty="0" smtClean="0"/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закупка и поставка материалов, сырья и полуфабрикатов;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хранение продукции и сырья;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производство товаров; распределение, включая отправку товаров со склада готовой продукции;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 smtClean="0"/>
              <a:t>потребители готовой продукции. </a:t>
            </a:r>
          </a:p>
          <a:p>
            <a:endParaRPr lang="ru-RU" sz="2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Тема 4. Перспективы развития логистики в России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077072"/>
            <a:ext cx="8136904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Подготовка к практической работе 1. </a:t>
            </a:r>
          </a:p>
          <a:p>
            <a:r>
              <a:rPr lang="ru-RU" sz="2800" b="1" dirty="0" err="1" smtClean="0"/>
              <a:t>Микрогруппа</a:t>
            </a:r>
            <a:r>
              <a:rPr lang="ru-RU" sz="2800" b="1" dirty="0" smtClean="0"/>
              <a:t> 4 (2 чел)</a:t>
            </a:r>
          </a:p>
          <a:p>
            <a:r>
              <a:rPr lang="ru-RU" sz="2800" b="1" dirty="0" smtClean="0"/>
              <a:t>Тенденции развития логистики (см. файл Логистика в России)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Вопрос 8. Показатели оценки эффективности развития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логистической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(методология Всемирного Банка). Рейтинг России на международном рынке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услуг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48691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100" b="1" dirty="0" smtClean="0"/>
              <a:t>В 2007 г. Всемирным банком совместно с университетом г. Турку (Финляндия) была разработана методика оценки уровня развития логистики в различных странах. Исследования проводятся раз в два года.</a:t>
            </a:r>
            <a:endParaRPr lang="ru-RU" sz="2100" dirty="0" smtClean="0"/>
          </a:p>
          <a:p>
            <a:r>
              <a:rPr lang="ru-RU" sz="2100" dirty="0" smtClean="0"/>
              <a:t>Индекс эффективности логистики LPI (</a:t>
            </a:r>
            <a:r>
              <a:rPr lang="ru-RU" sz="2100" dirty="0" err="1" smtClean="0"/>
              <a:t>LogisticsPerformanceIndex</a:t>
            </a:r>
            <a:r>
              <a:rPr lang="ru-RU" sz="2100" dirty="0" smtClean="0"/>
              <a:t>) рассчитывается на основе опросов международных, национальных или региональных </a:t>
            </a:r>
            <a:r>
              <a:rPr lang="ru-RU" sz="2100" dirty="0" err="1" smtClean="0"/>
              <a:t>логистических</a:t>
            </a:r>
            <a:r>
              <a:rPr lang="ru-RU" sz="2100" dirty="0" smtClean="0"/>
              <a:t> и складских операторов, транспортно-экспедиторских компаний. </a:t>
            </a:r>
          </a:p>
          <a:p>
            <a:r>
              <a:rPr lang="ru-RU" sz="2100" dirty="0" smtClean="0"/>
              <a:t>Опрос состоит из двух частей: определяется международный индекс LPI(по пятибалльной шкале респонденты оценивают критерии, отражающие эффективность </a:t>
            </a:r>
            <a:r>
              <a:rPr lang="ru-RU" sz="2100" dirty="0" err="1" smtClean="0"/>
              <a:t>логистической</a:t>
            </a:r>
            <a:r>
              <a:rPr lang="ru-RU" sz="2100" dirty="0" smtClean="0"/>
              <a:t> системы в отношении 8 стран, с которыми работает </a:t>
            </a:r>
            <a:r>
              <a:rPr lang="ru-RU" sz="2100" dirty="0" err="1" smtClean="0"/>
              <a:t>логистическая</a:t>
            </a:r>
            <a:r>
              <a:rPr lang="ru-RU" sz="2100" dirty="0" smtClean="0"/>
              <a:t> компания) и внутренний (по пятибалльной шкале респонденты оценивают </a:t>
            </a:r>
            <a:r>
              <a:rPr lang="ru-RU" sz="2100" dirty="0" err="1" smtClean="0"/>
              <a:t>логистическую</a:t>
            </a:r>
            <a:r>
              <a:rPr lang="ru-RU" sz="2100" dirty="0" smtClean="0"/>
              <a:t> систему страны, в которой работают). На их основе рассчитывается интегральный показатель индекса LPI и место среди стран мира, участвующих в рейтинге.</a:t>
            </a:r>
          </a:p>
          <a:p>
            <a:endParaRPr lang="ru-RU" sz="2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800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Состав шести ключевых направлений оценки качества </a:t>
            </a:r>
            <a:r>
              <a:rPr lang="ru-RU" b="1" dirty="0" err="1" smtClean="0"/>
              <a:t>логистических</a:t>
            </a:r>
            <a:r>
              <a:rPr lang="ru-RU" b="1" dirty="0" smtClean="0"/>
              <a:t> услуг в стране (LPI)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204864"/>
            <a:ext cx="8640960" cy="43924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82550" indent="12700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1. Эффективность процесса оформления (скорость, простота и предсказуемость формальностей) органами пограничного контроля, в том числе таможенных;</a:t>
            </a:r>
            <a:br>
              <a:rPr lang="ru-RU" sz="2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2. Качество и развитость инфраструктуры (например, порты, железные дороги, дороги, информационные технологии);</a:t>
            </a:r>
            <a:br>
              <a:rPr lang="ru-RU" sz="2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3. Простота организации по конкурентоспособным ценам поставок;</a:t>
            </a:r>
            <a:br>
              <a:rPr lang="ru-RU" sz="2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4. Компетентность и качество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услуг (например, транспортных операторов, таможенных брокеров);</a:t>
            </a:r>
            <a:br>
              <a:rPr lang="ru-RU" sz="2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5. Возможность отслеживать грузы в любой момент времени;</a:t>
            </a:r>
            <a:br>
              <a:rPr lang="ru-RU" sz="2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6. Своевременность доставки грузов в пункт назначения, соблюдение запланированного или ожидаемого времени поставки.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38125"/>
            <a:ext cx="9144000" cy="599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ogis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AU" dirty="0" smtClean="0"/>
              <a:t>http://proved-np.org/index_effektivnosti_logistiki/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772816"/>
          <a:ext cx="5032818" cy="4326570"/>
        </p:xfrm>
        <a:graphic>
          <a:graphicData uri="http://schemas.openxmlformats.org/drawingml/2006/table">
            <a:tbl>
              <a:tblPr/>
              <a:tblGrid>
                <a:gridCol w="2516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6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341">
                <a:tc>
                  <a:txBody>
                    <a:bodyPr/>
                    <a:lstStyle/>
                    <a:p>
                      <a:pPr algn="l"/>
                      <a:r>
                        <a:rPr lang="ru-RU" sz="1500" b="0" i="0" dirty="0">
                          <a:solidFill>
                            <a:srgbClr val="000000"/>
                          </a:solidFill>
                          <a:latin typeface="Arial"/>
                        </a:rPr>
                        <a:t>Простота организации международных перевозок</a:t>
                      </a: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500" b="0" i="0">
                          <a:solidFill>
                            <a:srgbClr val="333399"/>
                          </a:solidFill>
                          <a:latin typeface="Arial"/>
                        </a:rPr>
                        <a:t>2,45</a:t>
                      </a:r>
                      <a:endParaRPr lang="ru-RU" sz="15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817">
                <a:tc>
                  <a:txBody>
                    <a:bodyPr/>
                    <a:lstStyle/>
                    <a:p>
                      <a:pPr algn="l"/>
                      <a:r>
                        <a:rPr lang="ru-RU" sz="1500" b="0" i="0">
                          <a:solidFill>
                            <a:srgbClr val="000000"/>
                          </a:solidFill>
                          <a:latin typeface="Arial"/>
                        </a:rPr>
                        <a:t>Возможность отслеживания прохождения </a:t>
                      </a:r>
                      <a:br>
                        <a:rPr lang="ru-RU" sz="1500" b="0" i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1500" b="0" i="0">
                          <a:solidFill>
                            <a:srgbClr val="000000"/>
                          </a:solidFill>
                          <a:latin typeface="Arial"/>
                        </a:rPr>
                        <a:t>грузов</a:t>
                      </a: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500" b="0" i="0" dirty="0">
                          <a:solidFill>
                            <a:srgbClr val="333399"/>
                          </a:solidFill>
                          <a:latin typeface="Arial"/>
                        </a:rPr>
                        <a:t>2,62</a:t>
                      </a:r>
                      <a:endParaRPr lang="ru-RU" sz="15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387">
                <a:tc>
                  <a:txBody>
                    <a:bodyPr/>
                    <a:lstStyle/>
                    <a:p>
                      <a:pPr algn="l"/>
                      <a:r>
                        <a:rPr lang="ru-RU" sz="1500" b="0" i="0">
                          <a:solidFill>
                            <a:srgbClr val="000000"/>
                          </a:solidFill>
                          <a:latin typeface="Arial"/>
                        </a:rPr>
                        <a:t>Качество обслуживания</a:t>
                      </a: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500" b="0" i="0">
                          <a:solidFill>
                            <a:srgbClr val="333399"/>
                          </a:solidFill>
                          <a:latin typeface="Arial"/>
                        </a:rPr>
                        <a:t>2,76</a:t>
                      </a:r>
                      <a:endParaRPr lang="ru-RU" sz="15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864">
                <a:tc>
                  <a:txBody>
                    <a:bodyPr/>
                    <a:lstStyle/>
                    <a:p>
                      <a:pPr algn="l"/>
                      <a:r>
                        <a:rPr lang="ru-RU" sz="1500" b="0" i="0">
                          <a:solidFill>
                            <a:srgbClr val="000000"/>
                          </a:solidFill>
                          <a:latin typeface="Arial"/>
                        </a:rPr>
                        <a:t>Своевременность поставок грузов</a:t>
                      </a: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500" b="0" i="0">
                          <a:solidFill>
                            <a:srgbClr val="333399"/>
                          </a:solidFill>
                          <a:latin typeface="Arial"/>
                        </a:rPr>
                        <a:t>3,15</a:t>
                      </a:r>
                      <a:endParaRPr lang="ru-RU" sz="15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341">
                <a:tc>
                  <a:txBody>
                    <a:bodyPr/>
                    <a:lstStyle/>
                    <a:p>
                      <a:pPr algn="l"/>
                      <a:r>
                        <a:rPr lang="ru-RU" sz="1500" b="0" i="0" dirty="0">
                          <a:solidFill>
                            <a:srgbClr val="000000"/>
                          </a:solidFill>
                          <a:latin typeface="Arial"/>
                        </a:rPr>
                        <a:t>Эффективность таможенного и пограничного оформления</a:t>
                      </a: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500" b="0" i="0">
                          <a:solidFill>
                            <a:srgbClr val="333399"/>
                          </a:solidFill>
                          <a:latin typeface="Arial"/>
                        </a:rPr>
                        <a:t>2,01</a:t>
                      </a:r>
                      <a:endParaRPr lang="ru-RU" sz="15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864">
                <a:tc>
                  <a:txBody>
                    <a:bodyPr/>
                    <a:lstStyle/>
                    <a:p>
                      <a:pPr algn="l"/>
                      <a:r>
                        <a:rPr lang="ru-RU" sz="1500" b="0" i="0">
                          <a:solidFill>
                            <a:srgbClr val="000000"/>
                          </a:solidFill>
                          <a:latin typeface="Arial"/>
                        </a:rPr>
                        <a:t>Качество транспортной инфраструктуры</a:t>
                      </a: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500" b="0" i="0">
                          <a:solidFill>
                            <a:srgbClr val="333399"/>
                          </a:solidFill>
                          <a:latin typeface="Arial"/>
                        </a:rPr>
                        <a:t>2,43</a:t>
                      </a:r>
                      <a:endParaRPr lang="ru-RU" sz="15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387">
                <a:tc>
                  <a:txBody>
                    <a:bodyPr/>
                    <a:lstStyle/>
                    <a:p>
                      <a:pPr algn="l"/>
                      <a:r>
                        <a:rPr lang="ru-RU" sz="1500" b="1" i="0">
                          <a:solidFill>
                            <a:srgbClr val="000000"/>
                          </a:solidFill>
                          <a:latin typeface="Arial"/>
                        </a:rPr>
                        <a:t>Среднее значение</a:t>
                      </a:r>
                      <a:endParaRPr lang="ru-RU" sz="15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500" b="1" i="0" dirty="0">
                          <a:solidFill>
                            <a:srgbClr val="333399"/>
                          </a:solidFill>
                          <a:latin typeface="Arial"/>
                        </a:rPr>
                        <a:t>2,57</a:t>
                      </a:r>
                      <a:endParaRPr lang="ru-RU" sz="15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5492" marR="75492" marT="31455" marB="3145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96136" y="2276872"/>
          <a:ext cx="2581276" cy="1998345"/>
        </p:xfrm>
        <a:graphic>
          <a:graphicData uri="http://schemas.openxmlformats.org/drawingml/2006/table">
            <a:tbl>
              <a:tblPr/>
              <a:tblGrid>
                <a:gridCol w="1290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0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i="0" dirty="0">
                          <a:solidFill>
                            <a:srgbClr val="000000"/>
                          </a:solidFill>
                          <a:latin typeface="Arial"/>
                        </a:rPr>
                        <a:t>Место в рейтинге:</a:t>
                      </a:r>
                    </a:p>
                  </a:txBody>
                  <a:tcPr marL="0" marR="0" marT="0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i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i="0">
                          <a:solidFill>
                            <a:srgbClr val="333399"/>
                          </a:solidFill>
                          <a:latin typeface="Arial"/>
                        </a:rPr>
                        <a:t>2016</a:t>
                      </a:r>
                      <a:endParaRPr lang="ru-RU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0" i="0">
                          <a:solidFill>
                            <a:srgbClr val="008080"/>
                          </a:solidFill>
                          <a:latin typeface="Arial"/>
                        </a:rPr>
                        <a:t>99 </a:t>
                      </a:r>
                      <a:r>
                        <a:rPr lang="ru-RU" b="0" i="0">
                          <a:solidFill>
                            <a:srgbClr val="000000"/>
                          </a:solidFill>
                          <a:latin typeface="Arial"/>
                        </a:rPr>
                        <a:t>(из 160)</a:t>
                      </a: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i="0">
                          <a:solidFill>
                            <a:srgbClr val="000000"/>
                          </a:solidFill>
                          <a:latin typeface="Arial"/>
                        </a:rPr>
                        <a:t>2014</a:t>
                      </a: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i="0">
                          <a:solidFill>
                            <a:srgbClr val="000000"/>
                          </a:solidFill>
                          <a:latin typeface="Arial"/>
                        </a:rPr>
                        <a:t>90</a:t>
                      </a: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i="0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i="0">
                          <a:solidFill>
                            <a:srgbClr val="000000"/>
                          </a:solidFill>
                          <a:latin typeface="Arial"/>
                        </a:rPr>
                        <a:t>155</a:t>
                      </a: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i="0">
                          <a:solidFill>
                            <a:srgbClr val="000000"/>
                          </a:solidFill>
                          <a:latin typeface="Arial"/>
                        </a:rPr>
                        <a:t>2010</a:t>
                      </a: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i="0" dirty="0">
                          <a:solidFill>
                            <a:srgbClr val="000000"/>
                          </a:solidFill>
                          <a:latin typeface="Arial"/>
                        </a:rPr>
                        <a:t>94</a:t>
                      </a:r>
                    </a:p>
                  </a:txBody>
                  <a:tcPr marL="0" marR="0" marT="38100" marB="381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2D2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980732"/>
          <a:ext cx="9144000" cy="5877271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983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Страна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Интегральный показатель LPI (место страны)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3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2007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Литва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2,78 (58)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3,13 (45)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2,95 (58)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3,18 (46)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3,63 (29)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Польша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3,04 (40)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3,44 (30)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3,43 (30)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3,49 (31)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3,34 (33)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Эстония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2,95 (47)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3,16 (43)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2,86 (65)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3,35 (39)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3,36 (38)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Латвия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3,02 (42)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3,25 (37)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2,78 (76)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3,40 (36)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3,33 (43)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Казахстан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2,12 (133)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2,83 (62)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2,69 (86)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2,70 (88)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2,75 (77)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Украина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2,55 (73)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2,57 (102)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2,85 (66)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2,98 (61)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2,74 (80)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Россия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2,37 (99)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2,61 (94)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2,58 (95)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2,69 (90)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2,57 (99)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Узбекистан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2,16 (129)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2,79 (68)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2,46 (117)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2,39 (129)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2,40 (118)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Беларусь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2,53 (74)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—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2,61 (91)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2,64 (99)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2,40 (120)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Армения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2,14 (131)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2,52 (111)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2,56 (100)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2,67 (92)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2,21 (141)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983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Киргизия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2,35 (103)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2,62 (91)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2,35 (130)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2,21 (149)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3C3A4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2,16 (146)</a:t>
                      </a:r>
                    </a:p>
                  </a:txBody>
                  <a:tcPr marL="19728" marR="19728" marT="19728" marB="19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07504" y="171264"/>
            <a:ext cx="8856984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C3A4E"/>
                </a:solidFill>
                <a:effectLst/>
                <a:latin typeface="Times New Roman" pitchFamily="18" charset="0"/>
                <a:cs typeface="Times New Roman" pitchFamily="18" charset="0"/>
              </a:rPr>
              <a:t>Индекс эффективности логистики (LPI) в странах СНГ, Прибалтики и Польши за 2007–2016 гг.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640"/>
            <a:ext cx="8963694" cy="6408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0163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Вопрос 10. </a:t>
            </a:r>
          </a:p>
          <a:p>
            <a:pPr algn="ctr"/>
            <a:r>
              <a:rPr lang="ru-RU" sz="3600" b="1" dirty="0" smtClean="0"/>
              <a:t>Структура </a:t>
            </a:r>
            <a:r>
              <a:rPr lang="ru-RU" sz="3600" b="1" dirty="0" err="1" smtClean="0"/>
              <a:t>логистического</a:t>
            </a:r>
            <a:r>
              <a:rPr lang="ru-RU" sz="3600" b="1" dirty="0" smtClean="0"/>
              <a:t> рынка РФ</a:t>
            </a:r>
            <a:endParaRPr lang="ru-RU" sz="3600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7356" y="0"/>
            <a:ext cx="92313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Вопрос 10. Продуктовые атрибуты и </a:t>
            </a:r>
            <a:r>
              <a:rPr lang="ru-RU" dirty="0" err="1" smtClean="0"/>
              <a:t>логистический</a:t>
            </a:r>
            <a:r>
              <a:rPr lang="ru-RU" dirty="0" smtClean="0"/>
              <a:t> цикл товара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sz="2000" dirty="0" smtClean="0"/>
              <a:t>Отдельные продуктовые атрибуты (ассортимент, упаковка) рассматриваются при анализе взаимодействия </a:t>
            </a:r>
            <a:r>
              <a:rPr lang="ru-RU" sz="2000" dirty="0" err="1" smtClean="0"/>
              <a:t>логистического</a:t>
            </a:r>
            <a:r>
              <a:rPr lang="ru-RU" sz="2000" dirty="0" smtClean="0"/>
              <a:t> менеджмента и маркетинга. 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/>
              <a:t>Основные атрибуты: цена, торговые ассортимент и номенклатуру, габаритные размеры упаковки, вес, восприимчивость к повреждению. </a:t>
            </a:r>
          </a:p>
          <a:p>
            <a:pPr marL="0">
              <a:spcBef>
                <a:spcPts val="0"/>
              </a:spcBef>
            </a:pPr>
            <a:endParaRPr lang="ru-RU" sz="2000" dirty="0" smtClean="0"/>
          </a:p>
          <a:p>
            <a:pPr marL="0">
              <a:spcBef>
                <a:spcPts val="0"/>
              </a:spcBef>
            </a:pPr>
            <a:r>
              <a:rPr lang="ru-RU" sz="2000" dirty="0" smtClean="0"/>
              <a:t>Часто </a:t>
            </a:r>
            <a:r>
              <a:rPr lang="ru-RU" sz="2000" dirty="0" err="1" smtClean="0"/>
              <a:t>логистические</a:t>
            </a:r>
            <a:r>
              <a:rPr lang="ru-RU" sz="2000" dirty="0" smtClean="0"/>
              <a:t> издержки анализируют по параметру плотности, определяемой отношением веса готовой продукции в торговой упаковке к объему упаковки. В основном плотность товара влияет на транспортные затраты и издержки на хранение готовой продукции в складской сети. Товары, имеющие высокую плотность, требуют, как правило, меньших затрат на транспортировку и хранение, так как обеспечивают лучшее использование грузоподъемности (грузовместимости) транспортных средств и возможностей складских площадей. </a:t>
            </a:r>
          </a:p>
          <a:p>
            <a:pPr marL="0">
              <a:spcBef>
                <a:spcPts val="0"/>
              </a:spcBef>
            </a:pPr>
            <a:endParaRPr lang="ru-RU" sz="2000" dirty="0" smtClean="0"/>
          </a:p>
          <a:p>
            <a:pPr marL="0">
              <a:spcBef>
                <a:spcPts val="0"/>
              </a:spcBef>
            </a:pPr>
            <a:r>
              <a:rPr lang="ru-RU" sz="2000" dirty="0" smtClean="0"/>
              <a:t>Тарифы за услуги по транспортировке и </a:t>
            </a:r>
            <a:r>
              <a:rPr lang="ru-RU" sz="2000" dirty="0" err="1" smtClean="0"/>
              <a:t>грузопереработке</a:t>
            </a:r>
            <a:r>
              <a:rPr lang="ru-RU" sz="2000" dirty="0" smtClean="0"/>
              <a:t> обратно пропорциональны плотности готовой продукции, поэтому многие фирмы повышают компактность (плотность) готовой продукции в период транспортировки и хранения.</a:t>
            </a:r>
          </a:p>
          <a:p>
            <a:pPr marL="0">
              <a:spcBef>
                <a:spcPts val="0"/>
              </a:spcBef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i="1" dirty="0" err="1" smtClean="0"/>
              <a:t>Логистический</a:t>
            </a:r>
            <a:r>
              <a:rPr lang="ru-RU" b="1" i="1" dirty="0" smtClean="0"/>
              <a:t> цикл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1700" b="1" u="sng" dirty="0" smtClean="0">
                <a:latin typeface="Times New Roman" pitchFamily="18" charset="0"/>
                <a:cs typeface="Times New Roman" pitchFamily="18" charset="0"/>
              </a:rPr>
              <a:t>интегрированная по времени совокупность циклов, связанных с комплексными </a:t>
            </a:r>
            <a:r>
              <a:rPr lang="ru-RU" sz="1700" b="1" u="sng" dirty="0" err="1" smtClean="0">
                <a:latin typeface="Times New Roman" pitchFamily="18" charset="0"/>
                <a:cs typeface="Times New Roman" pitchFamily="18" charset="0"/>
              </a:rPr>
              <a:t>логистическими</a:t>
            </a:r>
            <a:r>
              <a:rPr lang="ru-RU" sz="1700" b="1" u="sng" dirty="0" smtClean="0">
                <a:latin typeface="Times New Roman" pitchFamily="18" charset="0"/>
                <a:cs typeface="Times New Roman" pitchFamily="18" charset="0"/>
              </a:rPr>
              <a:t> активностями.</a:t>
            </a:r>
          </a:p>
          <a:p>
            <a:pPr>
              <a:buNone/>
            </a:pP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Логистический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цикл может быть отнесен к базисным активностям (снабжению, производству, сбыту) или ключевым и поддерживающим комплексным активностям. Если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логистический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цикл рассматривается от момента заказа потребителем товара до момента его получения (покупки), то он называется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полным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логистическим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циклом.</a:t>
            </a:r>
          </a:p>
          <a:p>
            <a:pPr>
              <a:buNone/>
            </a:pP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Обычно в структуре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цикла выделяют следующие основные составляющие-циклы (для интегрированного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подхода):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цикл заказа;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цикл создания (поддержания) запасов;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цикл обработки заказов потребителей;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цикл организации закупок и размещения заказов;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цикл доставки (МР, ГП, сервиса);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операционный (производственный) цикл;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цикл сбора заказов потребителей и подготовки документации;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цикл анализа и подготовки отчетов.</a:t>
            </a:r>
          </a:p>
          <a:p>
            <a:pPr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9694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2139</Words>
  <Application>Microsoft Office PowerPoint</Application>
  <PresentationFormat>Экран (4:3)</PresentationFormat>
  <Paragraphs>259</Paragraphs>
  <Slides>57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1" baseType="lpstr">
      <vt:lpstr>Arial</vt:lpstr>
      <vt:lpstr>Calibri</vt:lpstr>
      <vt:lpstr>Times New Roman</vt:lpstr>
      <vt:lpstr>Тема Office</vt:lpstr>
      <vt:lpstr>Логистика – наука об управлении потоками</vt:lpstr>
      <vt:lpstr>Вопрос 1. Понятие и сущность логистики</vt:lpstr>
      <vt:lpstr>Презентация PowerPoint</vt:lpstr>
      <vt:lpstr>Миссия логистики предприятия строится на правиле 7R: </vt:lpstr>
      <vt:lpstr>Вопрос 3. Логистическая стратегия: понятие и виды</vt:lpstr>
      <vt:lpstr>логистическая стратегия предприятия – комбинация принципов, методов и инструментов, которые выбраны для эффективного достижения логистических целей компании</vt:lpstr>
      <vt:lpstr>Стратегия минимизации общих логистических издержек</vt:lpstr>
      <vt:lpstr>Стратегия улучшения качества логистического сервиса</vt:lpstr>
      <vt:lpstr>Стратегия минимизации инвестиций в логистическую инфраструктуру</vt:lpstr>
      <vt:lpstr>Стратегия логистического аутсорсинга</vt:lpstr>
      <vt:lpstr>Вопрос 4. Виды логистики  ( по функциональному подходу)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Логистика финансового потока</vt:lpstr>
      <vt:lpstr>Презентация PowerPoint</vt:lpstr>
      <vt:lpstr>Вопрос 5. Классификация функций логистики: основные и поддерживающие </vt:lpstr>
      <vt:lpstr>Презентация PowerPoint</vt:lpstr>
      <vt:lpstr>К ключевым функциям логиста относят</vt:lpstr>
      <vt:lpstr>Презентация PowerPoint</vt:lpstr>
      <vt:lpstr>К поддерживающим функциям относят</vt:lpstr>
      <vt:lpstr>Тема 3. Основные понятия логистики</vt:lpstr>
      <vt:lpstr>Вопрос 6. Понятие «поток» в логистике</vt:lpstr>
      <vt:lpstr>Запас как форма существования материального потока</vt:lpstr>
      <vt:lpstr>Презентация PowerPoint</vt:lpstr>
      <vt:lpstr>Вопрос 7. Логистическая система</vt:lpstr>
      <vt:lpstr>Способы классификации логистических систем</vt:lpstr>
      <vt:lpstr>Презентация PowerPoint</vt:lpstr>
      <vt:lpstr>Презентация PowerPoint</vt:lpstr>
      <vt:lpstr>Презентация PowerPoint</vt:lpstr>
      <vt:lpstr>Управление материальными потоками и запасами в рамках микрологистических систем может осуществляться различными способами</vt:lpstr>
      <vt:lpstr>Презентация PowerPoint</vt:lpstr>
      <vt:lpstr>"тянущая система" (pull system) </vt:lpstr>
      <vt:lpstr>Презентация PowerPoint</vt:lpstr>
      <vt:lpstr>Логистический канал</vt:lpstr>
      <vt:lpstr>Логистические цепи</vt:lpstr>
      <vt:lpstr>Презентация PowerPoint</vt:lpstr>
      <vt:lpstr>Тема 4. Перспективы развития логистики в России</vt:lpstr>
      <vt:lpstr>Вопрос 8. Показатели оценки эффективности развития логистической системы (методология Всемирного Банка). Рейтинг России на международном рынке логистических услуг </vt:lpstr>
      <vt:lpstr>Состав шести ключевых направлений оценки качества логистических услуг в стране (LPI)</vt:lpstr>
      <vt:lpstr>Презентация PowerPoint</vt:lpstr>
      <vt:lpstr>Презентация PowerPoint</vt:lpstr>
      <vt:lpstr>http://proved-np.org/index_effektivnosti_logistiki/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10. Продуктовые атрибуты и логистический цикл товара</vt:lpstr>
      <vt:lpstr>Логистический цикл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Логистика – наука об управлении потоками</dc:title>
  <cp:lastModifiedBy>Дэниел Домников</cp:lastModifiedBy>
  <cp:revision>103</cp:revision>
  <dcterms:modified xsi:type="dcterms:W3CDTF">2026-08-31T08:50:07Z</dcterms:modified>
</cp:coreProperties>
</file>