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308" r:id="rId5"/>
    <p:sldId id="309" r:id="rId6"/>
    <p:sldId id="310" r:id="rId7"/>
    <p:sldId id="311" r:id="rId8"/>
    <p:sldId id="312" r:id="rId9"/>
    <p:sldId id="301" r:id="rId10"/>
    <p:sldId id="302" r:id="rId11"/>
    <p:sldId id="315" r:id="rId12"/>
    <p:sldId id="303" r:id="rId13"/>
    <p:sldId id="265" r:id="rId14"/>
    <p:sldId id="300" r:id="rId15"/>
    <p:sldId id="266" r:id="rId16"/>
    <p:sldId id="298" r:id="rId17"/>
    <p:sldId id="304" r:id="rId18"/>
    <p:sldId id="299" r:id="rId19"/>
    <p:sldId id="313" r:id="rId20"/>
    <p:sldId id="314" r:id="rId21"/>
    <p:sldId id="274" r:id="rId22"/>
    <p:sldId id="269" r:id="rId23"/>
    <p:sldId id="270" r:id="rId24"/>
    <p:sldId id="271" r:id="rId25"/>
    <p:sldId id="322" r:id="rId26"/>
    <p:sldId id="272" r:id="rId27"/>
    <p:sldId id="268" r:id="rId28"/>
    <p:sldId id="276" r:id="rId29"/>
    <p:sldId id="277" r:id="rId30"/>
    <p:sldId id="278" r:id="rId31"/>
    <p:sldId id="319" r:id="rId32"/>
    <p:sldId id="326" r:id="rId33"/>
    <p:sldId id="320" r:id="rId34"/>
    <p:sldId id="321" r:id="rId35"/>
    <p:sldId id="279" r:id="rId36"/>
    <p:sldId id="328" r:id="rId37"/>
    <p:sldId id="330" r:id="rId38"/>
    <p:sldId id="327" r:id="rId39"/>
    <p:sldId id="329" r:id="rId40"/>
    <p:sldId id="331" r:id="rId41"/>
    <p:sldId id="280" r:id="rId42"/>
    <p:sldId id="281" r:id="rId43"/>
    <p:sldId id="282" r:id="rId44"/>
    <p:sldId id="283" r:id="rId45"/>
    <p:sldId id="284" r:id="rId46"/>
    <p:sldId id="285" r:id="rId47"/>
    <p:sldId id="287" r:id="rId48"/>
    <p:sldId id="292" r:id="rId49"/>
    <p:sldId id="289" r:id="rId50"/>
    <p:sldId id="290" r:id="rId51"/>
    <p:sldId id="291" r:id="rId52"/>
    <p:sldId id="324" r:id="rId53"/>
    <p:sldId id="293" r:id="rId54"/>
    <p:sldId id="323" r:id="rId55"/>
    <p:sldId id="294" r:id="rId56"/>
    <p:sldId id="337" r:id="rId57"/>
    <p:sldId id="295" r:id="rId58"/>
    <p:sldId id="296" r:id="rId59"/>
    <p:sldId id="325" r:id="rId60"/>
    <p:sldId id="332" r:id="rId61"/>
    <p:sldId id="333" r:id="rId62"/>
    <p:sldId id="336" r:id="rId63"/>
    <p:sldId id="334" r:id="rId64"/>
    <p:sldId id="335" r:id="rId6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1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6A47D-EC64-4C6A-8C30-735CAC2D77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97B55-8499-4091-B6E7-B016917DB4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9DD6E-C60F-4D0C-843A-B9AD95A9B1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5507A-31E5-4ECC-A17A-8289B0953B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B54D4-E481-43F4-B36D-8B512630DE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5BF8AC-A204-408A-BF98-D81DD25D0E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EED5E-1E9C-4DE0-B719-F656B4FF5F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0D2CE-15FA-464C-9955-8C72B61E3D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BC2F2-30AE-4A54-A367-85D136F57B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0EE0C-D756-4155-BB8C-25B1C06E0E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C769D-C5F3-46B4-96AA-6A19287FD6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E5104-EF43-48D6-8558-B04CF37334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B802017-7B19-4591-8BF7-1A0EAEAB46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981075"/>
            <a:ext cx="7772400" cy="1470025"/>
          </a:xfrm>
        </p:spPr>
        <p:txBody>
          <a:bodyPr/>
          <a:lstStyle/>
          <a:p>
            <a:pPr eaLnBrk="1" hangingPunct="1"/>
            <a:r>
              <a:rPr lang="ru-RU" altLang="ru-RU" b="1" smtClean="0"/>
              <a:t>Введение в логистику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2781300"/>
            <a:ext cx="6400800" cy="2952750"/>
          </a:xfrm>
        </p:spPr>
        <p:txBody>
          <a:bodyPr/>
          <a:lstStyle/>
          <a:p>
            <a:pPr marL="609600" indent="-609600" algn="l" eaLnBrk="1" hangingPunct="1">
              <a:buFont typeface="Wingdings" pitchFamily="2" charset="2"/>
              <a:buAutoNum type="arabicPeriod"/>
            </a:pPr>
            <a:r>
              <a:rPr lang="ru-RU" altLang="ru-RU" dirty="0" smtClean="0"/>
              <a:t>Сущность логистики</a:t>
            </a:r>
          </a:p>
          <a:p>
            <a:pPr marL="609600" indent="-609600" algn="l" eaLnBrk="1" hangingPunct="1">
              <a:buFont typeface="Wingdings" pitchFamily="2" charset="2"/>
              <a:buAutoNum type="arabicPeriod"/>
            </a:pPr>
            <a:r>
              <a:rPr lang="ru-RU" altLang="ru-RU" dirty="0" err="1" smtClean="0"/>
              <a:t>Логистические</a:t>
            </a:r>
            <a:r>
              <a:rPr lang="ru-RU" altLang="ru-RU" dirty="0" smtClean="0"/>
              <a:t> системы</a:t>
            </a:r>
          </a:p>
          <a:p>
            <a:pPr marL="609600" indent="-609600" algn="l" eaLnBrk="1" hangingPunct="1">
              <a:buFont typeface="Wingdings" pitchFamily="2" charset="2"/>
              <a:buAutoNum type="arabicPeriod"/>
            </a:pPr>
            <a:r>
              <a:rPr lang="ru-RU" altLang="ru-RU" dirty="0" err="1" smtClean="0"/>
              <a:t>Логистические</a:t>
            </a:r>
            <a:r>
              <a:rPr lang="ru-RU" altLang="ru-RU" dirty="0" smtClean="0"/>
              <a:t> потоки</a:t>
            </a:r>
          </a:p>
          <a:p>
            <a:pPr marL="609600" indent="-609600" algn="l" eaLnBrk="1" hangingPunct="1">
              <a:buFont typeface="Wingdings" pitchFamily="2" charset="2"/>
              <a:buAutoNum type="arabicPeriod"/>
            </a:pPr>
            <a:endParaRPr lang="ru-RU" altLang="ru-RU" dirty="0" smtClean="0"/>
          </a:p>
          <a:p>
            <a:pPr marL="609600" indent="-609600" algn="l" eaLnBrk="1" hangingPunct="1">
              <a:buFont typeface="Wingdings" pitchFamily="2" charset="2"/>
              <a:buNone/>
            </a:pPr>
            <a:endParaRPr lang="ru-RU" altLang="ru-RU" sz="24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420938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latin typeface="Tahoma" pitchFamily="34" charset="0"/>
                <a:cs typeface="Tahoma" pitchFamily="34" charset="0"/>
              </a:rPr>
              <a:t>1. Сущность логистики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Определение термина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852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Термин «логистика» появился еще в письменных источниках Х века, и означал «организацию тыла, снабжение войск».</a:t>
            </a:r>
            <a:r>
              <a:rPr lang="ru-RU" altLang="ru-RU" sz="2400" b="1" smtClean="0"/>
              <a:t>              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>
                <a:cs typeface="Tahoma" pitchFamily="34" charset="0"/>
              </a:rPr>
              <a:t>С греч. </a:t>
            </a:r>
            <a:r>
              <a:rPr lang="ru-RU" altLang="ru-RU" sz="2400" b="1" smtClean="0">
                <a:cs typeface="Tahoma" pitchFamily="34" charset="0"/>
              </a:rPr>
              <a:t>«logistike» - «искусство вычислять, рассуждать»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В наше время он понимается как «материально - техническое обеспечение» и организация поставок.</a:t>
            </a:r>
            <a:endParaRPr lang="ru-RU" altLang="ru-RU" sz="2400" smtClean="0"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400" b="1" smtClean="0">
                <a:cs typeface="Tahoma" pitchFamily="34" charset="0"/>
              </a:rPr>
              <a:t>ЛОГИСТИКА – </a:t>
            </a:r>
            <a:r>
              <a:rPr lang="ru-RU" altLang="ru-RU" sz="2400" smtClean="0">
                <a:cs typeface="Tahoma" pitchFamily="34" charset="0"/>
              </a:rPr>
              <a:t>планирование, организация и контролирование всех видов деятельности предприятия, которые обеспечивают прохождение материального и связанных с ним потоков от пункта закупки сырья до пункта конечного потребления, исходя из требований потребителей.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Различные трактовки термина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"</a:t>
            </a:r>
            <a:r>
              <a:rPr lang="ru-RU" altLang="ru-RU" sz="2400" b="1" smtClean="0"/>
              <a:t>Логистика (logistics)</a:t>
            </a:r>
            <a:r>
              <a:rPr lang="ru-RU" altLang="ru-RU" sz="2400" smtClean="0"/>
              <a:t> - наука о планировании, контроле и управлении транспортированием, складированием и другими материальными и нематериальными операциями, совершаемыми в процессе доведения сырья и материалов до производственного предприятия, внутризаводской переработки сырья, материалов и полуфабрикатов, доведение готовой продукции до потребителя в соответствии с интересами и требованиями последнего, а также передача, хранение и обработка соответствующей информации" 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ru-RU" altLang="ru-RU" sz="2400" smtClean="0"/>
              <a:t>(Родников А.Н.).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Различные трактовки термина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000" b="1" smtClean="0"/>
              <a:t>«Логистика</a:t>
            </a:r>
            <a:r>
              <a:rPr lang="ru-RU" altLang="ru-RU" sz="2000" smtClean="0"/>
              <a:t> - организация и управление производством, транспортировкой, хранением и перевалкой товаров, а также относящимися к ним вспомогательными процессами и принятие решений на месте для того, чтобы предоставить в распоряжение клиентов нужные товары в желаемый срок и в нужном количестве». </a:t>
            </a:r>
          </a:p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/>
              <a:t>Экономический толковый словарь</a:t>
            </a:r>
          </a:p>
          <a:p>
            <a:pPr eaLnBrk="1" hangingPunct="1">
              <a:lnSpc>
                <a:spcPct val="80000"/>
              </a:lnSpc>
            </a:pPr>
            <a:endParaRPr lang="ru-RU" altLang="ru-RU" sz="2000" b="1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000" b="1" smtClean="0"/>
              <a:t>Логистика</a:t>
            </a:r>
            <a:r>
              <a:rPr lang="ru-RU" altLang="ru-RU" sz="2000" smtClean="0"/>
              <a:t> - это гармонизация интересов участников процесса движения продукции, форма оптимизации рыночных связей, т.е. совершенствование управления материальными и связанными с ними информационными и финансовыми потоками на пути от первичного источника сырья до конечного потребителя готовой продукции на основе системного подхода и экономических компромиссов с целью получения синергического эффекта. </a:t>
            </a:r>
          </a:p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ru-RU" altLang="ru-RU" sz="2000" smtClean="0"/>
              <a:t>Федоров Л.С.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smtClean="0"/>
              <a:t>Различные трактовки термина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"</a:t>
            </a:r>
            <a:r>
              <a:rPr lang="ru-RU" altLang="ru-RU" sz="2400" b="1" smtClean="0"/>
              <a:t>Логистика</a:t>
            </a:r>
            <a:r>
              <a:rPr lang="ru-RU" altLang="ru-RU" sz="2400" smtClean="0"/>
              <a:t> - это планирование, организация и контроль всех видов деятельности по перемещению и складированию, обеспечивающих прохождение материального и связанного с ним информационного потоков от пункта закупки сырья до пункта конечного потребления" </a:t>
            </a:r>
          </a:p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ru-RU" altLang="ru-RU" sz="2400" smtClean="0"/>
              <a:t>Барлоу</a:t>
            </a:r>
            <a:br>
              <a:rPr lang="ru-RU" altLang="ru-RU" sz="2400" smtClean="0"/>
            </a:br>
            <a:endParaRPr lang="ru-RU" altLang="ru-RU" sz="24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"</a:t>
            </a:r>
            <a:r>
              <a:rPr lang="ru-RU" altLang="ru-RU" sz="2400" b="1" smtClean="0"/>
              <a:t>Логистика</a:t>
            </a:r>
            <a:r>
              <a:rPr lang="ru-RU" altLang="ru-RU" sz="2400" smtClean="0"/>
              <a:t> представляет собой комплексное планирование и управление потоками материалов, запасных частей и готовой продукции, включая необходимый информационный поток, с целью ускорения общего потока и минимизации общих затрат" </a:t>
            </a:r>
          </a:p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ru-RU" altLang="ru-RU" sz="2400" smtClean="0"/>
              <a:t>Г. Зомерер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3600" smtClean="0"/>
              <a:t>Различные трактовки термина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496300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200" smtClean="0"/>
              <a:t>"</a:t>
            </a:r>
            <a:r>
              <a:rPr lang="ru-RU" altLang="ru-RU" sz="2200" b="1" smtClean="0"/>
              <a:t>Логистика</a:t>
            </a:r>
            <a:r>
              <a:rPr lang="ru-RU" altLang="ru-RU" sz="2200" smtClean="0"/>
              <a:t> изучает товарные потоки, начинающиеся от поставщиков сырья, проходящие через предприятие и заканчивающиеся у покупателей, т.е. процессы перемещения и складирования товаров. </a:t>
            </a:r>
            <a:endParaRPr lang="en-US" altLang="ru-RU" sz="22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/>
              <a:t>Она координирует такие функциональные сферы предприятия, как снабжение, производство и сбыт. Логистика позволяет оптимизировать потоки продукции и информации внутри и вне предприятия и создает различные возможности рационализации деятельности менеджеров предприятия с целью снижения затрат. </a:t>
            </a:r>
            <a:endParaRPr lang="en-US" altLang="ru-RU" sz="22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/>
              <a:t>Следовательно, в логистике речь идет о внутрифирменной оптимизации связанных с производством и покупателями потоков материалов и товаров. Наряду с этим, логистика занимается вопросами оптимального сокращения складских мощностей, запасов сырья и материалов, а также уменьшением числа складов готовой продукции" </a:t>
            </a:r>
          </a:p>
          <a:p>
            <a:pPr algn="r" eaLnBrk="1" hangingPunct="1">
              <a:lnSpc>
                <a:spcPct val="80000"/>
              </a:lnSpc>
              <a:buFontTx/>
              <a:buNone/>
            </a:pPr>
            <a:r>
              <a:rPr lang="ru-RU" altLang="ru-RU" sz="2200" smtClean="0"/>
              <a:t>Х.Й. Фольмут</a:t>
            </a:r>
            <a:br>
              <a:rPr lang="ru-RU" altLang="ru-RU" sz="2200" smtClean="0"/>
            </a:br>
            <a:endParaRPr lang="ru-RU" altLang="ru-RU" sz="22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3600" smtClean="0"/>
              <a:t>Различные трактовки термина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3"/>
            <a:ext cx="8569325" cy="52562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000" b="1" smtClean="0"/>
              <a:t>Логистика</a:t>
            </a:r>
            <a:r>
              <a:rPr lang="ru-RU" altLang="ru-RU" sz="2000" smtClean="0"/>
              <a:t> - процесс управления движением и хранением сырья, компонентов и готовой продукции в хозяйственном обороте с момента уплаты денег поставщикам до момента получения денег за доставку конечной продукции потребителю.</a:t>
            </a:r>
            <a:br>
              <a:rPr lang="ru-RU" altLang="ru-RU" sz="2000" smtClean="0"/>
            </a:br>
            <a:endParaRPr lang="ru-RU" alt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000" b="1" smtClean="0"/>
              <a:t>Логистика</a:t>
            </a:r>
            <a:r>
              <a:rPr lang="ru-RU" altLang="ru-RU" sz="2000" smtClean="0"/>
              <a:t> - деятельность по планированию, выполнению и контролю физического перемещения материалов, готовой продукции и относящейся к ним информации от места их производства к месту потребления с целью удовлетворения потребностей потребителей и получения прибыли.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20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000" b="1" smtClean="0"/>
              <a:t>Логистика </a:t>
            </a:r>
            <a:r>
              <a:rPr lang="ru-RU" altLang="ru-RU" sz="2000" smtClean="0"/>
              <a:t>- наука об организации совместной деятельности менеджеров различных подразделений предприятия, а также группы предприятий по эффективному продвижению продукции по цепи "закупки сырья - производство продукции - сбыт - распределение" на основе интеграции и координации операций, процедур и функций, выполняемых в рамках данного процесса с целью минимизации общих затрат ресурсов.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62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rgbClr val="FF0000"/>
                </a:solidFill>
              </a:rPr>
              <a:t>Этапы развития логистики</a:t>
            </a:r>
            <a:endParaRPr lang="ru-RU" altLang="ru-RU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62913" cy="4929188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chemeClr val="accent2"/>
                </a:solidFill>
              </a:rPr>
              <a:t>ПЕРВЫЙ ЭТАП:</a:t>
            </a:r>
            <a:r>
              <a:rPr lang="ru-RU" altLang="ru-RU" sz="2800" smtClean="0"/>
              <a:t>  60-е годы: интеграция складского хозяйства с транспортом с целью «завязать» их на единый экономический результат.</a:t>
            </a:r>
          </a:p>
          <a:p>
            <a:pPr eaLnBrk="1" hangingPunct="1"/>
            <a:r>
              <a:rPr lang="ru-RU" altLang="ru-RU" sz="2800" b="1" smtClean="0">
                <a:solidFill>
                  <a:schemeClr val="accent2"/>
                </a:solidFill>
              </a:rPr>
              <a:t>ВТОРОЙ ЭТАП:</a:t>
            </a:r>
            <a:r>
              <a:rPr lang="ru-RU" altLang="ru-RU" sz="2800" smtClean="0"/>
              <a:t>  80-е годы: к взаимодействию складирования и транспортировки «подключается» планирование производства.</a:t>
            </a:r>
          </a:p>
          <a:p>
            <a:pPr eaLnBrk="1" hangingPunct="1"/>
            <a:r>
              <a:rPr lang="ru-RU" altLang="ru-RU" sz="2800" b="1" smtClean="0">
                <a:solidFill>
                  <a:schemeClr val="accent2"/>
                </a:solidFill>
              </a:rPr>
              <a:t>ТРЕТИЙ ЭТАП:</a:t>
            </a:r>
            <a:r>
              <a:rPr lang="ru-RU" altLang="ru-RU" sz="2800" smtClean="0"/>
              <a:t>  н. вр.- целостная интеграция всех материалопроводящих звеньев.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990600" y="685800"/>
            <a:ext cx="7315200" cy="54102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590800" y="838200"/>
            <a:ext cx="5715000" cy="52578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4267200" y="990600"/>
            <a:ext cx="4038600" cy="5105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990600" y="1981200"/>
            <a:ext cx="5105400" cy="3200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25908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42672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1295400" y="3048000"/>
            <a:ext cx="1143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>
                <a:latin typeface="Times New Roman" pitchFamily="18" charset="0"/>
              </a:rPr>
              <a:t>Склад снаб-жения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2743200" y="3276600"/>
            <a:ext cx="1371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>
                <a:latin typeface="Times New Roman" pitchFamily="18" charset="0"/>
              </a:rPr>
              <a:t>Произ-водство</a:t>
            </a: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4495800" y="3276600"/>
            <a:ext cx="1295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>
                <a:latin typeface="Times New Roman" pitchFamily="18" charset="0"/>
              </a:rPr>
              <a:t>Склад сбыта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6248400" y="3200400"/>
            <a:ext cx="1905000" cy="914400"/>
          </a:xfrm>
          <a:custGeom>
            <a:avLst/>
            <a:gdLst>
              <a:gd name="T0" fmla="*/ 126007813 w 21600"/>
              <a:gd name="T1" fmla="*/ 0 h 21600"/>
              <a:gd name="T2" fmla="*/ 0 w 21600"/>
              <a:gd name="T3" fmla="*/ 19354800 h 21600"/>
              <a:gd name="T4" fmla="*/ 126007813 w 21600"/>
              <a:gd name="T5" fmla="*/ 38709600 h 21600"/>
              <a:gd name="T6" fmla="*/ 168010417 w 21600"/>
              <a:gd name="T7" fmla="*/ 19354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6248400" y="4267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>
                <a:latin typeface="Times New Roman" pitchFamily="18" charset="0"/>
              </a:rPr>
              <a:t>Транспорт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4419600" y="12192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 i="1">
                <a:latin typeface="Times New Roman" pitchFamily="18" charset="0"/>
              </a:rPr>
              <a:t>1этап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2743200" y="11430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 i="1">
                <a:latin typeface="Times New Roman" pitchFamily="18" charset="0"/>
              </a:rPr>
              <a:t>2 этап</a:t>
            </a: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1219200" y="10668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 i="1">
                <a:latin typeface="Times New Roman" pitchFamily="18" charset="0"/>
              </a:rPr>
              <a:t>3 этап</a:t>
            </a:r>
            <a:endParaRPr lang="ru-RU" altLang="ru-RU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6035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Тенденции в логистике в ХХ веке</a:t>
            </a:r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0" y="1462088"/>
          <a:ext cx="9144000" cy="5021262"/>
        </p:xfrm>
        <a:graphic>
          <a:graphicData uri="http://schemas.openxmlformats.org/presentationml/2006/ole">
            <p:oleObj spid="_x0000_s12291" name="Точечный рисунок" r:id="rId3" imgW="6361905" imgH="3495238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58200" cy="457200"/>
          </a:xfrm>
        </p:spPr>
        <p:txBody>
          <a:bodyPr/>
          <a:lstStyle/>
          <a:p>
            <a:pPr eaLnBrk="1" hangingPunct="1"/>
            <a:r>
              <a:rPr lang="ru-RU" altLang="ru-RU" sz="2600" b="1" smtClean="0">
                <a:solidFill>
                  <a:srgbClr val="FF0000"/>
                </a:solidFill>
              </a:rPr>
              <a:t>Различие концепций организации производства</a:t>
            </a:r>
            <a:endParaRPr lang="ru-RU" altLang="ru-RU" smtClean="0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09600" y="990600"/>
            <a:ext cx="8001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000" b="1" i="1">
                <a:solidFill>
                  <a:schemeClr val="accent2"/>
                </a:solidFill>
                <a:latin typeface="Times New Roman" pitchFamily="18" charset="0"/>
              </a:rPr>
              <a:t>«ЛОГИСТИЧЕСКАЯ»                                      ТРАДИЦИОННАЯ</a:t>
            </a:r>
            <a:endParaRPr lang="ru-RU" altLang="ru-RU" sz="2000" b="1">
              <a:latin typeface="Times New Roman" pitchFamily="18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611188" y="1371600"/>
            <a:ext cx="4189412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Tx/>
              <a:buAutoNum type="arabicPeriod"/>
            </a:pPr>
            <a:r>
              <a:rPr lang="ru-RU" altLang="ru-RU" sz="2000">
                <a:latin typeface="Times New Roman" pitchFamily="18" charset="0"/>
              </a:rPr>
              <a:t>отказ от избыточных запасов;</a:t>
            </a:r>
          </a:p>
          <a:p>
            <a:pPr marL="342900" indent="-342900" eaLnBrk="0" hangingPunct="0">
              <a:spcBef>
                <a:spcPct val="50000"/>
              </a:spcBef>
              <a:buFontTx/>
              <a:buAutoNum type="arabicPeriod"/>
            </a:pPr>
            <a:r>
              <a:rPr lang="ru-RU" altLang="ru-RU" sz="2000">
                <a:latin typeface="Times New Roman" pitchFamily="18" charset="0"/>
              </a:rPr>
              <a:t>сокращение времени на выполнение основных и транспортно-складских операций; </a:t>
            </a:r>
          </a:p>
          <a:p>
            <a:pPr marL="342900" indent="-342900" eaLnBrk="0" hangingPunct="0">
              <a:spcBef>
                <a:spcPct val="50000"/>
              </a:spcBef>
              <a:buFontTx/>
              <a:buAutoNum type="arabicPeriod"/>
            </a:pPr>
            <a:r>
              <a:rPr lang="ru-RU" altLang="ru-RU" sz="2000">
                <a:latin typeface="Times New Roman" pitchFamily="18" charset="0"/>
              </a:rPr>
              <a:t>отказ от изготовления деталей «впрок»; </a:t>
            </a:r>
          </a:p>
          <a:p>
            <a:pPr marL="342900" indent="-342900" eaLnBrk="0" hangingPunct="0">
              <a:spcBef>
                <a:spcPct val="50000"/>
              </a:spcBef>
              <a:buFontTx/>
              <a:buAutoNum type="arabicPeriod"/>
            </a:pPr>
            <a:r>
              <a:rPr lang="ru-RU" altLang="ru-RU" sz="2000">
                <a:latin typeface="Times New Roman" pitchFamily="18" charset="0"/>
              </a:rPr>
              <a:t>устранение нерациональных перевозок; </a:t>
            </a:r>
          </a:p>
          <a:p>
            <a:pPr marL="342900" indent="-342900" eaLnBrk="0" hangingPunct="0">
              <a:spcBef>
                <a:spcPct val="50000"/>
              </a:spcBef>
              <a:buFontTx/>
              <a:buAutoNum type="arabicPeriod"/>
            </a:pPr>
            <a:r>
              <a:rPr lang="ru-RU" altLang="ru-RU" sz="2000">
                <a:latin typeface="Times New Roman" pitchFamily="18" charset="0"/>
              </a:rPr>
              <a:t>партнерские отношения с поставщиками и потребителями.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003800" y="1484313"/>
            <a:ext cx="3429000" cy="356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FontTx/>
              <a:buAutoNum type="arabicPeriod"/>
            </a:pPr>
            <a:r>
              <a:rPr lang="ru-RU" altLang="ru-RU" sz="2400">
                <a:latin typeface="Times New Roman" pitchFamily="18" charset="0"/>
              </a:rPr>
              <a:t>никаких простоев оборудования;</a:t>
            </a:r>
          </a:p>
          <a:p>
            <a:pPr marL="342900" indent="-342900" eaLnBrk="0" hangingPunct="0">
              <a:spcBef>
                <a:spcPct val="50000"/>
              </a:spcBef>
              <a:buFontTx/>
              <a:buAutoNum type="arabicPeriod"/>
            </a:pPr>
            <a:r>
              <a:rPr lang="ru-RU" altLang="ru-RU" sz="2400">
                <a:latin typeface="Times New Roman" pitchFamily="18" charset="0"/>
              </a:rPr>
              <a:t>максимизация объемов производства;</a:t>
            </a:r>
          </a:p>
          <a:p>
            <a:pPr marL="342900" indent="-342900" eaLnBrk="0" hangingPunct="0">
              <a:spcBef>
                <a:spcPct val="50000"/>
              </a:spcBef>
              <a:buFontTx/>
              <a:buAutoNum type="arabicPeriod"/>
            </a:pPr>
            <a:r>
              <a:rPr lang="ru-RU" altLang="ru-RU" sz="2400">
                <a:latin typeface="Times New Roman" pitchFamily="18" charset="0"/>
              </a:rPr>
              <a:t>крупные партии товаров;</a:t>
            </a:r>
          </a:p>
          <a:p>
            <a:pPr marL="342900" indent="-342900" eaLnBrk="0" hangingPunct="0">
              <a:spcBef>
                <a:spcPct val="50000"/>
              </a:spcBef>
              <a:buFontTx/>
              <a:buAutoNum type="arabicPeriod"/>
            </a:pPr>
            <a:r>
              <a:rPr lang="ru-RU" altLang="ru-RU" sz="2400">
                <a:latin typeface="Times New Roman" pitchFamily="18" charset="0"/>
              </a:rPr>
              <a:t>запасы на «случай».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>
            <a:off x="4876800" y="838200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685800" y="58674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685800" y="5943600"/>
            <a:ext cx="800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>
                <a:solidFill>
                  <a:srgbClr val="669900"/>
                </a:solidFill>
                <a:latin typeface="Times New Roman" pitchFamily="18" charset="0"/>
              </a:rPr>
              <a:t>«Рынок покупателя»		     «Рынок продавца»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6048375"/>
          </a:xfrm>
          <a:solidFill>
            <a:schemeClr val="accent1"/>
          </a:solidFill>
          <a:ln w="38100" cmpd="dbl">
            <a:solidFill>
              <a:schemeClr val="tx1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altLang="ru-RU" sz="2800" smtClean="0">
                <a:latin typeface="Tahoma" pitchFamily="34" charset="0"/>
                <a:cs typeface="Tahoma" pitchFamily="34" charset="0"/>
              </a:rPr>
              <a:t>Суть логистического подхода к управлению (новизна) заключается в ИНТЕГРАЦИИ</a:t>
            </a:r>
            <a:r>
              <a:rPr lang="ru-RU" altLang="ru-RU" sz="2800" b="1" smtClean="0">
                <a:latin typeface="Tahoma" pitchFamily="34" charset="0"/>
                <a:cs typeface="Tahoma" pitchFamily="34" charset="0"/>
              </a:rPr>
              <a:t> </a:t>
            </a:r>
            <a:br>
              <a:rPr lang="ru-RU" altLang="ru-RU" sz="2800" b="1" smtClean="0">
                <a:latin typeface="Tahoma" pitchFamily="34" charset="0"/>
                <a:cs typeface="Tahoma" pitchFamily="34" charset="0"/>
              </a:rPr>
            </a:br>
            <a:r>
              <a:rPr lang="ru-RU" altLang="ru-RU" sz="2800" smtClean="0">
                <a:latin typeface="Tahoma" pitchFamily="34" charset="0"/>
                <a:cs typeface="Tahoma" pitchFamily="34" charset="0"/>
              </a:rPr>
              <a:t>отдельных участников логистического процесса </a:t>
            </a:r>
            <a:br>
              <a:rPr lang="ru-RU" altLang="ru-RU" sz="2800" smtClean="0">
                <a:latin typeface="Tahoma" pitchFamily="34" charset="0"/>
                <a:cs typeface="Tahoma" pitchFamily="34" charset="0"/>
              </a:rPr>
            </a:br>
            <a:r>
              <a:rPr lang="ru-RU" altLang="ru-RU" sz="2800" b="1" smtClean="0">
                <a:latin typeface="Tahoma" pitchFamily="34" charset="0"/>
                <a:cs typeface="Tahoma" pitchFamily="34" charset="0"/>
              </a:rPr>
              <a:t>в единую систему</a:t>
            </a:r>
            <a:r>
              <a:rPr lang="ru-RU" altLang="ru-RU" sz="2800" b="1" u="sng" smtClean="0">
                <a:latin typeface="Tahoma" pitchFamily="34" charset="0"/>
                <a:cs typeface="Tahoma" pitchFamily="34" charset="0"/>
              </a:rPr>
              <a:t>, </a:t>
            </a:r>
            <a:br>
              <a:rPr lang="ru-RU" altLang="ru-RU" sz="2800" b="1" u="sng" smtClean="0">
                <a:latin typeface="Tahoma" pitchFamily="34" charset="0"/>
                <a:cs typeface="Tahoma" pitchFamily="34" charset="0"/>
              </a:rPr>
            </a:br>
            <a:r>
              <a:rPr lang="ru-RU" altLang="ru-RU" sz="2800" smtClean="0">
                <a:latin typeface="Tahoma" pitchFamily="34" charset="0"/>
                <a:cs typeface="Tahoma" pitchFamily="34" charset="0"/>
              </a:rPr>
              <a:t>способную быстро и экономично доставить необходимый товар в нужное место.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ChangeArrowheads="1"/>
          </p:cNvSpPr>
          <p:nvPr/>
        </p:nvSpPr>
        <p:spPr bwMode="auto">
          <a:xfrm>
            <a:off x="2286000" y="990600"/>
            <a:ext cx="990600" cy="228600"/>
          </a:xfrm>
          <a:custGeom>
            <a:avLst/>
            <a:gdLst>
              <a:gd name="T0" fmla="*/ 34072513 w 21600"/>
              <a:gd name="T1" fmla="*/ 0 h 21600"/>
              <a:gd name="T2" fmla="*/ 0 w 21600"/>
              <a:gd name="T3" fmla="*/ 1209675 h 21600"/>
              <a:gd name="T4" fmla="*/ 34072513 w 21600"/>
              <a:gd name="T5" fmla="*/ 2419350 h 21600"/>
              <a:gd name="T6" fmla="*/ 45430017 w 21600"/>
              <a:gd name="T7" fmla="*/ 12096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>
            <a:off x="5334000" y="990600"/>
            <a:ext cx="990600" cy="228600"/>
          </a:xfrm>
          <a:custGeom>
            <a:avLst/>
            <a:gdLst>
              <a:gd name="T0" fmla="*/ 34072513 w 21600"/>
              <a:gd name="T1" fmla="*/ 0 h 21600"/>
              <a:gd name="T2" fmla="*/ 0 w 21600"/>
              <a:gd name="T3" fmla="*/ 1209675 h 21600"/>
              <a:gd name="T4" fmla="*/ 34072513 w 21600"/>
              <a:gd name="T5" fmla="*/ 2419350 h 21600"/>
              <a:gd name="T6" fmla="*/ 45430017 w 21600"/>
              <a:gd name="T7" fmla="*/ 120967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85800" y="1524000"/>
            <a:ext cx="18288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000" b="1">
                <a:solidFill>
                  <a:srgbClr val="FF0000"/>
                </a:solidFill>
                <a:latin typeface="Times New Roman" pitchFamily="18" charset="0"/>
              </a:rPr>
              <a:t>Сахарный завод</a:t>
            </a:r>
            <a:endParaRPr lang="ru-RU" altLang="ru-RU" sz="2000" b="1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Мешок 50 кг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Мешок 50 кг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Пакет 1 кг</a:t>
            </a: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352800" y="1600200"/>
            <a:ext cx="18288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000" b="1">
                <a:solidFill>
                  <a:srgbClr val="FF0000"/>
                </a:solidFill>
                <a:latin typeface="Times New Roman" pitchFamily="18" charset="0"/>
              </a:rPr>
              <a:t>Оптовый склад</a:t>
            </a:r>
            <a:endParaRPr lang="ru-RU" altLang="ru-RU" sz="20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Мешок 50 кг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Пакет 1 кг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Пакет 1 кг</a:t>
            </a: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867400" y="1600200"/>
            <a:ext cx="2362200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000" b="1">
                <a:solidFill>
                  <a:srgbClr val="FF0000"/>
                </a:solidFill>
                <a:latin typeface="Times New Roman" pitchFamily="18" charset="0"/>
              </a:rPr>
              <a:t>Розничные магазины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Мешок 50 кг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Пакет 1 кг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Пакет 1 кг</a:t>
            </a: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85800" y="3810000"/>
            <a:ext cx="7924800" cy="2235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000" b="1">
                <a:solidFill>
                  <a:srgbClr val="FF0000"/>
                </a:solidFill>
              </a:rPr>
              <a:t>Проблемы:</a:t>
            </a:r>
            <a:endParaRPr lang="ru-RU" altLang="ru-RU" sz="2000" b="1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000" i="1"/>
              <a:t>Различные собственники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000" i="1"/>
              <a:t>Выбор места расфасовки в пакеты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000" i="1"/>
              <a:t>Тип тары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000" i="1"/>
              <a:t>Размер и форма поставок.</a:t>
            </a:r>
          </a:p>
        </p:txBody>
      </p:sp>
      <p:pic>
        <p:nvPicPr>
          <p:cNvPr id="15368" name="Picture 8" descr="Завод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09600"/>
            <a:ext cx="10668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9" descr="Завод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533400"/>
            <a:ext cx="11430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 descr="Магази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762000"/>
            <a:ext cx="91440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11" descr="Магази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990600"/>
            <a:ext cx="91440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12" descr="Магази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457200"/>
            <a:ext cx="91440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3" name="Picture 13" descr="LOADLIF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4038600"/>
            <a:ext cx="2438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95288" y="476250"/>
            <a:ext cx="8353425" cy="5889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3200" b="1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Логистика - это единство элементов:</a:t>
            </a:r>
            <a:endParaRPr lang="ru-RU" altLang="ru-RU" sz="3200" b="1" u="sng">
              <a:latin typeface="Tahoma" pitchFamily="34" charset="0"/>
              <a:cs typeface="Tahoma" pitchFamily="34" charset="0"/>
            </a:endParaRP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3352800" y="2286000"/>
            <a:ext cx="2514600" cy="2590800"/>
          </a:xfrm>
          <a:custGeom>
            <a:avLst/>
            <a:gdLst>
              <a:gd name="T0" fmla="*/ 292741350 w 21600"/>
              <a:gd name="T1" fmla="*/ 155376033 h 21600"/>
              <a:gd name="T2" fmla="*/ 146370675 w 21600"/>
              <a:gd name="T3" fmla="*/ 310752067 h 21600"/>
              <a:gd name="T4" fmla="*/ 0 w 21600"/>
              <a:gd name="T5" fmla="*/ 155376033 h 21600"/>
              <a:gd name="T6" fmla="*/ 146370675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04800" y="3276600"/>
            <a:ext cx="3048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3200" b="1">
                <a:solidFill>
                  <a:schemeClr val="accent2"/>
                </a:solidFill>
              </a:rPr>
              <a:t>ТЕХНОЛОГИЯ</a:t>
            </a:r>
            <a:endParaRPr lang="ru-RU" altLang="ru-RU" sz="3200" b="1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019800" y="3276600"/>
            <a:ext cx="2743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3200" b="1">
                <a:solidFill>
                  <a:schemeClr val="accent2"/>
                </a:solidFill>
              </a:rPr>
              <a:t>ТЕХНИКА</a:t>
            </a:r>
            <a:endParaRPr lang="ru-RU" altLang="ru-RU" sz="3200" b="1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048000" y="1676400"/>
            <a:ext cx="5181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3200" b="1">
                <a:solidFill>
                  <a:schemeClr val="accent2"/>
                </a:solidFill>
              </a:rPr>
              <a:t>ЭКОНОМИКА</a:t>
            </a:r>
            <a:endParaRPr lang="ru-RU" altLang="ru-RU" sz="3200" b="1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2971800" y="4953000"/>
            <a:ext cx="3810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3200" b="1">
                <a:solidFill>
                  <a:schemeClr val="accent2"/>
                </a:solidFill>
              </a:rPr>
              <a:t>МАТЕМАТИКА</a:t>
            </a:r>
            <a:endParaRPr lang="ru-RU" altLang="ru-RU" sz="3200" b="1"/>
          </a:p>
        </p:txBody>
      </p:sp>
      <p:pic>
        <p:nvPicPr>
          <p:cNvPr id="16392" name="Picture 8" descr="COMPA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191000"/>
            <a:ext cx="1022350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9" descr="SLIDRU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362200"/>
            <a:ext cx="3505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04800" y="457200"/>
            <a:ext cx="1828800" cy="579437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800" b="1" i="1">
                <a:latin typeface="Times New Roman" pitchFamily="18" charset="0"/>
              </a:rPr>
              <a:t>Рынок закупок.</a:t>
            </a: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ru-RU" altLang="ru-RU" sz="2000" b="1">
                <a:latin typeface="Times New Roman" pitchFamily="18" charset="0"/>
              </a:rPr>
              <a:t>Поставщики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7308850" y="549275"/>
            <a:ext cx="1524000" cy="570706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800" b="1" i="1">
                <a:latin typeface="Times New Roman" pitchFamily="18" charset="0"/>
              </a:rPr>
              <a:t>Рынок сбыта.</a:t>
            </a:r>
            <a:endParaRPr lang="ru-RU" altLang="ru-RU" sz="2800" b="1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800" b="1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ru-RU" altLang="ru-RU" sz="2000" b="1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ru-RU" altLang="ru-RU" sz="1600" b="1">
                <a:latin typeface="Times New Roman" pitchFamily="18" charset="0"/>
              </a:rPr>
              <a:t>Потребители</a:t>
            </a:r>
            <a:endParaRPr lang="ru-RU" altLang="ru-RU" sz="1600">
              <a:latin typeface="Times New Roman" pitchFamily="18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33400" y="3124200"/>
            <a:ext cx="8001000" cy="5889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3200" b="1">
                <a:solidFill>
                  <a:schemeClr val="bg1"/>
                </a:solidFill>
                <a:latin typeface="Times New Roman" pitchFamily="18" charset="0"/>
              </a:rPr>
              <a:t>Система логистики на предприятии</a:t>
            </a: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>
            <a:off x="533400" y="4800600"/>
            <a:ext cx="8077200" cy="609600"/>
          </a:xfrm>
          <a:prstGeom prst="chevron">
            <a:avLst>
              <a:gd name="adj" fmla="val 1394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1447800" y="4876800"/>
            <a:ext cx="701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 i="1">
                <a:latin typeface="Times New Roman" pitchFamily="18" charset="0"/>
              </a:rPr>
              <a:t>Поток сырья, материалов, готовой продукции</a:t>
            </a:r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 flipH="1">
            <a:off x="838200" y="1447800"/>
            <a:ext cx="7620000" cy="609600"/>
          </a:xfrm>
          <a:prstGeom prst="chevron">
            <a:avLst>
              <a:gd name="adj" fmla="val 1012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1752600" y="1524000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 i="1">
                <a:latin typeface="Times New Roman" pitchFamily="18" charset="0"/>
              </a:rPr>
              <a:t>Денежные потоки, платежи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286000" y="457200"/>
            <a:ext cx="487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400" b="1" i="1">
                <a:solidFill>
                  <a:srgbClr val="FF0000"/>
                </a:solidFill>
                <a:latin typeface="Times New Roman" pitchFamily="18" charset="0"/>
              </a:rPr>
              <a:t>Планирование:</a:t>
            </a:r>
            <a:r>
              <a:rPr lang="ru-RU" altLang="ru-RU" sz="2400" b="1">
                <a:solidFill>
                  <a:srgbClr val="FF0000"/>
                </a:solidFill>
                <a:latin typeface="Times New Roman" pitchFamily="18" charset="0"/>
              </a:rPr>
              <a:t>                            закупки	пр-во		сбыт</a:t>
            </a:r>
            <a:r>
              <a:rPr lang="ru-RU" altLang="ru-RU" sz="2800" b="1">
                <a:latin typeface="Times New Roman" pitchFamily="18" charset="0"/>
              </a:rPr>
              <a:t> 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1981200" y="5562600"/>
            <a:ext cx="5486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400" b="1" i="1">
                <a:solidFill>
                  <a:srgbClr val="FF0000"/>
                </a:solidFill>
                <a:latin typeface="Times New Roman" pitchFamily="18" charset="0"/>
              </a:rPr>
              <a:t>Планирование:</a:t>
            </a:r>
            <a:r>
              <a:rPr lang="ru-RU" altLang="ru-RU" sz="2400" b="1">
                <a:solidFill>
                  <a:srgbClr val="FF0000"/>
                </a:solidFill>
                <a:latin typeface="Times New Roman" pitchFamily="18" charset="0"/>
              </a:rPr>
              <a:t>                                 закупки  пр-во  распределение.</a:t>
            </a:r>
          </a:p>
        </p:txBody>
      </p:sp>
      <p:sp>
        <p:nvSpPr>
          <p:cNvPr id="17419" name="AutoShape 11"/>
          <p:cNvSpPr>
            <a:spLocks noChangeArrowheads="1"/>
          </p:cNvSpPr>
          <p:nvPr/>
        </p:nvSpPr>
        <p:spPr bwMode="auto">
          <a:xfrm>
            <a:off x="2286000" y="3810000"/>
            <a:ext cx="4953000" cy="838200"/>
          </a:xfrm>
          <a:custGeom>
            <a:avLst/>
            <a:gdLst>
              <a:gd name="T0" fmla="*/ 851812813 w 21600"/>
              <a:gd name="T1" fmla="*/ 0 h 21600"/>
              <a:gd name="T2" fmla="*/ 0 w 21600"/>
              <a:gd name="T3" fmla="*/ 16263408 h 21600"/>
              <a:gd name="T4" fmla="*/ 851812813 w 21600"/>
              <a:gd name="T5" fmla="*/ 32526817 h 21600"/>
              <a:gd name="T6" fmla="*/ 1135750417 w 21600"/>
              <a:gd name="T7" fmla="*/ 1626340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 flipH="1">
            <a:off x="2286000" y="2133600"/>
            <a:ext cx="4953000" cy="838200"/>
          </a:xfrm>
          <a:custGeom>
            <a:avLst/>
            <a:gdLst>
              <a:gd name="T0" fmla="*/ 851812813 w 21600"/>
              <a:gd name="T1" fmla="*/ 0 h 21600"/>
              <a:gd name="T2" fmla="*/ 0 w 21600"/>
              <a:gd name="T3" fmla="*/ 16263408 h 21600"/>
              <a:gd name="T4" fmla="*/ 851812813 w 21600"/>
              <a:gd name="T5" fmla="*/ 32526817 h 21600"/>
              <a:gd name="T6" fmla="*/ 1135750417 w 21600"/>
              <a:gd name="T7" fmla="*/ 1626340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3124200" y="22860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>
                <a:latin typeface="Times New Roman" pitchFamily="18" charset="0"/>
              </a:rPr>
              <a:t>Информация: спрос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2971800" y="3962400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400" b="1">
                <a:latin typeface="Times New Roman" pitchFamily="18" charset="0"/>
              </a:rPr>
              <a:t>Информация: предложение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24800" cy="1143000"/>
          </a:xfrm>
          <a:solidFill>
            <a:schemeClr val="hlink"/>
          </a:solidFill>
        </p:spPr>
        <p:txBody>
          <a:bodyPr/>
          <a:lstStyle/>
          <a:p>
            <a:pPr algn="l" eaLnBrk="1" hangingPunct="1"/>
            <a:r>
              <a:rPr lang="ru-RU" altLang="ru-RU" sz="2400" b="1" smtClean="0">
                <a:solidFill>
                  <a:srgbClr val="FF0000"/>
                </a:solidFill>
              </a:rPr>
              <a:t>Принцип  «уплата денег - получение денег»</a:t>
            </a:r>
            <a:r>
              <a:rPr lang="ru-RU" altLang="ru-RU" sz="2400" b="1" smtClean="0"/>
              <a:t>            </a:t>
            </a:r>
            <a:r>
              <a:rPr lang="ru-RU" altLang="ru-RU" sz="2000" b="1" i="1" smtClean="0">
                <a:solidFill>
                  <a:schemeClr val="accent2"/>
                </a:solidFill>
              </a:rPr>
              <a:t>(Взаимосвязь логистической системы с окружающей средой)</a:t>
            </a:r>
            <a:endParaRPr lang="ru-RU" altLang="ru-RU" smtClean="0"/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 rot="2712751">
            <a:off x="3733800" y="2819400"/>
            <a:ext cx="1752600" cy="1828800"/>
          </a:xfrm>
          <a:custGeom>
            <a:avLst/>
            <a:gdLst>
              <a:gd name="T0" fmla="*/ 142204017 w 21600"/>
              <a:gd name="T1" fmla="*/ 77419200 h 21600"/>
              <a:gd name="T2" fmla="*/ 71102008 w 21600"/>
              <a:gd name="T3" fmla="*/ 154838400 h 21600"/>
              <a:gd name="T4" fmla="*/ 0 w 21600"/>
              <a:gd name="T5" fmla="*/ 77419200 h 21600"/>
              <a:gd name="T6" fmla="*/ 71102008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57200" y="1981200"/>
            <a:ext cx="3352800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400" b="1">
                <a:latin typeface="Times New Roman" pitchFamily="18" charset="0"/>
              </a:rPr>
              <a:t>Ф1</a:t>
            </a:r>
            <a:r>
              <a:rPr lang="ru-RU" altLang="ru-RU" sz="2400">
                <a:latin typeface="Times New Roman" pitchFamily="18" charset="0"/>
              </a:rPr>
              <a:t> - финансовые средства, которые платит логистическая система за входной материальный поток.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400" b="1">
                <a:latin typeface="Times New Roman" pitchFamily="18" charset="0"/>
              </a:rPr>
              <a:t>МП1</a:t>
            </a:r>
            <a:r>
              <a:rPr lang="ru-RU" altLang="ru-RU" sz="2400">
                <a:latin typeface="Times New Roman" pitchFamily="18" charset="0"/>
              </a:rPr>
              <a:t> - входящий в логистическую систему материальный поток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715000" y="2057400"/>
            <a:ext cx="34290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400" b="1">
                <a:latin typeface="Times New Roman" pitchFamily="18" charset="0"/>
              </a:rPr>
              <a:t>Ф2</a:t>
            </a:r>
            <a:r>
              <a:rPr lang="ru-RU" altLang="ru-RU" sz="2400">
                <a:latin typeface="Times New Roman" pitchFamily="18" charset="0"/>
              </a:rPr>
              <a:t> - финансовые средства, которые платит потребитель за получаемый материальный поток.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ru-RU" altLang="ru-RU" sz="2400" b="1">
                <a:latin typeface="Times New Roman" pitchFamily="18" charset="0"/>
              </a:rPr>
              <a:t>МП2</a:t>
            </a:r>
            <a:r>
              <a:rPr lang="ru-RU" altLang="ru-RU" sz="2400">
                <a:latin typeface="Times New Roman" pitchFamily="18" charset="0"/>
              </a:rPr>
              <a:t> - выходящий из логистической системы материальный поток.</a:t>
            </a:r>
          </a:p>
          <a:p>
            <a:pPr eaLnBrk="0" hangingPunct="0">
              <a:spcBef>
                <a:spcPct val="50000"/>
              </a:spcBef>
            </a:pP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09600" y="5410200"/>
            <a:ext cx="8077200" cy="1014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</a:rPr>
              <a:t>Ф2 всегда больше, чем Ф1;</a:t>
            </a:r>
          </a:p>
          <a:p>
            <a:pPr algn="ctr" eaLnBrk="0" hangingPunct="0">
              <a:spcBef>
                <a:spcPct val="50000"/>
              </a:spcBef>
            </a:pPr>
            <a:r>
              <a:rPr lang="ru-RU" altLang="ru-RU" sz="2400" b="1">
                <a:solidFill>
                  <a:schemeClr val="accent2"/>
                </a:solidFill>
              </a:rPr>
              <a:t>Качественные показатели у МП2 выше, чем у МП1.</a:t>
            </a:r>
            <a:endParaRPr lang="ru-RU" altLang="ru-RU" sz="2400" b="1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267200" y="3505200"/>
            <a:ext cx="1066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3200" b="1">
                <a:solidFill>
                  <a:srgbClr val="FF0000"/>
                </a:solidFill>
              </a:rPr>
              <a:t>ЛС</a:t>
            </a:r>
            <a:endParaRPr lang="ru-RU" alt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153400" cy="4572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rgbClr val="FF0000"/>
                </a:solidFill>
              </a:rPr>
              <a:t>Другие сферы приложения логистики:</a:t>
            </a:r>
            <a:endParaRPr lang="ru-RU" altLang="ru-RU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006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ru-RU" altLang="ru-RU" sz="2400" b="1" i="1" smtClean="0"/>
              <a:t>Организация перевозок.</a:t>
            </a:r>
          </a:p>
          <a:p>
            <a:pPr eaLnBrk="1" hangingPunct="1"/>
            <a:r>
              <a:rPr lang="ru-RU" altLang="ru-RU" sz="2400" b="1" i="1" smtClean="0"/>
              <a:t>Выбор средств транспорта.</a:t>
            </a:r>
          </a:p>
          <a:p>
            <a:pPr eaLnBrk="1" hangingPunct="1"/>
            <a:r>
              <a:rPr lang="ru-RU" altLang="ru-RU" sz="2400" b="1" i="1" smtClean="0"/>
              <a:t>Выбор транспортных тарифов.</a:t>
            </a:r>
          </a:p>
          <a:p>
            <a:pPr eaLnBrk="1" hangingPunct="1"/>
            <a:r>
              <a:rPr lang="ru-RU" altLang="ru-RU" sz="2400" b="1" i="1" smtClean="0"/>
              <a:t>Организация систем товародвижения.</a:t>
            </a:r>
          </a:p>
          <a:p>
            <a:pPr eaLnBrk="1" hangingPunct="1"/>
            <a:r>
              <a:rPr lang="ru-RU" altLang="ru-RU" sz="2400" b="1" i="1" smtClean="0"/>
              <a:t>Размещение и организация складского хозяйства.</a:t>
            </a:r>
          </a:p>
          <a:p>
            <a:pPr eaLnBrk="1" hangingPunct="1"/>
            <a:r>
              <a:rPr lang="ru-RU" altLang="ru-RU" sz="2400" b="1" i="1" smtClean="0"/>
              <a:t>Транспортная тара и упаковка.</a:t>
            </a:r>
          </a:p>
          <a:p>
            <a:pPr eaLnBrk="1" hangingPunct="1"/>
            <a:r>
              <a:rPr lang="ru-RU" altLang="ru-RU" sz="2400" b="1" i="1" smtClean="0"/>
              <a:t>Системы идентификации и кодирования.</a:t>
            </a:r>
          </a:p>
          <a:p>
            <a:pPr eaLnBrk="1" hangingPunct="1"/>
            <a:r>
              <a:rPr lang="ru-RU" altLang="ru-RU" sz="2400" b="1" i="1" smtClean="0"/>
              <a:t>Логистический сервис.</a:t>
            </a:r>
            <a:endParaRPr lang="ru-RU" alt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Концепция логистики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Концепция логистики</a:t>
            </a:r>
            <a:r>
              <a:rPr lang="ru-RU" altLang="ru-RU" smtClean="0"/>
              <a:t> - система взглядов на повышение эффективности функционирования предприятий на основе оптимизации материальных потоков.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ru-RU" altLang="ru-RU" sz="2800" b="1" smtClean="0">
                <a:solidFill>
                  <a:schemeClr val="tx1"/>
                </a:solidFill>
              </a:rPr>
              <a:t>Суть концепции логистики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569325" cy="52562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200" b="1" smtClean="0">
                <a:solidFill>
                  <a:srgbClr val="669900"/>
                </a:solidFill>
              </a:rPr>
              <a:t>СИСТЕМНЫЙ ПОДХОД:</a:t>
            </a:r>
            <a:r>
              <a:rPr lang="ru-RU" altLang="ru-RU" sz="2200" smtClean="0"/>
              <a:t> наибольший эффект дает оптимизация материального потока на всем его протяжении - от источника сырья до конечного потребителя.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/>
              <a:t>Переход от </a:t>
            </a:r>
            <a:r>
              <a:rPr lang="ru-RU" altLang="ru-RU" sz="2200" b="1" smtClean="0">
                <a:solidFill>
                  <a:srgbClr val="669900"/>
                </a:solidFill>
              </a:rPr>
              <a:t>УНИВЕРСАЛЬНОГО</a:t>
            </a:r>
            <a:r>
              <a:rPr lang="ru-RU" altLang="ru-RU" sz="2200" smtClean="0"/>
              <a:t> оборудования к </a:t>
            </a:r>
            <a:r>
              <a:rPr lang="ru-RU" altLang="ru-RU" sz="2200" b="1" smtClean="0">
                <a:solidFill>
                  <a:srgbClr val="669900"/>
                </a:solidFill>
              </a:rPr>
              <a:t>СПЕЦИАЛИЗИРОВАННОМУ.</a:t>
            </a:r>
            <a:endParaRPr lang="ru-RU" altLang="ru-RU" sz="22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200" b="1" smtClean="0">
                <a:solidFill>
                  <a:srgbClr val="669900"/>
                </a:solidFill>
              </a:rPr>
              <a:t>УЧЕТ</a:t>
            </a:r>
            <a:r>
              <a:rPr lang="ru-RU" altLang="ru-RU" sz="2200" smtClean="0"/>
              <a:t> издержек на протяжении всей логистической цепочки.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/>
              <a:t>Предложение клиентам наиболее </a:t>
            </a:r>
            <a:r>
              <a:rPr lang="ru-RU" altLang="ru-RU" sz="2200" b="1" smtClean="0">
                <a:solidFill>
                  <a:srgbClr val="669900"/>
                </a:solidFill>
              </a:rPr>
              <a:t>ЦЕННЫХ</a:t>
            </a:r>
            <a:r>
              <a:rPr lang="ru-RU" altLang="ru-RU" sz="2200" smtClean="0"/>
              <a:t> для них услуг.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/>
              <a:t>Построение </a:t>
            </a:r>
            <a:r>
              <a:rPr lang="ru-RU" altLang="ru-RU" sz="2200" b="1" smtClean="0">
                <a:solidFill>
                  <a:srgbClr val="669900"/>
                </a:solidFill>
              </a:rPr>
              <a:t>«ГИБКИХ СИСТЕМ»,</a:t>
            </a:r>
            <a:r>
              <a:rPr lang="ru-RU" altLang="ru-RU" sz="2200" smtClean="0"/>
              <a:t> способных к адаптации в условиях окружающей среды.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/>
              <a:t>Создание условий для роста престижности работы в логистических структурах.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/>
              <a:t>Отказ от </a:t>
            </a:r>
            <a:r>
              <a:rPr lang="ru-RU" altLang="ru-RU" sz="2200" b="1" smtClean="0">
                <a:solidFill>
                  <a:srgbClr val="669900"/>
                </a:solidFill>
              </a:rPr>
              <a:t>«ДУБЛИРОВАНИЯ»</a:t>
            </a:r>
            <a:r>
              <a:rPr lang="ru-RU" altLang="ru-RU" sz="2200" smtClean="0"/>
              <a:t> информационных потоков и рабочих мест в логистических структурах.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200" smtClean="0"/>
              <a:t>Использование </a:t>
            </a:r>
            <a:r>
              <a:rPr lang="ru-RU" altLang="ru-RU" sz="2200" b="1" smtClean="0">
                <a:solidFill>
                  <a:srgbClr val="669900"/>
                </a:solidFill>
              </a:rPr>
              <a:t>общедоступных компьютерных сетей</a:t>
            </a:r>
            <a:r>
              <a:rPr lang="ru-RU" altLang="ru-RU" sz="2200" smtClean="0"/>
              <a:t> для организации информационных потоков.</a:t>
            </a:r>
            <a:endParaRPr lang="ru-RU" altLang="ru-RU" sz="200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11188" y="188913"/>
            <a:ext cx="7924800" cy="2227262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8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До 70 процентов                                     стоимости продукции для конечного потребителя так или иначе связаны с затратами  на осуществление логистических операций.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609600" y="2819400"/>
            <a:ext cx="800100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3600" b="1"/>
              <a:t>Рационализация  в области  логистики позволяет снизить себестоимость конечной продукции без значительных дополнительных капитальных вложений.</a:t>
            </a: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7308850" y="2276475"/>
            <a:ext cx="685800" cy="685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/>
          <a:lstStyle/>
          <a:p>
            <a:pPr eaLnBrk="1" hangingPunct="1"/>
            <a:r>
              <a:rPr lang="ru-RU" altLang="ru-RU" sz="3200" smtClean="0">
                <a:latin typeface="Tahoma" pitchFamily="34" charset="0"/>
                <a:cs typeface="Tahoma" pitchFamily="34" charset="0"/>
              </a:rPr>
              <a:t>Цели и задачи логистики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642350" cy="55451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200" b="1" smtClean="0">
                <a:latin typeface="Tahoma" pitchFamily="34" charset="0"/>
                <a:cs typeface="Tahoma" pitchFamily="34" charset="0"/>
              </a:rPr>
              <a:t>Глобальной целью логистики</a:t>
            </a:r>
            <a:r>
              <a:rPr lang="ru-RU" altLang="ru-RU" sz="2200" smtClean="0">
                <a:latin typeface="Tahoma" pitchFamily="34" charset="0"/>
                <a:cs typeface="Tahoma" pitchFamily="34" charset="0"/>
              </a:rPr>
              <a:t> является достижение </a:t>
            </a:r>
            <a:r>
              <a:rPr lang="ru-RU" altLang="ru-RU" sz="2200" b="1" smtClean="0">
                <a:latin typeface="Tahoma" pitchFamily="34" charset="0"/>
                <a:cs typeface="Tahoma" pitchFamily="34" charset="0"/>
              </a:rPr>
              <a:t>максимального эффекта</a:t>
            </a:r>
            <a:r>
              <a:rPr lang="ru-RU" altLang="ru-RU" sz="2200" smtClean="0">
                <a:latin typeface="Tahoma" pitchFamily="34" charset="0"/>
                <a:cs typeface="Tahoma" pitchFamily="34" charset="0"/>
              </a:rPr>
              <a:t> с </a:t>
            </a:r>
            <a:r>
              <a:rPr lang="ru-RU" altLang="ru-RU" sz="2200" b="1" smtClean="0">
                <a:latin typeface="Tahoma" pitchFamily="34" charset="0"/>
                <a:cs typeface="Tahoma" pitchFamily="34" charset="0"/>
              </a:rPr>
              <a:t>минимумом затрат</a:t>
            </a:r>
            <a:r>
              <a:rPr lang="ru-RU" altLang="ru-RU" sz="2200" smtClean="0">
                <a:latin typeface="Tahoma" pitchFamily="34" charset="0"/>
                <a:cs typeface="Tahoma" pitchFamily="34" charset="0"/>
              </a:rPr>
              <a:t> в условиях нестабильности рынка и </a:t>
            </a:r>
            <a:r>
              <a:rPr lang="ru-RU" altLang="ru-RU" sz="2200" b="1" smtClean="0">
                <a:latin typeface="Tahoma" pitchFamily="34" charset="0"/>
                <a:cs typeface="Tahoma" pitchFamily="34" charset="0"/>
              </a:rPr>
              <a:t>с учетом запросов потребителей</a:t>
            </a:r>
            <a:r>
              <a:rPr lang="ru-RU" altLang="ru-RU" sz="2200" smtClean="0">
                <a:latin typeface="Tahoma" pitchFamily="34" charset="0"/>
                <a:cs typeface="Tahoma" pitchFamily="34" charset="0"/>
              </a:rPr>
              <a:t>.</a:t>
            </a:r>
            <a:endParaRPr lang="ru-RU" altLang="ru-RU" sz="2200" b="1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200" b="1" smtClean="0">
                <a:latin typeface="Tahoma" pitchFamily="34" charset="0"/>
                <a:cs typeface="Tahoma" pitchFamily="34" charset="0"/>
              </a:rPr>
              <a:t>Общие цели логистики: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b="1" smtClean="0">
                <a:latin typeface="Tahoma" pitchFamily="34" charset="0"/>
                <a:cs typeface="Tahoma" pitchFamily="34" charset="0"/>
              </a:rPr>
              <a:t>Снижение затрат</a:t>
            </a:r>
            <a:r>
              <a:rPr lang="ru-RU" altLang="ru-RU" sz="2200" smtClean="0">
                <a:latin typeface="Tahoma" pitchFamily="34" charset="0"/>
                <a:cs typeface="Tahoma" pitchFamily="34" charset="0"/>
              </a:rPr>
              <a:t>, связанных с перемещением готовой продукции от места производства до места потребления и ее хранением в соответствии с требуемым уровнем обслуживания потребителя. </a:t>
            </a:r>
            <a:endParaRPr lang="ru-RU" altLang="ru-RU" sz="2200" b="1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200" b="1" smtClean="0">
                <a:latin typeface="Tahoma" pitchFamily="34" charset="0"/>
                <a:cs typeface="Tahoma" pitchFamily="34" charset="0"/>
              </a:rPr>
              <a:t>Разработка </a:t>
            </a:r>
            <a:r>
              <a:rPr lang="ru-RU" altLang="ru-RU" sz="2200" smtClean="0">
                <a:latin typeface="Tahoma" pitchFamily="34" charset="0"/>
                <a:cs typeface="Tahoma" pitchFamily="34" charset="0"/>
              </a:rPr>
              <a:t>тщательно взвешенного и </a:t>
            </a:r>
            <a:r>
              <a:rPr lang="ru-RU" altLang="ru-RU" sz="2200" b="1" smtClean="0">
                <a:latin typeface="Tahoma" pitchFamily="34" charset="0"/>
                <a:cs typeface="Tahoma" pitchFamily="34" charset="0"/>
              </a:rPr>
              <a:t>обоснованного предложения</a:t>
            </a:r>
            <a:r>
              <a:rPr lang="ru-RU" altLang="ru-RU" sz="2200" smtClean="0">
                <a:latin typeface="Tahoma" pitchFamily="34" charset="0"/>
                <a:cs typeface="Tahoma" pitchFamily="34" charset="0"/>
              </a:rPr>
              <a:t>, которое способствовало бы достижению наибольшей эффективности работы фирмы, повышению ее рыночной роли и получению преимуществ перед конкурентами.</a:t>
            </a:r>
            <a:endParaRPr lang="ru-RU" altLang="ru-RU" sz="2200" b="1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altLang="ru-RU" sz="2200" b="1" smtClean="0">
                <a:latin typeface="Tahoma" pitchFamily="34" charset="0"/>
                <a:cs typeface="Tahoma" pitchFamily="34" charset="0"/>
              </a:rPr>
              <a:t>Создание эффективной системы регулирования и контроля</a:t>
            </a:r>
            <a:r>
              <a:rPr lang="ru-RU" altLang="ru-RU" sz="2200" smtClean="0">
                <a:latin typeface="Tahoma" pitchFamily="34" charset="0"/>
                <a:cs typeface="Tahoma" pitchFamily="34" charset="0"/>
              </a:rPr>
              <a:t> материальных и информационных потоков (обеспечивающей высокое качество поставки продукции).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6096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ФУНКЦИИ ЛОГИСТИКИ</a:t>
            </a:r>
            <a:endParaRPr lang="ru-RU" altLang="ru-RU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981075"/>
            <a:ext cx="7772400" cy="4537075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Формирование хозяйственных связей.</a:t>
            </a:r>
          </a:p>
          <a:p>
            <a:pPr eaLnBrk="1" hangingPunct="1"/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Определение объемов и направлений материальных потоков. </a:t>
            </a:r>
          </a:p>
          <a:p>
            <a:pPr eaLnBrk="1" hangingPunct="1"/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Управление запасами в сфере обращения.</a:t>
            </a:r>
          </a:p>
          <a:p>
            <a:pPr eaLnBrk="1" hangingPunct="1"/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Прогнозные оценки потребностей в перевозках, и их организация, выполнение операций, предшествующих перевозке, и завершающих ее.</a:t>
            </a:r>
          </a:p>
          <a:p>
            <a:pPr eaLnBrk="1" hangingPunct="1"/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Определение последовательности движения товаров через места складирования.</a:t>
            </a:r>
          </a:p>
          <a:p>
            <a:pPr eaLnBrk="1" hangingPunct="1"/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Управление складами, их размещение, организация и развитие. 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11188" y="5734050"/>
            <a:ext cx="7848600" cy="9350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altLang="ru-RU" sz="2000">
                <a:latin typeface="Tahoma" pitchFamily="34" charset="0"/>
                <a:cs typeface="Tahoma" pitchFamily="34" charset="0"/>
              </a:rPr>
              <a:t>Функции Логистики и маркетинга тесно пересекаются:  </a:t>
            </a:r>
          </a:p>
          <a:p>
            <a:pPr algn="ctr"/>
            <a:r>
              <a:rPr lang="ru-RU" altLang="ru-RU" sz="2000">
                <a:latin typeface="Tahoma" pitchFamily="34" charset="0"/>
                <a:cs typeface="Tahoma" pitchFamily="34" charset="0"/>
              </a:rPr>
              <a:t>«Маркетинг формирует спрос, а Логистика его реализует».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9144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ru-RU" altLang="ru-RU" sz="240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Распределение логистических функций между службами предприятия</a:t>
            </a:r>
            <a:endParaRPr lang="ru-RU" altLang="ru-RU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457200" y="2057400"/>
            <a:ext cx="838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33400" y="1524000"/>
            <a:ext cx="861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000" b="1">
                <a:latin typeface="Times New Roman" pitchFamily="18" charset="0"/>
              </a:rPr>
              <a:t>Службы:                             Логистика    Маркетинг    Финансы      Пр-во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81000" y="2057400"/>
            <a:ext cx="2743200" cy="37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200">
                <a:latin typeface="Times New Roman" pitchFamily="18" charset="0"/>
              </a:rPr>
              <a:t>Планирование ассортимента. Планирование услуг.     Снабжение производства. Реализация продукции. Управление транспортом. Управление запасами.</a:t>
            </a: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3200400" y="1524000"/>
            <a:ext cx="0" cy="457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7924800" y="1524000"/>
            <a:ext cx="0" cy="457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6477000" y="1524000"/>
            <a:ext cx="0" cy="457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4876800" y="15240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3429000" y="2133600"/>
            <a:ext cx="57150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200">
                <a:latin typeface="Times New Roman" pitchFamily="18" charset="0"/>
              </a:rPr>
              <a:t>да		да			да							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200">
                <a:latin typeface="Times New Roman" pitchFamily="18" charset="0"/>
              </a:rPr>
              <a:t>да		да		да	да	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200">
                <a:latin typeface="Times New Roman" pitchFamily="18" charset="0"/>
              </a:rPr>
              <a:t>да					да	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200">
                <a:latin typeface="Times New Roman" pitchFamily="18" charset="0"/>
              </a:rPr>
              <a:t>да					да	</a:t>
            </a:r>
          </a:p>
          <a:p>
            <a:pPr eaLnBrk="0" hangingPunct="0">
              <a:spcBef>
                <a:spcPct val="50000"/>
              </a:spcBef>
            </a:pPr>
            <a:endParaRPr lang="ru-RU" altLang="ru-RU" sz="2200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ru-RU" altLang="ru-RU" sz="2200">
                <a:latin typeface="Times New Roman" pitchFamily="18" charset="0"/>
              </a:rPr>
              <a:t>да				да		</a:t>
            </a:r>
          </a:p>
          <a:p>
            <a:pPr eaLnBrk="0" hangingPunct="0">
              <a:spcBef>
                <a:spcPct val="50000"/>
              </a:spcBef>
            </a:pPr>
            <a:r>
              <a:rPr lang="ru-RU" altLang="ru-RU" sz="2200">
                <a:latin typeface="Times New Roman" pitchFamily="18" charset="0"/>
              </a:rPr>
              <a:t>да				да</a:t>
            </a:r>
            <a:r>
              <a:rPr lang="ru-RU" altLang="ru-RU" sz="2400">
                <a:latin typeface="Times New Roman" pitchFamily="18" charset="0"/>
              </a:rPr>
              <a:t>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0838"/>
            <a:ext cx="8229600" cy="838200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Принципы логистики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/>
            <a:r>
              <a:rPr lang="ru-RU" altLang="ru-RU" sz="2400" smtClean="0"/>
              <a:t>Комплексное планирование;</a:t>
            </a:r>
          </a:p>
          <a:p>
            <a:pPr eaLnBrk="1" hangingPunct="1"/>
            <a:r>
              <a:rPr lang="ru-RU" altLang="ru-RU" sz="2400" smtClean="0"/>
              <a:t>Регламентирование всех процессов;</a:t>
            </a:r>
          </a:p>
          <a:p>
            <a:pPr eaLnBrk="1" hangingPunct="1"/>
            <a:r>
              <a:rPr lang="ru-RU" altLang="ru-RU" sz="2400" smtClean="0"/>
              <a:t>Сквозной контроль;</a:t>
            </a:r>
          </a:p>
          <a:p>
            <a:pPr eaLnBrk="1" hangingPunct="1"/>
            <a:r>
              <a:rPr lang="ru-RU" altLang="ru-RU" sz="2400" smtClean="0"/>
              <a:t>Эффективный учет;</a:t>
            </a:r>
          </a:p>
          <a:p>
            <a:pPr eaLnBrk="1" hangingPunct="1"/>
            <a:r>
              <a:rPr lang="ru-RU" altLang="ru-RU" sz="2400" smtClean="0"/>
              <a:t>Анализ каждой операции и процедуры.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Основные методы логистики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z="2800" smtClean="0">
                <a:latin typeface="Tahoma" pitchFamily="34" charset="0"/>
                <a:cs typeface="Tahoma" pitchFamily="34" charset="0"/>
              </a:rPr>
              <a:t>Методы системного анализа.</a:t>
            </a:r>
          </a:p>
          <a:p>
            <a:pPr eaLnBrk="1" hangingPunct="1"/>
            <a:r>
              <a:rPr lang="ru-RU" altLang="ru-RU" sz="2800" smtClean="0">
                <a:latin typeface="Tahoma" pitchFamily="34" charset="0"/>
                <a:cs typeface="Tahoma" pitchFamily="34" charset="0"/>
              </a:rPr>
              <a:t>Методы, основывающиеся на теории исследования операций.</a:t>
            </a:r>
          </a:p>
          <a:p>
            <a:pPr eaLnBrk="1" hangingPunct="1"/>
            <a:r>
              <a:rPr lang="ru-RU" altLang="ru-RU" sz="2800" smtClean="0">
                <a:latin typeface="Tahoma" pitchFamily="34" charset="0"/>
                <a:cs typeface="Tahoma" pitchFamily="34" charset="0"/>
              </a:rPr>
              <a:t>Кибернетическое моделирование.</a:t>
            </a:r>
          </a:p>
          <a:p>
            <a:pPr eaLnBrk="1" hangingPunct="1"/>
            <a:r>
              <a:rPr lang="ru-RU" altLang="ru-RU" sz="2800" smtClean="0">
                <a:latin typeface="Tahoma" pitchFamily="34" charset="0"/>
                <a:cs typeface="Tahoma" pitchFamily="34" charset="0"/>
              </a:rPr>
              <a:t>Прогностика.</a:t>
            </a:r>
          </a:p>
          <a:p>
            <a:pPr eaLnBrk="1" hangingPunct="1"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Объектом логистического управления являются потоки: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Материальные</a:t>
            </a:r>
            <a:r>
              <a:rPr lang="ru-RU" altLang="ru-RU" smtClean="0"/>
              <a:t> (сырье, материалы, полуфабрикаты, ГП, запчасти и т. п.) </a:t>
            </a:r>
            <a:endParaRPr lang="ru-RU" altLang="ru-RU" b="1" smtClean="0"/>
          </a:p>
          <a:p>
            <a:pPr eaLnBrk="1" hangingPunct="1"/>
            <a:r>
              <a:rPr lang="ru-RU" altLang="ru-RU" b="1" smtClean="0"/>
              <a:t>Информационные</a:t>
            </a:r>
            <a:r>
              <a:rPr lang="ru-RU" altLang="ru-RU" smtClean="0"/>
              <a:t> (распоряжения, отчеты, сопроводительные документы, договора и т. п.)</a:t>
            </a:r>
            <a:endParaRPr lang="ru-RU" altLang="ru-RU" b="1" smtClean="0"/>
          </a:p>
          <a:p>
            <a:pPr eaLnBrk="1" hangingPunct="1"/>
            <a:r>
              <a:rPr lang="ru-RU" altLang="ru-RU" b="1" smtClean="0"/>
              <a:t>Финансовые</a:t>
            </a:r>
            <a:r>
              <a:rPr lang="ru-RU" altLang="ru-RU" smtClean="0"/>
              <a:t> (денежные расчеты) </a:t>
            </a:r>
            <a:endParaRPr lang="ru-RU" altLang="ru-RU" b="1" smtClean="0"/>
          </a:p>
          <a:p>
            <a:pPr eaLnBrk="1" hangingPunct="1"/>
            <a:r>
              <a:rPr lang="ru-RU" altLang="ru-RU" b="1" smtClean="0"/>
              <a:t>Сервисные</a:t>
            </a:r>
            <a:r>
              <a:rPr lang="ru-RU" altLang="ru-RU" smtClean="0"/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smtClean="0">
                <a:latin typeface="Tahoma" pitchFamily="34" charset="0"/>
                <a:cs typeface="Tahoma" pitchFamily="34" charset="0"/>
              </a:rPr>
              <a:t>ЛОГИСТИКА СПОСОБСТВУЕТ ПОВЫШЕНИЮ ЭФФЕКТИВНОСТИ РАБОТЫ ФИРМЫ ПРИ СОБЛЮДЕНИИ СЛЕДУЮЩИХ ТРЕБОВАНИЙ: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916113"/>
            <a:ext cx="8229600" cy="4525962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Поддержание связи логистики с корпоративной стратегией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Совершенствование организации движения материальных потоков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Поступление необходимой информации и современная технология ее обработки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Эффективное управление трудовыми ресурсами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Учет прибыли от логистики в системе финансовых показателей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Определение оптимальных уровней логистического обслуживания с целью повышения рентабельности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Тщательная разработка логистических операций.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420938"/>
            <a:ext cx="8208963" cy="1430337"/>
          </a:xfrm>
        </p:spPr>
        <p:txBody>
          <a:bodyPr/>
          <a:lstStyle/>
          <a:p>
            <a:pPr marL="838200" indent="-838200" eaLnBrk="1" hangingPunct="1"/>
            <a:r>
              <a:rPr lang="ru-RU" altLang="ru-RU" sz="4000" b="1" smtClean="0">
                <a:latin typeface="Tahoma" pitchFamily="34" charset="0"/>
                <a:cs typeface="Tahoma" pitchFamily="34" charset="0"/>
              </a:rPr>
              <a:t>2.</a:t>
            </a:r>
            <a:r>
              <a:rPr lang="ru-RU" altLang="ru-RU" sz="400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4000" b="1" smtClean="0">
                <a:latin typeface="Tahoma" pitchFamily="34" charset="0"/>
                <a:cs typeface="Tahoma" pitchFamily="34" charset="0"/>
              </a:rPr>
              <a:t>ЛОГИСТИЧЕСКИЕ СИСТЕМЫ (ЛС) И ИХ ЭЛЕМЕНТЫ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Логистическая система (ЛС)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mtClean="0">
                <a:latin typeface="Tahoma" pitchFamily="34" charset="0"/>
                <a:cs typeface="Tahoma" pitchFamily="34" charset="0"/>
              </a:rPr>
              <a:t>– это сложная организационно завершенная (структурированная) экономическая система, которая состоит из элементов-звеньев, взаимосвязанных в едином процессе управления материальными и сопутствующими им потоками, причем задачи функционирования этих звеньев объединены внутренними и (или) внешними целями организации бизнеса.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7038"/>
            <a:ext cx="8229600" cy="650875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Задачи логистической системы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569325" cy="54006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ru-RU" altLang="ru-RU" sz="2400" smtClean="0"/>
              <a:t>планирование, исполнение и контроль логистических процессов управления движением материальных и связанных с ними финансовых и информационных потоков с целью максимизации прибыли предприятия;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ru-RU" altLang="ru-RU" sz="2400" smtClean="0"/>
              <a:t>непрерывное совершенствование процессов управления движением материальных и связанных с ними финансовых и информационных потоков на основе системного подхода и экономических компромиссов с целью достижения синергического эффекта;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ru-RU" altLang="ru-RU" sz="2400" smtClean="0"/>
              <a:t>организация эффективного взаимодействия менеджеров различных подразделений предприятия, а также других участников логистической цепи на основе принципов интеграции и координации процессов с целью минимизации общих затрат ресурсов.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Свойства логистической системы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836613"/>
            <a:ext cx="8642350" cy="583247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ru-RU" sz="2000" b="1" i="1" smtClean="0">
                <a:solidFill>
                  <a:schemeClr val="accent2"/>
                </a:solidFill>
              </a:rPr>
              <a:t>Целостность и членимость.</a:t>
            </a:r>
            <a:r>
              <a:rPr lang="ru-RU" altLang="ru-RU" sz="2000" smtClean="0"/>
              <a:t> Система есть целостная совокупность элементов, взаимодействующих друг с другом. Следует иметь в виду, что элементы существуют лишь в системе. Вне системы это лишь объекты, обладающие потенциальной способностью образования системы. Элементы системы могут быть разнокачественными, но одновременно совместимыми.</a:t>
            </a:r>
            <a:endParaRPr lang="ru-RU" altLang="ru-RU" sz="2000" i="1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ru-RU" sz="2000" b="1" i="1" smtClean="0">
                <a:solidFill>
                  <a:schemeClr val="accent2"/>
                </a:solidFill>
              </a:rPr>
              <a:t>Связи.</a:t>
            </a:r>
            <a:r>
              <a:rPr lang="ru-RU" altLang="ru-RU" sz="2000" smtClean="0"/>
              <a:t> Между элементами системы име­ются существенные связи, которые с закономерной необходимо­стью определяют интегративные качества этой системы. Связи могут быть вещественные, информационные, прямые, обратные и т. д. Связи между элементами внутри системы должны быть более мощными, чем связи отдельных элементов с внешней средой, так как в противном случае система не сможет существовать.</a:t>
            </a:r>
            <a:endParaRPr lang="ru-RU" altLang="ru-RU" sz="2000" i="1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ru-RU" sz="2000" b="1" i="1" smtClean="0">
                <a:solidFill>
                  <a:schemeClr val="accent2"/>
                </a:solidFill>
              </a:rPr>
              <a:t>Организация.</a:t>
            </a:r>
            <a:r>
              <a:rPr lang="ru-RU" altLang="ru-RU" sz="2000" smtClean="0"/>
              <a:t> Наличие системоформирующих факторов у элементов системы лишь предполагает возможность ее создания. Для появления системы необходимо сформировать упорядоченные связи, т. е. определенную структуру, организацию системы.</a:t>
            </a:r>
            <a:endParaRPr lang="ru-RU" altLang="ru-RU" sz="2000" i="1" smtClean="0"/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ru-RU" sz="2000" b="1" i="1" smtClean="0">
                <a:solidFill>
                  <a:schemeClr val="accent2"/>
                </a:solidFill>
              </a:rPr>
              <a:t>Интегративные качества.</a:t>
            </a:r>
            <a:r>
              <a:rPr lang="ru-RU" altLang="ru-RU" sz="2000" smtClean="0"/>
              <a:t> Наличие у системы интегративных качеств, т. е. качеств, присущих системе в целом, но не свойственных ни одному из ее элементов в отдельности.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ChangeArrowheads="1"/>
          </p:cNvSpPr>
          <p:nvPr/>
        </p:nvSpPr>
        <p:spPr bwMode="auto">
          <a:xfrm>
            <a:off x="457200" y="2636838"/>
            <a:ext cx="82296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ru-RU" sz="2400" b="1"/>
              <a:t>Эффективность по переработке грузов</a:t>
            </a: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ru-RU" sz="2400" b="1"/>
              <a:t>Эффективность по сохранности грузов</a:t>
            </a: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ru-RU" sz="2400" b="1"/>
              <a:t>Эффективность по обеспечению качества логистического сервиса</a:t>
            </a: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457200" y="1119188"/>
            <a:ext cx="8218488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altLang="ru-RU" sz="3200" b="1">
                <a:solidFill>
                  <a:schemeClr val="tx2"/>
                </a:solidFill>
              </a:rPr>
              <a:t>Слагаемые эффективности логистической системы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000180"/>
          <p:cNvPicPr>
            <a:picLocks noChangeAspect="1" noChangeArrowheads="1"/>
          </p:cNvPicPr>
          <p:nvPr/>
        </p:nvPicPr>
        <p:blipFill>
          <a:blip r:embed="rId2" cstate="print">
            <a:lum bright="40000" contrast="-50000"/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457200" y="3068638"/>
            <a:ext cx="82296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ru-RU" sz="2400" b="1"/>
              <a:t>Показатели грузообработки</a:t>
            </a: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ru-RU" sz="2400" b="1"/>
              <a:t>Показатели сохранности грузов</a:t>
            </a: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ü"/>
            </a:pPr>
            <a:r>
              <a:rPr lang="ru-RU" altLang="ru-RU" sz="2400" b="1"/>
              <a:t>Показатели логистического сервиса</a:t>
            </a:r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457200" y="1119188"/>
            <a:ext cx="8218488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altLang="ru-RU" sz="3200" b="1">
                <a:solidFill>
                  <a:schemeClr val="tx2"/>
                </a:solidFill>
              </a:rPr>
              <a:t>Показатели эффективности логистической системы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smtClean="0"/>
              <a:t>Логистические системы делятся на две большие группы: 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5038"/>
            <a:ext cx="8229600" cy="3921125"/>
          </a:xfrm>
        </p:spPr>
        <p:txBody>
          <a:bodyPr/>
          <a:lstStyle/>
          <a:p>
            <a:pPr eaLnBrk="1" hangingPunct="1"/>
            <a:r>
              <a:rPr lang="ru-RU" altLang="ru-RU" smtClean="0"/>
              <a:t>микрологистические </a:t>
            </a:r>
          </a:p>
          <a:p>
            <a:pPr eaLnBrk="1" hangingPunct="1"/>
            <a:r>
              <a:rPr lang="ru-RU" altLang="ru-RU" smtClean="0"/>
              <a:t>макрологистические.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850900"/>
          </a:xfrm>
        </p:spPr>
        <p:txBody>
          <a:bodyPr/>
          <a:lstStyle/>
          <a:p>
            <a:pPr eaLnBrk="1" hangingPunct="1"/>
            <a:r>
              <a:rPr lang="ru-RU" altLang="ru-RU" sz="3600" b="1" smtClean="0"/>
              <a:t>Макрологистическая   система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25538"/>
            <a:ext cx="8353425" cy="54721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b="1" smtClean="0"/>
              <a:t>Макрологистическая   система</a:t>
            </a:r>
            <a:r>
              <a:rPr lang="ru-RU" altLang="ru-RU" sz="2400" smtClean="0"/>
              <a:t> -  это крупная система управления материальными потоками, охватывающая предприятия и организации промышленности, посреднические, торговые и транспортные организации различных ведомств, расположенных в разных регионах страны или в разных странах.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При формировании макрологистической системы, охватывающей разные страны, необходимо преодолеть трудности, связанные с правовыми и экономическими особенностями международных экономических отношений, с неодинаковыми условиями поставки товаров, различиями в транспортном законодательстве стран, а также ряд других барьеров.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561975"/>
          </a:xfrm>
        </p:spPr>
        <p:txBody>
          <a:bodyPr/>
          <a:lstStyle/>
          <a:p>
            <a:pPr eaLnBrk="1" hangingPunct="1"/>
            <a:r>
              <a:rPr lang="ru-RU" altLang="ru-RU" sz="2800" b="1" smtClean="0"/>
              <a:t>Виды макрологистических систем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620713"/>
            <a:ext cx="8569325" cy="6048375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ru-RU" altLang="ru-RU" sz="1800" b="1" smtClean="0"/>
              <a:t>Глобальные 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600" smtClean="0"/>
              <a:t>Государственные (транснациональные)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600" smtClean="0"/>
              <a:t>Межгосударственные (международные)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600" smtClean="0"/>
              <a:t>Трансконтинентальные 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2"/>
            </a:pPr>
            <a:r>
              <a:rPr lang="ru-RU" altLang="ru-RU" sz="1800" b="1" smtClean="0"/>
              <a:t>По признаку административно-территориального</a:t>
            </a:r>
            <a:r>
              <a:rPr lang="ru-RU" altLang="ru-RU" sz="1800" smtClean="0"/>
              <a:t> </a:t>
            </a:r>
            <a:r>
              <a:rPr lang="ru-RU" altLang="ru-RU" sz="1800" b="1" smtClean="0"/>
              <a:t>деления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Районные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Межрайонные 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Городские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Региональные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Областные, краевые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Межрегиональные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Республиканские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Межреспубликанские 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 startAt="3"/>
            </a:pPr>
            <a:r>
              <a:rPr lang="ru-RU" altLang="ru-RU" sz="1800" b="1" smtClean="0"/>
              <a:t>По объектно-функциональному признаку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Группы предприятий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Ведомственные 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Отраслевые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Межотраслевые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Торговые 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Военные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Транспортные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ru-RU" altLang="ru-RU" sz="1800" smtClean="0"/>
              <a:t>Институциональные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620713"/>
          </a:xfrm>
        </p:spPr>
        <p:txBody>
          <a:bodyPr/>
          <a:lstStyle/>
          <a:p>
            <a:pPr eaLnBrk="1" hangingPunct="1"/>
            <a:r>
              <a:rPr lang="ru-RU" altLang="ru-RU" sz="2400" b="1" smtClean="0"/>
              <a:t>Принципиальная схема макрологистической системы</a:t>
            </a:r>
            <a:r>
              <a:rPr lang="ru-RU" altLang="ru-RU" sz="4000" smtClean="0"/>
              <a:t> </a:t>
            </a:r>
          </a:p>
        </p:txBody>
      </p:sp>
      <p:sp>
        <p:nvSpPr>
          <p:cNvPr id="39939" name="Oval 6"/>
          <p:cNvSpPr>
            <a:spLocks noChangeArrowheads="1"/>
          </p:cNvSpPr>
          <p:nvPr/>
        </p:nvSpPr>
        <p:spPr bwMode="auto">
          <a:xfrm>
            <a:off x="468313" y="1484313"/>
            <a:ext cx="8280400" cy="2160587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r>
              <a:rPr lang="ru-RU" altLang="ru-RU" sz="1200" b="1" i="1">
                <a:cs typeface="Raavi" pitchFamily="34" charset="0"/>
              </a:rPr>
              <a:t> 	</a:t>
            </a:r>
            <a:endParaRPr lang="ru-RU" altLang="ru-RU" sz="1000">
              <a:cs typeface="Raavi" pitchFamily="34" charset="0"/>
            </a:endParaRPr>
          </a:p>
          <a:p>
            <a:endParaRPr lang="ru-RU" altLang="ru-RU">
              <a:solidFill>
                <a:schemeClr val="accent2"/>
              </a:solidFill>
            </a:endParaRPr>
          </a:p>
        </p:txBody>
      </p:sp>
      <p:sp>
        <p:nvSpPr>
          <p:cNvPr id="39940" name="Rectangle 8"/>
          <p:cNvSpPr>
            <a:spLocks noChangeArrowheads="1"/>
          </p:cNvSpPr>
          <p:nvPr/>
        </p:nvSpPr>
        <p:spPr bwMode="auto">
          <a:xfrm>
            <a:off x="1042988" y="2205038"/>
            <a:ext cx="1803400" cy="5048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b="1">
                <a:cs typeface="Raavi" pitchFamily="34" charset="0"/>
              </a:rPr>
              <a:t>поставщик</a:t>
            </a:r>
            <a:endParaRPr lang="ru-RU" altLang="ru-RU"/>
          </a:p>
        </p:txBody>
      </p:sp>
      <p:sp>
        <p:nvSpPr>
          <p:cNvPr id="39941" name="Rectangle 9"/>
          <p:cNvSpPr>
            <a:spLocks noChangeArrowheads="1"/>
          </p:cNvSpPr>
          <p:nvPr/>
        </p:nvSpPr>
        <p:spPr bwMode="auto">
          <a:xfrm>
            <a:off x="3851275" y="2205038"/>
            <a:ext cx="1657350" cy="503237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b="1">
                <a:cs typeface="Raavi" pitchFamily="34" charset="0"/>
              </a:rPr>
              <a:t>транспорт</a:t>
            </a:r>
            <a:endParaRPr lang="ru-RU" altLang="ru-RU"/>
          </a:p>
        </p:txBody>
      </p:sp>
      <p:sp>
        <p:nvSpPr>
          <p:cNvPr id="39942" name="Rectangle 10"/>
          <p:cNvSpPr>
            <a:spLocks noChangeArrowheads="1"/>
          </p:cNvSpPr>
          <p:nvPr/>
        </p:nvSpPr>
        <p:spPr bwMode="auto">
          <a:xfrm>
            <a:off x="6516688" y="2133600"/>
            <a:ext cx="1512887" cy="57467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b="1">
                <a:cs typeface="Raavi" pitchFamily="34" charset="0"/>
              </a:rPr>
              <a:t>покупатель</a:t>
            </a:r>
            <a:endParaRPr lang="ru-RU" altLang="ru-RU"/>
          </a:p>
        </p:txBody>
      </p:sp>
      <p:sp>
        <p:nvSpPr>
          <p:cNvPr id="39943" name="Line 11"/>
          <p:cNvSpPr>
            <a:spLocks noChangeShapeType="1"/>
          </p:cNvSpPr>
          <p:nvPr/>
        </p:nvSpPr>
        <p:spPr bwMode="auto">
          <a:xfrm>
            <a:off x="2843213" y="2420938"/>
            <a:ext cx="100806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44" name="Line 12"/>
          <p:cNvSpPr>
            <a:spLocks noChangeShapeType="1"/>
          </p:cNvSpPr>
          <p:nvPr/>
        </p:nvSpPr>
        <p:spPr bwMode="auto">
          <a:xfrm>
            <a:off x="5508625" y="2420938"/>
            <a:ext cx="1008063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45" name="Line 13"/>
          <p:cNvSpPr>
            <a:spLocks noChangeShapeType="1"/>
          </p:cNvSpPr>
          <p:nvPr/>
        </p:nvSpPr>
        <p:spPr bwMode="auto">
          <a:xfrm>
            <a:off x="3563938" y="3141663"/>
            <a:ext cx="21717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46" name="Text Box 14"/>
          <p:cNvSpPr txBox="1">
            <a:spLocks noChangeArrowheads="1"/>
          </p:cNvSpPr>
          <p:nvPr/>
        </p:nvSpPr>
        <p:spPr bwMode="auto">
          <a:xfrm>
            <a:off x="3348038" y="3213100"/>
            <a:ext cx="2663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/>
              <a:t>Материальный поток</a:t>
            </a:r>
          </a:p>
        </p:txBody>
      </p:sp>
      <p:sp>
        <p:nvSpPr>
          <p:cNvPr id="39947" name="Rectangle 15"/>
          <p:cNvSpPr>
            <a:spLocks noChangeArrowheads="1"/>
          </p:cNvSpPr>
          <p:nvPr/>
        </p:nvSpPr>
        <p:spPr bwMode="auto">
          <a:xfrm>
            <a:off x="755650" y="4437063"/>
            <a:ext cx="3155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/>
            <a:r>
              <a:rPr lang="ru-RU" altLang="ru-RU" b="1"/>
              <a:t>Условные обозначения:</a:t>
            </a:r>
          </a:p>
        </p:txBody>
      </p:sp>
      <p:sp>
        <p:nvSpPr>
          <p:cNvPr id="39948" name="Rectangle 17"/>
          <p:cNvSpPr>
            <a:spLocks noChangeArrowheads="1"/>
          </p:cNvSpPr>
          <p:nvPr/>
        </p:nvSpPr>
        <p:spPr bwMode="auto">
          <a:xfrm>
            <a:off x="323850" y="4941888"/>
            <a:ext cx="1257300" cy="228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  <p:sp>
        <p:nvSpPr>
          <p:cNvPr id="39949" name="Line 16"/>
          <p:cNvSpPr>
            <a:spLocks noChangeShapeType="1"/>
          </p:cNvSpPr>
          <p:nvPr/>
        </p:nvSpPr>
        <p:spPr bwMode="auto">
          <a:xfrm>
            <a:off x="323850" y="5516563"/>
            <a:ext cx="11430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50" name="Rectangle 18"/>
          <p:cNvSpPr>
            <a:spLocks noChangeArrowheads="1"/>
          </p:cNvSpPr>
          <p:nvPr/>
        </p:nvSpPr>
        <p:spPr bwMode="auto">
          <a:xfrm>
            <a:off x="0" y="2828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9951" name="Rectangle 19"/>
          <p:cNvSpPr>
            <a:spLocks noChangeArrowheads="1"/>
          </p:cNvSpPr>
          <p:nvPr/>
        </p:nvSpPr>
        <p:spPr bwMode="auto">
          <a:xfrm>
            <a:off x="1835150" y="4876800"/>
            <a:ext cx="3944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201613">
              <a:tabLst>
                <a:tab pos="1552575" algn="l"/>
              </a:tabLst>
            </a:pPr>
            <a:r>
              <a:rPr lang="ru-RU" altLang="ru-RU" sz="1200" b="1">
                <a:cs typeface="Times New Roman" pitchFamily="18" charset="0"/>
              </a:rPr>
              <a:t> </a:t>
            </a:r>
            <a:r>
              <a:rPr lang="ru-RU" altLang="ru-RU" b="1">
                <a:cs typeface="Times New Roman" pitchFamily="18" charset="0"/>
              </a:rPr>
              <a:t>–   элемент логической системы</a:t>
            </a:r>
            <a:endParaRPr lang="ru-RU" altLang="ru-RU"/>
          </a:p>
        </p:txBody>
      </p:sp>
      <p:sp>
        <p:nvSpPr>
          <p:cNvPr id="39952" name="Rectangle 20"/>
          <p:cNvSpPr>
            <a:spLocks noChangeArrowheads="1"/>
          </p:cNvSpPr>
          <p:nvPr/>
        </p:nvSpPr>
        <p:spPr bwMode="auto">
          <a:xfrm>
            <a:off x="1835150" y="5327650"/>
            <a:ext cx="33512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201613" algn="just">
              <a:tabLst>
                <a:tab pos="1552575" algn="l"/>
              </a:tabLst>
            </a:pPr>
            <a:r>
              <a:rPr lang="ru-RU" altLang="ru-RU" b="1">
                <a:cs typeface="Times New Roman" pitchFamily="18" charset="0"/>
              </a:rPr>
              <a:t> –   связи между элементами</a:t>
            </a:r>
            <a:endParaRPr lang="ru-RU" altLang="ru-RU"/>
          </a:p>
          <a:p>
            <a:pPr indent="201613" algn="just" eaLnBrk="0" hangingPunct="0">
              <a:tabLst>
                <a:tab pos="1552575" algn="l"/>
              </a:tabLst>
            </a:pPr>
            <a:r>
              <a:rPr lang="ru-RU" altLang="ru-RU" sz="1200" b="1">
                <a:cs typeface="Times New Roman" pitchFamily="18" charset="0"/>
              </a:rPr>
              <a:t> </a:t>
            </a:r>
            <a:endParaRPr lang="ru-RU" alt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smtClean="0"/>
              <a:t>Микрологистические системы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400" b="1" smtClean="0"/>
              <a:t>Микрологистические системы</a:t>
            </a:r>
            <a:r>
              <a:rPr lang="ru-RU" altLang="ru-RU" sz="2400" smtClean="0"/>
              <a:t> являются подсистемами, структурными составляющими макрологистических систем. 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Микрологистические системы представляют собой класс внутрипроизводственных логистических систем, в состав которых входят технологически связанные производства, объединенные единой инфраструктурой. 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400" smtClean="0"/>
              <a:t>К ним относят различные производственные и торговые предприятия, территориально-производственные комплексы.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589963" cy="1143000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Виды интегрированных микрологистических систем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103687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ru-RU" altLang="ru-RU" sz="2800" b="1" i="1" smtClean="0"/>
              <a:t>Внутрипроизводственные</a:t>
            </a:r>
          </a:p>
          <a:p>
            <a:pPr marL="609600" indent="-609600" eaLnBrk="1" hangingPunct="1"/>
            <a:r>
              <a:rPr lang="ru-RU" altLang="ru-RU" sz="2800" i="1" smtClean="0"/>
              <a:t>Структурного подразделения</a:t>
            </a:r>
          </a:p>
          <a:p>
            <a:pPr marL="609600" indent="-609600" eaLnBrk="1" hangingPunct="1"/>
            <a:r>
              <a:rPr lang="ru-RU" altLang="ru-RU" sz="2800" i="1" smtClean="0"/>
              <a:t>Рабочего места</a:t>
            </a:r>
            <a:r>
              <a:rPr lang="ru-RU" altLang="ru-RU" sz="2800" smtClean="0"/>
              <a:t> </a:t>
            </a:r>
            <a:endParaRPr lang="ru-RU" altLang="ru-RU" sz="2800" i="1" smtClean="0"/>
          </a:p>
          <a:p>
            <a:pPr marL="609600" indent="-609600" eaLnBrk="1" hangingPunct="1">
              <a:buFontTx/>
              <a:buAutoNum type="arabicPeriod" startAt="2"/>
            </a:pPr>
            <a:r>
              <a:rPr lang="ru-RU" altLang="ru-RU" sz="2800" b="1" i="1" smtClean="0"/>
              <a:t>Внешние</a:t>
            </a:r>
            <a:r>
              <a:rPr lang="ru-RU" altLang="ru-RU" sz="2800" smtClean="0"/>
              <a:t> </a:t>
            </a:r>
          </a:p>
          <a:p>
            <a:pPr marL="609600" indent="-609600" eaLnBrk="1" hangingPunct="1"/>
            <a:r>
              <a:rPr lang="ru-RU" altLang="ru-RU" sz="2800" smtClean="0"/>
              <a:t>Физического распределения</a:t>
            </a:r>
          </a:p>
          <a:p>
            <a:pPr marL="609600" indent="-609600" eaLnBrk="1" hangingPunct="1"/>
            <a:r>
              <a:rPr lang="ru-RU" altLang="ru-RU" sz="2800" smtClean="0"/>
              <a:t>Дистрибуции </a:t>
            </a:r>
          </a:p>
          <a:p>
            <a:pPr marL="609600" indent="-609600" eaLnBrk="1" hangingPunct="1"/>
            <a:r>
              <a:rPr lang="ru-RU" altLang="ru-RU" sz="2800" smtClean="0"/>
              <a:t>Снабжения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Формирование логистических систем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  <a:buSzPct val="90000"/>
              <a:buFont typeface="Wingdings" pitchFamily="2" charset="2"/>
              <a:buAutoNum type="arabicPeriod"/>
            </a:pPr>
            <a:r>
              <a:rPr lang="ru-RU" altLang="ru-RU" sz="2800" smtClean="0"/>
              <a:t>Определение и формирование целей функционирования системы.</a:t>
            </a:r>
          </a:p>
          <a:p>
            <a:pPr marL="533400" indent="-533400" eaLnBrk="1" hangingPunct="1">
              <a:lnSpc>
                <a:spcPct val="90000"/>
              </a:lnSpc>
              <a:buSzPct val="90000"/>
              <a:buFont typeface="Wingdings" pitchFamily="2" charset="2"/>
              <a:buAutoNum type="arabicPeriod"/>
            </a:pPr>
            <a:r>
              <a:rPr lang="ru-RU" altLang="ru-RU" sz="2800" smtClean="0"/>
              <a:t>Определение требований, которым должна отвечать система (на основе анализа целей и ограничений внешней среды).</a:t>
            </a:r>
          </a:p>
          <a:p>
            <a:pPr marL="533400" indent="-533400" eaLnBrk="1" hangingPunct="1">
              <a:lnSpc>
                <a:spcPct val="90000"/>
              </a:lnSpc>
              <a:buSzPct val="90000"/>
              <a:buFont typeface="Wingdings" pitchFamily="2" charset="2"/>
              <a:buAutoNum type="arabicPeriod"/>
            </a:pPr>
            <a:r>
              <a:rPr lang="ru-RU" altLang="ru-RU" sz="2800" smtClean="0"/>
              <a:t>Формирование основных подсистем (частей системы).</a:t>
            </a:r>
          </a:p>
          <a:p>
            <a:pPr marL="533400" indent="-533400" eaLnBrk="1" hangingPunct="1">
              <a:lnSpc>
                <a:spcPct val="90000"/>
              </a:lnSpc>
              <a:buSzPct val="90000"/>
              <a:buFont typeface="Wingdings" pitchFamily="2" charset="2"/>
              <a:buAutoNum type="arabicPeriod"/>
            </a:pPr>
            <a:r>
              <a:rPr lang="ru-RU" altLang="ru-RU" sz="2800" smtClean="0"/>
              <a:t>Синтез системы (анализ подсистем, и выбор способа их взаимодействия на основе моделирования)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Звено логистической системы</a:t>
            </a:r>
            <a:r>
              <a:rPr lang="ru-RU" altLang="ru-RU" sz="4000" smtClean="0"/>
              <a:t>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2260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2800" smtClean="0"/>
              <a:t>- </a:t>
            </a:r>
            <a:r>
              <a:rPr lang="ru-RU" altLang="ru-RU" sz="2800" smtClean="0">
                <a:latin typeface="Tahoma" pitchFamily="34" charset="0"/>
                <a:cs typeface="Tahoma" pitchFamily="34" charset="0"/>
              </a:rPr>
              <a:t>это некоторый экономически и (или) функционально обособленный объект, выполняющий свою локальную цель, связанную с определенными логистическими операциями или функциями. </a:t>
            </a:r>
          </a:p>
        </p:txBody>
      </p:sp>
      <p:sp>
        <p:nvSpPr>
          <p:cNvPr id="44036" name="Rectangle 12"/>
          <p:cNvSpPr>
            <a:spLocks noChangeArrowheads="1"/>
          </p:cNvSpPr>
          <p:nvPr/>
        </p:nvSpPr>
        <p:spPr bwMode="auto">
          <a:xfrm>
            <a:off x="0" y="215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>
                <a:latin typeface="Tahoma" pitchFamily="34" charset="0"/>
                <a:cs typeface="Tahoma" pitchFamily="34" charset="0"/>
              </a:rPr>
              <a:t>В качестве звеньев логистической системы могут выступать: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844675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предприятия-поставщики материальных ресурсов,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производственные предприятия и их подразделения,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сбытовые, торговые, посреднические организации разного уровня,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транспортные и экспедиционные предприятия,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биржи,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банки и другие финансовые учреждения,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предприятия информационно-компьютерного сервиса и связи и т.д.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altLang="ru-RU" sz="360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Логистическая цепь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2692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2800" smtClean="0"/>
              <a:t>– </a:t>
            </a: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линейно упорядоченное множество звеньев логистической системы (производителей, дистрибьюторов, складов и т.д.), осуществляющих логистические операции по доведению материального внешнего потока от одной ЛС до другой или до конечного потребителя. </a:t>
            </a:r>
          </a:p>
        </p:txBody>
      </p:sp>
      <p:sp>
        <p:nvSpPr>
          <p:cNvPr id="46084" name="Rectangle 14"/>
          <p:cNvSpPr>
            <a:spLocks noChangeArrowheads="1"/>
          </p:cNvSpPr>
          <p:nvPr/>
        </p:nvSpPr>
        <p:spPr bwMode="auto">
          <a:xfrm>
            <a:off x="0" y="30114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450850"/>
            <a:endParaRPr lang="ru-RU" altLang="ru-RU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708275"/>
            <a:ext cx="8229600" cy="1143000"/>
          </a:xfrm>
        </p:spPr>
        <p:txBody>
          <a:bodyPr/>
          <a:lstStyle/>
          <a:p>
            <a:pPr eaLnBrk="1" hangingPunct="1"/>
            <a:r>
              <a:rPr lang="ru-RU" altLang="ru-RU" sz="3600" b="1" smtClean="0">
                <a:latin typeface="Tahoma" pitchFamily="34" charset="0"/>
                <a:cs typeface="Tahoma" pitchFamily="34" charset="0"/>
              </a:rPr>
              <a:t>3.  ПОТОКИ В ЛОГИСТИЧЕСКИХ СИСТЕМАХ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>
                <a:latin typeface="Tahoma" pitchFamily="34" charset="0"/>
                <a:cs typeface="Tahoma" pitchFamily="34" charset="0"/>
              </a:rPr>
              <a:t>Потоки в логистике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111750"/>
          </a:xfrm>
        </p:spPr>
        <p:txBody>
          <a:bodyPr/>
          <a:lstStyle/>
          <a:p>
            <a:pPr eaLnBrk="1" hangingPunct="1"/>
            <a:r>
              <a:rPr lang="ru-RU" altLang="ru-RU" b="1" smtClean="0">
                <a:latin typeface="Tahoma" pitchFamily="34" charset="0"/>
                <a:cs typeface="Tahoma" pitchFamily="34" charset="0"/>
              </a:rPr>
              <a:t>Поток</a:t>
            </a:r>
            <a:r>
              <a:rPr lang="ru-RU" altLang="ru-RU" b="1" i="1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mtClean="0">
                <a:latin typeface="Tahoma" pitchFamily="34" charset="0"/>
                <a:cs typeface="Tahoma" pitchFamily="34" charset="0"/>
              </a:rPr>
              <a:t>представляет собой совокупность объектов, воспринимаемых как единое целое, существующую как процесс на некотором временном интервале и измеряемую в абсолютных единицах за определенный период времени.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Ключевым в логистике является понятие «материального потока»</a:t>
            </a:r>
            <a:endParaRPr lang="ru-RU" altLang="ru-RU" sz="280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 eaLnBrk="1" hangingPunct="1"/>
            <a:r>
              <a:rPr lang="ru-RU" altLang="ru-RU" smtClean="0"/>
              <a:t>Он образуется в результате транспортировки и складирования, а так же иных, связанных с этим операций - от источника сырья до потребителя готовой продукции.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/>
          <a:p>
            <a:pPr eaLnBrk="1" hangingPunct="1"/>
            <a:r>
              <a:rPr lang="ru-RU" altLang="ru-RU" smtClean="0"/>
              <a:t>Материальные потоки могут иметь место как между различными предприятиями, так и внутри одного предприятия.</a:t>
            </a:r>
          </a:p>
        </p:txBody>
      </p:sp>
      <p:sp>
        <p:nvSpPr>
          <p:cNvPr id="49157" name="AutoShape 5"/>
          <p:cNvSpPr>
            <a:spLocks noChangeArrowheads="1"/>
          </p:cNvSpPr>
          <p:nvPr/>
        </p:nvSpPr>
        <p:spPr bwMode="auto">
          <a:xfrm>
            <a:off x="5181600" y="5486400"/>
            <a:ext cx="609600" cy="381000"/>
          </a:xfrm>
          <a:prstGeom prst="homePlate">
            <a:avLst>
              <a:gd name="adj" fmla="val 4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9158" name="AutoShape 6"/>
          <p:cNvSpPr>
            <a:spLocks noChangeArrowheads="1"/>
          </p:cNvSpPr>
          <p:nvPr/>
        </p:nvSpPr>
        <p:spPr bwMode="auto">
          <a:xfrm>
            <a:off x="5943600" y="5486400"/>
            <a:ext cx="609600" cy="381000"/>
          </a:xfrm>
          <a:prstGeom prst="homePlate">
            <a:avLst>
              <a:gd name="adj" fmla="val 4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9159" name="AutoShape 7"/>
          <p:cNvSpPr>
            <a:spLocks noChangeArrowheads="1"/>
          </p:cNvSpPr>
          <p:nvPr/>
        </p:nvSpPr>
        <p:spPr bwMode="auto">
          <a:xfrm>
            <a:off x="6705600" y="5486400"/>
            <a:ext cx="609600" cy="381000"/>
          </a:xfrm>
          <a:prstGeom prst="homePlate">
            <a:avLst>
              <a:gd name="adj" fmla="val 4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9160" name="AutoShape 8"/>
          <p:cNvSpPr>
            <a:spLocks noChangeArrowheads="1"/>
          </p:cNvSpPr>
          <p:nvPr/>
        </p:nvSpPr>
        <p:spPr bwMode="auto">
          <a:xfrm>
            <a:off x="7467600" y="5486400"/>
            <a:ext cx="609600" cy="381000"/>
          </a:xfrm>
          <a:prstGeom prst="homePlate">
            <a:avLst>
              <a:gd name="adj" fmla="val 4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Материальный поток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mtClean="0">
                <a:latin typeface="Tahoma" pitchFamily="34" charset="0"/>
                <a:cs typeface="Tahoma" pitchFamily="34" charset="0"/>
              </a:rPr>
              <a:t>можно определить как находящиеся в состоянии движения материальные ресурсы, незавершенное производство, готовая продукция, к которым применяются логические операции или функции, связанные с физическим перемещением в пространстве </a:t>
            </a:r>
          </a:p>
          <a:p>
            <a:pPr algn="ctr" eaLnBrk="1" hangingPunct="1">
              <a:buFontTx/>
              <a:buNone/>
            </a:pPr>
            <a:r>
              <a:rPr lang="ru-RU" altLang="ru-RU" smtClean="0">
                <a:latin typeface="Tahoma" pitchFamily="34" charset="0"/>
                <a:cs typeface="Tahoma" pitchFamily="34" charset="0"/>
              </a:rPr>
              <a:t>(погрузка, разгрузка и т.п.).</a:t>
            </a:r>
            <a:r>
              <a:rPr lang="ru-RU" altLang="ru-RU" sz="3600" smtClean="0"/>
              <a:t>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9050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Объем работ по каждой отдельной операции за определенный промежуток времени в сумме составляет материальный поток.</a:t>
            </a:r>
            <a:endParaRPr lang="ru-RU" altLang="ru-RU" sz="280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2636838"/>
            <a:ext cx="4686300" cy="371475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Величина материального потока рассматривается как                                    </a:t>
            </a:r>
            <a:r>
              <a:rPr lang="ru-RU" altLang="ru-RU" sz="2400" b="1" smtClean="0">
                <a:latin typeface="Tahoma" pitchFamily="34" charset="0"/>
                <a:cs typeface="Tahoma" pitchFamily="34" charset="0"/>
              </a:rPr>
              <a:t>единица измерения груза,                       единица измерения времени,                                        </a:t>
            </a:r>
            <a:r>
              <a:rPr lang="ru-RU" altLang="ru-RU" sz="2400" smtClean="0">
                <a:latin typeface="Tahoma" pitchFamily="34" charset="0"/>
                <a:cs typeface="Tahoma" pitchFamily="34" charset="0"/>
              </a:rPr>
              <a:t> или                                                                    </a:t>
            </a:r>
            <a:r>
              <a:rPr lang="ru-RU" altLang="ru-RU" sz="2400" b="1" smtClean="0">
                <a:latin typeface="Tahoma" pitchFamily="34" charset="0"/>
                <a:cs typeface="Tahoma" pitchFamily="34" charset="0"/>
              </a:rPr>
              <a:t>штуки, тонны                                                сутки, месяц,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13716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Различают </a:t>
            </a:r>
            <a:br>
              <a:rPr lang="ru-RU" altLang="ru-RU" sz="280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</a:br>
            <a:r>
              <a:rPr lang="ru-RU" altLang="ru-RU" sz="280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«входной» и «выходной» материальные потоки:</a:t>
            </a:r>
            <a:endParaRPr lang="ru-RU" altLang="ru-RU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19300"/>
            <a:ext cx="8229600" cy="1914525"/>
          </a:xfrm>
        </p:spPr>
        <p:txBody>
          <a:bodyPr/>
          <a:lstStyle/>
          <a:p>
            <a:pPr eaLnBrk="1" hangingPunct="1"/>
            <a:r>
              <a:rPr lang="ru-RU" altLang="ru-RU" smtClean="0">
                <a:latin typeface="Tahoma" pitchFamily="34" charset="0"/>
                <a:cs typeface="Tahoma" pitchFamily="34" charset="0"/>
              </a:rPr>
              <a:t>ВХОДНОЙ: «внешняя среда» -     логистическая система</a:t>
            </a:r>
          </a:p>
          <a:p>
            <a:pPr eaLnBrk="1" hangingPunct="1"/>
            <a:r>
              <a:rPr lang="ru-RU" altLang="ru-RU" smtClean="0">
                <a:latin typeface="Tahoma" pitchFamily="34" charset="0"/>
                <a:cs typeface="Tahoma" pitchFamily="34" charset="0"/>
              </a:rPr>
              <a:t>ВЫХОДНОЙ: логистическая система - «внешняя среда».</a:t>
            </a:r>
            <a:endParaRPr lang="ru-RU" altLang="ru-RU" sz="240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250825" y="4149725"/>
            <a:ext cx="8713788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000" b="1">
                <a:latin typeface="Times New Roman" pitchFamily="18" charset="0"/>
              </a:rPr>
              <a:t>Груз, находящийся в процессе транспортировки, называется                «ЗАПАС В ПУТИ»</a:t>
            </a:r>
            <a:endParaRPr lang="ru-RU" altLang="ru-RU" sz="2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Таким образом, материальные потоки можно классифицировать, как:</a:t>
            </a:r>
            <a:endParaRPr lang="ru-RU" altLang="ru-RU" sz="360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3251" name="AutoShape 3"/>
          <p:cNvSpPr>
            <a:spLocks noChangeArrowheads="1"/>
          </p:cNvSpPr>
          <p:nvPr/>
        </p:nvSpPr>
        <p:spPr bwMode="auto">
          <a:xfrm>
            <a:off x="2133600" y="1981200"/>
            <a:ext cx="4800600" cy="4267200"/>
          </a:xfrm>
          <a:prstGeom prst="flowChartSummingJunction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2057400" y="3810000"/>
            <a:ext cx="2743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3200" b="1">
                <a:solidFill>
                  <a:srgbClr val="990099"/>
                </a:solidFill>
                <a:latin typeface="Times New Roman" pitchFamily="18" charset="0"/>
              </a:rPr>
              <a:t>Внутренний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029200" y="3810000"/>
            <a:ext cx="2895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3200" b="1">
                <a:solidFill>
                  <a:srgbClr val="990099"/>
                </a:solidFill>
                <a:latin typeface="Times New Roman" pitchFamily="18" charset="0"/>
              </a:rPr>
              <a:t>Внешний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3581400" y="2514600"/>
            <a:ext cx="2057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3200" b="1">
                <a:latin typeface="Times New Roman" pitchFamily="18" charset="0"/>
              </a:rPr>
              <a:t>Входной</a:t>
            </a: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3581400" y="5181600"/>
            <a:ext cx="2133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3200" b="1">
                <a:latin typeface="Times New Roman" pitchFamily="18" charset="0"/>
              </a:rPr>
              <a:t>Выходной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49275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Классификация материальных потоков</a:t>
            </a:r>
          </a:p>
        </p:txBody>
      </p:sp>
      <p:graphicFrame>
        <p:nvGraphicFramePr>
          <p:cNvPr id="74873" name="Group 121"/>
          <p:cNvGraphicFramePr>
            <a:graphicFrameLocks noGrp="1"/>
          </p:cNvGraphicFramePr>
          <p:nvPr>
            <p:ph idx="1"/>
          </p:nvPr>
        </p:nvGraphicFramePr>
        <p:xfrm>
          <a:off x="0" y="549275"/>
          <a:ext cx="9144000" cy="6324600"/>
        </p:xfrm>
        <a:graphic>
          <a:graphicData uri="http://schemas.openxmlformats.org/drawingml/2006/table">
            <a:tbl>
              <a:tblPr/>
              <a:tblGrid>
                <a:gridCol w="2627313"/>
                <a:gridCol w="6516687"/>
              </a:tblGrid>
              <a:tr h="41270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Признак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Потоки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85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непрерывности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Непрерывные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Дискретные – перемещаются с интервалами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44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сложности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Простые (дифференцированные) – состоят из объектов одного вида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Сложные (интегрированные)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85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стабильности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Стабильные – постоянные значения параметров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Нестабильные – характеризуются изменениями параметров потока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69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регулярности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Детерминированные – характеризуются определенностью параметров на каждый момент времени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Стохастические – характеризуются случайным характером параметров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44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управляемости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Управляемые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Неуправляемые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87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Отношение к рассматриваемой системе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Внешние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Внутренние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27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ассортименту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Одноассортиментные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Многоассортиментные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144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Масштаб распространения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Микропотоки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Макропотоки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260350"/>
            <a:ext cx="7848600" cy="2881313"/>
          </a:xfrm>
        </p:spPr>
        <p:txBody>
          <a:bodyPr/>
          <a:lstStyle/>
          <a:p>
            <a:pPr eaLnBrk="1" hangingPunct="1"/>
            <a:r>
              <a:rPr lang="ru-RU" altLang="ru-RU" sz="3200" smtClean="0"/>
              <a:t>Материальный поток образуется в результате выполнения совокупности</a:t>
            </a:r>
            <a:r>
              <a:rPr lang="ru-RU" altLang="ru-RU" sz="3200" i="1" smtClean="0"/>
              <a:t>    </a:t>
            </a:r>
            <a:r>
              <a:rPr lang="ru-RU" altLang="ru-RU" sz="3200" smtClean="0"/>
              <a:t>ЛОГИСТИЧЕСКИХ ОПЕРАЦИЙ.</a:t>
            </a:r>
            <a:endParaRPr lang="ru-RU" altLang="ru-RU" sz="3200" i="1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838200" y="3505200"/>
            <a:ext cx="7696200" cy="25908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ru-RU" altLang="ru-RU" sz="3200" b="1" smtClean="0">
                <a:latin typeface="Tahoma" pitchFamily="34" charset="0"/>
                <a:cs typeface="Tahoma" pitchFamily="34" charset="0"/>
              </a:rPr>
              <a:t>Логистическая операция</a:t>
            </a:r>
            <a:r>
              <a:rPr lang="ru-RU" altLang="ru-RU" sz="3200" smtClean="0">
                <a:latin typeface="Tahoma" pitchFamily="34" charset="0"/>
                <a:cs typeface="Tahoma" pitchFamily="34" charset="0"/>
              </a:rPr>
              <a:t> - совокупность действий, направленная на преобразование материального и (или) информационного потока.</a:t>
            </a:r>
          </a:p>
        </p:txBody>
      </p:sp>
      <p:sp>
        <p:nvSpPr>
          <p:cNvPr id="55300" name="AutoShape 4"/>
          <p:cNvSpPr>
            <a:spLocks noChangeArrowheads="1"/>
          </p:cNvSpPr>
          <p:nvPr/>
        </p:nvSpPr>
        <p:spPr bwMode="auto">
          <a:xfrm>
            <a:off x="6948488" y="2205038"/>
            <a:ext cx="1143000" cy="1066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smtClean="0"/>
              <a:t>Логистические операции по отношению к материальному потоку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погрузка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разгрузка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затаривание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экспедирование грузов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перевозка грузов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хранение грузов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приемка и отпуск товаров со склада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перегрузка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сортировка, комплектация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разукрупнение грузов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сбор, хранение, передача информации о грузах и товарах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расчеты с поставщиками и покупателями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страхование грузов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передача прав собственности на товар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smtClean="0"/>
              <a:t>таможенное оформление грузов и т.д.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144000" cy="609600"/>
          </a:xfrm>
          <a:solidFill>
            <a:srgbClr val="CCECFF"/>
          </a:solidFill>
        </p:spPr>
        <p:txBody>
          <a:bodyPr/>
          <a:lstStyle/>
          <a:p>
            <a:pPr eaLnBrk="1" hangingPunct="1"/>
            <a:r>
              <a:rPr lang="ru-RU" altLang="ru-RU" sz="300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Классификация логистических операций</a:t>
            </a:r>
            <a:endParaRPr lang="ru-RU" altLang="ru-RU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68313" y="2492375"/>
            <a:ext cx="2209800" cy="1106488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200" b="1">
                <a:latin typeface="Times New Roman" pitchFamily="18" charset="0"/>
              </a:rPr>
              <a:t>Переход права собственности на товар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304800" y="4267200"/>
            <a:ext cx="1828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«Одно-сторонняя»         ( без перехода)</a:t>
            </a: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1981200" y="4267200"/>
            <a:ext cx="2057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«Двух-сторонняя»          (с переходом)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381000" y="5638800"/>
            <a:ext cx="419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С «добавленной» стоимостью</a:t>
            </a: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5029200" y="5638800"/>
            <a:ext cx="4114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Без «добавленной» стоимости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5105400" y="4343400"/>
            <a:ext cx="1371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Матери-альный поток</a:t>
            </a: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6781800" y="4419600"/>
            <a:ext cx="1676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000">
                <a:latin typeface="Times New Roman" pitchFamily="18" charset="0"/>
              </a:rPr>
              <a:t>Инфор-  мация</a:t>
            </a:r>
            <a:endParaRPr lang="ru-RU" altLang="ru-RU" sz="2400">
              <a:latin typeface="Times New Roman" pitchFamily="18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048000" y="2514600"/>
            <a:ext cx="2895600" cy="1196975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400" b="1">
                <a:latin typeface="Times New Roman" pitchFamily="18" charset="0"/>
              </a:rPr>
              <a:t>Изменение потребительских свойств</a:t>
            </a:r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6324600" y="2514600"/>
            <a:ext cx="1981200" cy="83185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400" b="1">
                <a:latin typeface="Times New Roman" pitchFamily="18" charset="0"/>
              </a:rPr>
              <a:t>Природа потока</a:t>
            </a:r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042988" y="1268413"/>
            <a:ext cx="7391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ru-RU" altLang="ru-RU" sz="2800" b="1">
                <a:latin typeface="Tahoma" pitchFamily="34" charset="0"/>
                <a:cs typeface="Tahoma" pitchFamily="34" charset="0"/>
              </a:rPr>
              <a:t>Логистические операции</a:t>
            </a:r>
          </a:p>
        </p:txBody>
      </p:sp>
      <p:sp>
        <p:nvSpPr>
          <p:cNvPr id="57357" name="Line 13"/>
          <p:cNvSpPr>
            <a:spLocks noChangeShapeType="1"/>
          </p:cNvSpPr>
          <p:nvPr/>
        </p:nvSpPr>
        <p:spPr bwMode="auto">
          <a:xfrm>
            <a:off x="1295400" y="2209800"/>
            <a:ext cx="571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58" name="Line 14"/>
          <p:cNvSpPr>
            <a:spLocks noChangeShapeType="1"/>
          </p:cNvSpPr>
          <p:nvPr/>
        </p:nvSpPr>
        <p:spPr bwMode="auto">
          <a:xfrm>
            <a:off x="4572000" y="1828800"/>
            <a:ext cx="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4572000" y="3733800"/>
            <a:ext cx="0" cy="213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60" name="Line 16"/>
          <p:cNvSpPr>
            <a:spLocks noChangeShapeType="1"/>
          </p:cNvSpPr>
          <p:nvPr/>
        </p:nvSpPr>
        <p:spPr bwMode="auto">
          <a:xfrm>
            <a:off x="4267200" y="5867400"/>
            <a:ext cx="685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61" name="Line 17"/>
          <p:cNvSpPr>
            <a:spLocks noChangeShapeType="1"/>
          </p:cNvSpPr>
          <p:nvPr/>
        </p:nvSpPr>
        <p:spPr bwMode="auto">
          <a:xfrm>
            <a:off x="762000" y="4038600"/>
            <a:ext cx="2209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62" name="Line 18"/>
          <p:cNvSpPr>
            <a:spLocks noChangeShapeType="1"/>
          </p:cNvSpPr>
          <p:nvPr/>
        </p:nvSpPr>
        <p:spPr bwMode="auto">
          <a:xfrm>
            <a:off x="5638800" y="40386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63" name="Line 19"/>
          <p:cNvSpPr>
            <a:spLocks noChangeShapeType="1"/>
          </p:cNvSpPr>
          <p:nvPr/>
        </p:nvSpPr>
        <p:spPr bwMode="auto">
          <a:xfrm>
            <a:off x="1295400" y="22098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7010400" y="22098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65" name="Line 21"/>
          <p:cNvSpPr>
            <a:spLocks noChangeShapeType="1"/>
          </p:cNvSpPr>
          <p:nvPr/>
        </p:nvSpPr>
        <p:spPr bwMode="auto">
          <a:xfrm>
            <a:off x="1258888" y="36449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66" name="Line 22"/>
          <p:cNvSpPr>
            <a:spLocks noChangeShapeType="1"/>
          </p:cNvSpPr>
          <p:nvPr/>
        </p:nvSpPr>
        <p:spPr bwMode="auto">
          <a:xfrm>
            <a:off x="7092950" y="3573463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 flipH="1">
            <a:off x="755650" y="4038600"/>
            <a:ext cx="6350" cy="327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68" name="Line 24"/>
          <p:cNvSpPr>
            <a:spLocks noChangeShapeType="1"/>
          </p:cNvSpPr>
          <p:nvPr/>
        </p:nvSpPr>
        <p:spPr bwMode="auto">
          <a:xfrm>
            <a:off x="2971800" y="40386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69" name="Line 25"/>
          <p:cNvSpPr>
            <a:spLocks noChangeShapeType="1"/>
          </p:cNvSpPr>
          <p:nvPr/>
        </p:nvSpPr>
        <p:spPr bwMode="auto">
          <a:xfrm>
            <a:off x="5638800" y="40386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7370" name="Line 26"/>
          <p:cNvSpPr>
            <a:spLocks noChangeShapeType="1"/>
          </p:cNvSpPr>
          <p:nvPr/>
        </p:nvSpPr>
        <p:spPr bwMode="auto">
          <a:xfrm>
            <a:off x="7620000" y="40386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7772400" cy="1066800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Показатели, характеризующие динамику материального потока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4582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Максимальный грузопоток (шт/сут, т/сут, м</a:t>
            </a:r>
            <a:r>
              <a:rPr lang="ru-RU" altLang="ru-RU" sz="2400" baseline="30000" smtClean="0"/>
              <a:t>3</a:t>
            </a:r>
            <a:r>
              <a:rPr lang="ru-RU" altLang="ru-RU" sz="2400" smtClean="0"/>
              <a:t> /сут, под./сут);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Средний грузопоток (шт/сут, т/сут, м</a:t>
            </a:r>
            <a:r>
              <a:rPr lang="ru-RU" altLang="ru-RU" sz="2400" baseline="30000" smtClean="0"/>
              <a:t>3</a:t>
            </a:r>
            <a:r>
              <a:rPr lang="ru-RU" altLang="ru-RU" sz="2400" smtClean="0"/>
              <a:t> /сут, под./сут);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Максимальная задержка в поставке (дни);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Средняя задержка в поставке (дни);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Максимальное количество недопоставленного товара в поставке (шт., т, м</a:t>
            </a:r>
            <a:r>
              <a:rPr lang="ru-RU" altLang="ru-RU" sz="2400" baseline="30000" smtClean="0"/>
              <a:t>3</a:t>
            </a:r>
            <a:r>
              <a:rPr lang="ru-RU" altLang="ru-RU" sz="2400" smtClean="0"/>
              <a:t>, л);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Среднее количество недопоставленного товара в поставке (шт., т, м</a:t>
            </a:r>
            <a:r>
              <a:rPr lang="ru-RU" altLang="ru-RU" sz="2400" baseline="30000" smtClean="0"/>
              <a:t>3</a:t>
            </a:r>
            <a:r>
              <a:rPr lang="ru-RU" altLang="ru-RU" sz="2400" smtClean="0"/>
              <a:t>, л);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Максимальное количество некондиционного товара в поставке (шт., т, м</a:t>
            </a:r>
            <a:r>
              <a:rPr lang="ru-RU" altLang="ru-RU" sz="2400" baseline="30000" smtClean="0"/>
              <a:t>3</a:t>
            </a:r>
            <a:r>
              <a:rPr lang="ru-RU" altLang="ru-RU" sz="2400" smtClean="0"/>
              <a:t>, л);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Среднее количество некондиционного товара в поставке (шт., т, м</a:t>
            </a:r>
            <a:r>
              <a:rPr lang="ru-RU" altLang="ru-RU" sz="2400" baseline="30000" smtClean="0"/>
              <a:t>3</a:t>
            </a:r>
            <a:r>
              <a:rPr lang="ru-RU" altLang="ru-RU" sz="2400" smtClean="0"/>
              <a:t>, л).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Информационный поток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29600" cy="39163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mtClean="0"/>
              <a:t>– </a:t>
            </a:r>
            <a:r>
              <a:rPr lang="ru-RU" altLang="ru-RU" sz="2800" smtClean="0">
                <a:latin typeface="Tahoma" pitchFamily="34" charset="0"/>
                <a:cs typeface="Tahoma" pitchFamily="34" charset="0"/>
              </a:rPr>
              <a:t>совокупность циркулирующих сообщений между элементами логистической системы и внешней средой, необходимых для управления и контроля логистических операций.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789363"/>
            <a:ext cx="4032250" cy="2663825"/>
          </a:xfrm>
        </p:spPr>
        <p:txBody>
          <a:bodyPr/>
          <a:lstStyle/>
          <a:p>
            <a:pPr algn="l" eaLnBrk="1" hangingPunct="1"/>
            <a:r>
              <a:rPr lang="ru-RU" altLang="ru-RU" sz="2400" b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Измерение ИП:</a:t>
            </a:r>
            <a:br>
              <a:rPr lang="ru-RU" altLang="ru-RU" sz="2400" b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</a:br>
            <a:r>
              <a:rPr lang="ru-RU" altLang="ru-RU" sz="200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количество обрабатываемой или передаваемой информации за единицу времени.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333375"/>
            <a:ext cx="4095750" cy="3167063"/>
          </a:xfrm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2400" b="1" smtClean="0">
                <a:latin typeface="Tahoma" pitchFamily="34" charset="0"/>
                <a:cs typeface="Tahoma" pitchFamily="34" charset="0"/>
              </a:rPr>
              <a:t>ИП характеризуются следующими показателями:</a:t>
            </a:r>
          </a:p>
          <a:p>
            <a:pPr eaLnBrk="1" hangingPunct="1"/>
            <a:r>
              <a:rPr lang="ru-RU" altLang="ru-RU" sz="2000" smtClean="0">
                <a:latin typeface="Tahoma" pitchFamily="34" charset="0"/>
                <a:cs typeface="Tahoma" pitchFamily="34" charset="0"/>
              </a:rPr>
              <a:t>источник возникновения</a:t>
            </a:r>
          </a:p>
          <a:p>
            <a:pPr eaLnBrk="1" hangingPunct="1"/>
            <a:r>
              <a:rPr lang="ru-RU" altLang="ru-RU" sz="2000" smtClean="0">
                <a:latin typeface="Tahoma" pitchFamily="34" charset="0"/>
                <a:cs typeface="Tahoma" pitchFamily="34" charset="0"/>
              </a:rPr>
              <a:t>направление движения потока</a:t>
            </a:r>
          </a:p>
          <a:p>
            <a:pPr eaLnBrk="1" hangingPunct="1"/>
            <a:r>
              <a:rPr lang="ru-RU" altLang="ru-RU" sz="2000" smtClean="0">
                <a:latin typeface="Tahoma" pitchFamily="34" charset="0"/>
                <a:cs typeface="Tahoma" pitchFamily="34" charset="0"/>
              </a:rPr>
              <a:t>скорость передачи и приема</a:t>
            </a:r>
          </a:p>
          <a:p>
            <a:pPr eaLnBrk="1" hangingPunct="1"/>
            <a:r>
              <a:rPr lang="ru-RU" altLang="ru-RU" sz="2000" smtClean="0">
                <a:latin typeface="Tahoma" pitchFamily="34" charset="0"/>
                <a:cs typeface="Tahoma" pitchFamily="34" charset="0"/>
              </a:rPr>
              <a:t>интенсивность потока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333375"/>
            <a:ext cx="4321175" cy="3167063"/>
          </a:xfrm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2400" b="1" smtClean="0">
                <a:latin typeface="Tahoma" pitchFamily="34" charset="0"/>
                <a:cs typeface="Tahoma" pitchFamily="34" charset="0"/>
              </a:rPr>
              <a:t>Управление</a:t>
            </a:r>
            <a:r>
              <a:rPr lang="ru-RU" altLang="ru-RU" sz="2400" b="1" smtClean="0">
                <a:solidFill>
                  <a:srgbClr val="66FF33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ru-RU" altLang="ru-RU" sz="2400" b="1" smtClean="0">
                <a:latin typeface="Tahoma" pitchFamily="34" charset="0"/>
                <a:cs typeface="Tahoma" pitchFamily="34" charset="0"/>
              </a:rPr>
              <a:t>ИП означает:</a:t>
            </a:r>
          </a:p>
          <a:p>
            <a:pPr eaLnBrk="1" hangingPunct="1"/>
            <a:r>
              <a:rPr lang="ru-RU" altLang="ru-RU" sz="2000" smtClean="0">
                <a:latin typeface="Tahoma" pitchFamily="34" charset="0"/>
                <a:cs typeface="Tahoma" pitchFamily="34" charset="0"/>
              </a:rPr>
              <a:t>изменение направления потока</a:t>
            </a:r>
          </a:p>
          <a:p>
            <a:pPr eaLnBrk="1" hangingPunct="1"/>
            <a:r>
              <a:rPr lang="ru-RU" altLang="ru-RU" sz="2000" smtClean="0">
                <a:latin typeface="Tahoma" pitchFamily="34" charset="0"/>
                <a:cs typeface="Tahoma" pitchFamily="34" charset="0"/>
              </a:rPr>
              <a:t>ограничение скорости передачи до скорости приема</a:t>
            </a:r>
          </a:p>
          <a:p>
            <a:pPr eaLnBrk="1" hangingPunct="1"/>
            <a:r>
              <a:rPr lang="ru-RU" altLang="ru-RU" sz="2000" smtClean="0">
                <a:latin typeface="Tahoma" pitchFamily="34" charset="0"/>
                <a:cs typeface="Tahoma" pitchFamily="34" charset="0"/>
              </a:rPr>
              <a:t>ограничение объема потока до величины пропускной способности отдельного узла или участка пути</a:t>
            </a:r>
          </a:p>
          <a:p>
            <a:pPr eaLnBrk="1" hangingPunct="1"/>
            <a:endParaRPr lang="ru-RU" altLang="ru-RU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76250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Классификация информационных потоков:</a:t>
            </a:r>
          </a:p>
        </p:txBody>
      </p:sp>
      <p:graphicFrame>
        <p:nvGraphicFramePr>
          <p:cNvPr id="77918" name="Group 94"/>
          <p:cNvGraphicFramePr>
            <a:graphicFrameLocks noGrp="1"/>
          </p:cNvGraphicFramePr>
          <p:nvPr>
            <p:ph idx="1"/>
          </p:nvPr>
        </p:nvGraphicFramePr>
        <p:xfrm>
          <a:off x="0" y="692150"/>
          <a:ext cx="9144000" cy="6183313"/>
        </p:xfrm>
        <a:graphic>
          <a:graphicData uri="http://schemas.openxmlformats.org/drawingml/2006/table">
            <a:tbl>
              <a:tblPr/>
              <a:tblGrid>
                <a:gridCol w="3671888"/>
                <a:gridCol w="5472112"/>
              </a:tblGrid>
              <a:tr h="4794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Классификационный признак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Потоки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6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зависимости от вида связываемых потоком систем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Горизонтальные 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Вертикальные – поток от верхнего уровня логистического менеджмента к низшему.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зависимости от места прохождения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Внешние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Внутренние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зависимости от направления по отношению к логистической системе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Входной – входящая информация извне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Выходной – исходящая с предприятия информация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94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периодичности использования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Регулярные   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Периодические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7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назначению информации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директивные (управляющие)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нормативно-справочные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учетно-аналитические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вспомогательные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7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степени открытости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открытые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228600" algn="l"/>
                        </a:tabLst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секретные (конфиденциальные)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smtClean="0"/>
              <a:t>Финансовый поток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040312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 b="1" smtClean="0"/>
              <a:t>– это направленное движение финансовых ресурсов, связанное с материальными, информационными и иными потоками как в рамках логистической системы, так и вне нее.</a:t>
            </a:r>
          </a:p>
          <a:p>
            <a:pPr eaLnBrk="1" hangingPunct="1">
              <a:lnSpc>
                <a:spcPct val="90000"/>
              </a:lnSpc>
            </a:pPr>
            <a:endParaRPr lang="ru-RU" altLang="ru-RU" sz="2800" b="1" smtClean="0"/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Основной целью финансового обслуживания материальных потоков в логистике является обеспечение их движения финансовыми ресурсами в необходимых объемах, в нужные сроки и с использованием наиболее эффективных источников финансирования.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600" b="1" smtClean="0"/>
              <a:t>Параметры финансового потока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ru-RU" sz="2800" smtClean="0"/>
              <a:t>доступность и ликвидность финансовых ресурсов, </a:t>
            </a:r>
          </a:p>
          <a:p>
            <a:pPr eaLnBrk="1" hangingPunct="1"/>
            <a:r>
              <a:rPr lang="ru-RU" altLang="ru-RU" sz="2800" smtClean="0"/>
              <a:t>упорядоченность и подконтрольность движения финансовых средств, </a:t>
            </a:r>
          </a:p>
          <a:p>
            <a:pPr eaLnBrk="1" hangingPunct="1"/>
            <a:r>
              <a:rPr lang="ru-RU" altLang="ru-RU" sz="2800" smtClean="0"/>
              <a:t>число и конкурентоспособность источников и потребителей финансовых ресурсов.</a:t>
            </a:r>
          </a:p>
          <a:p>
            <a:pPr eaLnBrk="1" hangingPunct="1"/>
            <a:endParaRPr lang="ru-RU" altLang="ru-RU" sz="2800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620713"/>
          </a:xfrm>
        </p:spPr>
        <p:txBody>
          <a:bodyPr/>
          <a:lstStyle/>
          <a:p>
            <a:pPr eaLnBrk="1" hangingPunct="1"/>
            <a:r>
              <a:rPr lang="ru-RU" altLang="ru-RU" sz="3200" b="1" smtClean="0"/>
              <a:t>Классификация финансовых потоков</a:t>
            </a:r>
          </a:p>
        </p:txBody>
      </p:sp>
      <p:graphicFrame>
        <p:nvGraphicFramePr>
          <p:cNvPr id="93260" name="Group 76"/>
          <p:cNvGraphicFramePr>
            <a:graphicFrameLocks noGrp="1"/>
          </p:cNvGraphicFramePr>
          <p:nvPr>
            <p:ph idx="1"/>
          </p:nvPr>
        </p:nvGraphicFramePr>
        <p:xfrm>
          <a:off x="0" y="692150"/>
          <a:ext cx="9144000" cy="6189663"/>
        </p:xfrm>
        <a:graphic>
          <a:graphicData uri="http://schemas.openxmlformats.org/drawingml/2006/table">
            <a:tbl>
              <a:tblPr/>
              <a:tblGrid>
                <a:gridCol w="2268538"/>
                <a:gridCol w="6875462"/>
              </a:tblGrid>
              <a:tr h="131077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,Bold"/>
                        </a:rPr>
                        <a:t>По отношению к логистической системе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Внешний - протекает во внешней среде, т. е. за границами рассматриваемой логистической системы.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Внутренние - существует внутри логистической системы и видоизменяется в результате выполнения ряда логистических операций и функций.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693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,Bold"/>
                        </a:rPr>
                        <a:t>По направлению движения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Входящий финансовый поток поступает в рассматриваемую логистическую систему из внешней среды;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Выходящий финансовый поток начинается внутри логистической системы и продолжает существовать во внешней среде.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29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,Bold"/>
                        </a:rPr>
                        <a:t>По назначению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Обусловленные процедурами закупки товаров;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Инвестиционные потоки;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Материальные затраты, связанные с рабочей силой;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Материальные затраты, обусловленные производственной деятельностью предприятий;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Возникающие в процессе дистрибьюции и продажи товаров.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25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,Bold"/>
                        </a:rPr>
                        <a:t>В зависимости от применяемых форм расчетов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Денежные потоки, характеризующие движение наличных средств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Информационно-финансовые потоки, обусловленные движением безналичных средств.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6481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,Bold"/>
                        </a:rPr>
                        <a:t>По видам хозяйственных связей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,Bold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Горизонтальные – отражают движение финансовых средств между равноправными субъектами предпринимательской деятельности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NewRoman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5000"/>
                        <a:buFontTx/>
                        <a:buChar char="•"/>
                        <a:tabLst>
                          <a:tab pos="250825" algn="l"/>
                        </a:tabLst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NewRoman"/>
                        </a:rPr>
                        <a:t>Вертикальные – отражают движение финансовых средств между дочерними и  материнскими коммерческими организациями.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TimesNewRoman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/>
              <a:t>Сервисные потоки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4725"/>
          </a:xfrm>
        </p:spPr>
        <p:txBody>
          <a:bodyPr/>
          <a:lstStyle/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ru-RU" altLang="ru-RU" sz="2800" b="1" smtClean="0"/>
              <a:t>– потоки услуг, генерируемые логистической системой в целом или ее подсистемой (звеном, элементом) с целью удовлетворения внешних или внутренних потребителей организации бизнеса.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8569325" cy="1143000"/>
          </a:xfrm>
        </p:spPr>
        <p:txBody>
          <a:bodyPr/>
          <a:lstStyle/>
          <a:p>
            <a:pPr eaLnBrk="1" hangingPunct="1"/>
            <a:r>
              <a:rPr lang="ru-RU" altLang="ru-RU" sz="3600" b="1" smtClean="0"/>
              <a:t>Характеристики сервисных потоков</a:t>
            </a:r>
            <a:r>
              <a:rPr lang="ru-RU" altLang="ru-RU" sz="4000" smtClean="0"/>
              <a:t> 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Неосязаемость сервиса. Заключается в сложности для поставщиков сервиса объяснить и специфицировать сервис, а также трудностями оценить его со стороны покупателя.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Покупатель зачастую принимает прямое участие в производстве услуг.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Сервис – деятельность (процесс) и поэтому не может быть протестирован прежде, чем покупатель его купит.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Сервис часто состоит из системы более мелких (субсервисных) услуг, причем покупатель оценивает эти субсервисные услуги.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Качество и привлекательность сервиса зависят от способности покупателя оценить его в итоге (в общем плане).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3050</Words>
  <Application>Microsoft Office PowerPoint</Application>
  <PresentationFormat>Экран (4:3)</PresentationFormat>
  <Paragraphs>432</Paragraphs>
  <Slides>64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75" baseType="lpstr">
      <vt:lpstr>Arial</vt:lpstr>
      <vt:lpstr>Calibri</vt:lpstr>
      <vt:lpstr>Wingdings</vt:lpstr>
      <vt:lpstr>Tahoma</vt:lpstr>
      <vt:lpstr>Times New Roman</vt:lpstr>
      <vt:lpstr>Raavi</vt:lpstr>
      <vt:lpstr>Symbol</vt:lpstr>
      <vt:lpstr>TimesNewRoman,Bold</vt:lpstr>
      <vt:lpstr>TimesNewRoman</vt:lpstr>
      <vt:lpstr>Оформление по умолчанию</vt:lpstr>
      <vt:lpstr>Точечный рисунок</vt:lpstr>
      <vt:lpstr>Введение в логистику</vt:lpstr>
      <vt:lpstr>1. Сущность логистики</vt:lpstr>
      <vt:lpstr>Определение термина</vt:lpstr>
      <vt:lpstr>Различные трактовки термина</vt:lpstr>
      <vt:lpstr>Различные трактовки термина</vt:lpstr>
      <vt:lpstr>Различные трактовки термина</vt:lpstr>
      <vt:lpstr>Различные трактовки термина</vt:lpstr>
      <vt:lpstr>Различные трактовки термина</vt:lpstr>
      <vt:lpstr>Этапы развития логистики</vt:lpstr>
      <vt:lpstr>Слайд 10</vt:lpstr>
      <vt:lpstr>Тенденции в логистике в ХХ веке</vt:lpstr>
      <vt:lpstr>Различие концепций организации производства</vt:lpstr>
      <vt:lpstr>Суть логистического подхода к управлению (новизна) заключается в ИНТЕГРАЦИИ  отдельных участников логистического процесса  в единую систему,  способную быстро и экономично доставить необходимый товар в нужное место.</vt:lpstr>
      <vt:lpstr>Слайд 14</vt:lpstr>
      <vt:lpstr>Слайд 15</vt:lpstr>
      <vt:lpstr>Слайд 16</vt:lpstr>
      <vt:lpstr>Принцип  «уплата денег - получение денег»            (Взаимосвязь логистической системы с окружающей средой)</vt:lpstr>
      <vt:lpstr>Другие сферы приложения логистики:</vt:lpstr>
      <vt:lpstr>Концепция логистики</vt:lpstr>
      <vt:lpstr>Суть концепции логистики</vt:lpstr>
      <vt:lpstr>Слайд 21</vt:lpstr>
      <vt:lpstr>Цели и задачи логистики</vt:lpstr>
      <vt:lpstr>ФУНКЦИИ ЛОГИСТИКИ</vt:lpstr>
      <vt:lpstr>Распределение логистических функций между службами предприятия</vt:lpstr>
      <vt:lpstr>Принципы логистики</vt:lpstr>
      <vt:lpstr>Основные методы логистики</vt:lpstr>
      <vt:lpstr>Объектом логистического управления являются потоки: </vt:lpstr>
      <vt:lpstr>ЛОГИСТИКА СПОСОБСТВУЕТ ПОВЫШЕНИЮ ЭФФЕКТИВНОСТИ РАБОТЫ ФИРМЫ ПРИ СОБЛЮДЕНИИ СЛЕДУЮЩИХ ТРЕБОВАНИЙ:</vt:lpstr>
      <vt:lpstr>2. ЛОГИСТИЧЕСКИЕ СИСТЕМЫ (ЛС) И ИХ ЭЛЕМЕНТЫ</vt:lpstr>
      <vt:lpstr>Логистическая система (ЛС)</vt:lpstr>
      <vt:lpstr>Задачи логистической системы</vt:lpstr>
      <vt:lpstr>Свойства логистической системы</vt:lpstr>
      <vt:lpstr>Слайд 33</vt:lpstr>
      <vt:lpstr>Слайд 34</vt:lpstr>
      <vt:lpstr>Логистические системы делятся на две большие группы: </vt:lpstr>
      <vt:lpstr>Макрологистическая   система</vt:lpstr>
      <vt:lpstr>Виды макрологистических систем</vt:lpstr>
      <vt:lpstr>Принципиальная схема макрологистической системы </vt:lpstr>
      <vt:lpstr>Микрологистические системы</vt:lpstr>
      <vt:lpstr>Виды интегрированных микрологистических систем</vt:lpstr>
      <vt:lpstr>Формирование логистических систем</vt:lpstr>
      <vt:lpstr>Звено логистической системы </vt:lpstr>
      <vt:lpstr>В качестве звеньев логистической системы могут выступать:</vt:lpstr>
      <vt:lpstr>Логистическая цепь</vt:lpstr>
      <vt:lpstr>3.  ПОТОКИ В ЛОГИСТИЧЕСКИХ СИСТЕМАХ</vt:lpstr>
      <vt:lpstr>Потоки в логистике</vt:lpstr>
      <vt:lpstr>Ключевым в логистике является понятие «материального потока»</vt:lpstr>
      <vt:lpstr>Материальный поток</vt:lpstr>
      <vt:lpstr>Объем работ по каждой отдельной операции за определенный промежуток времени в сумме составляет материальный поток.</vt:lpstr>
      <vt:lpstr>Различают  «входной» и «выходной» материальные потоки:</vt:lpstr>
      <vt:lpstr>Таким образом, материальные потоки можно классифицировать, как:</vt:lpstr>
      <vt:lpstr>Классификация материальных потоков</vt:lpstr>
      <vt:lpstr>Слайд 53</vt:lpstr>
      <vt:lpstr>Логистические операции по отношению к материальному потоку</vt:lpstr>
      <vt:lpstr>Классификация логистических операций</vt:lpstr>
      <vt:lpstr>Показатели, характеризующие динамику материального потока</vt:lpstr>
      <vt:lpstr>Информационный поток</vt:lpstr>
      <vt:lpstr>Измерение ИП: количество обрабатываемой или передаваемой информации за единицу времени.</vt:lpstr>
      <vt:lpstr>Классификация информационных потоков:</vt:lpstr>
      <vt:lpstr>Финансовый поток</vt:lpstr>
      <vt:lpstr>Параметры финансового потока</vt:lpstr>
      <vt:lpstr>Классификация финансовых потоков</vt:lpstr>
      <vt:lpstr>Сервисные потоки</vt:lpstr>
      <vt:lpstr>Характеристики сервисных потоков 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логистику</dc:title>
  <dc:creator>tany</dc:creator>
  <cp:lastModifiedBy>MV</cp:lastModifiedBy>
  <cp:revision>23</cp:revision>
  <dcterms:created xsi:type="dcterms:W3CDTF">2007-08-05T16:34:06Z</dcterms:created>
  <dcterms:modified xsi:type="dcterms:W3CDTF">2016-09-06T22:56:38Z</dcterms:modified>
</cp:coreProperties>
</file>