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705" r:id="rId1"/>
  </p:sldMasterIdLst>
  <p:notesMasterIdLst>
    <p:notesMasterId r:id="rId25"/>
  </p:notesMasterIdLst>
  <p:handoutMasterIdLst>
    <p:handoutMasterId r:id="rId26"/>
  </p:handoutMasterIdLst>
  <p:sldIdLst>
    <p:sldId id="388" r:id="rId2"/>
    <p:sldId id="450" r:id="rId3"/>
    <p:sldId id="451" r:id="rId4"/>
    <p:sldId id="452" r:id="rId5"/>
    <p:sldId id="458" r:id="rId6"/>
    <p:sldId id="453" r:id="rId7"/>
    <p:sldId id="454" r:id="rId8"/>
    <p:sldId id="455" r:id="rId9"/>
    <p:sldId id="456" r:id="rId10"/>
    <p:sldId id="457" r:id="rId11"/>
    <p:sldId id="459" r:id="rId12"/>
    <p:sldId id="460" r:id="rId13"/>
    <p:sldId id="449" r:id="rId14"/>
    <p:sldId id="461" r:id="rId15"/>
    <p:sldId id="462" r:id="rId16"/>
    <p:sldId id="463" r:id="rId17"/>
    <p:sldId id="464" r:id="rId18"/>
    <p:sldId id="465" r:id="rId19"/>
    <p:sldId id="466" r:id="rId20"/>
    <p:sldId id="467" r:id="rId21"/>
    <p:sldId id="468" r:id="rId22"/>
    <p:sldId id="469" r:id="rId23"/>
    <p:sldId id="470" r:id="rId24"/>
  </p:sldIdLst>
  <p:sldSz cx="9144000" cy="6858000" type="screen4x3"/>
  <p:notesSz cx="6796088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99CCFF"/>
    <a:srgbClr val="000066"/>
    <a:srgbClr val="0000FF"/>
    <a:srgbClr val="66FF66"/>
    <a:srgbClr val="3399FF"/>
    <a:srgbClr val="08080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47" autoAdjust="0"/>
    <p:restoredTop sz="99835" autoAdjust="0"/>
  </p:normalViewPr>
  <p:slideViewPr>
    <p:cSldViewPr snapToGrid="0">
      <p:cViewPr varScale="1">
        <p:scale>
          <a:sx n="80" d="100"/>
          <a:sy n="80" d="100"/>
        </p:scale>
        <p:origin x="161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0" tIns="46520" rIns="93040" bIns="46520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0" tIns="46520" rIns="93040" bIns="46520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0" tIns="46520" rIns="93040" bIns="46520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0" tIns="46520" rIns="93040" bIns="46520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8BC8BEF-497D-4A5B-BFD6-7B7C685B58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0" tIns="46520" rIns="93040" bIns="46520" numCol="1" anchor="t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0" tIns="46520" rIns="93040" bIns="46520" numCol="1" anchor="t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3162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0" tIns="46520" rIns="93040" bIns="465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0" tIns="46520" rIns="93040" bIns="46520" numCol="1" anchor="b" anchorCtr="0" compatLnSpc="1">
            <a:prstTxWarp prst="textNoShape">
              <a:avLst/>
            </a:prstTxWarp>
          </a:bodyPr>
          <a:lstStyle>
            <a:lvl1pPr defTabSz="93027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0" tIns="46520" rIns="93040" bIns="46520" numCol="1" anchor="b" anchorCtr="0" compatLnSpc="1">
            <a:prstTxWarp prst="textNoShape">
              <a:avLst/>
            </a:prstTxWarp>
          </a:bodyPr>
          <a:lstStyle>
            <a:lvl1pPr algn="r" defTabSz="930275" eaLnBrk="1" hangingPunct="1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C77DA98-02C6-43DE-8A25-E556A364DC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69987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B1DBC11C-A87E-453D-82FC-10A70AEEB547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16998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6999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935D98F-D49D-440E-94E3-ACFC671DB092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92F2F7-F251-43F2-8DE8-405B23B80D9C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79E49-CD94-4E7D-A2DC-239D859E3DCA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2CCE11-851D-4A75-9C60-616BE8C24700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37AD78-7AFC-4BFE-9C30-C61329178CAF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C88519-C591-44E9-B12E-E0B726EF5A95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AC573F-B87C-40D5-8C8F-44EA61CEB255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F46147-4998-4423-91EF-5C1544CDFCAB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B0C1AE-36E2-47E8-9E45-6D7BA686E757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026B90-0C75-49B6-BF0F-D9ADB056C86C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B91758-228B-46A7-BAE3-4E3323907261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13B41D-0B29-43FC-874A-44091345E466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243C4-DED6-4374-8327-D3A97367338C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6D3712-9AEB-4B1F-9BB7-03FF91F2A9B5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BAB90-DAF4-4495-91D5-1B5DCFE909A8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3F613-DB4D-441C-B873-0D1B7F0BDDCA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ACC48-8800-4925-91FC-78DC5A4A0889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F81A39-3D90-4ACD-8EAE-E0598A182380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36C91D-B38B-491C-BCC7-53E9D5FF19D4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D1B75B-B4EB-4539-A6DA-8987B9909127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591570-BA64-4281-B0AE-41CE6332FAEE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301625" y="1676400"/>
            <a:ext cx="8540750" cy="44227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943F1E23-5AB1-4197-A231-63A0161F605C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BE761FB4-9720-4DBF-B6E3-A65332A8B652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6C8D85DE-CD7F-43F2-97DD-8A8DD7E7AAF4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4AD71947-D826-4939-AD7C-F85B86A36DA9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048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7C0D8952-EA19-4843-B0B4-ECCA4BDECBA8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6000" cy="476250"/>
          </a:xfrm>
        </p:spPr>
        <p:txBody>
          <a:bodyPr/>
          <a:lstStyle>
            <a:lvl1pPr>
              <a:defRPr/>
            </a:lvl1pPr>
          </a:lstStyle>
          <a:p>
            <a:fld id="{6C8E447C-C88E-4893-982A-A7EE07C94B99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68963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C7D8B8B4-AA08-4437-8469-8D292EF74077}" type="datetimeFigureOut">
              <a:rPr lang="ru-RU"/>
              <a:pPr/>
              <a:t>01.09.2026</a:t>
            </a:fld>
            <a:endParaRPr lang="ru-RU" dirty="0"/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ru-RU" dirty="0"/>
          </a:p>
        </p:txBody>
      </p:sp>
      <p:sp>
        <p:nvSpPr>
          <p:cNvPr id="168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98E873C1-C88A-4688-9727-590B149B5E73}" type="slidenum">
              <a:rPr lang="ru-RU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61665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2400" b="1" dirty="0">
                <a:solidFill>
                  <a:srgbClr val="FFFF00"/>
                </a:solidFill>
              </a:rPr>
              <a:t>Отбор проб и методика  определение качества мяса</a:t>
            </a:r>
          </a:p>
        </p:txBody>
      </p:sp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69850" y="485775"/>
            <a:ext cx="907415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Отбор проб говяжьего мяса, баранины, свинины и других видов убойного скота и мясных субпродуктов проводится в соответствии с требованиями ГОСТ 7269-79 Мясо. Методы отбора образцов и органолептические методы определения свежести». Образцы отбирают из каждой исследуемой мясной туши или ее части целым куском массой не менее 200 г в участке бедра и толстых частей мышц, в участке лопатки. В таком же количестве отбирают и образцы субпродуктов, которые исследуются, а также замороженных или охлажденных блоков мяса и субпродуктов.</a:t>
            </a:r>
          </a:p>
          <a:p>
            <a:r>
              <a:rPr lang="ru-RU" dirty="0"/>
              <a:t>Каждый образец запаковывают в пергамент или полиэтиленовую пищевую пленку. К образцам добавляется сопроводительный документ с указанной датой, местом отбора проб, виды животных, цели исследования и подпись того, кто отбирает пробу.</a:t>
            </a:r>
          </a:p>
          <a:p>
            <a:r>
              <a:rPr lang="ru-RU" dirty="0"/>
              <a:t>Отбор проб мяса птицы для анализа проводят по </a:t>
            </a:r>
            <a:r>
              <a:rPr lang="ru-RU" dirty="0" err="1"/>
              <a:t>ГОСТу</a:t>
            </a:r>
            <a:r>
              <a:rPr lang="ru-RU" dirty="0"/>
              <a:t>. Из ящиков отбирают три образца (тушки) для органолептических, химических, микроскопических анализов. Для бактериологического анализа берут отдельно три образца (тушки). Каждый образец пакуют, прикрепляют сопроводительный документ и направляют в лабораторию. С момента отбора и к началу анализа образцы хранят при температуре от 0 до 2 </a:t>
            </a:r>
            <a:r>
              <a:rPr lang="ru-RU" baseline="30000" dirty="0"/>
              <a:t>0</a:t>
            </a:r>
            <a:r>
              <a:rPr lang="ru-RU" dirty="0"/>
              <a:t>С не больше 1 суток</a:t>
            </a:r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61665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Органолептическая оценка мяса и мясопродуктов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69850" y="485775"/>
            <a:ext cx="907415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i="1" dirty="0"/>
              <a:t>Определение внешнего вида и цвета. </a:t>
            </a:r>
            <a:r>
              <a:rPr lang="ru-RU" dirty="0"/>
              <a:t>Вид и цвет мышц на разрезе определяют в глубинных слоях мышечной ткани на свежем разрезе мяса. При этом устанавливают наличие липкости, а также увлажненность поверхности мяса на разрезе путем приложения к разрезу кусочка фильтровальной бумаги.</a:t>
            </a:r>
          </a:p>
          <a:p>
            <a:pPr>
              <a:buFont typeface="Arial" pitchFamily="34" charset="0"/>
              <a:buChar char="•"/>
            </a:pPr>
            <a:r>
              <a:rPr lang="ru-RU" i="1" dirty="0"/>
              <a:t>Определение консистенции .</a:t>
            </a:r>
            <a:r>
              <a:rPr lang="ru-RU" dirty="0"/>
              <a:t>На свежем разрезе тушки или исследуемого образца легким нажатием пальца образуют ямку и следят за ее выравниванием.</a:t>
            </a:r>
          </a:p>
          <a:p>
            <a:pPr>
              <a:buFont typeface="Arial" pitchFamily="34" charset="0"/>
              <a:buChar char="•"/>
            </a:pPr>
            <a:r>
              <a:rPr lang="ru-RU" i="1" dirty="0"/>
              <a:t>Определение запаха. </a:t>
            </a:r>
            <a:r>
              <a:rPr lang="ru-RU" dirty="0"/>
              <a:t>Органолептические устанавливают запах поверхностного слоя тушки или исследуемого образца. Потом чистым ножом делают разрез и сразу же определяют запах в глубоких слоях. При этом особенное внимание обращают на запах мышечной ткани, которая прилегает к костям.</a:t>
            </a:r>
          </a:p>
          <a:p>
            <a:pPr>
              <a:buFont typeface="Arial" pitchFamily="34" charset="0"/>
              <a:buChar char="•"/>
            </a:pPr>
            <a:r>
              <a:rPr lang="ru-RU" i="1" dirty="0"/>
              <a:t>Определение состояния жира. </a:t>
            </a:r>
            <a:r>
              <a:rPr lang="ru-RU" dirty="0"/>
              <a:t>Определяют в момент отбора образцов, устанавливают цвет, запах и консистенцию.</a:t>
            </a:r>
          </a:p>
          <a:p>
            <a:r>
              <a:rPr lang="ru-RU" i="1" dirty="0"/>
              <a:t>Определение состояния сухожилие. </a:t>
            </a:r>
            <a:r>
              <a:rPr lang="ru-RU" dirty="0"/>
              <a:t>Определяют в тушке в момент отбора образцов. Прощупыванием сухожилия устанавливают его упругость, плотность и состояние поверхности суставов.</a:t>
            </a:r>
          </a:p>
          <a:p>
            <a:pPr>
              <a:buFont typeface="Arial" pitchFamily="34" charset="0"/>
              <a:buChar char="•"/>
            </a:pPr>
            <a:r>
              <a:rPr lang="ru-RU" i="1" dirty="0"/>
              <a:t>Определение прозрачности и аромата </a:t>
            </a:r>
            <a:r>
              <a:rPr lang="ru-RU" i="1" dirty="0" err="1"/>
              <a:t>бульйона</a:t>
            </a:r>
            <a:r>
              <a:rPr lang="ru-RU" i="1" dirty="0"/>
              <a:t>. </a:t>
            </a:r>
            <a:r>
              <a:rPr lang="ru-RU" dirty="0"/>
              <a:t>Для получения однородной пробы каждый образец отдельно пропускают через мясорубку (диаметр отверстий решетки 2 мм) и фарш хорошо перемешивают, 20 г полученного фарша взвешивают на лабораторных весах с погрешностью не больше 0,2 г и кладут в коническую колбу на 100 см</a:t>
            </a:r>
            <a:r>
              <a:rPr lang="ru-RU" baseline="30000" dirty="0"/>
              <a:t>3</a:t>
            </a:r>
            <a:r>
              <a:rPr lang="ru-RU" dirty="0"/>
              <a:t>, заливают 60 см</a:t>
            </a:r>
            <a:r>
              <a:rPr lang="ru-RU" baseline="30000" dirty="0"/>
              <a:t>3</a:t>
            </a:r>
            <a:r>
              <a:rPr lang="ru-RU" dirty="0"/>
              <a:t>дистиллированной воды, хорошо перемешивают, закрывают часовым стеклом и ставят в кипящую водяную баню.</a:t>
            </a:r>
          </a:p>
          <a:p>
            <a:r>
              <a:rPr lang="ru-RU" dirty="0"/>
              <a:t> </a:t>
            </a:r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61665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Органолептическая оценка мяса и мясопродуктов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69850" y="2395258"/>
            <a:ext cx="90741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/>
              <a:t>По результатам исследований делают вывод о свежести мяса или субпродуктов. Мясо или субпродукты, отнесенные к сомнительной свежести хотя бы по одному признаку - подвергают химическим или микроскопическим анализам.</a:t>
            </a:r>
          </a:p>
          <a:p>
            <a:pPr>
              <a:buFont typeface="Arial" pitchFamily="34" charset="0"/>
              <a:buChar char="•"/>
            </a:pPr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61665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</a:rPr>
              <a:t> Методы определения дефектов мяса</a:t>
            </a:r>
          </a:p>
        </p:txBody>
      </p:sp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0" y="458881"/>
            <a:ext cx="907415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Основными видами дефектов мяса является загар, кислое брожение, гниение, </a:t>
            </a:r>
            <a:r>
              <a:rPr lang="ru-RU" dirty="0" err="1"/>
              <a:t>плесневение</a:t>
            </a:r>
            <a:r>
              <a:rPr lang="ru-RU" dirty="0"/>
              <a:t>, расцветка за счет пигментообразующих микроорганизмов, </a:t>
            </a:r>
            <a:r>
              <a:rPr lang="ru-RU" dirty="0" err="1"/>
              <a:t>ослизение</a:t>
            </a:r>
            <a:r>
              <a:rPr lang="ru-RU" dirty="0"/>
              <a:t> и др.</a:t>
            </a:r>
          </a:p>
          <a:p>
            <a:pPr>
              <a:buFont typeface="Arial" pitchFamily="34" charset="0"/>
              <a:buChar char="•"/>
            </a:pPr>
            <a:r>
              <a:rPr lang="ru-RU" i="1" dirty="0"/>
              <a:t>Загар </a:t>
            </a:r>
            <a:r>
              <a:rPr lang="ru-RU" dirty="0"/>
              <a:t>возникает под действием тканевых ферментов на протяжении первых суток после забоя животных при хранении тушек в условиях повышенной температуры. Микроорганизмы в этом процессе не берут участия. Главные признаки загара: мускульная ткань окрашена в медно-красный, желто серый или зеленовато- серый цвет. Запах сильно кислый, что напоминает запах </a:t>
            </a:r>
            <a:r>
              <a:rPr lang="ru-RU" dirty="0" err="1"/>
              <a:t>непереваренного</a:t>
            </a:r>
            <a:r>
              <a:rPr lang="ru-RU" dirty="0"/>
              <a:t> содержания желудка. Консистенция мяса дряблая.</a:t>
            </a:r>
          </a:p>
          <a:p>
            <a:pPr>
              <a:buFont typeface="Arial" pitchFamily="34" charset="0"/>
              <a:buChar char="•"/>
            </a:pPr>
            <a:r>
              <a:rPr lang="ru-RU" i="1" dirty="0"/>
              <a:t>Гниение мяса - </a:t>
            </a:r>
            <a:r>
              <a:rPr lang="ru-RU" dirty="0"/>
              <a:t>это процесс распада белковых веществ под воздействием микроорганизмов. В этих условиях образуются токсические амины, сероводород, аммиак, индол, скатол и др. При оценке мяса выходят с того, что мясо с признаками гниения не пригодно для потребления в пищу. Вывод должен быть подтвержден лабораторно: указываются обнаруженные химические продукты распада, гнилостные микроорганизмы.</a:t>
            </a:r>
          </a:p>
          <a:p>
            <a:pPr>
              <a:buFont typeface="Arial" pitchFamily="34" charset="0"/>
              <a:buChar char="•"/>
            </a:pPr>
            <a:r>
              <a:rPr lang="ru-RU" i="1" dirty="0"/>
              <a:t>Заплесневение </a:t>
            </a:r>
            <a:r>
              <a:rPr lang="ru-RU" dirty="0"/>
              <a:t>мяса возникает в условиях высокой влажности и плохой вентиляции. На поверхности мяса образуются белые, темно-зеленые, моховидные, черные колонии. При поверхностном поражении мяса рекомендуется обработка 20 % раствором хлорида натрия или 3 % раствором уксусной кислоты, после чего мясо пригодно для потребления в пищу. При глубоком поражении плесенью мясо подлежит технической утилизации или уничтожению.</a:t>
            </a:r>
          </a:p>
          <a:p>
            <a:endParaRPr lang="ru-RU" dirty="0"/>
          </a:p>
          <a:p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61665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</a:rPr>
              <a:t> Методы определения дефектов мяса</a:t>
            </a:r>
          </a:p>
        </p:txBody>
      </p:sp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0" y="458881"/>
            <a:ext cx="907415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 err="1"/>
              <a:t>Ослизнение</a:t>
            </a:r>
            <a:r>
              <a:rPr lang="ru-RU" dirty="0"/>
              <a:t> — липкая слизь, ухудшающая товарный вид мяса, его вкус и запах. Появляется дефект под воздействием бактерий (</a:t>
            </a:r>
            <a:r>
              <a:rPr lang="ru-RU" dirty="0" err="1"/>
              <a:t>ахромобактер</a:t>
            </a:r>
            <a:r>
              <a:rPr lang="ru-RU" dirty="0"/>
              <a:t>, </a:t>
            </a:r>
            <a:r>
              <a:rPr lang="ru-RU" dirty="0" err="1"/>
              <a:t>псевдомонас</a:t>
            </a:r>
            <a:r>
              <a:rPr lang="ru-RU" dirty="0"/>
              <a:t>) при 16°С и относительной влажности воздуха выше 85% на вторые сутки, при 4°С — через 16—18 дней, при 2°С — через 2—3 дня. При варке такого мяса бульон становится мутным и вязким.</a:t>
            </a:r>
          </a:p>
          <a:p>
            <a:r>
              <a:rPr lang="ru-RU" b="1" dirty="0"/>
              <a:t>Гнилостное брожение</a:t>
            </a:r>
            <a:r>
              <a:rPr lang="ru-RU" dirty="0"/>
              <a:t> — приобретение мясом неприятного кислого за­паха вследствие сбраживания углеводов мяса анаэробными бактериями (типа </a:t>
            </a:r>
            <a:r>
              <a:rPr lang="ru-RU" dirty="0" err="1"/>
              <a:t>путрифацист</a:t>
            </a:r>
            <a:r>
              <a:rPr lang="ru-RU" dirty="0"/>
              <a:t>) при плохом обескровливании и очень медленном ох­лаждении туш. Мясо при брожении размягчается, становится серым.</a:t>
            </a:r>
          </a:p>
          <a:p>
            <a:r>
              <a:rPr lang="ru-RU" b="1" dirty="0"/>
              <a:t>              Потемнение</a:t>
            </a:r>
            <a:r>
              <a:rPr lang="ru-RU" dirty="0"/>
              <a:t> — концентрация красящих веществ в результате интенсивно­го испарения влаги во время хранения охлажденного и мороженого мяса при недостаточной влажности воздуха и повышенной температуре или образова­ния </a:t>
            </a:r>
            <a:r>
              <a:rPr lang="ru-RU" dirty="0" err="1"/>
              <a:t>метмиоглобина</a:t>
            </a:r>
            <a:r>
              <a:rPr lang="ru-RU" dirty="0"/>
              <a:t>, чаще всего в шейной части и в местах кровоподтеков.</a:t>
            </a:r>
          </a:p>
          <a:p>
            <a:r>
              <a:rPr lang="ru-RU" b="1" dirty="0"/>
              <a:t>              Пигментация</a:t>
            </a:r>
            <a:r>
              <a:rPr lang="ru-RU" dirty="0"/>
              <a:t> — пятна разных цветов на поверхности мяса, образуются ко­лониями аэробных бактерий: красные — чудесной палочкой, зеленые — флюо­ресцирующей, синие — палочкой </a:t>
            </a:r>
            <a:r>
              <a:rPr lang="ru-RU" dirty="0" err="1"/>
              <a:t>синегнойгой</a:t>
            </a:r>
            <a:r>
              <a:rPr lang="ru-RU" dirty="0"/>
              <a:t>, белый цвет — налет брожения.</a:t>
            </a:r>
          </a:p>
          <a:p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61665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FFFF00"/>
                </a:solidFill>
              </a:rPr>
              <a:t>ЭКСПЕРТИЗА МЯСА И МЯСНЫХ ТОВАРОВ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0" y="458881"/>
            <a:ext cx="907415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dirty="0"/>
              <a:t>Экспертиза качества мяса и мясных товаров решает задачу определения соответствия товарных качеств действующим государственным стандартам, а также соответствия состава и наименования маркировке и сопроводительным документам, состояния условий и сроков хранения и связи их с качественными изменения товара.</a:t>
            </a:r>
          </a:p>
          <a:p>
            <a:r>
              <a:rPr lang="ru-RU" dirty="0"/>
              <a:t>Мясо должно пройти ветеринарный контроль, мясные продукты — сертификацию по параметрам, предусмотренным «Медико-биологическими требованиями к качеству сырья и продукции».</a:t>
            </a:r>
          </a:p>
          <a:p>
            <a:r>
              <a:rPr lang="ru-RU" dirty="0"/>
              <a:t>Доброкачественность мяса и мясных товаров определяют </a:t>
            </a:r>
            <a:r>
              <a:rPr lang="ru-RU" dirty="0" err="1"/>
              <a:t>органолептически</a:t>
            </a:r>
            <a:r>
              <a:rPr lang="ru-RU" dirty="0"/>
              <a:t>. Мясо, отнесенное к сомнительной свежести хотя бы по одному признаку, подвергают химическому и микроскопическому анализам. Гистологическим методом определяют степень свежести мяса и степень его созревания. При необходимости проводят бактериологический анализ.</a:t>
            </a:r>
          </a:p>
          <a:p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0011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FFFF00"/>
                </a:solidFill>
              </a:rPr>
              <a:t>Определение свежести мяса убойных животных и субпродуктов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0" y="458881"/>
            <a:ext cx="907415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dirty="0"/>
              <a:t>Отбор образцов</a:t>
            </a:r>
          </a:p>
          <a:p>
            <a:r>
              <a:rPr lang="ru-RU" dirty="0"/>
              <a:t>Образцы отбирают от каждой исследуемой мясной туши или ее части целым куском не менее 200 г из следующих мест: </a:t>
            </a:r>
          </a:p>
          <a:p>
            <a:r>
              <a:rPr lang="ru-RU" dirty="0"/>
              <a:t>у </a:t>
            </a:r>
            <a:r>
              <a:rPr lang="ru-RU" dirty="0" err="1"/>
              <a:t>зареза</a:t>
            </a:r>
            <a:r>
              <a:rPr lang="ru-RU" dirty="0"/>
              <a:t>, против 4 и 5-го шейных позвонков; </a:t>
            </a:r>
          </a:p>
          <a:p>
            <a:r>
              <a:rPr lang="ru-RU" dirty="0"/>
              <a:t>в области лопатки;</a:t>
            </a:r>
          </a:p>
          <a:p>
            <a:r>
              <a:rPr lang="ru-RU" dirty="0"/>
              <a:t>в области бедра и толстых частей мышц.</a:t>
            </a:r>
          </a:p>
          <a:p>
            <a:r>
              <a:rPr lang="ru-RU" dirty="0"/>
              <a:t>Образцы исследуемых субпродуктов, а также целым куском от замороженных  или охлажденных блоков мяса и субпродуктов отбирают массой не менее 200 г.</a:t>
            </a:r>
          </a:p>
          <a:p>
            <a:r>
              <a:rPr lang="ru-RU" dirty="0"/>
              <a:t>  Каждый отобранный образец упаковывают в пергамент, целлюлозную или пищевую полиэтиленовую пленку.</a:t>
            </a:r>
          </a:p>
          <a:p>
            <a:r>
              <a:rPr lang="ru-RU" dirty="0"/>
              <a:t>На пергаменте или </a:t>
            </a:r>
            <a:r>
              <a:rPr lang="ru-RU" dirty="0" err="1"/>
              <a:t>подпергаментном</a:t>
            </a:r>
            <a:r>
              <a:rPr lang="ru-RU" dirty="0"/>
              <a:t> ярлыке простым карандашом указывают наименование ткани или органа и номер туши, присвоенный при приемке.</a:t>
            </a:r>
          </a:p>
          <a:p>
            <a:r>
              <a:rPr lang="ru-RU" dirty="0"/>
              <a:t>Образцы, отобранные от одной туши, упаковывают вместе в бумажный пакет и вкладывают в металлический закрывающийся ящик. В сопроводительном документе указывают:	</a:t>
            </a:r>
          </a:p>
          <a:p>
            <a:r>
              <a:rPr lang="ru-RU" dirty="0"/>
              <a:t>- дату и место отбора образцов;</a:t>
            </a:r>
          </a:p>
          <a:p>
            <a:r>
              <a:rPr lang="ru-RU" dirty="0"/>
              <a:t>          - вид скота;</a:t>
            </a:r>
          </a:p>
          <a:p>
            <a:r>
              <a:rPr lang="ru-RU" dirty="0"/>
              <a:t>	- номер туши, присвоенный при приемке;</a:t>
            </a:r>
          </a:p>
          <a:p>
            <a:r>
              <a:rPr lang="ru-RU" dirty="0"/>
              <a:t>	- причину и цель испытания;</a:t>
            </a:r>
          </a:p>
          <a:p>
            <a:r>
              <a:rPr lang="ru-RU" dirty="0"/>
              <a:t>	- подпись отправителя.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0011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Химические методы анализа</a:t>
            </a:r>
          </a:p>
        </p:txBody>
      </p:sp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0" y="458881"/>
            <a:ext cx="907415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b="1" i="1" dirty="0"/>
              <a:t>Определение летучих жирных кислот</a:t>
            </a:r>
            <a:endParaRPr lang="ru-RU" dirty="0"/>
          </a:p>
          <a:p>
            <a:r>
              <a:rPr lang="ru-RU" dirty="0"/>
              <a:t>Метод основан на выделении летучих жирных кислот, накопившихся при хранении мяса и определении их количества титрованием дистиллята гидроокисью натрия или калия. Для вытеснения летучих жирных кислот из солей применяют серную кислоту, одновременно связывающую основания, в том числе и летучие.</a:t>
            </a:r>
          </a:p>
          <a:p>
            <a:r>
              <a:rPr lang="ru-RU" dirty="0"/>
              <a:t>Фарш помещают в колбу с 2%-м раствором серной кислоты и перемешивают. Пропуская пар через раствор, отгоняют паром летучие жирные кислоты через холодильник в другую колбу. Дистиллят титруют с фенолфталеином до появления неисчезающей малиновой окраски. По количеству израсходованной на титрование гидроокиси натрия или калия опре­деляют количество летучих жирных кислот в навеске  фарша.</a:t>
            </a:r>
          </a:p>
          <a:p>
            <a:r>
              <a:rPr lang="ru-RU" b="1" i="1" dirty="0"/>
              <a:t>Метод определения продуктов первичного распада белков в бульоне.</a:t>
            </a:r>
            <a:endParaRPr lang="ru-RU" dirty="0"/>
          </a:p>
          <a:p>
            <a:r>
              <a:rPr lang="ru-RU" dirty="0"/>
              <a:t>Метод основан на осаждении белков нагреванием и образовании в фильтрате комплексов сернокислой меди с продуктами первичного распада белков, выпадающих в осадок.</a:t>
            </a:r>
          </a:p>
          <a:p>
            <a:r>
              <a:rPr lang="ru-RU" dirty="0"/>
              <a:t>Горячий бульон, приготовленный из навески фарша, фильтруют через слои (0,5 см) ваты в пробирку, помещенную в стакан с холодной водой. Если при этом в бульоне остаются хлопья белка, бульон дополнительно фильтруют через фильтровальную бумагу. В чистую пробирку наливают 2 см</a:t>
            </a:r>
            <a:r>
              <a:rPr lang="ru-RU" baseline="30000" dirty="0"/>
              <a:t>3</a:t>
            </a:r>
            <a:r>
              <a:rPr lang="ru-RU" dirty="0"/>
              <a:t> фильтрата и добавляют 3 капли 5%-го раствора сернокислой меди. Пробирку встряхивают 2—3 раза и ставят в штатив. Через 5 мин. отмечают результаты анализа.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-1"/>
            <a:ext cx="9144000" cy="646330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b="1" i="1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етод микроскопического анализа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 поверхностном слое свежего мяса, как правило, содержится некоторое количество микроорганизмов. Степень свежести мяса можно охарактеризо­вать видовым составом микроорганизмов, их количеством и интенсивнос­тью окраски мазка — отпечатка мышечной ткани.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Порча мяса сопровождается увеличением количества микробов и изме­нением их видового состава. В начальной стадии порчи на отпечатках в поле зрения микроскопа обнаруживаются преимущественно кокковые формы, а при глубокой порче преобладают палочковидные бактерии.</a:t>
            </a:r>
            <a:endParaRPr kumimoji="0" lang="ru-RU" b="0" i="1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lvl="0" indent="457200" algn="just"/>
            <a:r>
              <a:rPr kumimoji="0" lang="ru-RU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Микроскопическим методом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определяют </a:t>
            </a:r>
            <a:r>
              <a:rPr lang="ru-RU" dirty="0"/>
              <a:t>количество бактерий (кокков и палочек) на срезах мяса и степень распада мышечной ткани путем </a:t>
            </a:r>
            <a:r>
              <a:rPr lang="ru-RU" dirty="0" err="1"/>
              <a:t>микроскопирования</a:t>
            </a:r>
            <a:r>
              <a:rPr lang="ru-RU" dirty="0"/>
              <a:t> мазков-отпечатков.</a:t>
            </a:r>
          </a:p>
          <a:p>
            <a:pPr indent="457200" algn="just"/>
            <a:r>
              <a:rPr lang="ru-RU" dirty="0"/>
              <a:t>В связи с неравномерным распределением микроорганизмов просмат­ривают не менее 25 полей зрения на одном предметном стекле. В каждом поле зрения подсчитывают количество кокковых и палочковидных форм, затем определяют среднее количество микроорганизмов. Кроме того, учитывают интенсивность окраски препарата и наличие окрашенных остатков мышечной ткани.</a:t>
            </a:r>
          </a:p>
          <a:p>
            <a:pPr indent="457200" algn="just"/>
            <a:r>
              <a:rPr lang="ru-RU" dirty="0"/>
              <a:t>При расхождении результатов органолептического, химического или мик­роскопического анализов проводят повторный химический анализ на вновь отобранных образцах. Результаты повторного исследования являются окон­чательными.</a:t>
            </a:r>
          </a:p>
          <a:p>
            <a:pPr indent="457200" algn="just"/>
            <a:endParaRPr lang="ru-RU" dirty="0"/>
          </a:p>
          <a:p>
            <a:pPr lvl="0" indent="457200" algn="just"/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927845"/>
            <a:ext cx="9144000" cy="4001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/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-1"/>
            <a:ext cx="9144000" cy="31700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Г</a:t>
            </a:r>
            <a:r>
              <a:rPr kumimoji="0" lang="ru-RU" sz="2000" b="1" i="1" u="none" strike="noStrike" cap="none" normalizeH="0" baseline="0" dirty="0" bmk="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истологический метод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Гистологический метод основан на обнаружении изменения структуры тканей под влиянием распада.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Степень свежести мяса определяют по показателям, указанным в табл. 9.2.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Степень (этапы) созревания мяса определяют по: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интенсивности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автолитического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распада мышечных волокон на фраг­менты;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	  -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разволокнению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фрагментов на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микрофибриллы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и их распаду на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саркомеры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в виде зернистой массы, заключенной в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эндмизий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0011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Определение качества колбасных изделий и копченостей</a:t>
            </a:r>
          </a:p>
        </p:txBody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0" y="389964"/>
            <a:ext cx="9144000" cy="56323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3863" algn="l"/>
              </a:tabLst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b="1" i="1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тбор проб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3863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Наружному осмотру подвергают не менее 10% всего количества продукции от партии. Под партией понимают любое количество колбасных изде­лий или продуктов из мяса убойных животных и птиц одного вида, сорта, наименования, выработанных в течение одной смены, при соблюдении од­ного и того же технологического режима производства.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3863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Для проведения органолептических, химических и бактериологических ис­пытаний выборочно проводят отбор единиц продукции, подвергнутой внеш­нему осмотру:0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3863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	- от изделий в оболочке и продуктов из мяса убойных животных и птиц массой более 2 кг — в количестве 2 для всех видов испытаний, причем при одновременном отборе единиц продукции в первую очередь отбирают для бактериологических испытаний;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3863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	- от изделий в оболочке и продуктов массой менее 2 кг — в количестве 2 для каждого вида испытаний;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3863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	- от изделий без оболочки — не менее 3 для каждого вида испытаний.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3863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При получении неудовлетворительных результатов испытаний хотя бы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по одному из показателей проводят повторный отбор удвоенного количе­ства единиц продукции. Результаты повторных испытаний являются оконча­тельными и распространяются на всю партию.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0"/>
            <a:ext cx="9144000" cy="53553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 eaLnBrk="1" hangingPunct="1">
              <a:tabLst>
                <a:tab pos="381000" algn="l"/>
              </a:tabLst>
            </a:pPr>
            <a:r>
              <a:rPr lang="ru-RU" dirty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Для бактериологических испытаний пробы отрезают стерильным ножом. Из отобранных единиц продукции берут разовые пробы, из которых составляют общую для каждого вида изделий пробу;</a:t>
            </a:r>
            <a:endParaRPr lang="ru-RU" dirty="0">
              <a:cs typeface="Arial" pitchFamily="34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- от колбасных изделий — не менее двух разовых проб длиной 15 см каждая от края батона;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	- от сосисок и сарделек из разных мест без нарушения целостности единиц продукции;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	- от языков — две единицы продукции;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	- от продуктов из убойных животных и птиц отрезают разовые пробы по всей толщине длиной не менее 10 см от 2 единиц продукции;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	- от задних окороков срез делают по всей толщине окорока в месте сочленения берцовой и бедренной костей и отбирают пробу не менее 10 см;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	- от передних окороков делают срез по всей толщине окорока в месте сочленения лопатки и плечевой кости и отбирают пробу шириной 10 см;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	- от изделий без оболочки (студней, паштетов и т. д.) разовые пробы отбирают не менее чем от 3 единиц изделий массой 200-250 г каждая.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" algn="l"/>
              </a:tabLst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Из отобранных единиц продукции берут разовые пробы и из них состав­ляют общие пробы; одну -  для органолептических испытаний, другую -  для химических.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59093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Органолептическая оценка</a:t>
            </a:r>
            <a:endParaRPr kumimoji="0" lang="ru-RU" b="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При органолептической оценке колбасных изделий и копченостей опре­деляют внешний вид, цвет, консистенцию, запах и вкус.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Внешний вид.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Определение внешнего вида начинают с осмотра повер­хности изделий. При этом обращают внимание на чистоту, интенсивность окраски, сухость или увлажненность, наличие загрязнений, плесени и слизи на поверхности изделий.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Чтобы определить глубину проникновения плесени под оболочку, батон колбасы надрезают острым ножом в месте плесневого налета и отмечают его глубину. Липкость и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ослизненность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дополнительно определяют, прикасаясь паль­цами к продукту. Кроме того, оценивая внешний вид изделий, отмечают воз­можную деформацию батонов, загрязнение их, наличие слипов, пустот, отеков жира или бульона под оболочкой, наплывов фарша над оболочкой и ее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морщинистость. Затем колбасные изделия разрезают вдоль батона, а с коп­ченостей делают срез. С одной половины батона колбасы снимают оболочку и обращают внимание на равномерность распределения, форму и размер кусочков шпица и других ингредиентов, наличие пустот, состояние фарша или тканей мяса. В копченых колбасах отмечают возможное уплотнение на­ружного слоя фарша.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Цвет.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При определении цвета обращают внимание на интенсивность и равномерность окраски поверхности изделий, фарша или тканей мяса, отмечают наличие серых пятен и желтого шпика на поверхности среза изде­лия.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0" y="0"/>
            <a:ext cx="9144000" cy="34163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Консистенция.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Определяют легким надавливанием пальцами на повер­хность и разрез изделий, разрезанием, разжевыванием, размазыванием (для паштетов). При этом устанавливают плотность, рыхлость, нежность, жест­кость,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крошливость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, однородность массы (для паштетов).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Запах, вкус и сочность. В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зависимости от вида изделий их вкус и за­пах оценивают при 15-20°С или в разогретом состоянии до температуры 60-75°С. Запах колбасных изделий определяют сразу после разрезания батона.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Запах копченостей, окороков, рулетов и крупных колбасных изделий оп­ределяют с помощью деревянной шпильки, которую вводят в глубь продук­та. У рулетов, окороков и других копченостей исследуют также запах мы­шечной ткани, прилегающей к кости. Сочность сосисок и сарделек в нату­ральной оболочке определяют их проколом, наблюдая за появлением ка­пель жидкости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0" y="-1"/>
            <a:ext cx="9144000" cy="646330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04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Требования к качеству колбасных изделий</a:t>
            </a:r>
          </a:p>
          <a:p>
            <a:r>
              <a:rPr lang="ru-RU" dirty="0"/>
              <a:t> Оболочка свежих колбас должна быть сухой, крепкой, эластичной, без налетов плесени, плотно прилегающей к фаршу (кроме целлофана); на обо­лочке сырокопченых колбас допускается белый сухой налет плесени, не про­никший под оболочку; окраска фарша на разрезе как около оболочки, так и в центральной части однородная, без серых пятен; шпик белого цвета или с </a:t>
            </a:r>
            <a:r>
              <a:rPr lang="ru-RU" dirty="0" err="1"/>
              <a:t>розовым</a:t>
            </a:r>
            <a:r>
              <a:rPr lang="ru-RU" dirty="0"/>
              <a:t> оттенком; фарш без воздушных пустот, серого цвета; консистенция ливерных и других колбас мажущаяся, </a:t>
            </a:r>
            <a:r>
              <a:rPr lang="ru-RU" dirty="0" err="1"/>
              <a:t>варено-полукопченых</a:t>
            </a:r>
            <a:r>
              <a:rPr lang="ru-RU" dirty="0"/>
              <a:t> — упругая, плотная, </a:t>
            </a:r>
            <a:r>
              <a:rPr lang="ru-RU" dirty="0" err="1"/>
              <a:t>нерыхлая</a:t>
            </a:r>
            <a:r>
              <a:rPr lang="ru-RU" dirty="0"/>
              <a:t>, копченых — плотная; запах и вкус, свойственный данному виду изделий, с ароматом специй, без посторонних привкуса и запаха.</a:t>
            </a:r>
          </a:p>
          <a:p>
            <a:r>
              <a:rPr lang="ru-RU" dirty="0"/>
              <a:t>             Не принимаются колбасы с загрязнениями, плесенью и слизью на оболочке, с рыхлым расползающимся фаршем, с серыми пятнами на нем; недоваренные, бледно-серые, с наплывами фарша над оболочкой, крупными пустотами, со слипами, желтым шпиком, отеками бульона более допустимых норм, закалом более 3 м.</a:t>
            </a:r>
          </a:p>
          <a:p>
            <a:r>
              <a:rPr lang="ru-RU" dirty="0"/>
              <a:t> У крупнокусковых колбасных продуктов поверхность должна быть чистой, без </a:t>
            </a:r>
            <a:r>
              <a:rPr lang="ru-RU" dirty="0" err="1"/>
              <a:t>выхватов</a:t>
            </a:r>
            <a:r>
              <a:rPr lang="ru-RU" dirty="0"/>
              <a:t>, «бахромок», остатков щетины; в большинстве изделий тол­щина шпика не должна превышать 4 см; консистенция упругая или плотная (для сушеных изделий), цвет изделий на разрезе равномерный, от </a:t>
            </a:r>
            <a:r>
              <a:rPr lang="ru-RU" dirty="0" err="1"/>
              <a:t>розового</a:t>
            </a:r>
            <a:r>
              <a:rPr lang="ru-RU" dirty="0"/>
              <a:t> до красного, без серых пятен; вкус в меру соленый, варено-копченых изде­лий из свинины (окорока, рулетов) и копчено-запеченных — выраженный ветчинный, копченых— солоноватый, острый вкус, обусловленный коптиль­ными веществами с ароматом копчения.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0011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Определение качества мясных консервов</a:t>
            </a: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403411"/>
            <a:ext cx="9144000" cy="56323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Качество консервов устанавливают для однородной партии на основании осмотра и результатов испытаний. Однородной партией считают консервы одного вида и сорта, одной даты и смены выработки, изготовленные одним предприятием.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Для составления объединенной пробы (исходного образца) отбирают 3% единиц расфасовки, но не менее 3 мешков. Отбор единиц упаковки производят из разных мест партии.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Выборки консервов от каждой отобранной и вскрытой единицы упаковки составляют 10 единиц расфасовки, если масса нетто банки до 1000 г, 5 единиц.</a:t>
            </a:r>
          </a:p>
          <a:p>
            <a:r>
              <a:rPr lang="ru-RU" dirty="0"/>
              <a:t>Исходным образцом считают совокупность отдельных выборок, отобранных от однородной партии.</a:t>
            </a:r>
          </a:p>
          <a:p>
            <a:r>
              <a:rPr lang="ru-RU" dirty="0"/>
              <a:t>Средним образцом (средней пробой) считают часть исходного образца, выделенную для лабораторных испытаний.</a:t>
            </a:r>
          </a:p>
          <a:p>
            <a:r>
              <a:rPr lang="ru-RU" dirty="0"/>
              <a:t>Исходный образец подвергают наружному осмотру для определения количества банок мятых, негерметичных по внешним признакам и с другими внешними дефектами.</a:t>
            </a:r>
          </a:p>
          <a:p>
            <a:r>
              <a:rPr lang="ru-RU" dirty="0"/>
              <a:t>При внешнем осмотре консервов устанавливают наличие и состояние этикетки, внешний вид банок: подтеки, вздутые крышки, хлопающие крышки, деформация корпуса, ржавчина корпуса, дефекты в закатке донышка.</a:t>
            </a:r>
          </a:p>
          <a:p>
            <a:r>
              <a:rPr lang="ru-RU" dirty="0" err="1"/>
              <a:t>Бомбажные</a:t>
            </a:r>
            <a:r>
              <a:rPr lang="ru-RU" dirty="0"/>
              <a:t> и </a:t>
            </a:r>
            <a:r>
              <a:rPr lang="ru-RU" dirty="0" err="1"/>
              <a:t>подтечные</a:t>
            </a:r>
            <a:r>
              <a:rPr lang="ru-RU" dirty="0"/>
              <a:t> банки заменяют другими, отобранными от этой партии.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0" y="-1"/>
            <a:ext cx="9144000" cy="646330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dirty="0"/>
              <a:t>Требования к качеству, маркировка, упаковка и хранение мясных консервов</a:t>
            </a:r>
          </a:p>
          <a:p>
            <a:pPr algn="ctr"/>
            <a:endParaRPr lang="ru-RU" b="1" dirty="0"/>
          </a:p>
          <a:p>
            <a:r>
              <a:rPr lang="ru-RU" dirty="0"/>
              <a:t> Банки должны быть чистыми, без ржавчины и бомбажа, не помятые, герметически укупоренными, без «птичек» (деформация донышек и крышек в виде уголков бортиков банки), с чистыми целыми этикетками.</a:t>
            </a:r>
          </a:p>
          <a:p>
            <a:r>
              <a:rPr lang="ru-RU" dirty="0"/>
              <a:t>            Этикетка может быть бумажной или оформленной литографическим спо­собом. На ней указывают наименование предприятия-изготовителя, наиме­нование продукции, сорт, массу нетто, номер стандарта или технических ус­ловий, условия и срок хранения (для изделий, требующих особых условий), состав, способ употребления, розничную цену. На этикетке или крышке консервов с ограниченным сроком хранения </a:t>
            </a:r>
            <a:r>
              <a:rPr lang="ru-RU" dirty="0" err="1"/>
              <a:t>заштамповывают</a:t>
            </a:r>
            <a:r>
              <a:rPr lang="ru-RU" dirty="0"/>
              <a:t> число, месяц, год (по два знака, разделенных точками) выработки. Также указываются сведения о пищевой и энергетической ценности консервов (для банок массой нетто до    100 г допускается указывать на отдельном ярлыке-вкладыше).</a:t>
            </a:r>
          </a:p>
          <a:p>
            <a:r>
              <a:rPr lang="ru-RU" dirty="0"/>
              <a:t>На этикетке разрешается </a:t>
            </a:r>
            <a:r>
              <a:rPr lang="ru-RU" dirty="0" err="1"/>
              <a:t>доштамповывать</a:t>
            </a:r>
            <a:r>
              <a:rPr lang="ru-RU" dirty="0"/>
              <a:t> наименование предприятия, сорт и массу нетто, а также </a:t>
            </a:r>
            <a:r>
              <a:rPr lang="ru-RU" dirty="0" err="1"/>
              <a:t>перештамповывать</a:t>
            </a:r>
            <a:r>
              <a:rPr lang="ru-RU" dirty="0"/>
              <a:t> сорт — высший на низший, цену и массу — большую на меньшую.</a:t>
            </a:r>
          </a:p>
          <a:p>
            <a:r>
              <a:rPr lang="ru-RU" dirty="0"/>
              <a:t>         Этикетка должна покрывать корпус банки. На банках большой вместимости этикетка может быть в виде бандероли.</a:t>
            </a:r>
          </a:p>
          <a:p>
            <a:r>
              <a:rPr lang="ru-RU" dirty="0"/>
              <a:t>        На крышках литографированных банок проштамповывают номер смены или печатают типографской краской число, месяц и год изготовления.</a:t>
            </a:r>
          </a:p>
          <a:p>
            <a:r>
              <a:rPr lang="ru-RU" dirty="0"/>
              <a:t>       На крышки </a:t>
            </a:r>
            <a:r>
              <a:rPr lang="ru-RU" dirty="0" err="1"/>
              <a:t>нелитофафированных</a:t>
            </a:r>
            <a:r>
              <a:rPr lang="ru-RU" dirty="0"/>
              <a:t> банок методом рельефного маркирования или несмываемой краской наносят знаки условных обозначений.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-1"/>
            <a:ext cx="9144000" cy="67403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90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 внешним дефектам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металлической банки относятся ржавчина, деформация, подтеки,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хлопуша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бомбаж.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Ржавчина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— красно-бурые пятна на поверхности банки. Появляются при плохой сушке банок или при хранении в сыром помещении. На </a:t>
            </a:r>
            <a:r>
              <a:rPr lang="ru-RU" dirty="0"/>
              <a:t>качество содержимого ржавчина не влияет, но при дальнейшем хранении может на­рушиться герметичность банки и испортиться продукт. Для предохранения от ржавчины банки покрывают техническим вазелином или лаком.</a:t>
            </a:r>
          </a:p>
          <a:p>
            <a:r>
              <a:rPr lang="ru-RU" b="1" dirty="0"/>
              <a:t>              Деформация</a:t>
            </a:r>
            <a:r>
              <a:rPr lang="ru-RU" dirty="0"/>
              <a:t> — вмятина на банке вследствие небрежного обращения. Банки с незначительными вмятинами считаются стандартными. Банки с по­мятостью на продольном или закаточном шве хранить нельзя, так как мо­жет быть нарушена их герметичность.</a:t>
            </a:r>
          </a:p>
          <a:p>
            <a:r>
              <a:rPr lang="ru-RU" b="1" dirty="0"/>
              <a:t>            Подтеки </a:t>
            </a:r>
            <a:r>
              <a:rPr lang="ru-RU" dirty="0"/>
              <a:t>— бывают активные (бульон вытекает из банки), пассивные (бан­ки запачканы). Если подтеки активные, то продукт считается нестандартным и в реализацию не допускается. Банки с пассивными подтеками следует вымыть; продукт в такой банке доброкачественный.</a:t>
            </a:r>
          </a:p>
          <a:p>
            <a:r>
              <a:rPr lang="ru-RU" b="1" dirty="0"/>
              <a:t>           </a:t>
            </a:r>
            <a:r>
              <a:rPr lang="ru-RU" b="1" dirty="0" err="1"/>
              <a:t>Хлопуша</a:t>
            </a:r>
            <a:r>
              <a:rPr lang="ru-RU" dirty="0"/>
              <a:t> — вздутие крышки или дна банки. Если нажать на крышку, то вздувается дно (и наоборот) и раздается хлопающий звук (отсюда и название дефекта). Этот дефект появляется при избытке в банке воздуха, но может быть и начальная стадия бомбажа. Вопрос о возможности реализации консервов решает санитарная инспекция после микробиологического иссле­дования.</a:t>
            </a:r>
          </a:p>
          <a:p>
            <a:r>
              <a:rPr lang="ru-RU" b="1" dirty="0"/>
              <a:t>           Бомбаж</a:t>
            </a:r>
            <a:r>
              <a:rPr lang="ru-RU" dirty="0"/>
              <a:t> — вздутие крышек и донышек банок в результате образования или расширения газов в банке. При определенном давлении внутри банка может лопнуть (разорваться). Бомбаж бывает физический, химический и бактериальный.</a:t>
            </a:r>
          </a:p>
          <a:p>
            <a:pPr marL="0" marR="0" lvl="0" indent="904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0" y="672354"/>
            <a:ext cx="9144000" cy="60016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Сроки хранения </a:t>
            </a:r>
            <a:r>
              <a:rPr lang="ru-RU" sz="2400" dirty="0"/>
              <a:t>мясных консервов зависят от вида банок и их содержи­мого. Так, консервы стерилизованные мясные и мясо растительные с то­матной заливкой, сметаной и коровьим маслом, а также консервы из колбасных изделий в жестяных банках хранят до года; консервы мясные в со­бственном соку и мясо растительные с крупой и макаронными изделиями в жестяных банках — до 2 лет, в стеклянной таре — до 3-х. Консервы пасте­ризованные хранят при температуре от 0 до 5°С и относительной влажности воздуха не выше 75% не более 6 мес. </a:t>
            </a:r>
          </a:p>
          <a:p>
            <a:endParaRPr lang="ru-RU" sz="2400" dirty="0"/>
          </a:p>
          <a:p>
            <a:r>
              <a:rPr lang="ru-RU" sz="2400" dirty="0"/>
              <a:t>Длительное хранение консервов осуществляется в соответствии с инст­рукциями, утвержденными в установленном порядке, от 3 до 6 лет в зависи­мости от качества покрытия банок (лак, горячее лужение, </a:t>
            </a:r>
            <a:r>
              <a:rPr lang="ru-RU" sz="2400" dirty="0" err="1"/>
              <a:t>белко</a:t>
            </a:r>
            <a:r>
              <a:rPr lang="ru-RU" sz="2400" dirty="0"/>
              <a:t> устойчивая эмаль, электролитическое лужение).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0011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МЯСНЫЕ СУБПРОДУКТЫ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403411"/>
            <a:ext cx="9144000" cy="59093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b="1" dirty="0"/>
              <a:t>Классификация субпродуктов</a:t>
            </a:r>
            <a:endParaRPr lang="ru-RU" dirty="0"/>
          </a:p>
          <a:p>
            <a:r>
              <a:rPr lang="ru-RU" dirty="0"/>
              <a:t>            Субпродуктами называют внутренние органы, а также головы, нижние части конечностей, хвосты, вымя и мясную </a:t>
            </a:r>
            <a:r>
              <a:rPr lang="ru-RU" dirty="0" err="1"/>
              <a:t>обрезь</a:t>
            </a:r>
            <a:r>
              <a:rPr lang="ru-RU" dirty="0"/>
              <a:t>, получаемые в процессе первичной обработки скота.</a:t>
            </a:r>
          </a:p>
          <a:p>
            <a:r>
              <a:rPr lang="ru-RU" b="1" dirty="0"/>
              <a:t>            По виду убойных животных</a:t>
            </a:r>
            <a:r>
              <a:rPr lang="ru-RU" dirty="0"/>
              <a:t> мясные субпродукты подразделяют на го­вяжьи, телячьи, бараньи и свиные. Наиболее высоко ценятся телячьи и говяжьи субпродукты. Говяжьи субпродукты составляют до 24% выхода мяса, бараньи — до 20, свиные — до 17%.</a:t>
            </a:r>
          </a:p>
          <a:p>
            <a:r>
              <a:rPr lang="ru-RU" b="1" dirty="0"/>
              <a:t>           По термическому состоянию</a:t>
            </a:r>
            <a:r>
              <a:rPr lang="ru-RU" dirty="0"/>
              <a:t> они бывают охлажденными — с темпера­турой в толще тканей от 0 до 4°С; морожеными — с температурой в толще тканей не выше -8°С.</a:t>
            </a:r>
          </a:p>
          <a:p>
            <a:r>
              <a:rPr lang="ru-RU" dirty="0"/>
              <a:t>          Выпускают также соленые языки, содержащие от 4 до 8% соли.</a:t>
            </a:r>
          </a:p>
          <a:p>
            <a:r>
              <a:rPr lang="ru-RU" b="1" dirty="0"/>
              <a:t>По пищевой ценности</a:t>
            </a:r>
            <a:r>
              <a:rPr lang="ru-RU" dirty="0"/>
              <a:t> субпродукты делят на </a:t>
            </a:r>
            <a:r>
              <a:rPr lang="en-US" dirty="0"/>
              <a:t>I</a:t>
            </a:r>
            <a:r>
              <a:rPr lang="ru-RU" dirty="0"/>
              <a:t> и </a:t>
            </a:r>
            <a:r>
              <a:rPr lang="en-US" dirty="0"/>
              <a:t>II</a:t>
            </a:r>
            <a:r>
              <a:rPr lang="ru-RU" dirty="0"/>
              <a:t> категории.</a:t>
            </a:r>
          </a:p>
          <a:p>
            <a:r>
              <a:rPr lang="ru-RU" dirty="0"/>
              <a:t>            К субпродуктам </a:t>
            </a:r>
            <a:r>
              <a:rPr lang="en-US" dirty="0"/>
              <a:t>I</a:t>
            </a:r>
            <a:r>
              <a:rPr lang="ru-RU" dirty="0"/>
              <a:t> категории относят языки, печень, почки, сердце, вымя, диафрагму, </a:t>
            </a:r>
            <a:r>
              <a:rPr lang="ru-RU" dirty="0" err="1"/>
              <a:t>мясо-костные</a:t>
            </a:r>
            <a:r>
              <a:rPr lang="ru-RU" dirty="0"/>
              <a:t> хвосты говяжьи и бараньи, а также мясную </a:t>
            </a:r>
            <a:r>
              <a:rPr lang="ru-RU" dirty="0" err="1"/>
              <a:t>обрезь</a:t>
            </a:r>
            <a:r>
              <a:rPr lang="ru-RU" dirty="0"/>
              <a:t>.</a:t>
            </a:r>
          </a:p>
          <a:p>
            <a:r>
              <a:rPr lang="ru-RU" dirty="0"/>
              <a:t>            Субпродукты </a:t>
            </a:r>
            <a:r>
              <a:rPr lang="en-US" dirty="0"/>
              <a:t>II</a:t>
            </a:r>
            <a:r>
              <a:rPr lang="ru-RU" dirty="0"/>
              <a:t> категории — головы свиные и говяжьи без языка, головы бараньи с языком и мозгами, головы бараньи без языка, уши свиные и говяжьи, ноги говяжьи и </a:t>
            </a:r>
            <a:r>
              <a:rPr lang="ru-RU" dirty="0" err="1"/>
              <a:t>путовый</a:t>
            </a:r>
            <a:r>
              <a:rPr lang="ru-RU" dirty="0"/>
              <a:t> сустав, ножки свиные и бараньи (цевки), мясокостные хвосты свиные, желудок свиной, рубец, сычуг, «книжка», губы, горловина, селезенка, мясо пищевода, легкие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0" y="1"/>
            <a:ext cx="9144000" cy="40011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Показатели свежести тушек домашней птицы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403411"/>
            <a:ext cx="9144000" cy="56323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Тушки птицы, поступающие в реализацию', должны быть свежими.</a:t>
            </a:r>
          </a:p>
          <a:p>
            <a:r>
              <a:rPr lang="ru-RU" i="1" dirty="0"/>
              <a:t>          </a:t>
            </a:r>
            <a:r>
              <a:rPr lang="ru-RU" i="1" dirty="0">
                <a:solidFill>
                  <a:srgbClr val="FF0000"/>
                </a:solidFill>
              </a:rPr>
              <a:t>Свежие тушки</a:t>
            </a:r>
            <a:r>
              <a:rPr lang="ru-RU" dirty="0">
                <a:solidFill>
                  <a:srgbClr val="FF0000"/>
                </a:solidFill>
              </a:rPr>
              <a:t> —</a:t>
            </a:r>
            <a:r>
              <a:rPr lang="ru-RU" dirty="0"/>
              <a:t> кожа сухая, белая или слегка желтоватая, без потемнения; подкожный и внутренний жир от белого до желтого цвета; мясо плотное, упругое; клюв сухой, глянцевитый; слизистая оболочка ротовой полос­ти блестящая и слегка увлажненная, бледно-розового цвета, без запахов порчи; глазное яблоко полное, т. е. заполняет всю орбиту; запах, свойствен­ный свежей птице и характерный для каждого вида; бульон при варке про­зрачный, ароматный.</a:t>
            </a:r>
          </a:p>
          <a:p>
            <a:r>
              <a:rPr lang="ru-RU" i="1" dirty="0"/>
              <a:t>            </a:t>
            </a:r>
            <a:r>
              <a:rPr lang="ru-RU" i="1" dirty="0">
                <a:solidFill>
                  <a:srgbClr val="FF0000"/>
                </a:solidFill>
              </a:rPr>
              <a:t>Тушки сомнительной </a:t>
            </a:r>
            <a:r>
              <a:rPr lang="ru-RU" i="1" dirty="0"/>
              <a:t>свежести</a:t>
            </a:r>
            <a:r>
              <a:rPr lang="ru-RU" dirty="0"/>
              <a:t> — кожа с сероватым оттенком, местами влажная, а под крыльями и в складках липкая; клюв тусклый; ротовая полость покрыта слизью или плесенью; глазное яблоко слегка впалое и без блеска; консистенция охлажденных тушек недостаточно упругая; жир серовато-матовый, мягкий и липнет к пальцам, ощущается слабый залах окис­лившегося жира и сырости. Тушки сомнительной свежести в продажу не допускаются.</a:t>
            </a:r>
          </a:p>
          <a:p>
            <a:r>
              <a:rPr lang="ru-RU" i="1" dirty="0">
                <a:solidFill>
                  <a:srgbClr val="FF0000"/>
                </a:solidFill>
              </a:rPr>
              <a:t>          Несвежие тушки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— запах кислый, затхлый, гнилостный и плесневелый;</a:t>
            </a:r>
            <a:br>
              <a:rPr lang="ru-RU" dirty="0"/>
            </a:br>
            <a:r>
              <a:rPr lang="ru-RU" dirty="0"/>
              <a:t>кожа дряблая, желто-серая; глаза мутные и впалые в орбиты; внутренний</a:t>
            </a:r>
            <a:br>
              <a:rPr lang="ru-RU" dirty="0"/>
            </a:br>
            <a:r>
              <a:rPr lang="ru-RU" dirty="0"/>
              <a:t>жир с зеленоватым оттенком, мягкий на ощупь, с неприятным кислым запахом.</a:t>
            </a:r>
          </a:p>
          <a:p>
            <a:r>
              <a:rPr lang="ru-RU" dirty="0"/>
              <a:t>Несвежие тушки, а также тушки сильно деформированные, дважды за­мороженные, с показателями упитанности и качества послеубойной обра­ботки ниже </a:t>
            </a:r>
            <a:r>
              <a:rPr lang="en-US" dirty="0"/>
              <a:t>II</a:t>
            </a:r>
            <a:r>
              <a:rPr lang="ru-RU" dirty="0"/>
              <a:t> категории, а также тушки, цвет которых изменился, в продажу не допускаются.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0"/>
            <a:ext cx="9144000" cy="69865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Отбор образцов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Для органолептических, химических и микроскопических анализов из ящиков выборки отбирают 3 образца (тушки).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По результатам органолептической оценки делают заключение о свежести мяса птицы. Мясо, оцененное в этом случае как сомнительной свежести,  подвергают химическому и микроскопическому анализу. При расхождении органолептической оценки с результатами химического и микроскопического анализов мясо птицы повторно подвергают химическому анализу на вновь отобранных пяти образцах.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Для бактериологических анализов отбирают 3 образца (тушки).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Каждый отобранный образец упаковывают в полиэтилен, целлофан или пергаментную бумагу.</a:t>
            </a:r>
            <a:r>
              <a:rPr kumimoji="0" lang="ru-RU" sz="16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С момента отбора до начала анализа образцы хранят при температуре от 0°С до 2°С не более суток.</a:t>
            </a:r>
          </a:p>
          <a:p>
            <a:r>
              <a:rPr lang="ru-RU" sz="1600" b="1" dirty="0"/>
              <a:t>Внешний вид и цвет. </a:t>
            </a:r>
            <a:r>
              <a:rPr lang="ru-RU" sz="1600" dirty="0"/>
              <a:t>При осмотре тушек птицы обращают внимание на клюв, слизистую оболочку ротовой полости, глазное яблоко, поверхность тушки, подкожную и внутреннюю жировую ткань и грудобрюшную серозную оболочку. Рассматривая клюв, отмечают степень его глянца, увлажненность и упругость. При осмотре слизистой оболочки ротовой полости отмечают степень блеска, цвет, увлажненность, наличие слизи и плесени. Определяя состояние глаз, обращают внимание на блеск роговицы глаза и форму глаз­ного яблока — его выпуклость. Осматривая поверхность тушки, отмечают цвет кожи, ее сухость. При осмотре серозной оболочки грудобрюшной поло­сти отмечают ее увлажненность, блеск и возможное </a:t>
            </a:r>
            <a:r>
              <a:rPr lang="ru-RU" sz="1600" dirty="0" err="1"/>
              <a:t>ослизнение</a:t>
            </a:r>
            <a:r>
              <a:rPr lang="ru-RU" sz="1600" dirty="0"/>
              <a:t>.</a:t>
            </a:r>
          </a:p>
          <a:p>
            <a:r>
              <a:rPr lang="ru-RU" sz="1600" b="1" dirty="0"/>
              <a:t>Консистенцию мяса птицы</a:t>
            </a:r>
            <a:r>
              <a:rPr lang="ru-RU" sz="1600" dirty="0"/>
              <a:t> определяют надавливанием пальцем на по­верхность мышечной ткани, наблюдая за скоростью выравнивания ямки. Запах определяют в поверхностном слое тушки, грудобрюшной части и на разрезе в глубинных слоях. Отдельно определяют запах растопленного внут­реннего жира. Чтобы определить запах глубинных слоев, ножом разрезают мышцы и особое внимание обращают на части мышечной ткани, прилегаю­щей к костям.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4175" algn="l"/>
              </a:tabLst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0" y="0"/>
            <a:ext cx="9144000" cy="59093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Состояние мышц на разрезе.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Грудные и тазобедренные мышцы разре­зают поперек мышечных волокон. Затем определяют цвет мышечной ткани при дневном рассеянном свете. К поверхности среза прикладывают филь­тровальную бумагу и отмечают увлажненность мышечной ткани. Для опре­деления липкости прикасаются пальцем к поверхности мышечной ткани.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lt"/>
              <a:ea typeface="Times New Roman" pitchFamily="18" charset="0"/>
              <a:cs typeface="Times New Roman" pitchFamily="18" charset="0"/>
            </a:endParaRPr>
          </a:p>
          <a:p>
            <a:pPr lvl="0" indent="457200"/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Прозрачность и аромат.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Предварительно готовят бульон следующим об­разом. Отдельно от каждой тушки вырезают скальпелем на всю глубину 20 г мышечной ткани голени и бедра, дважды измельчают в мясорубке и тщатель­но перемешивают. Для приготовления бульона берут 20 г фарша, помещают в коническую колбу на 100 </a:t>
            </a:r>
            <a:r>
              <a:rPr lang="ru-RU" dirty="0">
                <a:latin typeface="+mn-lt"/>
              </a:rPr>
              <a:t>мл, заливают 60 мл дистиллированной воды, фарш с водой нагревают и перемешивают в кипящей водяной бане в течение 10 мин. Аромат мясного бульона определяют нагреванием содержимого кол­бы до 80—-85°С. Прозрачность бульона устанавливают визуально</a:t>
            </a:r>
          </a:p>
          <a:p>
            <a:pPr lvl="0" indent="457200"/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lvl="0" indent="457200"/>
            <a:endParaRPr lang="ru-RU" dirty="0">
              <a:latin typeface="+mn-lt"/>
              <a:cs typeface="Arial" pitchFamily="34" charset="0"/>
            </a:endParaRPr>
          </a:p>
          <a:p>
            <a:pPr lvl="0" indent="457200"/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lvl="0" indent="457200"/>
            <a:endParaRPr lang="ru-RU" dirty="0">
              <a:latin typeface="+mn-lt"/>
              <a:cs typeface="Arial" pitchFamily="34" charset="0"/>
            </a:endParaRPr>
          </a:p>
          <a:p>
            <a:pPr indent="457200"/>
            <a:r>
              <a:rPr lang="ru-RU" dirty="0"/>
              <a:t>Задание на самоподготовку: Учебник «Товароведение и экспертиза продовольственных товаров» </a:t>
            </a:r>
            <a:r>
              <a:rPr lang="ru-RU" dirty="0" err="1"/>
              <a:t>А.Ф.Шепелев</a:t>
            </a:r>
            <a:r>
              <a:rPr lang="ru-RU" dirty="0"/>
              <a:t>. Изд.центр. «</a:t>
            </a:r>
            <a:r>
              <a:rPr lang="ru-RU" dirty="0" err="1"/>
              <a:t>МарТ</a:t>
            </a:r>
            <a:r>
              <a:rPr lang="ru-RU" dirty="0"/>
              <a:t>» стр. 216 – 222, 236 – 237, 242 – 247, 249 –269, 290 – 294, 299 – 302.  </a:t>
            </a:r>
          </a:p>
          <a:p>
            <a:pPr lvl="0" indent="457200"/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лака">
  <a:themeElements>
    <a:clrScheme name="Облака 8">
      <a:dk1>
        <a:srgbClr val="000000"/>
      </a:dk1>
      <a:lt1>
        <a:srgbClr val="B9B9B9"/>
      </a:lt1>
      <a:dk2>
        <a:srgbClr val="8A8472"/>
      </a:dk2>
      <a:lt2>
        <a:srgbClr val="4D4D4D"/>
      </a:lt2>
      <a:accent1>
        <a:srgbClr val="EDEEE2"/>
      </a:accent1>
      <a:accent2>
        <a:srgbClr val="7FAA7E"/>
      </a:accent2>
      <a:accent3>
        <a:srgbClr val="D9D9D9"/>
      </a:accent3>
      <a:accent4>
        <a:srgbClr val="000000"/>
      </a:accent4>
      <a:accent5>
        <a:srgbClr val="F4F5EE"/>
      </a:accent5>
      <a:accent6>
        <a:srgbClr val="729A72"/>
      </a:accent6>
      <a:hlink>
        <a:srgbClr val="008000"/>
      </a:hlink>
      <a:folHlink>
        <a:srgbClr val="989400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4836</TotalTime>
  <Words>4448</Words>
  <Application>Microsoft Office PowerPoint</Application>
  <PresentationFormat>Экран (4:3)</PresentationFormat>
  <Paragraphs>149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Times New Roman</vt:lpstr>
      <vt:lpstr>Wingdings</vt:lpstr>
      <vt:lpstr>Облака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52688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Михальченко</dc:creator>
  <cp:lastModifiedBy>Пользователь</cp:lastModifiedBy>
  <cp:revision>387</cp:revision>
  <dcterms:created xsi:type="dcterms:W3CDTF">2001-09-12T12:35:00Z</dcterms:created>
  <dcterms:modified xsi:type="dcterms:W3CDTF">2026-09-01T10:45:55Z</dcterms:modified>
</cp:coreProperties>
</file>