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1"/>
  </p:notesMasterIdLst>
  <p:sldIdLst>
    <p:sldId id="306" r:id="rId2"/>
    <p:sldId id="257" r:id="rId3"/>
    <p:sldId id="263" r:id="rId4"/>
    <p:sldId id="310" r:id="rId5"/>
    <p:sldId id="307" r:id="rId6"/>
    <p:sldId id="258" r:id="rId7"/>
    <p:sldId id="259" r:id="rId8"/>
    <p:sldId id="262" r:id="rId9"/>
    <p:sldId id="261" r:id="rId10"/>
    <p:sldId id="264" r:id="rId11"/>
    <p:sldId id="265" r:id="rId12"/>
    <p:sldId id="267" r:id="rId13"/>
    <p:sldId id="268" r:id="rId14"/>
    <p:sldId id="269" r:id="rId15"/>
    <p:sldId id="309" r:id="rId16"/>
    <p:sldId id="308" r:id="rId17"/>
    <p:sldId id="270" r:id="rId18"/>
    <p:sldId id="271" r:id="rId19"/>
    <p:sldId id="274" r:id="rId20"/>
    <p:sldId id="272" r:id="rId21"/>
    <p:sldId id="273" r:id="rId22"/>
    <p:sldId id="275" r:id="rId23"/>
    <p:sldId id="276" r:id="rId24"/>
    <p:sldId id="278" r:id="rId25"/>
    <p:sldId id="297" r:id="rId26"/>
    <p:sldId id="296" r:id="rId27"/>
    <p:sldId id="279" r:id="rId28"/>
    <p:sldId id="298" r:id="rId29"/>
    <p:sldId id="301" r:id="rId30"/>
  </p:sldIdLst>
  <p:sldSz cx="12192000" cy="6858000"/>
  <p:notesSz cx="6858000" cy="9144000"/>
  <p:custDataLst>
    <p:tags r:id="rId3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38" autoAdjust="0"/>
    <p:restoredTop sz="94660"/>
  </p:normalViewPr>
  <p:slideViewPr>
    <p:cSldViewPr snapToGrid="0">
      <p:cViewPr varScale="1">
        <p:scale>
          <a:sx n="80" d="100"/>
          <a:sy n="80" d="100"/>
        </p:scale>
        <p:origin x="816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514E98-4453-45B1-A962-AF6419723BCE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7A88E9-2024-4BC1-B45D-0CFC1906C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496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443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5641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443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443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4430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7877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9194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0609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10258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330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5896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8310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1247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3478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3478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3478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2382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1196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494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3119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5524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9211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7000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9321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4562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2048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0663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6345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88E9-2024-4BC1-B45D-0CFC1906C086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735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DBBC4455-C099-468E-8BB8-E57EAF138F36}" type="datetime1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1358-A157-428D-85B6-0BCF859A6602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1094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C4443-EE4E-4BCF-9298-E990FAD8B8FF}" type="datetime1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1358-A157-428D-85B6-0BCF859A6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1191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DB099-B098-4B53-867E-156F77D1267F}" type="datetime1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1358-A157-428D-85B6-0BCF859A6602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186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5F0B0-CE0C-44E5-ACD9-197D01031D28}" type="datetime1">
              <a:rPr lang="ru-RU" smtClean="0"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1358-A157-428D-85B6-0BCF859A6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834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E292F-F334-4980-92A8-DB851786E3A4}" type="datetime1">
              <a:rPr lang="ru-RU" smtClean="0"/>
              <a:t>01.09.2026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1358-A157-428D-85B6-0BCF859A6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434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86CDA-E206-4F85-B34A-C956879CE837}" type="datetime1">
              <a:rPr lang="ru-RU" smtClean="0"/>
              <a:t>01.09.2026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1358-A157-428D-85B6-0BCF859A6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255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85C09-6755-4D92-A7CB-37962239985F}" type="datetime1">
              <a:rPr lang="ru-RU" smtClean="0"/>
              <a:t>01.09.2026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1358-A157-428D-85B6-0BCF859A6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680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B4AB1-9E00-4818-ACBC-E122539E4E29}" type="datetime1">
              <a:rPr lang="ru-RU" smtClean="0"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1358-A157-428D-85B6-0BCF859A6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547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F9C6-EF57-4DA7-B9BA-B04B45F857F8}" type="datetime1">
              <a:rPr lang="ru-RU" smtClean="0"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1358-A157-428D-85B6-0BCF859A6602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8911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903A6-FDFF-4A6D-88C5-CEF885C0584D}" type="datetime1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1358-A157-428D-85B6-0BCF859A6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135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B7AA8-FFC4-4350-9160-C5F7A2706A1D}" type="datetime1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1358-A157-428D-85B6-0BCF859A6602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126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88F742F-7AA6-4905-98A0-3BFAA9A73856}" type="datetime1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C801358-A157-428D-85B6-0BCF859A6602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075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0071" y="215419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Молочные продукты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5684" y="1595450"/>
            <a:ext cx="11146564" cy="4479845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ru-RU" sz="4000" dirty="0"/>
              <a:t>питьевое молоко и сливки</a:t>
            </a:r>
          </a:p>
          <a:p>
            <a:pPr>
              <a:buFont typeface="Arial" pitchFamily="34" charset="0"/>
              <a:buChar char="•"/>
            </a:pPr>
            <a:r>
              <a:rPr lang="ru-RU" sz="4000" dirty="0"/>
              <a:t>кисломолочные продукты</a:t>
            </a:r>
          </a:p>
          <a:p>
            <a:pPr>
              <a:buFont typeface="Arial" pitchFamily="34" charset="0"/>
              <a:buChar char="•"/>
            </a:pPr>
            <a:r>
              <a:rPr lang="ru-RU" sz="4000" dirty="0"/>
              <a:t>масло коровье</a:t>
            </a:r>
          </a:p>
          <a:p>
            <a:pPr>
              <a:buFont typeface="Arial" pitchFamily="34" charset="0"/>
              <a:buChar char="•"/>
            </a:pPr>
            <a:r>
              <a:rPr lang="ru-RU" sz="4000" dirty="0"/>
              <a:t>сыры</a:t>
            </a:r>
          </a:p>
          <a:p>
            <a:pPr>
              <a:buFont typeface="Arial" pitchFamily="34" charset="0"/>
              <a:buChar char="•"/>
            </a:pPr>
            <a:r>
              <a:rPr lang="ru-RU" sz="4000" dirty="0"/>
              <a:t>молочные консервы и сухие молочные продукты</a:t>
            </a:r>
          </a:p>
          <a:p>
            <a:pPr>
              <a:buFont typeface="Arial" pitchFamily="34" charset="0"/>
              <a:buChar char="•"/>
            </a:pPr>
            <a:r>
              <a:rPr lang="ru-RU" sz="4000" dirty="0"/>
              <a:t>мороженое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02959" y="598254"/>
            <a:ext cx="771089" cy="365125"/>
          </a:xfrm>
        </p:spPr>
        <p:txBody>
          <a:bodyPr/>
          <a:lstStyle/>
          <a:p>
            <a:fld id="{7C801358-A157-428D-85B6-0BCF859A6602}" type="slidenum">
              <a:rPr lang="ru-RU" sz="2400" smtClean="0"/>
              <a:t>1</a:t>
            </a:fld>
            <a:endParaRPr lang="ru-RU" sz="2400" dirty="0"/>
          </a:p>
        </p:txBody>
      </p:sp>
      <p:sp>
        <p:nvSpPr>
          <p:cNvPr id="9" name="Управляющая кнопка: домой 8">
            <a:hlinkClick r:id="rId3" action="ppaction://hlinksldjump" highlightClick="1"/>
          </p:cNvPr>
          <p:cNvSpPr/>
          <p:nvPr/>
        </p:nvSpPr>
        <p:spPr>
          <a:xfrm>
            <a:off x="22907" y="6403989"/>
            <a:ext cx="612777" cy="444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37" y="5384800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035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114349" y="217217"/>
            <a:ext cx="9720072" cy="1499616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Молоко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half" idx="1"/>
          </p:nvPr>
        </p:nvSpPr>
        <p:spPr>
          <a:xfrm>
            <a:off x="635684" y="1343608"/>
            <a:ext cx="6306292" cy="528263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4800" dirty="0"/>
              <a:t>Молоко и большинство продуктов его переработки обладают </a:t>
            </a:r>
            <a:r>
              <a:rPr lang="ru-RU" sz="4800" b="1" dirty="0"/>
              <a:t>полноценными легкоусвояемыми белками; витаминами </a:t>
            </a:r>
            <a:r>
              <a:rPr lang="en-US" sz="4800" b="1" dirty="0"/>
              <a:t>A, B, D </a:t>
            </a:r>
            <a:r>
              <a:rPr lang="ru-RU" sz="4800" b="1" dirty="0"/>
              <a:t>и др.; жирами и минеральными веществами. </a:t>
            </a:r>
            <a:r>
              <a:rPr lang="ru-RU" sz="4800" dirty="0"/>
              <a:t>Содержит молочный сахар (</a:t>
            </a:r>
            <a:r>
              <a:rPr lang="ru-RU" sz="4800" dirty="0">
                <a:solidFill>
                  <a:srgbClr val="FF0000"/>
                </a:solidFill>
              </a:rPr>
              <a:t>лактозу</a:t>
            </a:r>
            <a:r>
              <a:rPr lang="ru-RU" sz="4800" dirty="0"/>
              <a:t>).</a:t>
            </a:r>
          </a:p>
          <a:p>
            <a:pPr marL="0" indent="0">
              <a:buNone/>
            </a:pPr>
            <a:endParaRPr lang="ru-RU" sz="2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1358-A157-428D-85B6-0BCF859A6602}" type="slidenum">
              <a:rPr lang="ru-RU" sz="2400" smtClean="0"/>
              <a:t>2</a:t>
            </a:fld>
            <a:endParaRPr lang="ru-RU" sz="2400" dirty="0"/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>
          <a:xfrm>
            <a:off x="22907" y="6403989"/>
            <a:ext cx="612777" cy="444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1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37" y="5384800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873" y="1474236"/>
            <a:ext cx="4119629" cy="4049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6748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0071" y="0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молоко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3635" y="1084036"/>
            <a:ext cx="11146564" cy="531995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ru-RU" sz="4000" b="1" dirty="0">
                <a:solidFill>
                  <a:srgbClr val="FF0000"/>
                </a:solidFill>
              </a:rPr>
              <a:t>Сырое</a:t>
            </a:r>
            <a:r>
              <a:rPr lang="ru-RU" sz="4000" dirty="0">
                <a:solidFill>
                  <a:srgbClr val="FF0000"/>
                </a:solidFill>
              </a:rPr>
              <a:t> </a:t>
            </a:r>
            <a:r>
              <a:rPr lang="ru-RU" sz="4000" dirty="0"/>
              <a:t>–</a:t>
            </a:r>
            <a:r>
              <a:rPr lang="ru-RU" sz="4000" dirty="0">
                <a:solidFill>
                  <a:srgbClr val="FF0000"/>
                </a:solidFill>
              </a:rPr>
              <a:t> </a:t>
            </a:r>
            <a:r>
              <a:rPr lang="ru-RU" sz="4000" dirty="0"/>
              <a:t>не подвергалось термической обработке при температуре выше 40 </a:t>
            </a:r>
            <a:r>
              <a:rPr lang="ru-RU" sz="4000" dirty="0" err="1"/>
              <a:t>С</a:t>
            </a:r>
            <a:r>
              <a:rPr lang="ru-RU" sz="4000" dirty="0" err="1">
                <a:cs typeface="Simplified Arabic Fixed"/>
              </a:rPr>
              <a:t>°</a:t>
            </a:r>
            <a:r>
              <a:rPr lang="ru-RU" sz="4000" dirty="0" err="1"/>
              <a:t>или</a:t>
            </a:r>
            <a:r>
              <a:rPr lang="ru-RU" sz="4000" dirty="0"/>
              <a:t> обработке, изменившей его составные части.</a:t>
            </a:r>
          </a:p>
          <a:p>
            <a:pPr>
              <a:buFont typeface="Wingdings" pitchFamily="2" charset="2"/>
              <a:buChar char="v"/>
            </a:pPr>
            <a:r>
              <a:rPr lang="ru-RU" sz="4000" dirty="0"/>
              <a:t>Нормализованное – молоко, значения массовой доли жира или белка, или СОМО которого приведены в соответствие с нормами, установленными в нормативных или технических документах.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02959" y="598254"/>
            <a:ext cx="771089" cy="365125"/>
          </a:xfrm>
        </p:spPr>
        <p:txBody>
          <a:bodyPr/>
          <a:lstStyle/>
          <a:p>
            <a:fld id="{7C801358-A157-428D-85B6-0BCF859A6602}" type="slidenum">
              <a:rPr lang="ru-RU" sz="2400" smtClean="0"/>
              <a:t>3</a:t>
            </a:fld>
            <a:endParaRPr lang="ru-RU" sz="2400" dirty="0"/>
          </a:p>
        </p:txBody>
      </p:sp>
      <p:sp>
        <p:nvSpPr>
          <p:cNvPr id="9" name="Управляющая кнопка: домой 8">
            <a:hlinkClick r:id="rId3" action="ppaction://hlinksldjump" highlightClick="1"/>
          </p:cNvPr>
          <p:cNvSpPr/>
          <p:nvPr/>
        </p:nvSpPr>
        <p:spPr>
          <a:xfrm>
            <a:off x="22907" y="6403989"/>
            <a:ext cx="612777" cy="444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7852" y="5467498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9378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0071" y="0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молоко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3635" y="1084036"/>
            <a:ext cx="11146564" cy="531995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ru-RU" sz="4000" dirty="0"/>
              <a:t>Витаминизированное – цельное или нежирное пастеризованное молоко, обогащенное витаминами.</a:t>
            </a:r>
          </a:p>
          <a:p>
            <a:pPr>
              <a:buFont typeface="Wingdings" pitchFamily="2" charset="2"/>
              <a:buChar char="v"/>
            </a:pPr>
            <a:r>
              <a:rPr lang="ru-RU" sz="4000" dirty="0"/>
              <a:t>Обезжиренное молоко</a:t>
            </a:r>
            <a:r>
              <a:rPr lang="ru-RU" sz="4000" i="1" dirty="0"/>
              <a:t> </a:t>
            </a:r>
            <a:r>
              <a:rPr lang="ru-RU" sz="4000" dirty="0"/>
              <a:t>— обезжиренная часть молока, получаемая сепарированием и содержащая не более 0,05% (?) жира.</a:t>
            </a:r>
          </a:p>
          <a:p>
            <a:pPr>
              <a:buFont typeface="Wingdings" pitchFamily="2" charset="2"/>
              <a:buChar char="v"/>
            </a:pPr>
            <a:r>
              <a:rPr lang="ru-RU" sz="4000" dirty="0"/>
              <a:t>Нежирное – пастеризованное молоко, вырабатываемое из обезжиренного молока.</a:t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02959" y="598254"/>
            <a:ext cx="771089" cy="365125"/>
          </a:xfrm>
        </p:spPr>
        <p:txBody>
          <a:bodyPr/>
          <a:lstStyle/>
          <a:p>
            <a:fld id="{7C801358-A157-428D-85B6-0BCF859A6602}" type="slidenum">
              <a:rPr lang="ru-RU" sz="2400" smtClean="0"/>
              <a:t>4</a:t>
            </a:fld>
            <a:endParaRPr lang="ru-RU" sz="2400" dirty="0"/>
          </a:p>
        </p:txBody>
      </p:sp>
      <p:sp>
        <p:nvSpPr>
          <p:cNvPr id="9" name="Управляющая кнопка: домой 8">
            <a:hlinkClick r:id="rId3" action="ppaction://hlinksldjump" highlightClick="1"/>
          </p:cNvPr>
          <p:cNvSpPr/>
          <p:nvPr/>
        </p:nvSpPr>
        <p:spPr>
          <a:xfrm>
            <a:off x="22907" y="6403989"/>
            <a:ext cx="612777" cy="444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7852" y="5467498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878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0071" y="215419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Идентифицирующие свойства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5684" y="1595450"/>
            <a:ext cx="11146564" cy="4479845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4000" dirty="0">
                <a:latin typeface="Tahoma" pitchFamily="34" charset="0"/>
              </a:rPr>
              <a:t>Плотность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dirty="0">
                <a:latin typeface="Tahoma" pitchFamily="34" charset="0"/>
              </a:rPr>
              <a:t>Цвет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dirty="0">
                <a:latin typeface="Tahoma" pitchFamily="34" charset="0"/>
              </a:rPr>
              <a:t>Прозрачность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dirty="0">
                <a:latin typeface="Tahoma" pitchFamily="34" charset="0"/>
              </a:rPr>
              <a:t>Содержание молочного жира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dirty="0">
                <a:latin typeface="Tahoma" pitchFamily="34" charset="0"/>
              </a:rPr>
              <a:t>Содержание молочного сахара (лактозы)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dirty="0">
                <a:latin typeface="Tahoma" pitchFamily="34" charset="0"/>
              </a:rPr>
              <a:t>Кислотность</a:t>
            </a:r>
            <a:endParaRPr lang="ru-RU" sz="4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02959" y="598254"/>
            <a:ext cx="771089" cy="365125"/>
          </a:xfrm>
        </p:spPr>
        <p:txBody>
          <a:bodyPr/>
          <a:lstStyle/>
          <a:p>
            <a:fld id="{7C801358-A157-428D-85B6-0BCF859A6602}" type="slidenum">
              <a:rPr lang="ru-RU" sz="2400" smtClean="0"/>
              <a:t>5</a:t>
            </a:fld>
            <a:endParaRPr lang="ru-RU" sz="2400" dirty="0"/>
          </a:p>
        </p:txBody>
      </p:sp>
      <p:sp>
        <p:nvSpPr>
          <p:cNvPr id="9" name="Управляющая кнопка: домой 8">
            <a:hlinkClick r:id="rId3" action="ppaction://hlinksldjump" highlightClick="1"/>
          </p:cNvPr>
          <p:cNvSpPr/>
          <p:nvPr/>
        </p:nvSpPr>
        <p:spPr>
          <a:xfrm>
            <a:off x="22907" y="6403989"/>
            <a:ext cx="612777" cy="444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37" y="5384800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499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0544" y="611187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Молоко по типу тепловой обработки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8295" y="2463282"/>
            <a:ext cx="9905999" cy="3294772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ru-RU" sz="6000" dirty="0"/>
              <a:t>Пастеризованное</a:t>
            </a:r>
          </a:p>
          <a:p>
            <a:pPr>
              <a:buFont typeface="Wingdings" pitchFamily="2" charset="2"/>
              <a:buChar char="v"/>
            </a:pPr>
            <a:r>
              <a:rPr lang="ru-RU" sz="6000" dirty="0"/>
              <a:t>Топленое</a:t>
            </a:r>
          </a:p>
          <a:p>
            <a:pPr>
              <a:buFont typeface="Wingdings" pitchFamily="2" charset="2"/>
              <a:buChar char="v"/>
            </a:pPr>
            <a:r>
              <a:rPr lang="ru-RU" sz="6000" dirty="0"/>
              <a:t>Стерилизованное</a:t>
            </a:r>
            <a:endParaRPr lang="ru-RU" sz="5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145634" y="556722"/>
            <a:ext cx="771089" cy="365125"/>
          </a:xfrm>
        </p:spPr>
        <p:txBody>
          <a:bodyPr/>
          <a:lstStyle/>
          <a:p>
            <a:fld id="{7C801358-A157-428D-85B6-0BCF859A6602}" type="slidenum">
              <a:rPr lang="ru-RU" sz="2400" smtClean="0"/>
              <a:t>6</a:t>
            </a:fld>
            <a:endParaRPr lang="ru-RU" sz="2400" dirty="0"/>
          </a:p>
        </p:txBody>
      </p:sp>
      <p:sp>
        <p:nvSpPr>
          <p:cNvPr id="8" name="Управляющая кнопка: домой 7">
            <a:hlinkClick r:id="rId3" action="ppaction://hlinksldjump" highlightClick="1"/>
          </p:cNvPr>
          <p:cNvSpPr/>
          <p:nvPr/>
        </p:nvSpPr>
        <p:spPr>
          <a:xfrm>
            <a:off x="22907" y="6403989"/>
            <a:ext cx="612777" cy="444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9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37" y="5384800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0162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6806" y="323959"/>
            <a:ext cx="9720072" cy="1499616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Пастеризация</a:t>
            </a:r>
            <a:br>
              <a:rPr lang="ru-RU" dirty="0"/>
            </a:br>
            <a:endParaRPr lang="ru-RU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4128" y="1063691"/>
            <a:ext cx="10172607" cy="524567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3600" dirty="0"/>
              <a:t>Тепловая обработка смеси молока и сливок при </a:t>
            </a:r>
            <a:r>
              <a:rPr lang="en-US" sz="3600" dirty="0"/>
              <a:t>t</a:t>
            </a:r>
            <a:r>
              <a:rPr lang="ru-RU" sz="3600" dirty="0"/>
              <a:t> ниже точки его кипения, ослабляющая или уничтожающая некоторые пороки вкуса и запаха молока. </a:t>
            </a:r>
          </a:p>
          <a:p>
            <a:pPr marL="0" indent="0" algn="just">
              <a:buNone/>
            </a:pPr>
            <a:r>
              <a:rPr lang="ru-RU" sz="3600" dirty="0"/>
              <a:t>Виды пастеризации:</a:t>
            </a:r>
          </a:p>
          <a:p>
            <a:pPr algn="just">
              <a:buFont typeface="Wingdings" pitchFamily="2" charset="2"/>
              <a:buChar char="§"/>
            </a:pPr>
            <a:r>
              <a:rPr lang="ru-RU" sz="3600" dirty="0"/>
              <a:t>низкотемпературная — осуществляется при температуре не выше 76 °С.</a:t>
            </a:r>
          </a:p>
          <a:p>
            <a:pPr algn="just">
              <a:buFont typeface="Wingdings" pitchFamily="2" charset="2"/>
              <a:buChar char="§"/>
            </a:pPr>
            <a:r>
              <a:rPr lang="ru-RU" sz="3600" dirty="0"/>
              <a:t>высокотемпературная — осуществляется при различных режимах (температура, время) при температуре от 77 до 100 °С.</a:t>
            </a:r>
          </a:p>
          <a:p>
            <a:pPr marL="0" indent="0" algn="just">
              <a:buNone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1358-A157-428D-85B6-0BCF859A6602}" type="slidenum">
              <a:rPr lang="ru-RU" sz="2400" smtClean="0"/>
              <a:t>7</a:t>
            </a:fld>
            <a:endParaRPr lang="ru-RU" sz="2400" dirty="0"/>
          </a:p>
        </p:txBody>
      </p:sp>
      <p:sp>
        <p:nvSpPr>
          <p:cNvPr id="8" name="Управляющая кнопка: домой 7">
            <a:hlinkClick r:id="rId3" action="ppaction://hlinksldjump" highlightClick="1"/>
          </p:cNvPr>
          <p:cNvSpPr/>
          <p:nvPr/>
        </p:nvSpPr>
        <p:spPr>
          <a:xfrm>
            <a:off x="22907" y="6403989"/>
            <a:ext cx="612777" cy="444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9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37" y="5384800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23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Топление </a:t>
            </a:r>
            <a:br>
              <a:rPr lang="ru-RU" dirty="0"/>
            </a:b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1024128" y="1567543"/>
            <a:ext cx="10527170" cy="4741817"/>
          </a:xfrm>
        </p:spPr>
        <p:txBody>
          <a:bodyPr>
            <a:normAutofit/>
          </a:bodyPr>
          <a:lstStyle/>
          <a:p>
            <a:r>
              <a:rPr lang="ru-RU" sz="4000" dirty="0"/>
              <a:t>Процесс выдержки молока при </a:t>
            </a:r>
            <a:r>
              <a:rPr lang="en-US" sz="4000" dirty="0"/>
              <a:t>t </a:t>
            </a:r>
            <a:r>
              <a:rPr lang="ru-RU" sz="4000" dirty="0"/>
              <a:t>при 90°С в течение 3 ч) и нормализации до 4,5 или 6,0% жира.</a:t>
            </a:r>
          </a:p>
          <a:p>
            <a:r>
              <a:rPr lang="ru-RU" sz="4000" dirty="0"/>
              <a:t>При этом снижается биологическая ценность молока, но </a:t>
            </a:r>
            <a:r>
              <a:rPr lang="ru-RU" sz="4000" dirty="0">
                <a:solidFill>
                  <a:srgbClr val="C00000"/>
                </a:solidFill>
              </a:rPr>
              <a:t>оно приобретает характерные органолептические показатели — ореховый вкус и запах, кремовый или светло-коричневый оттенок.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1358-A157-428D-85B6-0BCF859A6602}" type="slidenum">
              <a:rPr lang="ru-RU" sz="2400" smtClean="0"/>
              <a:t>8</a:t>
            </a:fld>
            <a:endParaRPr lang="ru-RU" sz="2400" dirty="0"/>
          </a:p>
        </p:txBody>
      </p:sp>
      <p:sp>
        <p:nvSpPr>
          <p:cNvPr id="6" name="Управляющая кнопка: домой 5">
            <a:hlinkClick r:id="rId3" action="ppaction://hlinksldjump" highlightClick="1"/>
          </p:cNvPr>
          <p:cNvSpPr/>
          <p:nvPr/>
        </p:nvSpPr>
        <p:spPr>
          <a:xfrm>
            <a:off x="22907" y="6403989"/>
            <a:ext cx="612777" cy="444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37" y="5384800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4476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стерилизация</a:t>
            </a:r>
            <a:b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024128" y="1511559"/>
            <a:ext cx="10153945" cy="4797801"/>
          </a:xfrm>
        </p:spPr>
        <p:txBody>
          <a:bodyPr>
            <a:normAutofit lnSpcReduction="10000"/>
          </a:bodyPr>
          <a:lstStyle/>
          <a:p>
            <a:r>
              <a:rPr lang="ru-RU" sz="3600" dirty="0"/>
              <a:t>Тепловая обработка молока при температуре выше 100 °С. При этом полностью уничтожаются все виды содержащихся микроорганизмов. </a:t>
            </a:r>
          </a:p>
          <a:p>
            <a:r>
              <a:rPr lang="ru-RU" sz="3600" dirty="0"/>
              <a:t>Применяют следующие виды стерилизации: </a:t>
            </a:r>
          </a:p>
          <a:p>
            <a:pPr>
              <a:buFont typeface="Courier New" pitchFamily="49" charset="0"/>
              <a:buChar char="o"/>
            </a:pPr>
            <a:r>
              <a:rPr lang="ru-RU" sz="3600" dirty="0"/>
              <a:t>Стерилизация в таре при температуре 115-120 °С </a:t>
            </a:r>
            <a:r>
              <a:rPr lang="ru-RU" sz="3600" dirty="0" err="1"/>
              <a:t>с</a:t>
            </a:r>
            <a:r>
              <a:rPr lang="ru-RU" sz="3600" dirty="0"/>
              <a:t> выдержкой 30 и 20 мин.</a:t>
            </a:r>
          </a:p>
          <a:p>
            <a:pPr>
              <a:buFont typeface="Courier New" pitchFamily="49" charset="0"/>
              <a:buChar char="o"/>
            </a:pPr>
            <a:r>
              <a:rPr lang="ru-RU" sz="3600" dirty="0"/>
              <a:t>Обработка ультравысокими температурами в пределах 140 °С </a:t>
            </a:r>
            <a:r>
              <a:rPr lang="ru-RU" sz="3600" dirty="0" err="1"/>
              <a:t>с</a:t>
            </a:r>
            <a:r>
              <a:rPr lang="ru-RU" sz="3600" dirty="0"/>
              <a:t> выдержкой 2 с (УВТ-обработка или ультра пастеризация).</a:t>
            </a:r>
          </a:p>
          <a:p>
            <a:endParaRPr lang="ru-RU" sz="3200" dirty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1358-A157-428D-85B6-0BCF859A6602}" type="slidenum">
              <a:rPr lang="ru-RU" sz="2400" smtClean="0"/>
              <a:t>9</a:t>
            </a:fld>
            <a:endParaRPr lang="ru-RU" sz="2400" dirty="0"/>
          </a:p>
        </p:txBody>
      </p:sp>
      <p:sp>
        <p:nvSpPr>
          <p:cNvPr id="9" name="Управляющая кнопка: домой 8">
            <a:hlinkClick r:id="rId3" action="ppaction://hlinksldjump" highlightClick="1"/>
          </p:cNvPr>
          <p:cNvSpPr/>
          <p:nvPr/>
        </p:nvSpPr>
        <p:spPr>
          <a:xfrm>
            <a:off x="22907" y="6403989"/>
            <a:ext cx="612777" cy="444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37" y="5384800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6738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9106" y="320862"/>
            <a:ext cx="10624694" cy="1478570"/>
          </a:xfrm>
        </p:spPr>
        <p:txBody>
          <a:bodyPr/>
          <a:lstStyle/>
          <a:p>
            <a:pPr algn="ctr"/>
            <a:r>
              <a:rPr lang="ru-RU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Квалиметрическая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Фальсификация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9106" y="1799432"/>
            <a:ext cx="10918502" cy="551897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3600" dirty="0"/>
              <a:t> Для предохранения молока от быстрого скисания недобросовестные производители в него добавляют </a:t>
            </a:r>
            <a:r>
              <a:rPr lang="ru-RU" sz="3600" b="1" dirty="0"/>
              <a:t>мел, известь, соду. </a:t>
            </a:r>
          </a:p>
          <a:p>
            <a:pPr>
              <a:buFont typeface="Wingdings" pitchFamily="2" charset="2"/>
              <a:buChar char="§"/>
            </a:pPr>
            <a:r>
              <a:rPr lang="ru-RU" sz="3600" dirty="0" err="1"/>
              <a:t>Квалиметрическая</a:t>
            </a:r>
            <a:r>
              <a:rPr lang="ru-RU" sz="3600" dirty="0"/>
              <a:t>  фальсификация также достигается за счет </a:t>
            </a:r>
            <a:r>
              <a:rPr lang="ru-RU" sz="3600" b="1" dirty="0"/>
              <a:t>разбавления молока водой, снятия сливок и продажи восстановленного молока вместо цельного.</a:t>
            </a:r>
          </a:p>
          <a:p>
            <a:pPr>
              <a:buFont typeface="Wingdings" pitchFamily="2" charset="2"/>
              <a:buChar char="§"/>
            </a:pPr>
            <a:r>
              <a:rPr lang="ru-RU" sz="3600" dirty="0"/>
              <a:t>Разбавление водой молока влияет на его </a:t>
            </a:r>
            <a:r>
              <a:rPr lang="ru-RU" sz="3600" b="1" dirty="0"/>
              <a:t>натуральный цвет, плотность, жирность, кислотность.</a:t>
            </a:r>
            <a:endParaRPr lang="ru-RU" sz="2800" b="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62064" y="556722"/>
            <a:ext cx="771089" cy="365125"/>
          </a:xfrm>
        </p:spPr>
        <p:txBody>
          <a:bodyPr/>
          <a:lstStyle/>
          <a:p>
            <a:fld id="{7C801358-A157-428D-85B6-0BCF859A6602}" type="slidenum">
              <a:rPr lang="ru-RU" sz="2400" smtClean="0"/>
              <a:t>10</a:t>
            </a:fld>
            <a:endParaRPr lang="ru-RU" sz="2400" dirty="0"/>
          </a:p>
        </p:txBody>
      </p:sp>
      <p:sp>
        <p:nvSpPr>
          <p:cNvPr id="6" name="Управляющая кнопка: домой 5">
            <a:hlinkClick r:id="rId3" action="ppaction://hlinksldjump" highlightClick="1"/>
          </p:cNvPr>
          <p:cNvSpPr/>
          <p:nvPr/>
        </p:nvSpPr>
        <p:spPr>
          <a:xfrm>
            <a:off x="22907" y="6403989"/>
            <a:ext cx="612777" cy="444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37" y="5384800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157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Количественная  Фальсификация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0574" y="2127380"/>
            <a:ext cx="5691674" cy="4276609"/>
          </a:xfrm>
        </p:spPr>
        <p:txBody>
          <a:bodyPr>
            <a:normAutofit lnSpcReduction="10000"/>
          </a:bodyPr>
          <a:lstStyle/>
          <a:p>
            <a:r>
              <a:rPr lang="ru-RU" sz="3900" dirty="0">
                <a:solidFill>
                  <a:srgbClr val="C00000"/>
                </a:solidFill>
              </a:rPr>
              <a:t>Недолив</a:t>
            </a:r>
            <a:r>
              <a:rPr lang="ru-RU" sz="3900" dirty="0"/>
              <a:t> - обман потребителя за счет значительных отклонений объема молочных товаров, превышающих предельно допустимые нормы от­клонений. </a:t>
            </a:r>
          </a:p>
          <a:p>
            <a:endParaRPr lang="ru-RU" sz="32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1358-A157-428D-85B6-0BCF859A6602}" type="slidenum">
              <a:rPr lang="ru-RU" sz="2400" smtClean="0"/>
              <a:t>11</a:t>
            </a:fld>
            <a:endParaRPr lang="ru-RU" sz="2400" dirty="0"/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22907" y="6403989"/>
            <a:ext cx="612777" cy="444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8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37" y="5384800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488" y="2127380"/>
            <a:ext cx="4552135" cy="3736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6968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320" y="327207"/>
            <a:ext cx="10664327" cy="147857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Информационная фальсификация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0965" y="1996841"/>
            <a:ext cx="10664327" cy="4078454"/>
          </a:xfrm>
        </p:spPr>
        <p:txBody>
          <a:bodyPr>
            <a:normAutofit fontScale="92500"/>
          </a:bodyPr>
          <a:lstStyle/>
          <a:p>
            <a:r>
              <a:rPr lang="ru-RU" sz="4800" dirty="0"/>
              <a:t>Информационная фальсификация – это </a:t>
            </a:r>
            <a:r>
              <a:rPr lang="ru-RU" sz="4800" b="1" i="1" dirty="0"/>
              <a:t>обман потребителя с помощью неточной или искаженной информации о товаре в сопроводительных документах, сертификатах, маркировке и рекламе.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07966" y="556722"/>
            <a:ext cx="771089" cy="365125"/>
          </a:xfrm>
        </p:spPr>
        <p:txBody>
          <a:bodyPr/>
          <a:lstStyle/>
          <a:p>
            <a:fld id="{7C801358-A157-428D-85B6-0BCF859A6602}" type="slidenum">
              <a:rPr lang="ru-RU" sz="2400" smtClean="0"/>
              <a:t>12</a:t>
            </a:fld>
            <a:endParaRPr lang="ru-RU" sz="2400" dirty="0"/>
          </a:p>
        </p:txBody>
      </p:sp>
      <p:sp>
        <p:nvSpPr>
          <p:cNvPr id="8" name="Управляющая кнопка: домой 7">
            <a:hlinkClick r:id="rId3" action="ppaction://hlinksldjump" highlightClick="1"/>
          </p:cNvPr>
          <p:cNvSpPr/>
          <p:nvPr/>
        </p:nvSpPr>
        <p:spPr>
          <a:xfrm>
            <a:off x="22907" y="6403989"/>
            <a:ext cx="612777" cy="444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9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37" y="5384800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1207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5684" y="0"/>
            <a:ext cx="10677088" cy="147857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Сливки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9619" y="1052228"/>
            <a:ext cx="10677088" cy="50230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/>
              <a:t>По виду тепловой обработки различают: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/>
              <a:t> пастеризованные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/>
              <a:t> стерилизованные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/>
              <a:t> взбитые</a:t>
            </a:r>
          </a:p>
          <a:p>
            <a:pPr>
              <a:buFont typeface="Wingdings" pitchFamily="2" charset="2"/>
              <a:buChar char="§"/>
            </a:pPr>
            <a:r>
              <a:rPr lang="ru-RU" sz="2800" dirty="0"/>
              <a:t> пастеризованные с добавлением сахара, какао, ванилина, стабилизатора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b="1" dirty="0">
                <a:solidFill>
                  <a:srgbClr val="FF0000"/>
                </a:solidFill>
              </a:rPr>
              <a:t>Питьевые сливки </a:t>
            </a:r>
            <a:r>
              <a:rPr lang="ru-RU" sz="2800" dirty="0"/>
              <a:t>– сливки, подвергнутые термической обработке (как минимум пастеризации) и расфасованные в потребительскую тару.</a:t>
            </a:r>
          </a:p>
          <a:p>
            <a:pPr marL="0" indent="0">
              <a:buNone/>
            </a:pPr>
            <a:r>
              <a:rPr lang="ru-RU" sz="3600" dirty="0">
                <a:solidFill>
                  <a:srgbClr val="FF0000"/>
                </a:solidFill>
              </a:rPr>
              <a:t>Содержание жира в сливках больше, чем в молоке от 10 до 35%.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07966" y="556722"/>
            <a:ext cx="771089" cy="365125"/>
          </a:xfrm>
        </p:spPr>
        <p:txBody>
          <a:bodyPr/>
          <a:lstStyle/>
          <a:p>
            <a:fld id="{7C801358-A157-428D-85B6-0BCF859A6602}" type="slidenum">
              <a:rPr lang="ru-RU" sz="2400" smtClean="0"/>
              <a:t>13</a:t>
            </a:fld>
            <a:endParaRPr lang="ru-RU" sz="2400" dirty="0"/>
          </a:p>
        </p:txBody>
      </p:sp>
      <p:sp>
        <p:nvSpPr>
          <p:cNvPr id="6" name="Управляющая кнопка: домой 5">
            <a:hlinkClick r:id="rId3" action="ppaction://hlinksldjump" highlightClick="1"/>
          </p:cNvPr>
          <p:cNvSpPr/>
          <p:nvPr/>
        </p:nvSpPr>
        <p:spPr>
          <a:xfrm>
            <a:off x="22907" y="6403989"/>
            <a:ext cx="612777" cy="444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37" y="5384800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078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2" y="371040"/>
            <a:ext cx="9905998" cy="147857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Кисломолочные продукты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867" y="1455576"/>
            <a:ext cx="10677088" cy="5392913"/>
          </a:xfrm>
        </p:spPr>
        <p:txBody>
          <a:bodyPr>
            <a:normAutofit/>
          </a:bodyPr>
          <a:lstStyle/>
          <a:p>
            <a:r>
              <a:rPr lang="ru-RU" sz="3600" b="1" dirty="0"/>
              <a:t>Творожная масса </a:t>
            </a:r>
            <a:r>
              <a:rPr lang="ru-RU" sz="3600" dirty="0"/>
              <a:t>- молочный продукт или молочный составной продукт, произведенные из творога с добавлением сливочного масла, сливок, сгущенного молока с сахаром.</a:t>
            </a:r>
          </a:p>
          <a:p>
            <a:r>
              <a:rPr lang="ru-RU" sz="3600" b="1" dirty="0"/>
              <a:t>Ряженка</a:t>
            </a:r>
            <a:r>
              <a:rPr lang="ru-RU" sz="3600" dirty="0"/>
              <a:t> - кисломолочный продукт, произведенный путем сквашивания топленого молока с добавлением молочных продуктов или без их добавления с использованием заквасочных микроорганизмов.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07966" y="625711"/>
            <a:ext cx="771089" cy="365125"/>
          </a:xfrm>
        </p:spPr>
        <p:txBody>
          <a:bodyPr/>
          <a:lstStyle/>
          <a:p>
            <a:fld id="{7C801358-A157-428D-85B6-0BCF859A6602}" type="slidenum">
              <a:rPr lang="ru-RU" sz="2400" smtClean="0"/>
              <a:t>14</a:t>
            </a:fld>
            <a:endParaRPr lang="ru-RU" sz="2400" dirty="0"/>
          </a:p>
        </p:txBody>
      </p:sp>
      <p:sp>
        <p:nvSpPr>
          <p:cNvPr id="8" name="Управляющая кнопка: домой 7">
            <a:hlinkClick r:id="rId3" action="ppaction://hlinksldjump" highlightClick="1"/>
          </p:cNvPr>
          <p:cNvSpPr/>
          <p:nvPr/>
        </p:nvSpPr>
        <p:spPr>
          <a:xfrm>
            <a:off x="22907" y="6403989"/>
            <a:ext cx="612777" cy="444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9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37" y="5384800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512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2" y="371040"/>
            <a:ext cx="9905998" cy="147857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Кисломолочные продукты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5684" y="1716833"/>
            <a:ext cx="10677088" cy="5392913"/>
          </a:xfrm>
        </p:spPr>
        <p:txBody>
          <a:bodyPr>
            <a:normAutofit lnSpcReduction="10000"/>
          </a:bodyPr>
          <a:lstStyle/>
          <a:p>
            <a:r>
              <a:rPr lang="ru-RU" sz="3600" b="1" dirty="0"/>
              <a:t>Варенец</a:t>
            </a:r>
            <a:r>
              <a:rPr lang="ru-RU" sz="3600" dirty="0"/>
              <a:t> - кисломолочный продукт, произведенный путем сквашивания молока и (или) молочных продуктов.</a:t>
            </a:r>
          </a:p>
          <a:p>
            <a:r>
              <a:rPr lang="ru-RU" sz="3600" b="1" dirty="0"/>
              <a:t>Сметана</a:t>
            </a:r>
            <a:r>
              <a:rPr lang="ru-RU" sz="3600" dirty="0"/>
              <a:t> - кисломолочный продукт, который произведен путем сквашивания сливок с добавлением молочных продуктов или без их добавления с использованием заквасочных микроорганизмов.</a:t>
            </a:r>
          </a:p>
          <a:p>
            <a:r>
              <a:rPr lang="ru-RU" sz="3600" b="1" dirty="0"/>
              <a:t>Кумыс</a:t>
            </a:r>
            <a:r>
              <a:rPr lang="ru-RU" sz="3600" dirty="0"/>
              <a:t> – кисломолочный напиток из кобыльего молока.</a:t>
            </a:r>
          </a:p>
          <a:p>
            <a:endParaRPr lang="ru-RU" sz="3200" dirty="0"/>
          </a:p>
          <a:p>
            <a:endParaRPr lang="ru-RU" sz="2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07966" y="625711"/>
            <a:ext cx="771089" cy="365125"/>
          </a:xfrm>
        </p:spPr>
        <p:txBody>
          <a:bodyPr/>
          <a:lstStyle/>
          <a:p>
            <a:fld id="{7C801358-A157-428D-85B6-0BCF859A6602}" type="slidenum">
              <a:rPr lang="ru-RU" sz="2400" smtClean="0"/>
              <a:t>15</a:t>
            </a:fld>
            <a:endParaRPr lang="ru-RU" sz="2400" dirty="0"/>
          </a:p>
        </p:txBody>
      </p:sp>
      <p:sp>
        <p:nvSpPr>
          <p:cNvPr id="8" name="Управляющая кнопка: домой 7">
            <a:hlinkClick r:id="rId3" action="ppaction://hlinksldjump" highlightClick="1"/>
          </p:cNvPr>
          <p:cNvSpPr/>
          <p:nvPr/>
        </p:nvSpPr>
        <p:spPr>
          <a:xfrm>
            <a:off x="22907" y="6403989"/>
            <a:ext cx="612777" cy="444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9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37" y="5384800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4503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2751" y="240412"/>
            <a:ext cx="9905998" cy="147857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Кисломолочные продукты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8107" y="1103525"/>
            <a:ext cx="10677088" cy="54115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000" b="1" dirty="0"/>
              <a:t>Простокваша</a:t>
            </a:r>
            <a:r>
              <a:rPr lang="ru-RU" sz="4000" dirty="0"/>
              <a:t> - кисломолочный продукт, выработанный из коровьего молока путем </a:t>
            </a:r>
            <a:r>
              <a:rPr lang="ru-RU" sz="4000" dirty="0">
                <a:solidFill>
                  <a:srgbClr val="FF0000"/>
                </a:solidFill>
              </a:rPr>
              <a:t>сквашивания его чистыми культурами молочнокислых бактерий</a:t>
            </a:r>
            <a:r>
              <a:rPr lang="ru-RU" sz="4000" dirty="0"/>
              <a:t>, добавлением дрожжей, вкусовых ароматизированных веществ и витамина С.</a:t>
            </a:r>
          </a:p>
          <a:p>
            <a:pPr marL="0" indent="0">
              <a:buNone/>
            </a:pPr>
            <a:r>
              <a:rPr lang="ru-RU" sz="4000" b="1" dirty="0"/>
              <a:t>Кефир</a:t>
            </a:r>
            <a:r>
              <a:rPr lang="ru-RU" sz="4000" dirty="0"/>
              <a:t> - </a:t>
            </a:r>
            <a:r>
              <a:rPr lang="ru-RU" sz="4000" dirty="0">
                <a:solidFill>
                  <a:srgbClr val="FF0000"/>
                </a:solidFill>
              </a:rPr>
              <a:t>смешанного брожения </a:t>
            </a:r>
            <a:r>
              <a:rPr lang="ru-RU" sz="4000" dirty="0"/>
              <a:t>(молочнокислого и спиртового), из пастеризованного молока сквашенного кефирными грибами.</a:t>
            </a:r>
          </a:p>
          <a:p>
            <a:pPr marL="0" indent="0" algn="just">
              <a:buNone/>
            </a:pPr>
            <a:endParaRPr lang="ru-RU" sz="3600" dirty="0"/>
          </a:p>
          <a:p>
            <a:endParaRPr lang="ru-RU" sz="20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07966" y="625711"/>
            <a:ext cx="771089" cy="365125"/>
          </a:xfrm>
        </p:spPr>
        <p:txBody>
          <a:bodyPr/>
          <a:lstStyle/>
          <a:p>
            <a:fld id="{7C801358-A157-428D-85B6-0BCF859A6602}" type="slidenum">
              <a:rPr lang="ru-RU" sz="2400" smtClean="0"/>
              <a:t>16</a:t>
            </a:fld>
            <a:endParaRPr lang="ru-RU" sz="2400" dirty="0"/>
          </a:p>
        </p:txBody>
      </p:sp>
      <p:sp>
        <p:nvSpPr>
          <p:cNvPr id="8" name="Управляющая кнопка: домой 7">
            <a:hlinkClick r:id="rId3" action="ppaction://hlinksldjump" highlightClick="1"/>
          </p:cNvPr>
          <p:cNvSpPr/>
          <p:nvPr/>
        </p:nvSpPr>
        <p:spPr>
          <a:xfrm>
            <a:off x="22907" y="6403989"/>
            <a:ext cx="612777" cy="444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9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37" y="5384800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7441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070702" y="407762"/>
            <a:ext cx="9905998" cy="147857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Фальсификация молочных продуктов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6972" y="1817922"/>
            <a:ext cx="10574878" cy="3541714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/>
              <a:t>Крахмал и муку подмешивают к молочным продуктам с целью придания им </a:t>
            </a:r>
            <a:r>
              <a:rPr lang="ru-RU" sz="3200" dirty="0">
                <a:solidFill>
                  <a:srgbClr val="FF0000"/>
                </a:solidFill>
              </a:rPr>
              <a:t>густотой консистенции</a:t>
            </a:r>
            <a:r>
              <a:rPr lang="ru-RU" sz="3200" dirty="0"/>
              <a:t>. </a:t>
            </a:r>
          </a:p>
          <a:p>
            <a:pPr marL="0" indent="0">
              <a:buNone/>
            </a:pPr>
            <a:r>
              <a:rPr lang="ru-RU" sz="3200" dirty="0"/>
              <a:t>Однако, присутствие крахмала в молочных продуктах обнаруживается путем добавления к небольшому количеству продукта </a:t>
            </a:r>
            <a:r>
              <a:rPr lang="ru-RU" sz="3200" dirty="0">
                <a:solidFill>
                  <a:srgbClr val="FF0000"/>
                </a:solidFill>
              </a:rPr>
              <a:t>йода</a:t>
            </a:r>
            <a:r>
              <a:rPr lang="ru-RU" sz="3200" dirty="0"/>
              <a:t> 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169866" y="625711"/>
            <a:ext cx="771089" cy="365125"/>
          </a:xfrm>
        </p:spPr>
        <p:txBody>
          <a:bodyPr/>
          <a:lstStyle/>
          <a:p>
            <a:fld id="{7C801358-A157-428D-85B6-0BCF859A6602}" type="slidenum">
              <a:rPr lang="ru-RU" sz="2400" smtClean="0"/>
              <a:t>17</a:t>
            </a:fld>
            <a:endParaRPr lang="ru-RU" sz="2400" dirty="0"/>
          </a:p>
        </p:txBody>
      </p:sp>
      <p:sp>
        <p:nvSpPr>
          <p:cNvPr id="9" name="Управляющая кнопка: домой 8">
            <a:hlinkClick r:id="rId3" action="ppaction://hlinksldjump" highlightClick="1"/>
          </p:cNvPr>
          <p:cNvSpPr/>
          <p:nvPr/>
        </p:nvSpPr>
        <p:spPr>
          <a:xfrm>
            <a:off x="22907" y="6403989"/>
            <a:ext cx="612777" cy="444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37" y="5384800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533" y="3937517"/>
            <a:ext cx="4212504" cy="2688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679" y="4396853"/>
            <a:ext cx="4002727" cy="2323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43541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8039" y="0"/>
            <a:ext cx="9905998" cy="147857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сыры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503" y="1138178"/>
            <a:ext cx="10677088" cy="5265811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800" dirty="0"/>
              <a:t> </a:t>
            </a:r>
            <a:r>
              <a:rPr lang="ru-RU" sz="3200" dirty="0"/>
              <a:t>Сыры – концентрированный белковый продукт с высоким содержанием жира.</a:t>
            </a:r>
          </a:p>
          <a:p>
            <a:pPr algn="just"/>
            <a:endParaRPr lang="ru-RU" sz="3200" dirty="0"/>
          </a:p>
          <a:p>
            <a:pPr algn="just"/>
            <a:r>
              <a:rPr lang="ru-RU" sz="3200" dirty="0"/>
              <a:t>Делят сыры на:</a:t>
            </a:r>
          </a:p>
          <a:p>
            <a:r>
              <a:rPr lang="ru-RU" sz="3200" b="1" dirty="0">
                <a:solidFill>
                  <a:srgbClr val="FF0000"/>
                </a:solidFill>
              </a:rPr>
              <a:t>Мягкие</a:t>
            </a:r>
            <a:r>
              <a:rPr lang="ru-RU" sz="3200" dirty="0"/>
              <a:t> (</a:t>
            </a:r>
            <a:r>
              <a:rPr lang="ru-RU" sz="3200" dirty="0" err="1"/>
              <a:t>фета</a:t>
            </a:r>
            <a:r>
              <a:rPr lang="ru-RU" sz="3200" dirty="0"/>
              <a:t>)</a:t>
            </a:r>
          </a:p>
          <a:p>
            <a:r>
              <a:rPr lang="ru-RU" sz="3200" b="1" dirty="0">
                <a:solidFill>
                  <a:srgbClr val="FF0000"/>
                </a:solidFill>
              </a:rPr>
              <a:t>Рассольные</a:t>
            </a:r>
            <a:r>
              <a:rPr lang="ru-RU" sz="3200" dirty="0"/>
              <a:t> (</a:t>
            </a:r>
            <a:r>
              <a:rPr lang="ru-RU" sz="3200" b="1" i="1" dirty="0"/>
              <a:t>брынза</a:t>
            </a:r>
            <a:r>
              <a:rPr lang="ru-RU" sz="3200" dirty="0"/>
              <a:t>)</a:t>
            </a:r>
          </a:p>
          <a:p>
            <a:r>
              <a:rPr lang="ru-RU" sz="3200" b="1" dirty="0">
                <a:solidFill>
                  <a:srgbClr val="FF0000"/>
                </a:solidFill>
              </a:rPr>
              <a:t>Твердые</a:t>
            </a:r>
            <a:r>
              <a:rPr lang="ru-RU" sz="3200" dirty="0"/>
              <a:t> (российский) </a:t>
            </a:r>
          </a:p>
          <a:p>
            <a:r>
              <a:rPr lang="ru-RU" sz="3200" b="1" dirty="0">
                <a:solidFill>
                  <a:srgbClr val="FF0000"/>
                </a:solidFill>
              </a:rPr>
              <a:t>Плавленые</a:t>
            </a:r>
            <a:r>
              <a:rPr lang="ru-RU" sz="3200" dirty="0"/>
              <a:t> (дружба)</a:t>
            </a:r>
          </a:p>
          <a:p>
            <a:r>
              <a:rPr lang="ru-RU" sz="3200" dirty="0"/>
              <a:t> </a:t>
            </a:r>
          </a:p>
          <a:p>
            <a:pPr algn="just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26895" y="624539"/>
            <a:ext cx="771089" cy="365125"/>
          </a:xfrm>
        </p:spPr>
        <p:txBody>
          <a:bodyPr/>
          <a:lstStyle/>
          <a:p>
            <a:fld id="{7C801358-A157-428D-85B6-0BCF859A6602}" type="slidenum">
              <a:rPr lang="ru-RU" sz="2400" smtClean="0"/>
              <a:t>18</a:t>
            </a:fld>
            <a:endParaRPr lang="ru-RU" sz="2400" dirty="0"/>
          </a:p>
        </p:txBody>
      </p:sp>
      <p:sp>
        <p:nvSpPr>
          <p:cNvPr id="8" name="Управляющая кнопка: домой 7">
            <a:hlinkClick r:id="rId3" action="ppaction://hlinksldjump" highlightClick="1"/>
          </p:cNvPr>
          <p:cNvSpPr/>
          <p:nvPr/>
        </p:nvSpPr>
        <p:spPr>
          <a:xfrm>
            <a:off x="22907" y="6403989"/>
            <a:ext cx="612777" cy="444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9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37" y="5384800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4748" y="1725911"/>
            <a:ext cx="2857500" cy="290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723" y="1866122"/>
            <a:ext cx="3471827" cy="2624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5917" y="4504710"/>
            <a:ext cx="2307674" cy="2307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7953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2145" y="331486"/>
            <a:ext cx="9905998" cy="147857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сыры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866" y="1380931"/>
            <a:ext cx="11026382" cy="5477069"/>
          </a:xfrm>
        </p:spPr>
        <p:txBody>
          <a:bodyPr>
            <a:normAutofit/>
          </a:bodyPr>
          <a:lstStyle/>
          <a:p>
            <a:pPr algn="just"/>
            <a:r>
              <a:rPr lang="ru-RU" sz="3600" dirty="0"/>
              <a:t>Впрессованные в корку сыра пластмассовые цифры означают </a:t>
            </a:r>
            <a:r>
              <a:rPr lang="ru-RU" sz="3600" dirty="0">
                <a:solidFill>
                  <a:srgbClr val="FF0000"/>
                </a:solidFill>
              </a:rPr>
              <a:t>дату изготовления и номер выработки сыра</a:t>
            </a:r>
          </a:p>
          <a:p>
            <a:pPr algn="just"/>
            <a:endParaRPr lang="ru-RU" dirty="0"/>
          </a:p>
          <a:p>
            <a:pPr algn="just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74422" y="556722"/>
            <a:ext cx="771089" cy="365125"/>
          </a:xfrm>
        </p:spPr>
        <p:txBody>
          <a:bodyPr/>
          <a:lstStyle/>
          <a:p>
            <a:fld id="{7C801358-A157-428D-85B6-0BCF859A6602}" type="slidenum">
              <a:rPr lang="ru-RU" sz="2400" smtClean="0"/>
              <a:t>19</a:t>
            </a:fld>
            <a:endParaRPr lang="ru-RU" sz="2400" dirty="0"/>
          </a:p>
        </p:txBody>
      </p:sp>
      <p:sp>
        <p:nvSpPr>
          <p:cNvPr id="6" name="Управляющая кнопка: домой 5">
            <a:hlinkClick r:id="rId3" action="ppaction://hlinksldjump" highlightClick="1"/>
          </p:cNvPr>
          <p:cNvSpPr/>
          <p:nvPr/>
        </p:nvSpPr>
        <p:spPr>
          <a:xfrm>
            <a:off x="22907" y="6403989"/>
            <a:ext cx="612777" cy="444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7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37" y="5384800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059" y="2496247"/>
            <a:ext cx="4777856" cy="3579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794" y="2484612"/>
            <a:ext cx="4793747" cy="3590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2160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1" y="335752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Пищевые жиры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2729" y="1548881"/>
            <a:ext cx="10523363" cy="5654760"/>
          </a:xfrm>
        </p:spPr>
        <p:txBody>
          <a:bodyPr>
            <a:normAutofit/>
          </a:bodyPr>
          <a:lstStyle/>
          <a:p>
            <a:r>
              <a:rPr lang="ru-RU" sz="3200" dirty="0"/>
              <a:t>Пищевые жиры — высококалорийные продукты, отличающиеся повышенным содержанием жиров (40—99,9 %).</a:t>
            </a:r>
          </a:p>
          <a:p>
            <a:r>
              <a:rPr lang="ru-RU" sz="3200" dirty="0"/>
              <a:t>В зависимости от природы товары этой однородной группы подразделяются на:</a:t>
            </a:r>
          </a:p>
          <a:p>
            <a:pPr>
              <a:buFont typeface="Wingdings" pitchFamily="2" charset="2"/>
              <a:buChar char="q"/>
            </a:pPr>
            <a:r>
              <a:rPr lang="ru-RU" sz="3200" dirty="0"/>
              <a:t>растительные масла</a:t>
            </a:r>
          </a:p>
          <a:p>
            <a:pPr>
              <a:buFont typeface="Wingdings" pitchFamily="2" charset="2"/>
              <a:buChar char="q"/>
            </a:pPr>
            <a:r>
              <a:rPr lang="ru-RU" sz="3200" dirty="0"/>
              <a:t>животные жиры</a:t>
            </a:r>
          </a:p>
          <a:p>
            <a:pPr>
              <a:buFont typeface="Wingdings" pitchFamily="2" charset="2"/>
              <a:buChar char="q"/>
            </a:pPr>
            <a:r>
              <a:rPr lang="ru-RU" sz="3200" dirty="0"/>
              <a:t>маргариновую продукцию </a:t>
            </a:r>
          </a:p>
          <a:p>
            <a:pPr>
              <a:buFont typeface="Wingdings" pitchFamily="2" charset="2"/>
              <a:buChar char="q"/>
            </a:pPr>
            <a:r>
              <a:rPr lang="ru-RU" sz="3200" dirty="0"/>
              <a:t>майонез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60784" y="556722"/>
            <a:ext cx="771089" cy="365125"/>
          </a:xfrm>
        </p:spPr>
        <p:txBody>
          <a:bodyPr/>
          <a:lstStyle/>
          <a:p>
            <a:fld id="{7C801358-A157-428D-85B6-0BCF859A6602}" type="slidenum">
              <a:rPr lang="ru-RU" sz="2400" smtClean="0"/>
              <a:t>20</a:t>
            </a:fld>
            <a:endParaRPr lang="ru-RU" sz="2400" dirty="0"/>
          </a:p>
        </p:txBody>
      </p:sp>
      <p:sp>
        <p:nvSpPr>
          <p:cNvPr id="8" name="Управляющая кнопка: домой 7">
            <a:hlinkClick r:id="rId3" action="ppaction://hlinksldjump" highlightClick="1"/>
          </p:cNvPr>
          <p:cNvSpPr/>
          <p:nvPr/>
        </p:nvSpPr>
        <p:spPr>
          <a:xfrm>
            <a:off x="22907" y="6403989"/>
            <a:ext cx="612777" cy="444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9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37" y="5384800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47818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2" y="240427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Растительные масла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6972" y="1362269"/>
            <a:ext cx="10574878" cy="5486220"/>
          </a:xfrm>
        </p:spPr>
        <p:txBody>
          <a:bodyPr>
            <a:normAutofit/>
          </a:bodyPr>
          <a:lstStyle/>
          <a:p>
            <a:r>
              <a:rPr lang="ru-RU" sz="3200" dirty="0"/>
              <a:t>Массовая доля жира в растительном масле </a:t>
            </a:r>
            <a:r>
              <a:rPr lang="ru-RU" sz="3200" b="1" dirty="0">
                <a:solidFill>
                  <a:srgbClr val="FF0000"/>
                </a:solidFill>
              </a:rPr>
              <a:t>99,9 %.</a:t>
            </a:r>
          </a:p>
          <a:p>
            <a:r>
              <a:rPr lang="ru-RU" sz="3200" dirty="0"/>
              <a:t>По степени очистки жидкое растительное масло бывает: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3200" b="1" dirty="0"/>
              <a:t>нерафинированное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3200" b="1" dirty="0"/>
              <a:t>рафинированное дезодорированное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3200" b="1" dirty="0"/>
              <a:t>гидратированное</a:t>
            </a:r>
          </a:p>
          <a:p>
            <a:pPr marL="457200" indent="-457200">
              <a:buFont typeface="+mj-lt"/>
              <a:buAutoNum type="alphaUcPeriod"/>
            </a:pPr>
            <a:r>
              <a:rPr lang="ru-RU" sz="3200" b="1" dirty="0"/>
              <a:t>Нейтрализованное дезодорированное</a:t>
            </a:r>
          </a:p>
          <a:p>
            <a:pPr marL="0" indent="0">
              <a:buNone/>
            </a:pPr>
            <a:r>
              <a:rPr lang="ru-RU" sz="3200" dirty="0">
                <a:solidFill>
                  <a:srgbClr val="FF0000"/>
                </a:solidFill>
              </a:rPr>
              <a:t>Дезодорация растительного масла </a:t>
            </a:r>
            <a:r>
              <a:rPr lang="ru-RU" sz="3200" dirty="0"/>
              <a:t>- это удаление из него ароматических веществ.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07966" y="556722"/>
            <a:ext cx="771089" cy="365125"/>
          </a:xfrm>
        </p:spPr>
        <p:txBody>
          <a:bodyPr/>
          <a:lstStyle/>
          <a:p>
            <a:fld id="{7C801358-A157-428D-85B6-0BCF859A6602}" type="slidenum">
              <a:rPr lang="ru-RU" sz="2400" smtClean="0"/>
              <a:t>21</a:t>
            </a:fld>
            <a:endParaRPr lang="ru-RU" sz="2400" dirty="0"/>
          </a:p>
        </p:txBody>
      </p:sp>
      <p:sp>
        <p:nvSpPr>
          <p:cNvPr id="8" name="Управляющая кнопка: домой 7">
            <a:hlinkClick r:id="rId3" action="ppaction://hlinksldjump" highlightClick="1"/>
          </p:cNvPr>
          <p:cNvSpPr/>
          <p:nvPr/>
        </p:nvSpPr>
        <p:spPr>
          <a:xfrm>
            <a:off x="22907" y="6403989"/>
            <a:ext cx="612777" cy="444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9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37" y="5384800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17396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141412" y="463975"/>
            <a:ext cx="9905998" cy="147857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Идентификация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866" y="1740772"/>
            <a:ext cx="10291544" cy="5117228"/>
          </a:xfrm>
        </p:spPr>
        <p:txBody>
          <a:bodyPr/>
          <a:lstStyle/>
          <a:p>
            <a:r>
              <a:rPr lang="ru-RU" sz="2800" dirty="0"/>
              <a:t>Показатели идентифицирующие растительные масла – это </a:t>
            </a:r>
            <a:r>
              <a:rPr lang="ru-RU" sz="2800" dirty="0">
                <a:solidFill>
                  <a:srgbClr val="FF0000"/>
                </a:solidFill>
              </a:rPr>
              <a:t>прозрачность, запах, показатель преломления.</a:t>
            </a:r>
            <a:endParaRPr lang="ru-RU" sz="2800" dirty="0"/>
          </a:p>
          <a:p>
            <a:r>
              <a:rPr lang="ru-RU" sz="2800" dirty="0"/>
              <a:t>Идентификационными для жидких растительных масел являются </a:t>
            </a:r>
            <a:r>
              <a:rPr lang="ru-RU" sz="2800" dirty="0">
                <a:solidFill>
                  <a:srgbClr val="FF0000"/>
                </a:solidFill>
              </a:rPr>
              <a:t>следующие физико-химические показатели</a:t>
            </a:r>
            <a:r>
              <a:rPr lang="ru-RU" sz="2800" dirty="0"/>
              <a:t>: </a:t>
            </a:r>
          </a:p>
          <a:p>
            <a:pPr>
              <a:buFont typeface="Arial" pitchFamily="34" charset="0"/>
              <a:buChar char="•"/>
            </a:pPr>
            <a:r>
              <a:rPr lang="ru-RU" sz="2800" dirty="0"/>
              <a:t> </a:t>
            </a:r>
            <a:r>
              <a:rPr lang="ru-RU" sz="3200" b="1" dirty="0"/>
              <a:t>температура застывания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/>
              <a:t> йодное число </a:t>
            </a:r>
            <a:r>
              <a:rPr lang="ru-RU" sz="3200" dirty="0"/>
              <a:t>(масса йода в г., присоединяющегося к 100 г органического вещества)</a:t>
            </a:r>
            <a:endParaRPr lang="ru-RU" sz="3200" b="1" dirty="0"/>
          </a:p>
          <a:p>
            <a:pPr>
              <a:buFont typeface="Arial" pitchFamily="34" charset="0"/>
              <a:buChar char="•"/>
            </a:pPr>
            <a:r>
              <a:rPr lang="ru-RU" sz="3200" b="1" dirty="0"/>
              <a:t> показатель преломления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26660" y="556722"/>
            <a:ext cx="771089" cy="365125"/>
          </a:xfrm>
        </p:spPr>
        <p:txBody>
          <a:bodyPr/>
          <a:lstStyle/>
          <a:p>
            <a:fld id="{7C801358-A157-428D-85B6-0BCF859A6602}" type="slidenum">
              <a:rPr lang="ru-RU" sz="2400" smtClean="0"/>
              <a:t>22</a:t>
            </a:fld>
            <a:endParaRPr lang="ru-RU" sz="2400" dirty="0"/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>
          <a:xfrm>
            <a:off x="22907" y="6403989"/>
            <a:ext cx="612777" cy="4445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1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37" y="5384800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595" y="4857732"/>
            <a:ext cx="3073260" cy="2000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80896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2750" y="226374"/>
            <a:ext cx="9905998" cy="147857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масла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371600"/>
            <a:ext cx="10634465" cy="539419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4000" dirty="0"/>
              <a:t> Сезамовое масло – производится из</a:t>
            </a:r>
            <a:r>
              <a:rPr lang="ru-RU" sz="4000" b="1" dirty="0">
                <a:solidFill>
                  <a:srgbClr val="FF0000"/>
                </a:solidFill>
              </a:rPr>
              <a:t> кунжута </a:t>
            </a:r>
            <a:r>
              <a:rPr lang="ru-RU" sz="4000" dirty="0"/>
              <a:t>(однолетнее масличное растение тёплых стран, его также называют: сезам).</a:t>
            </a:r>
          </a:p>
          <a:p>
            <a:pPr marL="0" indent="0">
              <a:buNone/>
            </a:pPr>
            <a:r>
              <a:rPr lang="ru-RU" sz="4000" b="1" i="1" dirty="0">
                <a:solidFill>
                  <a:srgbClr val="FF0000"/>
                </a:solidFill>
              </a:rPr>
              <a:t>Прованское масло </a:t>
            </a:r>
            <a:r>
              <a:rPr lang="ru-RU" sz="4000" dirty="0"/>
              <a:t>– оливковое масло, полученное путем холодного прессования.</a:t>
            </a:r>
          </a:p>
          <a:p>
            <a:pPr marL="0" indent="0">
              <a:buNone/>
            </a:pPr>
            <a:endParaRPr lang="ru-RU" sz="4000" dirty="0"/>
          </a:p>
          <a:p>
            <a:pPr marL="0" indent="0">
              <a:buNone/>
            </a:pPr>
            <a:r>
              <a:rPr lang="ru-RU" sz="4000" dirty="0"/>
              <a:t>Твердую консистенцию имеют </a:t>
            </a:r>
            <a:r>
              <a:rPr lang="ru-RU" sz="4000" dirty="0">
                <a:solidFill>
                  <a:srgbClr val="FF0000"/>
                </a:solidFill>
              </a:rPr>
              <a:t>масло какао и пальмовое масло</a:t>
            </a:r>
            <a:r>
              <a:rPr lang="ru-RU" sz="4000" dirty="0"/>
              <a:t>.</a:t>
            </a:r>
          </a:p>
          <a:p>
            <a:pPr marL="0" indent="0">
              <a:buNone/>
            </a:pPr>
            <a:r>
              <a:rPr lang="ru-RU" sz="4000" i="1" dirty="0"/>
              <a:t>Холестерин отсутствует</a:t>
            </a:r>
            <a:r>
              <a:rPr lang="ru-RU" sz="4000" i="1" dirty="0">
                <a:solidFill>
                  <a:schemeClr val="accent1"/>
                </a:solidFill>
              </a:rPr>
              <a:t>(?)</a:t>
            </a:r>
            <a:r>
              <a:rPr lang="ru-RU" sz="4000" i="1" dirty="0"/>
              <a:t> </a:t>
            </a:r>
            <a:r>
              <a:rPr lang="ru-RU" sz="4000" dirty="0"/>
              <a:t>во всех маслах растительного происхождения (</a:t>
            </a:r>
            <a:r>
              <a:rPr lang="ru-RU" sz="4000" dirty="0" err="1"/>
              <a:t>напр</a:t>
            </a:r>
            <a:r>
              <a:rPr lang="ru-RU" sz="4000" dirty="0"/>
              <a:t>: конопляном, подсолнечном и соевом масле).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309294" y="556722"/>
            <a:ext cx="771089" cy="365125"/>
          </a:xfrm>
        </p:spPr>
        <p:txBody>
          <a:bodyPr/>
          <a:lstStyle/>
          <a:p>
            <a:fld id="{7C801358-A157-428D-85B6-0BCF859A6602}" type="slidenum">
              <a:rPr lang="ru-RU" sz="2400" smtClean="0"/>
              <a:t>23</a:t>
            </a:fld>
            <a:endParaRPr lang="ru-RU" sz="2400" dirty="0"/>
          </a:p>
        </p:txBody>
      </p:sp>
      <p:sp>
        <p:nvSpPr>
          <p:cNvPr id="7" name="Управляющая кнопка: домой 6">
            <a:hlinkClick r:id="rId3" action="ppaction://hlinksldjump" highlightClick="1"/>
          </p:cNvPr>
          <p:cNvSpPr/>
          <p:nvPr/>
        </p:nvSpPr>
        <p:spPr>
          <a:xfrm>
            <a:off x="0" y="6245196"/>
            <a:ext cx="685800" cy="612804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37" y="5384800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62090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143965" y="230653"/>
            <a:ext cx="9720072" cy="1499616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Идентификация и фальсификация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642188"/>
            <a:ext cx="5093207" cy="466717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sz="5600" dirty="0"/>
          </a:p>
          <a:p>
            <a:pPr marL="0" indent="0">
              <a:buNone/>
            </a:pPr>
            <a:r>
              <a:rPr lang="ru-RU" sz="5600" dirty="0"/>
              <a:t>Наиболее часто оливковое масло </a:t>
            </a:r>
            <a:r>
              <a:rPr lang="ru-RU" sz="5600" dirty="0">
                <a:solidFill>
                  <a:srgbClr val="FF0000"/>
                </a:solidFill>
              </a:rPr>
              <a:t>фальсифицируют </a:t>
            </a:r>
            <a:r>
              <a:rPr lang="ru-RU" sz="5600" b="1" i="1" dirty="0"/>
              <a:t>соевым, рапсовым, подсолнечным маслом.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989320" y="1828800"/>
            <a:ext cx="4754880" cy="4480560"/>
          </a:xfrm>
        </p:spPr>
        <p:txBody>
          <a:bodyPr>
            <a:normAutofit fontScale="85000" lnSpcReduction="20000"/>
          </a:bodyPr>
          <a:lstStyle/>
          <a:p>
            <a:r>
              <a:rPr lang="ru-RU" sz="3300" dirty="0"/>
              <a:t>При помощи </a:t>
            </a:r>
            <a:r>
              <a:rPr lang="ru-RU" sz="3300" b="1" i="1" dirty="0">
                <a:solidFill>
                  <a:srgbClr val="FF0000"/>
                </a:solidFill>
              </a:rPr>
              <a:t>водяной бани </a:t>
            </a:r>
            <a:r>
              <a:rPr lang="ru-RU" sz="3300" dirty="0">
                <a:solidFill>
                  <a:srgbClr val="FF0000"/>
                </a:solidFill>
              </a:rPr>
              <a:t>можно определить запах </a:t>
            </a:r>
            <a:r>
              <a:rPr lang="ru-RU" sz="3300" dirty="0"/>
              <a:t>растительного масла</a:t>
            </a:r>
          </a:p>
          <a:p>
            <a:pPr marL="0" indent="0">
              <a:buNone/>
            </a:pPr>
            <a:endParaRPr lang="ru-RU" sz="3300" dirty="0"/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1358-A157-428D-85B6-0BCF859A6602}" type="slidenum">
              <a:rPr lang="ru-RU" sz="2400" smtClean="0"/>
              <a:t>24</a:t>
            </a:fld>
            <a:endParaRPr lang="ru-RU" sz="2400" dirty="0"/>
          </a:p>
        </p:txBody>
      </p:sp>
      <p:sp>
        <p:nvSpPr>
          <p:cNvPr id="10" name="Управляющая кнопка: домой 9">
            <a:hlinkClick r:id="rId3" action="ppaction://hlinksldjump" highlightClick="1"/>
          </p:cNvPr>
          <p:cNvSpPr/>
          <p:nvPr/>
        </p:nvSpPr>
        <p:spPr>
          <a:xfrm>
            <a:off x="0" y="6245196"/>
            <a:ext cx="685800" cy="612804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37" y="5384800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8336" y="2988129"/>
            <a:ext cx="4278474" cy="320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67307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986805" y="323959"/>
            <a:ext cx="9720072" cy="1499616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маргарин</a:t>
            </a: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6626481" y="1447414"/>
            <a:ext cx="5418770" cy="4605139"/>
          </a:xfrm>
        </p:spPr>
        <p:txBody>
          <a:bodyPr>
            <a:noAutofit/>
          </a:bodyPr>
          <a:lstStyle/>
          <a:p>
            <a:r>
              <a:rPr lang="ru-RU" sz="3400" dirty="0"/>
              <a:t>Высокодисперсная </a:t>
            </a:r>
            <a:r>
              <a:rPr lang="ru-RU" sz="3400" dirty="0" err="1"/>
              <a:t>жироводная</a:t>
            </a:r>
            <a:r>
              <a:rPr lang="ru-RU" sz="3400" dirty="0"/>
              <a:t> эмульсия, в состав которой входят </a:t>
            </a:r>
            <a:r>
              <a:rPr lang="ru-RU" sz="3400" dirty="0">
                <a:solidFill>
                  <a:srgbClr val="FF0000"/>
                </a:solidFill>
              </a:rPr>
              <a:t>пищевые жиры</a:t>
            </a:r>
            <a:r>
              <a:rPr lang="ru-RU" sz="3400" dirty="0"/>
              <a:t>, молоко, эмульгаторы, сахар, соль, пищевые красители, консерванты, вкусовые и ароматические добавки. </a:t>
            </a:r>
          </a:p>
          <a:p>
            <a:r>
              <a:rPr lang="ru-RU" sz="3400" dirty="0"/>
              <a:t>Делят на: </a:t>
            </a:r>
            <a:r>
              <a:rPr lang="ru-RU" sz="3400" dirty="0">
                <a:solidFill>
                  <a:srgbClr val="FF0000"/>
                </a:solidFill>
              </a:rPr>
              <a:t>жидкий и твердый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1358-A157-428D-85B6-0BCF859A6602}" type="slidenum">
              <a:rPr lang="ru-RU" sz="2400" smtClean="0"/>
              <a:t>25</a:t>
            </a:fld>
            <a:endParaRPr lang="ru-RU" sz="2400" dirty="0"/>
          </a:p>
        </p:txBody>
      </p:sp>
      <p:sp>
        <p:nvSpPr>
          <p:cNvPr id="9" name="Управляющая кнопка: домой 8">
            <a:hlinkClick r:id="rId3" action="ppaction://hlinksldjump" highlightClick="1"/>
          </p:cNvPr>
          <p:cNvSpPr/>
          <p:nvPr/>
        </p:nvSpPr>
        <p:spPr>
          <a:xfrm>
            <a:off x="0" y="6245196"/>
            <a:ext cx="685800" cy="612804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37" y="5384800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189" y="3613281"/>
            <a:ext cx="4326292" cy="3244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913" y="1470156"/>
            <a:ext cx="357187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27864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6805" y="379943"/>
            <a:ext cx="9720072" cy="1499616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Животный жир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32849" y="1570124"/>
            <a:ext cx="5032558" cy="4310903"/>
          </a:xfrm>
        </p:spPr>
        <p:txBody>
          <a:bodyPr>
            <a:noAutofit/>
          </a:bodyPr>
          <a:lstStyle/>
          <a:p>
            <a:r>
              <a:rPr lang="ru-RU" sz="4800" dirty="0"/>
              <a:t>Это жир, полученный вытапливанием жировой и костной тканей убойных животных</a:t>
            </a:r>
            <a:endParaRPr lang="ru-RU" sz="4800" i="1" dirty="0">
              <a:latin typeface="Gabriola" panose="04040605051002020D02" pitchFamily="82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1358-A157-428D-85B6-0BCF859A6602}" type="slidenum">
              <a:rPr lang="ru-RU" sz="2400" smtClean="0"/>
              <a:t>26</a:t>
            </a:fld>
            <a:endParaRPr lang="ru-RU" sz="2400" dirty="0"/>
          </a:p>
        </p:txBody>
      </p:sp>
      <p:sp>
        <p:nvSpPr>
          <p:cNvPr id="6" name="Управляющая кнопка: домой 5">
            <a:hlinkClick r:id="rId3" action="ppaction://hlinksldjump" highlightClick="1"/>
          </p:cNvPr>
          <p:cNvSpPr/>
          <p:nvPr/>
        </p:nvSpPr>
        <p:spPr>
          <a:xfrm>
            <a:off x="0" y="6245196"/>
            <a:ext cx="685800" cy="612804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37" y="5384800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539" y="1576598"/>
            <a:ext cx="3998556" cy="3030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4794333"/>
            <a:ext cx="28575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54019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9966" y="174669"/>
            <a:ext cx="9720072" cy="1499616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майонез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1268963"/>
            <a:ext cx="5150497" cy="504039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3900" dirty="0"/>
              <a:t>Тонкодисперсный однородный эмульсионный продукт с содержанием жира, изготавливаемый из </a:t>
            </a:r>
            <a:r>
              <a:rPr lang="ru-RU" sz="3900" dirty="0">
                <a:solidFill>
                  <a:srgbClr val="FF0000"/>
                </a:solidFill>
              </a:rPr>
              <a:t>рафинированных дезодорированных масел</a:t>
            </a:r>
            <a:r>
              <a:rPr lang="ru-RU" sz="3900" dirty="0"/>
              <a:t>, воды, </a:t>
            </a:r>
            <a:r>
              <a:rPr lang="ru-RU" sz="3900" dirty="0">
                <a:solidFill>
                  <a:srgbClr val="FF0000"/>
                </a:solidFill>
              </a:rPr>
              <a:t>яичных продуктов </a:t>
            </a:r>
            <a:r>
              <a:rPr lang="ru-RU" sz="3900" dirty="0"/>
              <a:t>с добавлением или без добавления продуктов переработки молока, пищевых добавок и др. ингредиентов.</a:t>
            </a:r>
          </a:p>
          <a:p>
            <a:pPr marL="0" indent="0">
              <a:buNone/>
            </a:pPr>
            <a:endParaRPr lang="ru-RU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01358-A157-428D-85B6-0BCF859A6602}" type="slidenum">
              <a:rPr lang="ru-RU" sz="2400" smtClean="0"/>
              <a:t>27</a:t>
            </a:fld>
            <a:endParaRPr lang="ru-RU" sz="2400" dirty="0"/>
          </a:p>
        </p:txBody>
      </p:sp>
      <p:sp>
        <p:nvSpPr>
          <p:cNvPr id="8" name="Управляющая кнопка: домой 7">
            <a:hlinkClick r:id="rId3" action="ppaction://hlinksldjump" highlightClick="1"/>
          </p:cNvPr>
          <p:cNvSpPr/>
          <p:nvPr/>
        </p:nvSpPr>
        <p:spPr>
          <a:xfrm>
            <a:off x="0" y="6245196"/>
            <a:ext cx="685800" cy="612804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37" y="5384800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535958"/>
            <a:ext cx="4709238" cy="470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27729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419312"/>
            <a:ext cx="9905998" cy="147857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Идентифицирующие признаки майонеза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7859" y="1843086"/>
            <a:ext cx="10502396" cy="3541714"/>
          </a:xfrm>
        </p:spPr>
        <p:txBody>
          <a:bodyPr>
            <a:normAutofit/>
          </a:bodyPr>
          <a:lstStyle/>
          <a:p>
            <a:r>
              <a:rPr lang="ru-RU" sz="3200" b="1" dirty="0"/>
              <a:t>- Массовая доля белка 				- Консистенция</a:t>
            </a:r>
          </a:p>
          <a:p>
            <a:r>
              <a:rPr lang="ru-RU" sz="3200" dirty="0"/>
              <a:t>Пищевая ценность майонеза определяется высоким содержанием в нем </a:t>
            </a:r>
            <a:r>
              <a:rPr lang="ru-RU" sz="3200" dirty="0">
                <a:solidFill>
                  <a:srgbClr val="FF0000"/>
                </a:solidFill>
              </a:rPr>
              <a:t>растительного масла</a:t>
            </a:r>
            <a:r>
              <a:rPr lang="ru-RU" sz="3200" dirty="0"/>
              <a:t>.</a:t>
            </a:r>
          </a:p>
          <a:p>
            <a:r>
              <a:rPr lang="ru-RU" sz="3200" dirty="0"/>
              <a:t>При изготовлении майонеза необходимой составляющей является наличие </a:t>
            </a:r>
            <a:r>
              <a:rPr lang="ru-RU" sz="3200" dirty="0">
                <a:solidFill>
                  <a:srgbClr val="FF0000"/>
                </a:solidFill>
              </a:rPr>
              <a:t>яичного порошка</a:t>
            </a:r>
            <a:r>
              <a:rPr lang="ru-RU" sz="3200" dirty="0"/>
              <a:t>. (Отсутствие данной составляющей будет являться фальсификацией майонеза)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31505" y="618518"/>
            <a:ext cx="771089" cy="365125"/>
          </a:xfrm>
        </p:spPr>
        <p:txBody>
          <a:bodyPr/>
          <a:lstStyle/>
          <a:p>
            <a:fld id="{7C801358-A157-428D-85B6-0BCF859A6602}" type="slidenum">
              <a:rPr lang="ru-RU" sz="2400" smtClean="0"/>
              <a:t>28</a:t>
            </a:fld>
            <a:endParaRPr lang="ru-RU" sz="2400" dirty="0"/>
          </a:p>
        </p:txBody>
      </p:sp>
      <p:sp>
        <p:nvSpPr>
          <p:cNvPr id="8" name="Управляющая кнопка: домой 7">
            <a:hlinkClick r:id="rId3" action="ppaction://hlinksldjump" highlightClick="1"/>
          </p:cNvPr>
          <p:cNvSpPr/>
          <p:nvPr/>
        </p:nvSpPr>
        <p:spPr>
          <a:xfrm>
            <a:off x="0" y="6245196"/>
            <a:ext cx="685800" cy="612804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37" y="5384800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3247052" y="5110352"/>
            <a:ext cx="6158203" cy="1655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63283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2" y="244358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Фальсификация пищевых жиров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3212" y="1716833"/>
            <a:ext cx="10502398" cy="5033225"/>
          </a:xfrm>
        </p:spPr>
        <p:txBody>
          <a:bodyPr>
            <a:normAutofit/>
          </a:bodyPr>
          <a:lstStyle/>
          <a:p>
            <a:pPr>
              <a:buFont typeface="Courier New" pitchFamily="49" charset="0"/>
              <a:buChar char="o"/>
            </a:pPr>
            <a:r>
              <a:rPr lang="ru-RU" sz="3200" dirty="0"/>
              <a:t>Ассортиментная – замена масла маргарином</a:t>
            </a:r>
          </a:p>
          <a:p>
            <a:pPr>
              <a:buFont typeface="Courier New" pitchFamily="49" charset="0"/>
              <a:buChar char="o"/>
            </a:pPr>
            <a:r>
              <a:rPr lang="ru-RU" sz="3200" dirty="0" err="1"/>
              <a:t>Квалиметрическая</a:t>
            </a:r>
            <a:r>
              <a:rPr lang="ru-RU" sz="3200" dirty="0"/>
              <a:t> – несоответствие рецептуре изготовления</a:t>
            </a:r>
          </a:p>
          <a:p>
            <a:pPr>
              <a:buFont typeface="Courier New" pitchFamily="49" charset="0"/>
              <a:buChar char="o"/>
            </a:pPr>
            <a:r>
              <a:rPr lang="ru-RU" sz="3200" dirty="0"/>
              <a:t>Количественная – отклонение от массы или объёма фасовки (</a:t>
            </a:r>
            <a:r>
              <a:rPr lang="ru-RU" sz="3200" b="1" dirty="0">
                <a:solidFill>
                  <a:srgbClr val="FF0000"/>
                </a:solidFill>
              </a:rPr>
              <a:t>недовес</a:t>
            </a:r>
            <a:r>
              <a:rPr lang="ru-RU" sz="3200" dirty="0"/>
              <a:t>)</a:t>
            </a:r>
          </a:p>
          <a:p>
            <a:r>
              <a:rPr lang="ru-RU" sz="3200" dirty="0"/>
              <a:t> </a:t>
            </a:r>
          </a:p>
          <a:p>
            <a:r>
              <a:rPr lang="ru-RU" sz="3200" dirty="0"/>
              <a:t>К информационной фальсификации относится </a:t>
            </a:r>
            <a:r>
              <a:rPr lang="ru-RU" sz="3600" b="1" i="1" dirty="0"/>
              <a:t>неполная информация о составе продукта</a:t>
            </a:r>
            <a:r>
              <a:rPr lang="ru-RU" sz="3200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231505" y="618518"/>
            <a:ext cx="771089" cy="365125"/>
          </a:xfrm>
        </p:spPr>
        <p:txBody>
          <a:bodyPr/>
          <a:lstStyle/>
          <a:p>
            <a:fld id="{7C801358-A157-428D-85B6-0BCF859A6602}" type="slidenum">
              <a:rPr lang="ru-RU" sz="2400" smtClean="0"/>
              <a:t>29</a:t>
            </a:fld>
            <a:endParaRPr lang="ru-RU" sz="2400" dirty="0"/>
          </a:p>
        </p:txBody>
      </p:sp>
      <p:sp>
        <p:nvSpPr>
          <p:cNvPr id="8" name="Управляющая кнопка: домой 7">
            <a:hlinkClick r:id="rId3" action="ppaction://hlinksldjump" highlightClick="1"/>
          </p:cNvPr>
          <p:cNvSpPr/>
          <p:nvPr/>
        </p:nvSpPr>
        <p:spPr>
          <a:xfrm>
            <a:off x="0" y="6245196"/>
            <a:ext cx="685800" cy="612804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 descr="Владивостокский государственный университет экономики и сервиса (ВГУЭС) - Timeline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037" y="5384800"/>
            <a:ext cx="1836423" cy="138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893449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d2ba4b692a53c2dfd9ad49481c95c91c23658b4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2089</TotalTime>
  <Words>1131</Words>
  <Application>Microsoft Office PowerPoint</Application>
  <PresentationFormat>Широкоэкранный</PresentationFormat>
  <Paragraphs>189</Paragraphs>
  <Slides>29</Slides>
  <Notes>29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40" baseType="lpstr">
      <vt:lpstr>Arial</vt:lpstr>
      <vt:lpstr>Calibri</vt:lpstr>
      <vt:lpstr>Courier New</vt:lpstr>
      <vt:lpstr>Gabriola</vt:lpstr>
      <vt:lpstr>Simplified Arabic Fixed</vt:lpstr>
      <vt:lpstr>Tahoma</vt:lpstr>
      <vt:lpstr>Tw Cen MT</vt:lpstr>
      <vt:lpstr>Tw Cen MT Condensed</vt:lpstr>
      <vt:lpstr>Wingdings</vt:lpstr>
      <vt:lpstr>Wingdings 3</vt:lpstr>
      <vt:lpstr>Интеграл</vt:lpstr>
      <vt:lpstr>Молочные продукты</vt:lpstr>
      <vt:lpstr>Молоко</vt:lpstr>
      <vt:lpstr>молоко</vt:lpstr>
      <vt:lpstr>молоко</vt:lpstr>
      <vt:lpstr>Идентифицирующие свойства</vt:lpstr>
      <vt:lpstr>Молоко по типу тепловой обработки</vt:lpstr>
      <vt:lpstr>Пастеризация </vt:lpstr>
      <vt:lpstr>Топление  </vt:lpstr>
      <vt:lpstr>стерилизация </vt:lpstr>
      <vt:lpstr>Квалиметрическая Фальсификация</vt:lpstr>
      <vt:lpstr>Количественная  Фальсификация</vt:lpstr>
      <vt:lpstr>Информационная фальсификация</vt:lpstr>
      <vt:lpstr>Сливки</vt:lpstr>
      <vt:lpstr>Кисломолочные продукты</vt:lpstr>
      <vt:lpstr>Кисломолочные продукты</vt:lpstr>
      <vt:lpstr>Кисломолочные продукты</vt:lpstr>
      <vt:lpstr>Фальсификация молочных продуктов</vt:lpstr>
      <vt:lpstr>сыры</vt:lpstr>
      <vt:lpstr>сыры</vt:lpstr>
      <vt:lpstr>Пищевые жиры</vt:lpstr>
      <vt:lpstr>Растительные масла</vt:lpstr>
      <vt:lpstr>Идентификация </vt:lpstr>
      <vt:lpstr>масла</vt:lpstr>
      <vt:lpstr>Идентификация и фальсификация</vt:lpstr>
      <vt:lpstr>маргарин</vt:lpstr>
      <vt:lpstr>Животный жир</vt:lpstr>
      <vt:lpstr>майонез</vt:lpstr>
      <vt:lpstr>Идентифицирующие признаки майонеза</vt:lpstr>
      <vt:lpstr>Фальсификация пищевых жиров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Идентификация и фальсификация зерномучных товаров</dc:title>
  <dc:creator>Алина Матущак</dc:creator>
  <cp:lastModifiedBy>Пользователь</cp:lastModifiedBy>
  <cp:revision>171</cp:revision>
  <dcterms:created xsi:type="dcterms:W3CDTF">2015-06-03T04:33:13Z</dcterms:created>
  <dcterms:modified xsi:type="dcterms:W3CDTF">2026-09-01T10:44:32Z</dcterms:modified>
</cp:coreProperties>
</file>