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300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47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951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409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39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70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56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077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614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80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87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E42B6-BA8C-4682-A4E5-102D4DCED51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392A4-446F-4C05-B1D2-9113690B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98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Лекция 1. Основы торговой техники.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	Предметом дисциплины является изучение механизации и автоматизации процесса торговли, анализ рынка оборудования, подбор, установка и рациональная эксплуатация всех видов торгово-технологического оборудования. Изучение дисциплины основано на достижениях науки, техники и технологии, мировой практики совершенствования процесса товародвижения. </a:t>
            </a:r>
          </a:p>
          <a:p>
            <a:pPr marL="0" indent="0" algn="just">
              <a:buNone/>
            </a:pPr>
            <a:r>
              <a:rPr lang="ru-RU" dirty="0"/>
              <a:t>	При создании новой фирмы или при переоборудовании существующей предпринимателю-специалисту необходимо иметь представление о технических возможностях повышения эффективности тех или иных технологических процессов, управленческих решений, уметь ориентироваться на рынке технических средств. </a:t>
            </a:r>
          </a:p>
        </p:txBody>
      </p:sp>
    </p:spTree>
    <p:extLst>
      <p:ext uri="{BB962C8B-B14F-4D97-AF65-F5344CB8AC3E}">
        <p14:creationId xmlns:p14="http://schemas.microsoft.com/office/powerpoint/2010/main" val="384063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	Анализ тактико-технических данных нового оборудования должен выполняться специалистами, хорошо знакомыми с современными достижениями науки и техники в данной отрасли, знающими технологические процессы, нуждающиеся в механизации и автоматизации в первую очередь.</a:t>
            </a:r>
          </a:p>
        </p:txBody>
      </p:sp>
    </p:spTree>
    <p:extLst>
      <p:ext uri="{BB962C8B-B14F-4D97-AF65-F5344CB8AC3E}">
        <p14:creationId xmlns:p14="http://schemas.microsoft.com/office/powerpoint/2010/main" val="3044956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КЛАССИФИКАЦИЯ ТОРГОВО-ТЕХНОЛОГИЧЕСКОГО ОБОРУДОВАНИЯ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Торговое оборудование — оборудование, предназначенное для предприятий торговли. </a:t>
            </a:r>
          </a:p>
          <a:p>
            <a:pPr marL="0" indent="0">
              <a:buNone/>
            </a:pPr>
            <a:r>
              <a:rPr lang="ru-RU" dirty="0"/>
              <a:t>Торговое оборудование используется для выкладки, хранения и продажи товаров. </a:t>
            </a:r>
          </a:p>
          <a:p>
            <a:pPr marL="0" indent="0">
              <a:buNone/>
            </a:pPr>
            <a:r>
              <a:rPr lang="ru-RU" dirty="0"/>
              <a:t>Конечная цель применения торгового оборудования — реализация продукции. </a:t>
            </a:r>
          </a:p>
          <a:p>
            <a:pPr marL="0" indent="0">
              <a:buNone/>
            </a:pPr>
            <a:r>
              <a:rPr lang="ru-RU" dirty="0"/>
              <a:t>Его подразделяют на: выставочное оборудование и оборудование для автоматизации торговли.</a:t>
            </a:r>
          </a:p>
        </p:txBody>
      </p:sp>
    </p:spTree>
    <p:extLst>
      <p:ext uri="{BB962C8B-B14F-4D97-AF65-F5344CB8AC3E}">
        <p14:creationId xmlns:p14="http://schemas.microsoft.com/office/powerpoint/2010/main" val="70073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1307" y="78227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Выставочное оборудование представляет собой специализированную мебель или оборудование для магазинов, торговых отделов, и является основным инструментом </a:t>
            </a:r>
            <a:r>
              <a:rPr lang="ru-RU" dirty="0" err="1"/>
              <a:t>мерчендайзинга</a:t>
            </a:r>
            <a:r>
              <a:rPr lang="ru-RU" dirty="0"/>
              <a:t> и дизайна интерьера торговых помещений. </a:t>
            </a:r>
          </a:p>
          <a:p>
            <a:pPr marL="0" indent="0">
              <a:buNone/>
            </a:pPr>
            <a:r>
              <a:rPr lang="ru-RU" dirty="0"/>
              <a:t>Витрина, холодильное оборудование для продуктов, прилавок, стеллаж и </a:t>
            </a:r>
            <a:r>
              <a:rPr lang="ru-RU" dirty="0" err="1"/>
              <a:t>экономпанели</a:t>
            </a:r>
            <a:r>
              <a:rPr lang="ru-RU" dirty="0"/>
              <a:t> с навесными элементами — выставочное оборудование. </a:t>
            </a:r>
          </a:p>
          <a:p>
            <a:pPr marL="0" indent="0">
              <a:buNone/>
            </a:pPr>
            <a:r>
              <a:rPr lang="ru-RU" dirty="0"/>
              <a:t>Оборудование для автоматизации торговли - кассовые аппараты, </a:t>
            </a:r>
            <a:r>
              <a:rPr lang="ru-RU" dirty="0" err="1"/>
              <a:t>весоизмерительное</a:t>
            </a:r>
            <a:r>
              <a:rPr lang="ru-RU" dirty="0"/>
              <a:t> оборудование, оборудование для считывания штрих-кодов, </a:t>
            </a:r>
            <a:r>
              <a:rPr lang="ru-RU" dirty="0" err="1"/>
              <a:t>антикражевые</a:t>
            </a:r>
            <a:r>
              <a:rPr lang="ru-RU" dirty="0"/>
              <a:t> системы и т. п.</a:t>
            </a:r>
          </a:p>
        </p:txBody>
      </p:sp>
    </p:spTree>
    <p:extLst>
      <p:ext uri="{BB962C8B-B14F-4D97-AF65-F5344CB8AC3E}">
        <p14:creationId xmlns:p14="http://schemas.microsoft.com/office/powerpoint/2010/main" val="738271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3385"/>
            <a:ext cx="10515600" cy="5473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Различают торговое оборудование для продовольственных, промышленных товаров и универсальное. </a:t>
            </a:r>
          </a:p>
          <a:p>
            <a:pPr marL="0" indent="0">
              <a:buNone/>
            </a:pPr>
            <a:r>
              <a:rPr lang="ru-RU" dirty="0"/>
              <a:t>Для успешной реализации товаров магазину необходимо иметь как минимум шесть групп торгово-технологического оборудования: </a:t>
            </a:r>
          </a:p>
          <a:p>
            <a:r>
              <a:rPr lang="ru-RU" dirty="0"/>
              <a:t>Немеханическое оборудование; </a:t>
            </a:r>
          </a:p>
          <a:p>
            <a:r>
              <a:rPr lang="ru-RU" dirty="0" err="1"/>
              <a:t>Весоизмерительное</a:t>
            </a:r>
            <a:r>
              <a:rPr lang="ru-RU" dirty="0"/>
              <a:t> оборудование; </a:t>
            </a:r>
          </a:p>
          <a:p>
            <a:r>
              <a:rPr lang="ru-RU" dirty="0"/>
              <a:t>Контрольно-кассовое оборудование; </a:t>
            </a:r>
          </a:p>
          <a:p>
            <a:r>
              <a:rPr lang="ru-RU" dirty="0"/>
              <a:t>Холодильное оборудование; </a:t>
            </a:r>
          </a:p>
          <a:p>
            <a:r>
              <a:rPr lang="ru-RU" dirty="0"/>
              <a:t>Торговые автоматы; </a:t>
            </a:r>
          </a:p>
          <a:p>
            <a:r>
              <a:rPr lang="ru-RU" dirty="0"/>
              <a:t>Технические средства для обработки коммерческой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79938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Немеханическое оборудование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8297" y="1825625"/>
            <a:ext cx="929540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24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Немеханическое оборудование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5784" y="1825625"/>
            <a:ext cx="816043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8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Немеханическое оборудование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7161" y="1825625"/>
            <a:ext cx="833767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5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Немеханическое торговое оборудование принято классифицировать по следующим признакам: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978023"/>
            <a:ext cx="10931769" cy="465723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По месту использования: для торговых залов магазинов; для подсобных и складских помещений; для мелкорозничных предприятий. </a:t>
            </a:r>
          </a:p>
          <a:p>
            <a:r>
              <a:rPr lang="ru-RU" dirty="0"/>
              <a:t>По способу установки: приставное (устанавливаемое по периметру торгового зала); островное (устанавливаемое в центре зала); навесное (на стенах торгового зала); встроенное (в углублении стен); </a:t>
            </a:r>
            <a:r>
              <a:rPr lang="ru-RU" dirty="0" err="1"/>
              <a:t>привитринное</a:t>
            </a:r>
            <a:r>
              <a:rPr lang="ru-RU" dirty="0"/>
              <a:t> (возле оконных витрин). </a:t>
            </a:r>
          </a:p>
          <a:p>
            <a:r>
              <a:rPr lang="ru-RU" dirty="0"/>
              <a:t>По назначению: для хранения (стеллажи, </a:t>
            </a:r>
            <a:r>
              <a:rPr lang="ru-RU" dirty="0" err="1"/>
              <a:t>подтварники</a:t>
            </a:r>
            <a:r>
              <a:rPr lang="ru-RU" dirty="0"/>
              <a:t>); подготовка товаров к продаже (</a:t>
            </a:r>
            <a:r>
              <a:rPr lang="ru-RU" dirty="0" err="1"/>
              <a:t>столы,гладильные</a:t>
            </a:r>
            <a:r>
              <a:rPr lang="ru-RU" dirty="0"/>
              <a:t> доски); приемки товаров по качеству (столы для бракеража); показа товаров (витрины, стенды); для выкладки и продажи товаров (горки, прилавки, прилавки-витрины, вешала); транспортировки и продажи товаров (тара-оборудование); расчетов с покупателями (кассовые кабины); для обслуживания покупателей (примерочные кабины, </a:t>
            </a:r>
            <a:r>
              <a:rPr lang="ru-RU" dirty="0" err="1"/>
              <a:t>банкетки</a:t>
            </a:r>
            <a:r>
              <a:rPr lang="ru-RU" dirty="0"/>
              <a:t> и подставки для примерки обуви, корзины и тележки для отборки товаров, столы для упаковки и перекладывания товаров в сумки, тумбочки). </a:t>
            </a:r>
          </a:p>
          <a:p>
            <a:r>
              <a:rPr lang="ru-RU" dirty="0"/>
              <a:t>По товарному профилю: специализированное (предназначенное для определенных товаров- тканей, обуви, одежды, хлеба, овощей и др.); универсальное (для различных групп товаров). </a:t>
            </a:r>
          </a:p>
          <a:p>
            <a:r>
              <a:rPr lang="ru-RU" dirty="0"/>
              <a:t>По материалу изготовления: полимерное, металлическое; деревянное; комбинированное. </a:t>
            </a:r>
          </a:p>
        </p:txBody>
      </p:sp>
    </p:spTree>
    <p:extLst>
      <p:ext uri="{BB962C8B-B14F-4D97-AF65-F5344CB8AC3E}">
        <p14:creationId xmlns:p14="http://schemas.microsoft.com/office/powerpoint/2010/main" val="4049988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 немеханическому торговому оборудованию предъявляются следующие </a:t>
            </a:r>
            <a:r>
              <a:rPr lang="ru-RU" b="1" dirty="0"/>
              <a:t>требования: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0884877" cy="473929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Эксплуатационные</a:t>
            </a:r>
            <a:r>
              <a:rPr lang="ru-RU" dirty="0"/>
              <a:t>, предусматривающие создание максимальных удобств как для покупателей, так и для работников торговли: оптимальные размеры, достаточная емкость, возможность пополнения запасов, наглядность показа, удобство отбора товаров, возможность изменения формы, обеспечение сохранности, достаточная прочность, надежность соединений деталей торгового оборудования. </a:t>
            </a:r>
          </a:p>
          <a:p>
            <a:r>
              <a:rPr lang="ru-RU" b="1" dirty="0"/>
              <a:t>Экономические </a:t>
            </a:r>
            <a:r>
              <a:rPr lang="ru-RU" dirty="0"/>
              <a:t>требования сводятся к созданию недорогого оборудования. Поэтому его выпускают простой и облегченной конструкции, из недорогих строительных и отделочных материалов с использованием современных технологий. </a:t>
            </a:r>
          </a:p>
          <a:p>
            <a:r>
              <a:rPr lang="ru-RU" b="1" dirty="0"/>
              <a:t>Эргономические </a:t>
            </a:r>
            <a:r>
              <a:rPr lang="ru-RU" dirty="0"/>
              <a:t>требования предусматривают наиболее удобные размеры торгового оборудования (длина, высота, глубина полок, расстояние между ними и т.д.) и его деталей с учетом роста и пропорций фигуры человека. Это обеспечивает минимальную утомляемость работников торговли при работе с товарами, хорошую обозримость, свободный доступ и удобство выбора товаров для покупателей. </a:t>
            </a:r>
          </a:p>
          <a:p>
            <a:r>
              <a:rPr lang="ru-RU" b="1" dirty="0"/>
              <a:t>Эстетические </a:t>
            </a:r>
            <a:r>
              <a:rPr lang="ru-RU" dirty="0"/>
              <a:t>требования обуславливают роль торгового оборудования в наиболее выгодной демонстрации товаров и особенностями художественного оформления интерьера торгового зала. </a:t>
            </a:r>
          </a:p>
          <a:p>
            <a:r>
              <a:rPr lang="ru-RU" b="1" dirty="0"/>
              <a:t>Санитарно-гигиенические </a:t>
            </a:r>
            <a:r>
              <a:rPr lang="ru-RU" dirty="0"/>
              <a:t>требования подразумевают стойкость и способность оборудования к различным внешним воздействиям, а также к простоте и легкости ухода за ним. </a:t>
            </a:r>
          </a:p>
        </p:txBody>
      </p:sp>
    </p:spTree>
    <p:extLst>
      <p:ext uri="{BB962C8B-B14F-4D97-AF65-F5344CB8AC3E}">
        <p14:creationId xmlns:p14="http://schemas.microsoft.com/office/powerpoint/2010/main" val="4080050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Классифицируют торговый инвентарь: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По месту использования: для складских и подсобных помещений, инвентарь торговых залов продовольственных магазинов и инвентарь для торговых залов магазинов, торгующих непродовольственными товарами, а также инвентарь общего пользования. </a:t>
            </a:r>
          </a:p>
          <a:p>
            <a:r>
              <a:rPr lang="ru-RU" dirty="0"/>
              <a:t>В зависимости от назначения: для вскрытия тары и упаковки, проверки размеров и качества товаров, подготовки товаров к продаже и отпуска их покупателям, выкладки и рекламы товаров, отбора товаров покупателями. Магазины должны оснащаться счетным, вспомогательным, санитарно-гигиеническим и противопожарным инвентарем.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900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Инвентарь для вскрытия тары и упаковки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1015"/>
          <a:stretch/>
        </p:blipFill>
        <p:spPr>
          <a:xfrm>
            <a:off x="2157046" y="1232910"/>
            <a:ext cx="8305800" cy="1996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4056638"/>
            <a:ext cx="10248900" cy="249555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971550" y="32685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/>
              <a:t>Противопожарный инвентарь</a:t>
            </a:r>
          </a:p>
        </p:txBody>
      </p:sp>
    </p:spTree>
    <p:extLst>
      <p:ext uri="{BB962C8B-B14F-4D97-AF65-F5344CB8AC3E}">
        <p14:creationId xmlns:p14="http://schemas.microsoft.com/office/powerpoint/2010/main" val="133084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Инвентарь для предпродажной подготовки и продажи товаров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49114"/>
            <a:ext cx="10515600" cy="43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347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768</Words>
  <Application>Microsoft Office PowerPoint</Application>
  <PresentationFormat>Широкоэкранный</PresentationFormat>
  <Paragraphs>41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Лекция 1. Основы торговой техники. </vt:lpstr>
      <vt:lpstr>Презентация PowerPoint</vt:lpstr>
      <vt:lpstr>КЛАССИФИКАЦИЯ ТОРГОВО-ТЕХНОЛОГИЧЕСКОГО ОБОРУДОВАНИЯ</vt:lpstr>
      <vt:lpstr>Презентация PowerPoint</vt:lpstr>
      <vt:lpstr>Презентация PowerPoint</vt:lpstr>
      <vt:lpstr>Немеханическое оборудование</vt:lpstr>
      <vt:lpstr>Немеханическое оборудование</vt:lpstr>
      <vt:lpstr>Немеханическое оборудование</vt:lpstr>
      <vt:lpstr>Немеханическое торговое оборудование принято классифицировать по следующим признакам: </vt:lpstr>
      <vt:lpstr>К немеханическому торговому оборудованию предъявляются следующие требования: </vt:lpstr>
      <vt:lpstr>Классифицируют торговый инвентарь: </vt:lpstr>
      <vt:lpstr>Инвентарь для вскрытия тары и упаковки</vt:lpstr>
      <vt:lpstr>Инвентарь для предпродажной подготовки и продажи товаров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Оборудование в торговле</dc:title>
  <dc:creator>Пользователь</dc:creator>
  <cp:lastModifiedBy>Пользователь</cp:lastModifiedBy>
  <cp:revision>16</cp:revision>
  <dcterms:created xsi:type="dcterms:W3CDTF">2020-09-02T05:52:24Z</dcterms:created>
  <dcterms:modified xsi:type="dcterms:W3CDTF">2026-09-01T10:38:45Z</dcterms:modified>
</cp:coreProperties>
</file>