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5"/>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43F9F6-177A-4B55-860D-FE121C006F78}" type="datetimeFigureOut">
              <a:rPr lang="ru-RU" smtClean="0"/>
              <a:t>18.09.2019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AFF68D-58F0-4092-8B96-8DD7F949B9E5}" type="slidenum">
              <a:rPr lang="ru-RU" smtClean="0"/>
              <a:t>‹#›</a:t>
            </a:fld>
            <a:endParaRPr lang="ru-RU"/>
          </a:p>
        </p:txBody>
      </p:sp>
    </p:spTree>
    <p:extLst>
      <p:ext uri="{BB962C8B-B14F-4D97-AF65-F5344CB8AC3E}">
        <p14:creationId xmlns:p14="http://schemas.microsoft.com/office/powerpoint/2010/main" val="369767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AAFF68D-58F0-4092-8B96-8DD7F949B9E5}" type="slidenum">
              <a:rPr lang="ru-RU" smtClean="0"/>
              <a:t>32</a:t>
            </a:fld>
            <a:endParaRPr lang="ru-RU"/>
          </a:p>
        </p:txBody>
      </p:sp>
    </p:spTree>
    <p:extLst>
      <p:ext uri="{BB962C8B-B14F-4D97-AF65-F5344CB8AC3E}">
        <p14:creationId xmlns:p14="http://schemas.microsoft.com/office/powerpoint/2010/main" val="3473030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55A6079-39E1-43F3-8B80-86A1DA50FE7A}" type="datetimeFigureOut">
              <a:rPr lang="ru-RU" smtClean="0"/>
              <a:t>18.09.2019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84200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5A6079-39E1-43F3-8B80-86A1DA50FE7A}" type="datetimeFigureOut">
              <a:rPr lang="ru-RU" smtClean="0"/>
              <a:t>18.09.2019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1186100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55A6079-39E1-43F3-8B80-86A1DA50FE7A}" type="datetimeFigureOut">
              <a:rPr lang="ru-RU" smtClean="0"/>
              <a:t>18.09.2019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1895506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55A6079-39E1-43F3-8B80-86A1DA50FE7A}" type="datetimeFigureOut">
              <a:rPr lang="ru-RU" smtClean="0"/>
              <a:t>18.09.2019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229495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55A6079-39E1-43F3-8B80-86A1DA50FE7A}" type="datetimeFigureOut">
              <a:rPr lang="ru-RU" smtClean="0"/>
              <a:t>18.09.2019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1842470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55A6079-39E1-43F3-8B80-86A1DA50FE7A}" type="datetimeFigureOut">
              <a:rPr lang="ru-RU" smtClean="0"/>
              <a:t>18.09.2019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1841816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55A6079-39E1-43F3-8B80-86A1DA50FE7A}" type="datetimeFigureOut">
              <a:rPr lang="ru-RU" smtClean="0"/>
              <a:t>18.09.2019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3656965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55A6079-39E1-43F3-8B80-86A1DA50FE7A}" type="datetimeFigureOut">
              <a:rPr lang="ru-RU" smtClean="0"/>
              <a:t>18.09.2019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492030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55A6079-39E1-43F3-8B80-86A1DA50FE7A}" type="datetimeFigureOut">
              <a:rPr lang="ru-RU" smtClean="0"/>
              <a:t>18.09.2019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3736484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5A6079-39E1-43F3-8B80-86A1DA50FE7A}" type="datetimeFigureOut">
              <a:rPr lang="ru-RU" smtClean="0"/>
              <a:t>18.09.2019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1301079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5A6079-39E1-43F3-8B80-86A1DA50FE7A}" type="datetimeFigureOut">
              <a:rPr lang="ru-RU" smtClean="0"/>
              <a:t>18.09.2019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728A405-B8E0-483F-B8F4-3C52B0C79195}" type="slidenum">
              <a:rPr lang="ru-RU" smtClean="0"/>
              <a:t>‹#›</a:t>
            </a:fld>
            <a:endParaRPr lang="ru-RU"/>
          </a:p>
        </p:txBody>
      </p:sp>
    </p:spTree>
    <p:extLst>
      <p:ext uri="{BB962C8B-B14F-4D97-AF65-F5344CB8AC3E}">
        <p14:creationId xmlns:p14="http://schemas.microsoft.com/office/powerpoint/2010/main" val="1317050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5A6079-39E1-43F3-8B80-86A1DA50FE7A}" type="datetimeFigureOut">
              <a:rPr lang="ru-RU" smtClean="0"/>
              <a:t>18.09.2019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28A405-B8E0-483F-B8F4-3C52B0C79195}" type="slidenum">
              <a:rPr lang="ru-RU" smtClean="0"/>
              <a:t>‹#›</a:t>
            </a:fld>
            <a:endParaRPr lang="ru-RU"/>
          </a:p>
        </p:txBody>
      </p:sp>
    </p:spTree>
    <p:extLst>
      <p:ext uri="{BB962C8B-B14F-4D97-AF65-F5344CB8AC3E}">
        <p14:creationId xmlns:p14="http://schemas.microsoft.com/office/powerpoint/2010/main" val="2097807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8.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8.xm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8.xml"/><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8.jpg"/><Relationship Id="rId4" Type="http://schemas.openxmlformats.org/officeDocument/2006/relationships/image" Target="../media/image37.jpg"/></Relationships>
</file>

<file path=ppt/slides/_rels/slide3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68582" y="1911928"/>
            <a:ext cx="9407236" cy="1842654"/>
          </a:xfrm>
        </p:spPr>
        <p:txBody>
          <a:bodyPr>
            <a:normAutofit/>
          </a:bodyPr>
          <a:lstStyle/>
          <a:p>
            <a:r>
              <a:rPr lang="ru-RU" b="1" dirty="0">
                <a:solidFill>
                  <a:schemeClr val="accent2">
                    <a:lumMod val="50000"/>
                  </a:schemeClr>
                </a:solidFill>
                <a:latin typeface="Times New Roman" panose="02020603050405020304" pitchFamily="18" charset="0"/>
                <a:cs typeface="Times New Roman" panose="02020603050405020304" pitchFamily="18" charset="0"/>
              </a:rPr>
              <a:t>БУЛОЧНЫЕ </a:t>
            </a:r>
            <a:r>
              <a:rPr lang="ru-RU" b="1" dirty="0" smtClean="0">
                <a:solidFill>
                  <a:schemeClr val="accent2">
                    <a:lumMod val="50000"/>
                  </a:schemeClr>
                </a:solidFill>
                <a:latin typeface="Times New Roman" panose="02020603050405020304" pitchFamily="18" charset="0"/>
                <a:cs typeface="Times New Roman" panose="02020603050405020304" pitchFamily="18" charset="0"/>
              </a:rPr>
              <a:t>ИЗДЕЛИЯ</a:t>
            </a:r>
            <a:endParaRPr lang="ru-RU"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0897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83188" y="110837"/>
            <a:ext cx="6842557" cy="533400"/>
          </a:xfrm>
        </p:spPr>
        <p:txBody>
          <a:bodyPr>
            <a:normAutofit/>
          </a:bodyPr>
          <a:lstStyle/>
          <a:p>
            <a:r>
              <a:rPr lang="ru-RU" sz="2000" b="1" dirty="0">
                <a:latin typeface="Times New Roman" panose="02020603050405020304" pitchFamily="18" charset="0"/>
                <a:cs typeface="Times New Roman" panose="02020603050405020304" pitchFamily="18" charset="0"/>
              </a:rPr>
              <a:t>БАТОН  НАРЕЗНОЙ ХОРОШЕГО   КАЧЕСТВА (рис. 46</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2152129"/>
            <a:ext cx="6842557" cy="3259659"/>
          </a:xfrm>
        </p:spPr>
      </p:pic>
      <p:sp>
        <p:nvSpPr>
          <p:cNvPr id="4" name="Текст 3"/>
          <p:cNvSpPr>
            <a:spLocks noGrp="1"/>
          </p:cNvSpPr>
          <p:nvPr>
            <p:ph type="body" sz="half" idx="2"/>
          </p:nvPr>
        </p:nvSpPr>
        <p:spPr>
          <a:xfrm>
            <a:off x="193964" y="1267358"/>
            <a:ext cx="4989224" cy="5029200"/>
          </a:xfrm>
        </p:spPr>
        <p:txBody>
          <a:bodyPr/>
          <a:lstStyle/>
          <a:p>
            <a:pPr algn="just">
              <a:spcBef>
                <a:spcPts val="600"/>
              </a:spcBef>
            </a:pPr>
            <a:r>
              <a:rPr lang="ru-RU" sz="1700" b="1" dirty="0" smtClean="0">
                <a:latin typeface="Times New Roman" panose="02020603050405020304" pitchFamily="18" charset="0"/>
                <a:cs typeface="Times New Roman" panose="02020603050405020304" pitchFamily="18" charset="0"/>
              </a:rPr>
              <a:t>Характеристика изделия. </a:t>
            </a:r>
            <a:r>
              <a:rPr lang="ru-RU" sz="1700" dirty="0" smtClean="0">
                <a:latin typeface="Times New Roman" panose="02020603050405020304" pitchFamily="18" charset="0"/>
                <a:cs typeface="Times New Roman" panose="02020603050405020304" pitchFamily="18" charset="0"/>
              </a:rPr>
              <a:t>Батон нарезной из муки пшеничной I сорта, весом 400 г, продолговатой формы, с округлыми тупыми концами.</a:t>
            </a:r>
          </a:p>
          <a:p>
            <a:pPr algn="just">
              <a:spcBef>
                <a:spcPts val="600"/>
              </a:spcBef>
            </a:pPr>
            <a:r>
              <a:rPr lang="ru-RU" sz="1700" dirty="0" smtClean="0">
                <a:latin typeface="Times New Roman" panose="02020603050405020304" pitchFamily="18" charset="0"/>
                <a:cs typeface="Times New Roman" panose="02020603050405020304" pitchFamily="18" charset="0"/>
              </a:rPr>
              <a:t>Поверхность батона равномерно выпуклая, не расплывчатая, без боковых выплывов или </a:t>
            </a:r>
            <a:r>
              <a:rPr lang="ru-RU" sz="1700" dirty="0" err="1" smtClean="0">
                <a:latin typeface="Times New Roman" panose="02020603050405020304" pitchFamily="18" charset="0"/>
                <a:cs typeface="Times New Roman" panose="02020603050405020304" pitchFamily="18" charset="0"/>
              </a:rPr>
              <a:t>притисков</a:t>
            </a:r>
            <a:r>
              <a:rPr lang="ru-RU" sz="1700" dirty="0" smtClean="0">
                <a:latin typeface="Times New Roman" panose="02020603050405020304" pitchFamily="18" charset="0"/>
                <a:cs typeface="Times New Roman" panose="02020603050405020304" pitchFamily="18" charset="0"/>
              </a:rPr>
              <a:t>, без трещин, с пятью неглубокими косыми надрезами.</a:t>
            </a:r>
          </a:p>
          <a:p>
            <a:pPr algn="just">
              <a:spcBef>
                <a:spcPts val="600"/>
              </a:spcBef>
            </a:pPr>
            <a:r>
              <a:rPr lang="ru-RU" sz="1700" dirty="0" smtClean="0">
                <a:latin typeface="Times New Roman" panose="02020603050405020304" pitchFamily="18" charset="0"/>
                <a:cs typeface="Times New Roman" panose="02020603050405020304" pitchFamily="18" charset="0"/>
              </a:rPr>
              <a:t>Цвет корок от светло-золотистого до светло-коричневого.</a:t>
            </a:r>
          </a:p>
          <a:p>
            <a:pPr algn="just">
              <a:spcBef>
                <a:spcPts val="600"/>
              </a:spcBef>
            </a:pPr>
            <a:r>
              <a:rPr lang="ru-RU" sz="1700" dirty="0" smtClean="0">
                <a:latin typeface="Times New Roman" panose="02020603050405020304" pitchFamily="18" charset="0"/>
                <a:cs typeface="Times New Roman" panose="02020603050405020304" pitchFamily="18" charset="0"/>
              </a:rPr>
              <a:t>Мякиш хорошо пропеченный, эластичный, не липкий и не влажный па ощупь, без комочков и следов </a:t>
            </a:r>
            <a:r>
              <a:rPr lang="ru-RU" sz="1700" dirty="0" err="1" smtClean="0">
                <a:latin typeface="Times New Roman" panose="02020603050405020304" pitchFamily="18" charset="0"/>
                <a:cs typeface="Times New Roman" panose="02020603050405020304" pitchFamily="18" charset="0"/>
              </a:rPr>
              <a:t>непромеса</a:t>
            </a:r>
            <a:r>
              <a:rPr lang="ru-RU" sz="1700" dirty="0" smtClean="0">
                <a:latin typeface="Times New Roman" panose="02020603050405020304" pitchFamily="18" charset="0"/>
                <a:cs typeface="Times New Roman" panose="02020603050405020304" pitchFamily="18" charset="0"/>
              </a:rPr>
              <a:t>.</a:t>
            </a:r>
          </a:p>
          <a:p>
            <a:pPr algn="just">
              <a:spcBef>
                <a:spcPts val="600"/>
              </a:spcBef>
            </a:pPr>
            <a:r>
              <a:rPr lang="ru-RU" sz="1700" dirty="0" smtClean="0">
                <a:latin typeface="Times New Roman" panose="02020603050405020304" pitchFamily="18" charset="0"/>
                <a:cs typeface="Times New Roman" panose="02020603050405020304" pitchFamily="18" charset="0"/>
              </a:rPr>
              <a:t>Пористость равномерная, хорошо развитая, без пустот и закала.</a:t>
            </a:r>
          </a:p>
          <a:p>
            <a:pPr algn="just">
              <a:spcBef>
                <a:spcPts val="600"/>
              </a:spcBef>
            </a:pPr>
            <a:r>
              <a:rPr lang="ru-RU" sz="1700" dirty="0" smtClean="0">
                <a:latin typeface="Times New Roman" panose="02020603050405020304" pitchFamily="18" charset="0"/>
                <a:cs typeface="Times New Roman" panose="02020603050405020304" pitchFamily="18" charset="0"/>
              </a:rPr>
              <a:t>Запах приятный, соответствующий данному сорту изделий. Вкус не кислый, не пересоленный, слегка   сладковатый,   без   признаков  горечи.</a:t>
            </a:r>
          </a:p>
          <a:p>
            <a:endParaRPr lang="ru-RU" dirty="0"/>
          </a:p>
        </p:txBody>
      </p:sp>
    </p:spTree>
    <p:extLst>
      <p:ext uri="{BB962C8B-B14F-4D97-AF65-F5344CB8AC3E}">
        <p14:creationId xmlns:p14="http://schemas.microsoft.com/office/powerpoint/2010/main" val="2682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83188" y="110837"/>
            <a:ext cx="6842557" cy="533400"/>
          </a:xfrm>
        </p:spPr>
        <p:txBody>
          <a:bodyPr>
            <a:normAutofit/>
          </a:bodyPr>
          <a:lstStyle/>
          <a:p>
            <a:r>
              <a:rPr lang="ru-RU" sz="2000" b="1" dirty="0" smtClean="0">
                <a:latin typeface="Times New Roman" panose="02020603050405020304" pitchFamily="18" charset="0"/>
                <a:cs typeface="Times New Roman" panose="02020603050405020304" pitchFamily="18" charset="0"/>
              </a:rPr>
              <a:t>ДЕФЕКТ —  ПЛОСКАЯ   ФОРМА  (рис. 47)</a:t>
            </a:r>
            <a:endParaRPr lang="ru-RU" sz="2000" dirty="0">
              <a:latin typeface="Times New Roman" panose="02020603050405020304" pitchFamily="18" charset="0"/>
              <a:cs typeface="Times New Roman" panose="02020603050405020304" pitchFamily="18" charset="0"/>
            </a:endParaRPr>
          </a:p>
        </p:txBody>
      </p:sp>
      <p:sp>
        <p:nvSpPr>
          <p:cNvPr id="4" name="Текст 3"/>
          <p:cNvSpPr>
            <a:spLocks noGrp="1"/>
          </p:cNvSpPr>
          <p:nvPr>
            <p:ph type="body" sz="half" idx="2"/>
          </p:nvPr>
        </p:nvSpPr>
        <p:spPr>
          <a:xfrm>
            <a:off x="193964" y="845127"/>
            <a:ext cx="4989224" cy="5451431"/>
          </a:xfrm>
        </p:spPr>
        <p:txBody>
          <a:bodyPr>
            <a:normAutofit fontScale="85000" lnSpcReduction="20000"/>
          </a:bodyPr>
          <a:lstStyle/>
          <a:p>
            <a:pPr algn="just"/>
            <a:r>
              <a:rPr lang="ru-RU" sz="2000" b="1" dirty="0">
                <a:latin typeface="Times New Roman" panose="02020603050405020304" pitchFamily="18" charset="0"/>
                <a:cs typeface="Times New Roman" panose="02020603050405020304" pitchFamily="18" charset="0"/>
              </a:rPr>
              <a:t>Характеристика дефекта.</a:t>
            </a:r>
            <a:r>
              <a:rPr lang="ru-RU" sz="2000" dirty="0">
                <a:latin typeface="Times New Roman" panose="02020603050405020304" pitchFamily="18" charset="0"/>
                <a:cs typeface="Times New Roman" panose="02020603050405020304" pitchFamily="18" charset="0"/>
              </a:rPr>
              <a:t> Вытянутая форма, глубокие надрезы. Боковые корки бледные, тонкие, склонные к оседанию и сморщиванию при хранении.</a:t>
            </a:r>
          </a:p>
          <a:p>
            <a:pPr algn="just"/>
            <a:r>
              <a:rPr lang="ru-RU" sz="2000" b="1" dirty="0">
                <a:latin typeface="Times New Roman" panose="02020603050405020304" pitchFamily="18" charset="0"/>
                <a:cs typeface="Times New Roman" panose="02020603050405020304" pitchFamily="18" charset="0"/>
              </a:rPr>
              <a:t>Причины дефекта</a:t>
            </a:r>
            <a:r>
              <a:rPr lang="ru-RU" sz="2000" dirty="0">
                <a:latin typeface="Times New Roman" panose="02020603050405020304" pitchFamily="18" charset="0"/>
                <a:cs typeface="Times New Roman" panose="02020603050405020304" pitchFamily="18" charset="0"/>
              </a:rPr>
              <a:t>: </a:t>
            </a:r>
          </a:p>
          <a:p>
            <a:pPr algn="just"/>
            <a:r>
              <a:rPr lang="ru-RU" sz="2000" dirty="0">
                <a:latin typeface="Times New Roman" panose="02020603050405020304" pitchFamily="18" charset="0"/>
                <a:cs typeface="Times New Roman" panose="02020603050405020304" pitchFamily="18" charset="0"/>
              </a:rPr>
              <a:t>1.Недостаточно отрегулиро­ван механизм, определяющий размеры тестовой за­готовки в закаточной машине.</a:t>
            </a:r>
          </a:p>
          <a:p>
            <a:pPr algn="just"/>
            <a:r>
              <a:rPr lang="ru-RU" sz="2000" dirty="0">
                <a:latin typeface="Times New Roman" panose="02020603050405020304" pitchFamily="18" charset="0"/>
                <a:cs typeface="Times New Roman" panose="02020603050405020304" pitchFamily="18" charset="0"/>
              </a:rPr>
              <a:t>2. Тестовые заготовки батонов при посадке в печь подвергались излишнему увлажнению, водой.</a:t>
            </a:r>
          </a:p>
          <a:p>
            <a:pPr algn="just"/>
            <a:r>
              <a:rPr lang="ru-RU" sz="2000" dirty="0">
                <a:latin typeface="Times New Roman" panose="02020603050405020304" pitchFamily="18" charset="0"/>
                <a:cs typeface="Times New Roman" panose="02020603050405020304" pitchFamily="18" charset="0"/>
              </a:rPr>
              <a:t>3. Плотная рассадка тестовых заготовок на печи.</a:t>
            </a:r>
          </a:p>
          <a:p>
            <a:pPr algn="just"/>
            <a:r>
              <a:rPr lang="ru-RU" sz="2000" b="1" dirty="0" smtClean="0">
                <a:latin typeface="Times New Roman" panose="02020603050405020304" pitchFamily="18" charset="0"/>
                <a:cs typeface="Times New Roman" panose="02020603050405020304" pitchFamily="18" charset="0"/>
              </a:rPr>
              <a:t>	</a:t>
            </a:r>
            <a:r>
              <a:rPr lang="ru-RU" sz="4200" b="1" dirty="0" smtClean="0">
                <a:solidFill>
                  <a:srgbClr val="FF0000"/>
                </a:solidFill>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Способы </a:t>
            </a:r>
            <a:r>
              <a:rPr lang="ru-RU" sz="2000" b="1" dirty="0">
                <a:latin typeface="Times New Roman" panose="02020603050405020304" pitchFamily="18" charset="0"/>
                <a:cs typeface="Times New Roman" panose="02020603050405020304" pitchFamily="18" charset="0"/>
              </a:rPr>
              <a:t>предупреждения</a:t>
            </a:r>
            <a:r>
              <a:rPr lang="ru-RU" sz="2000" dirty="0">
                <a:latin typeface="Times New Roman" panose="02020603050405020304" pitchFamily="18" charset="0"/>
                <a:cs typeface="Times New Roman" panose="02020603050405020304" pitchFamily="18" charset="0"/>
              </a:rPr>
              <a:t>: </a:t>
            </a:r>
          </a:p>
          <a:p>
            <a:pPr algn="just"/>
            <a:r>
              <a:rPr lang="ru-RU" sz="2000" dirty="0">
                <a:latin typeface="Times New Roman" panose="02020603050405020304" pitchFamily="18" charset="0"/>
                <a:cs typeface="Times New Roman" panose="02020603050405020304" pitchFamily="18" charset="0"/>
              </a:rPr>
              <a:t>1. Контролировать и своевременно регулировать работу закаточной машины.</a:t>
            </a:r>
          </a:p>
          <a:p>
            <a:pPr algn="just"/>
            <a:r>
              <a:rPr lang="ru-RU" sz="2000" dirty="0" smtClean="0">
                <a:latin typeface="Times New Roman" panose="02020603050405020304" pitchFamily="18" charset="0"/>
                <a:cs typeface="Times New Roman" panose="02020603050405020304" pitchFamily="18" charset="0"/>
              </a:rPr>
              <a:t>2. Не   </a:t>
            </a:r>
            <a:r>
              <a:rPr lang="ru-RU" sz="2000" dirty="0">
                <a:latin typeface="Times New Roman" panose="02020603050405020304" pitchFamily="18" charset="0"/>
                <a:cs typeface="Times New Roman" panose="02020603050405020304" pitchFamily="18" charset="0"/>
              </a:rPr>
              <a:t>допускать   излишнего   увлажнения тестовых заготовок перед посадкой в печь.</a:t>
            </a:r>
          </a:p>
          <a:p>
            <a:pPr algn="just"/>
            <a:r>
              <a:rPr lang="ru-RU" sz="2000" dirty="0">
                <a:latin typeface="Times New Roman" panose="02020603050405020304" pitchFamily="18" charset="0"/>
                <a:cs typeface="Times New Roman" panose="02020603050405020304" pitchFamily="18" charset="0"/>
              </a:rPr>
              <a:t>3. </a:t>
            </a:r>
            <a:r>
              <a:rPr lang="ru-RU" sz="2000" dirty="0" smtClean="0">
                <a:latin typeface="Times New Roman" panose="02020603050405020304" pitchFamily="18" charset="0"/>
                <a:cs typeface="Times New Roman" panose="02020603050405020304" pitchFamily="18" charset="0"/>
              </a:rPr>
              <a:t>Производить </a:t>
            </a:r>
            <a:r>
              <a:rPr lang="ru-RU" sz="2000" dirty="0">
                <a:latin typeface="Times New Roman" panose="02020603050405020304" pitchFamily="18" charset="0"/>
                <a:cs typeface="Times New Roman" panose="02020603050405020304" pitchFamily="18" charset="0"/>
              </a:rPr>
              <a:t>правильную  рассадку заготовок на поду, обеспечивающую   равномерное образование корок.                                                          </a:t>
            </a:r>
          </a:p>
          <a:p>
            <a:pPr algn="just"/>
            <a:r>
              <a:rPr lang="ru-RU" sz="2000" dirty="0" smtClean="0">
                <a:latin typeface="Times New Roman" panose="02020603050405020304" pitchFamily="18" charset="0"/>
                <a:cs typeface="Times New Roman" panose="02020603050405020304" pitchFamily="18" charset="0"/>
              </a:rPr>
              <a:t>4. Не </a:t>
            </a:r>
            <a:r>
              <a:rPr lang="ru-RU" sz="2000" dirty="0">
                <a:latin typeface="Times New Roman" panose="02020603050405020304" pitchFamily="18" charset="0"/>
                <a:cs typeface="Times New Roman" panose="02020603050405020304" pitchFamily="18" charset="0"/>
              </a:rPr>
              <a:t>допускать чрезмерного увлажнения поверхности изделий при выборке из печи.</a:t>
            </a:r>
          </a:p>
          <a:p>
            <a:endParaRPr lang="ru-RU" dirty="0"/>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2216728"/>
            <a:ext cx="6717867" cy="2216394"/>
          </a:xfrm>
        </p:spPr>
      </p:pic>
    </p:spTree>
    <p:extLst>
      <p:ext uri="{BB962C8B-B14F-4D97-AF65-F5344CB8AC3E}">
        <p14:creationId xmlns:p14="http://schemas.microsoft.com/office/powerpoint/2010/main" val="274249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5455" y="0"/>
            <a:ext cx="6830290" cy="928255"/>
          </a:xfrm>
        </p:spPr>
        <p:txBody>
          <a:bodyPr>
            <a:normAutofit/>
          </a:bodyPr>
          <a:lstStyle/>
          <a:p>
            <a:pPr algn="just"/>
            <a:r>
              <a:rPr lang="ru-RU" sz="2000" b="1" dirty="0">
                <a:latin typeface="Times New Roman" panose="02020603050405020304" pitchFamily="18" charset="0"/>
                <a:cs typeface="Times New Roman" panose="02020603050405020304" pitchFamily="18" charset="0"/>
              </a:rPr>
              <a:t>ГОРОДСКАЯ БУЛКА ХОРОШЕГО КАЧЕСТВА (рис. 48)</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52027" y="1911927"/>
            <a:ext cx="6717145" cy="3458297"/>
          </a:xfrm>
        </p:spPr>
      </p:pic>
      <p:sp>
        <p:nvSpPr>
          <p:cNvPr id="4" name="Текст 3"/>
          <p:cNvSpPr>
            <a:spLocks noGrp="1"/>
          </p:cNvSpPr>
          <p:nvPr>
            <p:ph type="body" sz="half" idx="2"/>
          </p:nvPr>
        </p:nvSpPr>
        <p:spPr>
          <a:xfrm>
            <a:off x="0" y="1717964"/>
            <a:ext cx="5252027" cy="4502727"/>
          </a:xfrm>
        </p:spPr>
        <p:txBody>
          <a:bodyPr/>
          <a:lstStyle/>
          <a:p>
            <a:pPr algn="just"/>
            <a:r>
              <a:rPr lang="ru-RU" sz="1700" b="1" dirty="0" smtClean="0">
                <a:latin typeface="Times New Roman" panose="02020603050405020304" pitchFamily="18" charset="0"/>
                <a:cs typeface="Times New Roman" panose="02020603050405020304" pitchFamily="18" charset="0"/>
              </a:rPr>
              <a:t>Характеристика   изделия.    </a:t>
            </a:r>
            <a:r>
              <a:rPr lang="ru-RU" sz="1700" dirty="0" smtClean="0">
                <a:latin typeface="Times New Roman" panose="02020603050405020304" pitchFamily="18" charset="0"/>
                <a:cs typeface="Times New Roman" panose="02020603050405020304" pitchFamily="18" charset="0"/>
              </a:rPr>
              <a:t>Городская    булка    из Пшеничной муки I сорта, весом 200 г, правильной продолговато-овальной  формы,   без   </a:t>
            </a:r>
            <a:r>
              <a:rPr lang="ru-RU" sz="1700" dirty="0" err="1" smtClean="0">
                <a:latin typeface="Times New Roman" panose="02020603050405020304" pitchFamily="18" charset="0"/>
                <a:cs typeface="Times New Roman" panose="02020603050405020304" pitchFamily="18" charset="0"/>
              </a:rPr>
              <a:t>притисков</a:t>
            </a:r>
            <a:r>
              <a:rPr lang="ru-RU" sz="1700" dirty="0" smtClean="0">
                <a:latin typeface="Times New Roman" panose="02020603050405020304" pitchFamily="18" charset="0"/>
                <a:cs typeface="Times New Roman" panose="02020603050405020304" pitchFamily="18" charset="0"/>
              </a:rPr>
              <a:t>  или боковых подрывов, с приподнятым гребешком, проходящим от одного конца до другого.  Отличается хорошим объемным    выходом и    внешним    видом. Цвет тонких корочек золотисто-коричневый,  более светлый под гребешком.  Поверхность  гладкая  без пузырей, пятен и </a:t>
            </a:r>
            <a:r>
              <a:rPr lang="ru-RU" sz="1700" dirty="0" err="1" smtClean="0">
                <a:latin typeface="Times New Roman" panose="02020603050405020304" pitchFamily="18" charset="0"/>
                <a:cs typeface="Times New Roman" panose="02020603050405020304" pitchFamily="18" charset="0"/>
              </a:rPr>
              <a:t>подгорелости</a:t>
            </a:r>
            <a:r>
              <a:rPr lang="ru-RU" sz="1700" dirty="0" smtClean="0">
                <a:latin typeface="Times New Roman" panose="02020603050405020304" pitchFamily="18" charset="0"/>
                <a:cs typeface="Times New Roman" panose="02020603050405020304" pitchFamily="18" charset="0"/>
              </a:rPr>
              <a:t>.</a:t>
            </a:r>
          </a:p>
          <a:p>
            <a:pPr algn="just"/>
            <a:r>
              <a:rPr lang="ru-RU" sz="1700" dirty="0" smtClean="0">
                <a:latin typeface="Times New Roman" panose="02020603050405020304" pitchFamily="18" charset="0"/>
                <a:cs typeface="Times New Roman" panose="02020603050405020304" pitchFamily="18" charset="0"/>
              </a:rPr>
              <a:t>	На  срезе   видна   хорошо   развитая   пористость, мелкая, тонкостенная, без пустот, разрывов и уплотнений.</a:t>
            </a:r>
          </a:p>
          <a:p>
            <a:pPr algn="just"/>
            <a:r>
              <a:rPr lang="ru-RU" sz="1700" dirty="0" smtClean="0">
                <a:latin typeface="Times New Roman" panose="02020603050405020304" pitchFamily="18" charset="0"/>
                <a:cs typeface="Times New Roman" panose="02020603050405020304" pitchFamily="18" charset="0"/>
              </a:rPr>
              <a:t>           Мякиш эластичный, после легкого надавливания пальцами принимает первоначальную форму. Вкус и запах, свойственный данному изделию</a:t>
            </a:r>
          </a:p>
          <a:p>
            <a:endParaRPr lang="ru-RU" dirty="0"/>
          </a:p>
        </p:txBody>
      </p:sp>
    </p:spTree>
    <p:extLst>
      <p:ext uri="{BB962C8B-B14F-4D97-AF65-F5344CB8AC3E}">
        <p14:creationId xmlns:p14="http://schemas.microsoft.com/office/powerpoint/2010/main" val="3225743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30982" y="0"/>
            <a:ext cx="6664036" cy="942109"/>
          </a:xfrm>
        </p:spPr>
        <p:txBody>
          <a:bodyPr>
            <a:normAutofit/>
          </a:bodyPr>
          <a:lstStyle/>
          <a:p>
            <a:r>
              <a:rPr lang="ru-RU" sz="2000" b="1" dirty="0">
                <a:latin typeface="Times New Roman" panose="02020603050405020304" pitchFamily="18" charset="0"/>
                <a:cs typeface="Times New Roman" panose="02020603050405020304" pitchFamily="18" charset="0"/>
              </a:rPr>
              <a:t>ДЕФЕКТ — ТЕМНООКРАШЕННЫЕ    ПЯТНА И ПУЗЫРИ  НА КОРКЕ (рис. 49</a:t>
            </a:r>
            <a:r>
              <a:rPr lang="ru-RU" sz="2000" b="1" dirty="0" smtClean="0">
                <a:latin typeface="Times New Roman" panose="02020603050405020304" pitchFamily="18" charset="0"/>
                <a:cs typeface="Times New Roman" panose="02020603050405020304" pitchFamily="18" charset="0"/>
              </a:rPr>
              <a:t>)</a:t>
            </a:r>
            <a:endParaRPr lang="ru-RU"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4806" y="1717964"/>
            <a:ext cx="6648594" cy="3238230"/>
          </a:xfrm>
        </p:spPr>
      </p:pic>
      <p:sp>
        <p:nvSpPr>
          <p:cNvPr id="4" name="Текст 3"/>
          <p:cNvSpPr>
            <a:spLocks noGrp="1"/>
          </p:cNvSpPr>
          <p:nvPr>
            <p:ph type="body" sz="half" idx="2"/>
          </p:nvPr>
        </p:nvSpPr>
        <p:spPr>
          <a:xfrm>
            <a:off x="0" y="471054"/>
            <a:ext cx="5314806" cy="6386945"/>
          </a:xfrm>
        </p:spPr>
        <p:txBody>
          <a:bodyPr>
            <a:normAutofit lnSpcReduction="10000"/>
          </a:bodyPr>
          <a:lstStyle/>
          <a:p>
            <a:pPr algn="just"/>
            <a:r>
              <a:rPr lang="ru-RU" sz="1700" b="1" dirty="0" smtClean="0">
                <a:latin typeface="Times New Roman" panose="02020603050405020304" pitchFamily="18" charset="0"/>
                <a:cs typeface="Times New Roman" panose="02020603050405020304" pitchFamily="18" charset="0"/>
              </a:rPr>
              <a:t>Характеристика дефекта. </a:t>
            </a:r>
            <a:r>
              <a:rPr lang="ru-RU" sz="1700" dirty="0" smtClean="0">
                <a:latin typeface="Times New Roman" panose="02020603050405020304" pitchFamily="18" charset="0"/>
                <a:cs typeface="Times New Roman" panose="02020603050405020304" pitchFamily="18" charset="0"/>
              </a:rPr>
              <a:t>Булка городская из пшеничной муки I сорта, весом 200 г. Край гребешка подгорелый. Цвет и поверхность изделия неровные, с темными пятнами и пузырями. Под гребешком глубокие трещины и подрывы. Мякиш уплотненный, неэластичный. Пористость неравномерная, плохо развита. Изделие имеет недостаточный объемный выход, </a:t>
            </a:r>
            <a:r>
              <a:rPr lang="ru-RU" sz="1700" dirty="0" err="1" smtClean="0">
                <a:latin typeface="Times New Roman" panose="02020603050405020304" pitchFamily="18" charset="0"/>
                <a:cs typeface="Times New Roman" panose="02020603050405020304" pitchFamily="18" charset="0"/>
              </a:rPr>
              <a:t>обжимистое</a:t>
            </a:r>
            <a:r>
              <a:rPr lang="ru-RU" sz="1700" dirty="0" smtClean="0">
                <a:latin typeface="Times New Roman" panose="02020603050405020304" pitchFamily="18" charset="0"/>
                <a:cs typeface="Times New Roman" panose="02020603050405020304" pitchFamily="18" charset="0"/>
              </a:rPr>
              <a:t>.</a:t>
            </a:r>
          </a:p>
          <a:p>
            <a:pPr algn="just"/>
            <a:r>
              <a:rPr lang="ru-RU" sz="1700" b="1" dirty="0" smtClean="0">
                <a:latin typeface="Times New Roman" panose="02020603050405020304" pitchFamily="18" charset="0"/>
                <a:cs typeface="Times New Roman" panose="02020603050405020304" pitchFamily="18" charset="0"/>
              </a:rPr>
              <a:t>Причины дефекта. </a:t>
            </a:r>
            <a:r>
              <a:rPr lang="ru-RU" sz="1700" dirty="0" smtClean="0">
                <a:latin typeface="Times New Roman" panose="02020603050405020304" pitchFamily="18" charset="0"/>
                <a:cs typeface="Times New Roman" panose="02020603050405020304" pitchFamily="18" charset="0"/>
              </a:rPr>
              <a:t>Па разделку тестовых заготовок было взято не вполне выброженное (моложавое) тесто.</a:t>
            </a:r>
          </a:p>
          <a:p>
            <a:pPr algn="just"/>
            <a:r>
              <a:rPr lang="ru-RU" sz="1700" dirty="0" smtClean="0">
                <a:latin typeface="Times New Roman" panose="02020603050405020304" pitchFamily="18" charset="0"/>
                <a:cs typeface="Times New Roman" panose="02020603050405020304" pitchFamily="18" charset="0"/>
              </a:rPr>
              <a:t>Брожение теста проходило при пониженной температуре.</a:t>
            </a:r>
          </a:p>
          <a:p>
            <a:pPr algn="just"/>
            <a:r>
              <a:rPr lang="ru-RU" sz="1700" dirty="0" smtClean="0">
                <a:latin typeface="Times New Roman" panose="02020603050405020304" pitchFamily="18" charset="0"/>
                <a:cs typeface="Times New Roman" panose="02020603050405020304" pitchFamily="18" charset="0"/>
              </a:rPr>
              <a:t>Когда тестовая заготовка попадает в пекарную камеру, ее поверхность начинает быстро обезвоживаться. На изделии образуется тонкая обезвоженная пленка, которая при дальнейшей выпечке, постепенно утолщаясь, превращается в корку.</a:t>
            </a:r>
          </a:p>
          <a:p>
            <a:pPr algn="just"/>
            <a:r>
              <a:rPr lang="ru-RU" sz="1700" dirty="0" smtClean="0">
                <a:latin typeface="Times New Roman" panose="02020603050405020304" pitchFamily="18" charset="0"/>
                <a:cs typeface="Times New Roman" panose="02020603050405020304" pitchFamily="18" charset="0"/>
              </a:rPr>
              <a:t>В начале выпечки эта тонкая поверхностная пленка способна еще растягиваться. На отдельных участках поверхностного слоя очень интенсивно идет брожение. Тепловое расширение образующегося при этом углекислого газа или пара давит на тонкую поверхностную пленку, образуя пузыри. Вздутый участок тонкой пленки очень быстро прогревается до температуры, более высокой, чем поверхность остальной части изделия, и поэтому имеет более темную окраску.</a:t>
            </a:r>
          </a:p>
          <a:p>
            <a:endParaRPr lang="ru-RU" dirty="0"/>
          </a:p>
        </p:txBody>
      </p:sp>
    </p:spTree>
    <p:extLst>
      <p:ext uri="{BB962C8B-B14F-4D97-AF65-F5344CB8AC3E}">
        <p14:creationId xmlns:p14="http://schemas.microsoft.com/office/powerpoint/2010/main" val="1963392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069" y="1669472"/>
            <a:ext cx="3048000" cy="3048000"/>
          </a:xfrm>
        </p:spPr>
      </p:pic>
      <p:sp>
        <p:nvSpPr>
          <p:cNvPr id="4" name="Текст 3"/>
          <p:cNvSpPr>
            <a:spLocks noGrp="1"/>
          </p:cNvSpPr>
          <p:nvPr>
            <p:ph type="body" sz="half" idx="2"/>
          </p:nvPr>
        </p:nvSpPr>
        <p:spPr>
          <a:xfrm>
            <a:off x="3707678" y="1291935"/>
            <a:ext cx="7375957" cy="4135583"/>
          </a:xfrm>
        </p:spPr>
        <p:txBody>
          <a:bodyPr>
            <a:normAutofit/>
          </a:bodyPr>
          <a:lstStyle/>
          <a:p>
            <a:pPr algn="just"/>
            <a:r>
              <a:rPr lang="ru-RU" sz="2400" b="1" dirty="0">
                <a:latin typeface="Times New Roman" panose="02020603050405020304" pitchFamily="18" charset="0"/>
                <a:cs typeface="Times New Roman" panose="02020603050405020304" pitchFamily="18" charset="0"/>
              </a:rPr>
              <a:t>Способы предупреждения</a:t>
            </a:r>
            <a:r>
              <a:rPr lang="ru-RU" sz="2400" dirty="0">
                <a:latin typeface="Times New Roman" panose="02020603050405020304" pitchFamily="18" charset="0"/>
                <a:cs typeface="Times New Roman" panose="02020603050405020304" pitchFamily="18" charset="0"/>
              </a:rPr>
              <a:t>: </a:t>
            </a:r>
          </a:p>
          <a:p>
            <a:pPr algn="just"/>
            <a:r>
              <a:rPr lang="ru-RU" sz="2400" dirty="0">
                <a:latin typeface="Times New Roman" panose="02020603050405020304" pitchFamily="18" charset="0"/>
                <a:cs typeface="Times New Roman" panose="02020603050405020304" pitchFamily="18" charset="0"/>
              </a:rPr>
              <a:t>1. Установив побоч­ные дефекты (степень </a:t>
            </a:r>
            <a:r>
              <a:rPr lang="ru-RU" sz="2400" dirty="0" err="1">
                <a:latin typeface="Times New Roman" panose="02020603050405020304" pitchFamily="18" charset="0"/>
                <a:cs typeface="Times New Roman" panose="02020603050405020304" pitchFamily="18" charset="0"/>
              </a:rPr>
              <a:t>разрыхленности</a:t>
            </a:r>
            <a:r>
              <a:rPr lang="ru-RU" sz="2400" dirty="0">
                <a:latin typeface="Times New Roman" panose="02020603050405020304" pitchFamily="18" charset="0"/>
                <a:cs typeface="Times New Roman" panose="02020603050405020304" pitchFamily="18" charset="0"/>
              </a:rPr>
              <a:t>, характер пористости, форму, вкус и пр.), следует устранить основную причину — обеспечить полное </a:t>
            </a:r>
            <a:r>
              <a:rPr lang="ru-RU" sz="2400" dirty="0" err="1" smtClean="0">
                <a:latin typeface="Times New Roman" panose="02020603050405020304" pitchFamily="18" charset="0"/>
                <a:cs typeface="Times New Roman" panose="02020603050405020304" pitchFamily="18" charset="0"/>
              </a:rPr>
              <a:t>выбраживание</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опары и теста, соблюдая необходимый темпе­ратурный режим брожения.</a:t>
            </a:r>
          </a:p>
          <a:p>
            <a:pPr algn="just"/>
            <a:r>
              <a:rPr lang="ru-RU" sz="2400" dirty="0">
                <a:latin typeface="Times New Roman" panose="02020603050405020304" pitchFamily="18" charset="0"/>
                <a:cs typeface="Times New Roman" panose="02020603050405020304" pitchFamily="18" charset="0"/>
              </a:rPr>
              <a:t>2.   Не допускать  посадки   заготовок в   печь   без полной </a:t>
            </a:r>
            <a:r>
              <a:rPr lang="ru-RU" sz="2400" dirty="0" err="1">
                <a:latin typeface="Times New Roman" panose="02020603050405020304" pitchFamily="18" charset="0"/>
                <a:cs typeface="Times New Roman" panose="02020603050405020304" pitchFamily="18" charset="0"/>
              </a:rPr>
              <a:t>расстойки</a:t>
            </a:r>
            <a:r>
              <a:rPr lang="ru-RU" sz="2400" dirty="0">
                <a:latin typeface="Times New Roman" panose="02020603050405020304" pitchFamily="18" charset="0"/>
                <a:cs typeface="Times New Roman" panose="02020603050405020304" pitchFamily="18" charset="0"/>
              </a:rPr>
              <a:t>.</a:t>
            </a:r>
          </a:p>
          <a:p>
            <a:pPr algn="just"/>
            <a:r>
              <a:rPr lang="ru-RU" sz="2400" dirty="0">
                <a:latin typeface="Times New Roman" panose="02020603050405020304" pitchFamily="18" charset="0"/>
                <a:cs typeface="Times New Roman" panose="02020603050405020304" pitchFamily="18" charset="0"/>
              </a:rPr>
              <a:t>3.   Изделия из </a:t>
            </a:r>
            <a:r>
              <a:rPr lang="ru-RU" sz="2400" dirty="0" err="1">
                <a:latin typeface="Times New Roman" panose="02020603050405020304" pitchFamily="18" charset="0"/>
                <a:cs typeface="Times New Roman" panose="02020603050405020304" pitchFamily="18" charset="0"/>
              </a:rPr>
              <a:t>недовыброженного</a:t>
            </a:r>
            <a:r>
              <a:rPr lang="ru-RU" sz="2400" dirty="0">
                <a:latin typeface="Times New Roman" panose="02020603050405020304" pitchFamily="18" charset="0"/>
                <a:cs typeface="Times New Roman" panose="02020603050405020304" pitchFamily="18" charset="0"/>
              </a:rPr>
              <a:t> теста выпекать при   более  низкой  температуре  пекарной   камеры.</a:t>
            </a:r>
          </a:p>
          <a:p>
            <a:pPr algn="just"/>
            <a:endParaRPr lang="ru-RU" dirty="0"/>
          </a:p>
        </p:txBody>
      </p:sp>
    </p:spTree>
    <p:extLst>
      <p:ext uri="{BB962C8B-B14F-4D97-AF65-F5344CB8AC3E}">
        <p14:creationId xmlns:p14="http://schemas.microsoft.com/office/powerpoint/2010/main" val="520505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83187" y="0"/>
            <a:ext cx="6620885" cy="831273"/>
          </a:xfrm>
        </p:spPr>
        <p:txBody>
          <a:bodyPr>
            <a:normAutofit/>
          </a:bodyPr>
          <a:lstStyle/>
          <a:p>
            <a:r>
              <a:rPr lang="ru-RU" sz="2000" b="1" dirty="0">
                <a:latin typeface="Times New Roman" panose="02020603050405020304" pitchFamily="18" charset="0"/>
                <a:cs typeface="Times New Roman" panose="02020603050405020304" pitchFamily="18" charset="0"/>
              </a:rPr>
              <a:t>ДЕФЕКТ— НЕПРАВИЛЬНАЯ   ФОРМА ГОРОДСКОЙ БУЛКИ (рис. 50</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7" y="1744238"/>
            <a:ext cx="6620885" cy="3368088"/>
          </a:xfrm>
        </p:spPr>
      </p:pic>
      <p:sp>
        <p:nvSpPr>
          <p:cNvPr id="4" name="Текст 3"/>
          <p:cNvSpPr>
            <a:spLocks noGrp="1"/>
          </p:cNvSpPr>
          <p:nvPr>
            <p:ph type="body" sz="half" idx="2"/>
          </p:nvPr>
        </p:nvSpPr>
        <p:spPr>
          <a:xfrm>
            <a:off x="0" y="1052944"/>
            <a:ext cx="5056909" cy="5430983"/>
          </a:xfrm>
        </p:spPr>
        <p:txBody>
          <a:bodyPr>
            <a:normAutofit/>
          </a:bodyPr>
          <a:lstStyle/>
          <a:p>
            <a:pPr algn="just"/>
            <a:r>
              <a:rPr lang="ru-RU" sz="1700" b="1" dirty="0" smtClean="0">
                <a:latin typeface="Times New Roman" panose="02020603050405020304" pitchFamily="18" charset="0"/>
                <a:cs typeface="Times New Roman" panose="02020603050405020304" pitchFamily="18" charset="0"/>
              </a:rPr>
              <a:t>Характеристика дефекта. </a:t>
            </a:r>
            <a:r>
              <a:rPr lang="ru-RU" sz="1700" dirty="0" smtClean="0">
                <a:latin typeface="Times New Roman" panose="02020603050405020304" pitchFamily="18" charset="0"/>
                <a:cs typeface="Times New Roman" panose="02020603050405020304" pitchFamily="18" charset="0"/>
              </a:rPr>
              <a:t>Образец городской булки из муки I сорта, весом 200 г, отличается хорошим объемным выходом, достаточно равномерным цветом корок, но имеет дефект формы. Гребешок не приподнят кверху, почти плоский, опустившийся по линии надреза.</a:t>
            </a:r>
          </a:p>
          <a:p>
            <a:pPr algn="just"/>
            <a:r>
              <a:rPr lang="ru-RU" sz="1700" b="1" dirty="0" smtClean="0">
                <a:latin typeface="Times New Roman" panose="02020603050405020304" pitchFamily="18" charset="0"/>
                <a:cs typeface="Times New Roman" panose="02020603050405020304" pitchFamily="18" charset="0"/>
              </a:rPr>
              <a:t>Причина дефекта. </a:t>
            </a:r>
            <a:r>
              <a:rPr lang="ru-RU" sz="1700" dirty="0" smtClean="0">
                <a:latin typeface="Times New Roman" panose="02020603050405020304" pitchFamily="18" charset="0"/>
                <a:cs typeface="Times New Roman" panose="02020603050405020304" pitchFamily="18" charset="0"/>
              </a:rPr>
              <a:t>Избыточная </a:t>
            </a:r>
            <a:r>
              <a:rPr lang="ru-RU" sz="1700" dirty="0" err="1" smtClean="0">
                <a:latin typeface="Times New Roman" panose="02020603050405020304" pitchFamily="18" charset="0"/>
                <a:cs typeface="Times New Roman" panose="02020603050405020304" pitchFamily="18" charset="0"/>
              </a:rPr>
              <a:t>расстойка</a:t>
            </a:r>
            <a:r>
              <a:rPr lang="ru-RU" sz="1700" dirty="0" smtClean="0">
                <a:latin typeface="Times New Roman" panose="02020603050405020304" pitchFamily="18" charset="0"/>
                <a:cs typeface="Times New Roman" panose="02020603050405020304" pitchFamily="18" charset="0"/>
              </a:rPr>
              <a:t> тестовых заготовок. Об излишней </a:t>
            </a:r>
            <a:r>
              <a:rPr lang="ru-RU" sz="1700" dirty="0" err="1" smtClean="0">
                <a:latin typeface="Times New Roman" panose="02020603050405020304" pitchFamily="18" charset="0"/>
                <a:cs typeface="Times New Roman" panose="02020603050405020304" pitchFamily="18" charset="0"/>
              </a:rPr>
              <a:t>расстойки</a:t>
            </a:r>
            <a:r>
              <a:rPr lang="ru-RU" sz="1700" dirty="0" smtClean="0">
                <a:latin typeface="Times New Roman" panose="02020603050405020304" pitchFamily="18" charset="0"/>
                <a:cs typeface="Times New Roman" panose="02020603050405020304" pitchFamily="18" charset="0"/>
              </a:rPr>
              <a:t> свидетельствует также слегка расплывчатая форма изделия с небольшим </a:t>
            </a:r>
            <a:r>
              <a:rPr lang="ru-RU" sz="1700" dirty="0" err="1" smtClean="0">
                <a:latin typeface="Times New Roman" panose="02020603050405020304" pitchFamily="18" charset="0"/>
                <a:cs typeface="Times New Roman" panose="02020603050405020304" pitchFamily="18" charset="0"/>
              </a:rPr>
              <a:t>притиском</a:t>
            </a:r>
            <a:r>
              <a:rPr lang="ru-RU" sz="1700" dirty="0" smtClean="0">
                <a:latin typeface="Times New Roman" panose="02020603050405020304" pitchFamily="18" charset="0"/>
                <a:cs typeface="Times New Roman" panose="02020603050405020304" pitchFamily="18" charset="0"/>
              </a:rPr>
              <a:t>.</a:t>
            </a:r>
          </a:p>
          <a:p>
            <a:pPr algn="just"/>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 </a:t>
            </a:r>
            <a:r>
              <a:rPr lang="ru-RU" sz="1700" b="1" dirty="0">
                <a:latin typeface="Times New Roman" panose="02020603050405020304" pitchFamily="18" charset="0"/>
                <a:cs typeface="Times New Roman" panose="02020603050405020304" pitchFamily="18" charset="0"/>
              </a:rPr>
              <a:t>предупреждения</a:t>
            </a:r>
            <a:r>
              <a:rPr lang="ru-RU" sz="1700" dirty="0">
                <a:latin typeface="Times New Roman" panose="02020603050405020304" pitchFamily="18" charset="0"/>
                <a:cs typeface="Times New Roman" panose="02020603050405020304" pitchFamily="18" charset="0"/>
              </a:rPr>
              <a:t>. Строго соблюдать опти­мальные условия и продолжительность  </a:t>
            </a:r>
            <a:r>
              <a:rPr lang="ru-RU" sz="1700" dirty="0" err="1">
                <a:latin typeface="Times New Roman" panose="02020603050405020304" pitchFamily="18" charset="0"/>
                <a:cs typeface="Times New Roman" panose="02020603050405020304" pitchFamily="18" charset="0"/>
              </a:rPr>
              <a:t>расстойки</a:t>
            </a:r>
            <a:r>
              <a:rPr lang="ru-RU" sz="1700" dirty="0">
                <a:latin typeface="Times New Roman" panose="02020603050405020304" pitchFamily="18" charset="0"/>
                <a:cs typeface="Times New Roman" panose="02020603050405020304" pitchFamily="18" charset="0"/>
              </a:rPr>
              <a:t> тестовых заготовок.</a:t>
            </a:r>
          </a:p>
          <a:p>
            <a:pPr algn="just"/>
            <a:r>
              <a:rPr lang="ru-RU" sz="1700" dirty="0">
                <a:latin typeface="Times New Roman" panose="02020603050405020304" pitchFamily="18" charset="0"/>
                <a:cs typeface="Times New Roman" panose="02020603050405020304" pitchFamily="18" charset="0"/>
              </a:rPr>
              <a:t>Необходимо учитывать, что в процессе излишней окончательной </a:t>
            </a:r>
            <a:r>
              <a:rPr lang="ru-RU" sz="1700" dirty="0" err="1">
                <a:latin typeface="Times New Roman" panose="02020603050405020304" pitchFamily="18" charset="0"/>
                <a:cs typeface="Times New Roman" panose="02020603050405020304" pitchFamily="18" charset="0"/>
              </a:rPr>
              <a:t>расстойки</a:t>
            </a:r>
            <a:r>
              <a:rPr lang="ru-RU" sz="1700" dirty="0">
                <a:latin typeface="Times New Roman" panose="02020603050405020304" pitchFamily="18" charset="0"/>
                <a:cs typeface="Times New Roman" panose="02020603050405020304" pitchFamily="18" charset="0"/>
              </a:rPr>
              <a:t> тестовых заготовок в них происходит накопление дополнительной кислотности, разжижающей тесто и снижающей его </a:t>
            </a:r>
            <a:r>
              <a:rPr lang="ru-RU" sz="1700" dirty="0" err="1">
                <a:latin typeface="Times New Roman" panose="02020603050405020304" pitchFamily="18" charset="0"/>
                <a:cs typeface="Times New Roman" panose="02020603050405020304" pitchFamily="18" charset="0"/>
              </a:rPr>
              <a:t>формоустойчивость</a:t>
            </a:r>
            <a:r>
              <a:rPr lang="ru-RU" sz="1700" dirty="0">
                <a:latin typeface="Times New Roman" panose="02020603050405020304" pitchFamily="18" charset="0"/>
                <a:cs typeface="Times New Roman" panose="02020603050405020304" pitchFamily="18" charset="0"/>
              </a:rPr>
              <a:t>.</a:t>
            </a:r>
          </a:p>
          <a:p>
            <a:pPr algn="just"/>
            <a:endParaRPr lang="ru-R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2999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83188" y="117764"/>
            <a:ext cx="6717867" cy="616527"/>
          </a:xfrm>
        </p:spPr>
        <p:txBody>
          <a:bodyPr>
            <a:normAutofit/>
          </a:bodyPr>
          <a:lstStyle/>
          <a:p>
            <a:pPr algn="ctr"/>
            <a:r>
              <a:rPr lang="ru-RU" sz="2000" b="1" dirty="0" smtClean="0">
                <a:latin typeface="Times New Roman" panose="02020603050405020304" pitchFamily="18" charset="0"/>
                <a:cs typeface="Times New Roman" panose="02020603050405020304" pitchFamily="18" charset="0"/>
              </a:rPr>
              <a:t>ДЕФЕКТ </a:t>
            </a:r>
            <a:r>
              <a:rPr lang="ru-RU" sz="2000" b="1" dirty="0">
                <a:latin typeface="Times New Roman" panose="02020603050405020304" pitchFamily="18" charset="0"/>
                <a:cs typeface="Times New Roman" panose="02020603050405020304" pitchFamily="18" charset="0"/>
              </a:rPr>
              <a:t>ОБЖИМИСТОСТЬ (рис. 51</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07860" y="2001980"/>
            <a:ext cx="6290177" cy="3455737"/>
          </a:xfrm>
        </p:spPr>
      </p:pic>
      <p:sp>
        <p:nvSpPr>
          <p:cNvPr id="4" name="Текст 3"/>
          <p:cNvSpPr>
            <a:spLocks noGrp="1"/>
          </p:cNvSpPr>
          <p:nvPr>
            <p:ph type="body" sz="half" idx="2"/>
          </p:nvPr>
        </p:nvSpPr>
        <p:spPr>
          <a:xfrm>
            <a:off x="124692" y="1288473"/>
            <a:ext cx="5486186" cy="5569527"/>
          </a:xfrm>
        </p:spPr>
        <p:txBody>
          <a:bodyPr/>
          <a:lstStyle/>
          <a:p>
            <a:pPr algn="just"/>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Булка городская имеет несколько дефектов: </a:t>
            </a:r>
            <a:r>
              <a:rPr lang="ru-RU" sz="1700" dirty="0" err="1">
                <a:latin typeface="Times New Roman" panose="02020603050405020304" pitchFamily="18" charset="0"/>
                <a:cs typeface="Times New Roman" panose="02020603050405020304" pitchFamily="18" charset="0"/>
              </a:rPr>
              <a:t>обжимистую</a:t>
            </a:r>
            <a:r>
              <a:rPr lang="ru-RU" sz="1700" dirty="0">
                <a:latin typeface="Times New Roman" panose="02020603050405020304" pitchFamily="18" charset="0"/>
                <a:cs typeface="Times New Roman" panose="02020603050405020304" pitchFamily="18" charset="0"/>
              </a:rPr>
              <a:t> форму, недостаточно развитую пористость, пониженную эластичность мякиша, неприятный кисловатый вкус, корок неравномерный, с темными пятнами, шок отсутствует полностью, имеется лишь по линии надреза.</a:t>
            </a:r>
          </a:p>
          <a:p>
            <a:pPr algn="just"/>
            <a:r>
              <a:rPr lang="ru-RU" sz="1700" b="1" dirty="0">
                <a:latin typeface="Times New Roman" panose="02020603050405020304" pitchFamily="18" charset="0"/>
                <a:cs typeface="Times New Roman" panose="02020603050405020304" pitchFamily="18" charset="0"/>
              </a:rPr>
              <a:t>Причины   дефекта</a:t>
            </a:r>
            <a:r>
              <a:rPr lang="ru-RU" sz="1700" dirty="0">
                <a:latin typeface="Times New Roman" panose="02020603050405020304" pitchFamily="18" charset="0"/>
                <a:cs typeface="Times New Roman" panose="02020603050405020304" pitchFamily="18" charset="0"/>
              </a:rPr>
              <a:t>.   На   замес  теста   была слишком теплая перебродившая опара, с изб ной   кислотностью.   Продолжительность    брожения теста была сокращена, из-за чего оно недостаточно выбродило. Тесто до созревания приобрело кисловатый  привкус,  который  перешел в изделия, но недостаточно разрыхлилось.</a:t>
            </a:r>
          </a:p>
          <a:p>
            <a:pPr algn="just"/>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 </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r>
              <a:rPr lang="ru-RU" sz="1700" dirty="0">
                <a:latin typeface="Times New Roman" panose="02020603050405020304" pitchFamily="18" charset="0"/>
                <a:cs typeface="Times New Roman" panose="02020603050405020304" pitchFamily="18" charset="0"/>
              </a:rPr>
              <a:t>:   </a:t>
            </a:r>
          </a:p>
          <a:p>
            <a:pPr algn="just"/>
            <a:r>
              <a:rPr lang="ru-RU" sz="1700" dirty="0">
                <a:latin typeface="Times New Roman" panose="02020603050405020304" pitchFamily="18" charset="0"/>
                <a:cs typeface="Times New Roman" panose="02020603050405020304" pitchFamily="18" charset="0"/>
              </a:rPr>
              <a:t> 1.  Строго соблюдать заданный  режим  приготовления опары и теста температуре,  продолжительности   брожения и кислотности.</a:t>
            </a:r>
          </a:p>
          <a:p>
            <a:pPr algn="just"/>
            <a:r>
              <a:rPr lang="ru-RU" sz="1700" dirty="0">
                <a:latin typeface="Times New Roman" panose="02020603050405020304" pitchFamily="18" charset="0"/>
                <a:cs typeface="Times New Roman" panose="02020603050405020304" pitchFamily="18" charset="0"/>
              </a:rPr>
              <a:t>2. Если опара (из-за непредвиденного технического простоя на производстве) испортилась, обходимо принять технологические меры по ее освежению, размораживанию (переработке с добавлением дрожжей</a:t>
            </a:r>
            <a:r>
              <a:rPr lang="ru-RU" sz="1700" dirty="0" smtClean="0">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2373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83188" y="90055"/>
            <a:ext cx="6814848" cy="741218"/>
          </a:xfrm>
        </p:spPr>
        <p:txBody>
          <a:bodyPr>
            <a:normAutofit/>
          </a:bodyPr>
          <a:lstStyle/>
          <a:p>
            <a:pPr algn="ctr"/>
            <a:r>
              <a:rPr lang="ru-RU" sz="2000" b="1" dirty="0" smtClean="0">
                <a:latin typeface="Times New Roman" panose="02020603050405020304" pitchFamily="18" charset="0"/>
                <a:cs typeface="Times New Roman" panose="02020603050405020304" pitchFamily="18" charset="0"/>
              </a:rPr>
              <a:t>ДЕФЕКТ-ОТСУТСТВИЕ  </a:t>
            </a:r>
            <a:r>
              <a:rPr lang="ru-RU" sz="2000" b="1" dirty="0">
                <a:latin typeface="Times New Roman" panose="02020603050405020304" pitchFamily="18" charset="0"/>
                <a:cs typeface="Times New Roman" panose="02020603050405020304" pitchFamily="18" charset="0"/>
              </a:rPr>
              <a:t>ГРЕБЕШКА (рис. 52</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76397" y="1593273"/>
            <a:ext cx="6421639" cy="3535354"/>
          </a:xfrm>
        </p:spPr>
      </p:pic>
      <p:sp>
        <p:nvSpPr>
          <p:cNvPr id="4" name="Текст 3"/>
          <p:cNvSpPr>
            <a:spLocks noGrp="1"/>
          </p:cNvSpPr>
          <p:nvPr>
            <p:ph type="body" sz="half" idx="2"/>
          </p:nvPr>
        </p:nvSpPr>
        <p:spPr>
          <a:xfrm>
            <a:off x="263236" y="0"/>
            <a:ext cx="5313161" cy="6858000"/>
          </a:xfrm>
        </p:spPr>
        <p:txBody>
          <a:bodyPr>
            <a:noAutofit/>
          </a:bodyPr>
          <a:lstStyle/>
          <a:p>
            <a:pPr algn="just"/>
            <a:r>
              <a:rPr lang="ru-RU" sz="1700" b="1" dirty="0" smtClean="0">
                <a:latin typeface="Times New Roman" panose="02020603050405020304" pitchFamily="18" charset="0"/>
                <a:cs typeface="Times New Roman" panose="02020603050405020304" pitchFamily="18" charset="0"/>
              </a:rPr>
              <a:t>Характеристика дефекта.  </a:t>
            </a:r>
            <a:r>
              <a:rPr lang="ru-RU" sz="1700" dirty="0" smtClean="0">
                <a:latin typeface="Times New Roman" panose="02020603050405020304" pitchFamily="18" charset="0"/>
                <a:cs typeface="Times New Roman" panose="02020603050405020304" pitchFamily="18" charset="0"/>
              </a:rPr>
              <a:t>Городская     булка    из пшеничной муки 1  сорта,  весом 200 г, с дефектом  из-за плохо выраженного гребешка. Объем  развит  не  полностью.  Цвет  от светло-коричневого до темно-коричневого с глянцем.</a:t>
            </a:r>
          </a:p>
          <a:p>
            <a:pPr algn="just"/>
            <a:r>
              <a:rPr lang="ru-RU" sz="1700" b="1" dirty="0" smtClean="0">
                <a:latin typeface="Times New Roman" panose="02020603050405020304" pitchFamily="18" charset="0"/>
                <a:cs typeface="Times New Roman" panose="02020603050405020304" pitchFamily="18" charset="0"/>
              </a:rPr>
              <a:t>Причина дефекта. </a:t>
            </a:r>
            <a:r>
              <a:rPr lang="ru-RU" sz="1700" dirty="0" smtClean="0">
                <a:latin typeface="Times New Roman" panose="02020603050405020304" pitchFamily="18" charset="0"/>
                <a:cs typeface="Times New Roman" panose="02020603050405020304" pitchFamily="18" charset="0"/>
              </a:rPr>
              <a:t>Тесто, слегка перебродившее, при нарезке  перед    посадкой в    печь     под ножом осело, и хорошо выраженного гребешка не мучилось. Паровой режим пекарной камеры, был вполне удовлетворительный и это обеспечило, хороший глянец корки.  Загрузка   печи   производилась после некоторого перерыва, вследствие чего температура в пекарной  камере  была  чрезмерно  высокой, что вызвало    быстрое    образование    корок. Объем изделия   получился   несколько   недоразвитым, а место надреза  выглядит трещиной.</a:t>
            </a:r>
          </a:p>
          <a:p>
            <a:pPr algn="just"/>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Способы предупреждения:   </a:t>
            </a:r>
          </a:p>
          <a:p>
            <a:pPr algn="just">
              <a:spcBef>
                <a:spcPts val="0"/>
              </a:spcBef>
            </a:pPr>
            <a:r>
              <a:rPr lang="ru-RU" sz="1700" dirty="0" smtClean="0">
                <a:latin typeface="Times New Roman" panose="02020603050405020304" pitchFamily="18" charset="0"/>
                <a:cs typeface="Times New Roman" panose="02020603050405020304" pitchFamily="18" charset="0"/>
              </a:rPr>
              <a:t>1.Сократить  окончательную </a:t>
            </a:r>
            <a:r>
              <a:rPr lang="ru-RU" sz="1700" dirty="0" err="1" smtClean="0">
                <a:latin typeface="Times New Roman" panose="02020603050405020304" pitchFamily="18" charset="0"/>
                <a:cs typeface="Times New Roman" panose="02020603050405020304" pitchFamily="18" charset="0"/>
              </a:rPr>
              <a:t>расстойку</a:t>
            </a:r>
            <a:r>
              <a:rPr lang="ru-RU" sz="1700" dirty="0" smtClean="0">
                <a:latin typeface="Times New Roman" panose="02020603050405020304" pitchFamily="18" charset="0"/>
                <a:cs typeface="Times New Roman" panose="02020603050405020304" pitchFamily="18" charset="0"/>
              </a:rPr>
              <a:t> тестовых  заготовок.</a:t>
            </a:r>
          </a:p>
          <a:p>
            <a:pPr algn="just">
              <a:spcBef>
                <a:spcPts val="0"/>
              </a:spcBef>
            </a:pPr>
            <a:r>
              <a:rPr lang="ru-RU" sz="1700" dirty="0" smtClean="0">
                <a:latin typeface="Times New Roman" panose="02020603050405020304" pitchFamily="18" charset="0"/>
                <a:cs typeface="Times New Roman" panose="02020603050405020304" pitchFamily="18" charset="0"/>
              </a:rPr>
              <a:t>2.При перерывах в  загрузке  печи   необходимо регулировать   температуру   пекарной    камеры    специального устройства   (шибера)   печи.</a:t>
            </a:r>
          </a:p>
          <a:p>
            <a:pPr algn="just">
              <a:spcBef>
                <a:spcPts val="0"/>
              </a:spcBef>
            </a:pPr>
            <a:r>
              <a:rPr lang="ru-RU" sz="1700" dirty="0" smtClean="0">
                <a:latin typeface="Times New Roman" panose="02020603050405020304" pitchFamily="18" charset="0"/>
                <a:cs typeface="Times New Roman" panose="02020603050405020304" pitchFamily="18" charset="0"/>
              </a:rPr>
              <a:t>3. График последовательности выпечки   отдельных сортов изделий в одной печи составлять с учетом  минимальной  продолжительности  переходов с одного сорта на другой.</a:t>
            </a:r>
          </a:p>
          <a:p>
            <a:pPr algn="just"/>
            <a:endParaRPr lang="ru-R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9608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38800" y="124690"/>
            <a:ext cx="6442364" cy="457200"/>
          </a:xfrm>
        </p:spPr>
        <p:txBody>
          <a:bodyPr>
            <a:noAutofit/>
          </a:bodyPr>
          <a:lstStyle/>
          <a:p>
            <a:pPr algn="ctr"/>
            <a:r>
              <a:rPr lang="ru-RU" sz="2000" b="1" dirty="0">
                <a:latin typeface="Times New Roman" panose="02020603050405020304" pitchFamily="18" charset="0"/>
                <a:cs typeface="Times New Roman" panose="02020603050405020304" pitchFamily="18" charset="0"/>
              </a:rPr>
              <a:t>ДЕФФЕКТ УТОЛЩЕННЫЙ   ГРЕБЕШОК (рис. 53)</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52751" y="1724891"/>
            <a:ext cx="6014461" cy="3505549"/>
          </a:xfrm>
        </p:spPr>
      </p:pic>
      <p:sp>
        <p:nvSpPr>
          <p:cNvPr id="4" name="Текст 3"/>
          <p:cNvSpPr>
            <a:spLocks noGrp="1"/>
          </p:cNvSpPr>
          <p:nvPr>
            <p:ph type="body" sz="half" idx="2"/>
          </p:nvPr>
        </p:nvSpPr>
        <p:spPr>
          <a:xfrm>
            <a:off x="180110" y="1274618"/>
            <a:ext cx="5242130" cy="5583382"/>
          </a:xfrm>
        </p:spPr>
        <p:txBody>
          <a:bodyPr>
            <a:normAutofit/>
          </a:bodyPr>
          <a:lstStyle/>
          <a:p>
            <a:pPr algn="just"/>
            <a:r>
              <a:rPr lang="ru-RU" sz="1700" b="1" dirty="0" smtClean="0">
                <a:latin typeface="Times New Roman" panose="02020603050405020304" pitchFamily="18" charset="0"/>
                <a:cs typeface="Times New Roman" panose="02020603050405020304" pitchFamily="18" charset="0"/>
              </a:rPr>
              <a:t>Характеристика дефекта. </a:t>
            </a:r>
            <a:r>
              <a:rPr lang="ru-RU" sz="1700" dirty="0" smtClean="0">
                <a:latin typeface="Times New Roman" panose="02020603050405020304" pitchFamily="18" charset="0"/>
                <a:cs typeface="Times New Roman" panose="02020603050405020304" pitchFamily="18" charset="0"/>
              </a:rPr>
              <a:t>Образцы городских булок из пшеничной муки I сорта, весом по 200 г, отличаются утолщенным гребешком, неправильной формой, чрезмерно широким подрывом и небольшими  пустотами  на поверхности  корок.</a:t>
            </a:r>
          </a:p>
          <a:p>
            <a:pPr algn="just"/>
            <a:r>
              <a:rPr lang="ru-RU" sz="1700" b="1" dirty="0" smtClean="0">
                <a:latin typeface="Times New Roman" panose="02020603050405020304" pitchFamily="18" charset="0"/>
                <a:cs typeface="Times New Roman" panose="02020603050405020304" pitchFamily="18" charset="0"/>
              </a:rPr>
              <a:t>Причины дефекта.</a:t>
            </a:r>
          </a:p>
          <a:p>
            <a:pPr algn="just"/>
            <a:r>
              <a:rPr lang="ru-RU" sz="1700" dirty="0" smtClean="0">
                <a:latin typeface="Times New Roman" panose="02020603050405020304" pitchFamily="18" charset="0"/>
                <a:cs typeface="Times New Roman" panose="02020603050405020304" pitchFamily="18" charset="0"/>
              </a:rPr>
              <a:t>1. Тесто замешено чрезмерно теплым.</a:t>
            </a:r>
          </a:p>
          <a:p>
            <a:pPr algn="just"/>
            <a:r>
              <a:rPr lang="ru-RU" sz="1700" dirty="0" smtClean="0">
                <a:latin typeface="Times New Roman" panose="02020603050405020304" pitchFamily="18" charset="0"/>
                <a:cs typeface="Times New Roman" panose="02020603050405020304" pitchFamily="18" charset="0"/>
              </a:rPr>
              <a:t>2. Тесто было более крутой консистенции против нормы.</a:t>
            </a:r>
          </a:p>
          <a:p>
            <a:pPr algn="just"/>
            <a:r>
              <a:rPr lang="ru-RU" sz="1700" dirty="0" smtClean="0">
                <a:latin typeface="Times New Roman" panose="02020603050405020304" pitchFamily="18" charset="0"/>
                <a:cs typeface="Times New Roman" panose="02020603050405020304" pitchFamily="18" charset="0"/>
              </a:rPr>
              <a:t>3. На замес использовала перебродившая опара с повышенной кислотностью.</a:t>
            </a:r>
          </a:p>
          <a:p>
            <a:pPr algn="just"/>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 предупреждения. </a:t>
            </a:r>
            <a:r>
              <a:rPr lang="ru-RU" sz="1700" dirty="0" smtClean="0">
                <a:latin typeface="Times New Roman" panose="02020603050405020304" pitchFamily="18" charset="0"/>
                <a:cs typeface="Times New Roman" panose="02020603050405020304" pitchFamily="18" charset="0"/>
              </a:rPr>
              <a:t>Строго соблюдать нормы влажности теста и оптимальный технологический режим приготовления опары и теста по температуре, продолжительности брожения и конечной кислотности.</a:t>
            </a:r>
          </a:p>
          <a:p>
            <a:pPr algn="just"/>
            <a:endParaRPr lang="ru-R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9134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51570" y="0"/>
            <a:ext cx="7001885" cy="637309"/>
          </a:xfrm>
        </p:spPr>
        <p:txBody>
          <a:bodyPr>
            <a:normAutofit fontScale="90000"/>
          </a:bodyPr>
          <a:lstStyle/>
          <a:p>
            <a:r>
              <a:rPr lang="ru-RU" sz="2000" b="1" dirty="0">
                <a:latin typeface="Times New Roman" panose="02020603050405020304" pitchFamily="18" charset="0"/>
                <a:cs typeface="Times New Roman" panose="02020603050405020304" pitchFamily="18" charset="0"/>
              </a:rPr>
              <a:t>БАТОНЧИКИ   К  ЧАЮ   НОРМАЛЬНОГО КАЧЕСТВА (рис.54</a:t>
            </a:r>
            <a:r>
              <a:rPr lang="ru-RU" sz="2000" b="1" dirty="0" smtClean="0">
                <a:latin typeface="Times New Roman" panose="02020603050405020304" pitchFamily="18" charset="0"/>
                <a:cs typeface="Times New Roman" panose="02020603050405020304" pitchFamily="18" charset="0"/>
              </a:rPr>
              <a:t>)</a:t>
            </a:r>
            <a:endParaRPr lang="ru-RU"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79724" y="1794163"/>
            <a:ext cx="6745576" cy="3679135"/>
          </a:xfrm>
        </p:spPr>
      </p:pic>
      <p:sp>
        <p:nvSpPr>
          <p:cNvPr id="4" name="Текст 3"/>
          <p:cNvSpPr>
            <a:spLocks noGrp="1"/>
          </p:cNvSpPr>
          <p:nvPr>
            <p:ph type="body" sz="half" idx="2"/>
          </p:nvPr>
        </p:nvSpPr>
        <p:spPr>
          <a:xfrm>
            <a:off x="0" y="1122218"/>
            <a:ext cx="5051570" cy="5735782"/>
          </a:xfrm>
        </p:spPr>
        <p:txBody>
          <a:bodyPr/>
          <a:lstStyle/>
          <a:p>
            <a:pPr algn="just"/>
            <a:r>
              <a:rPr lang="ru-RU" sz="1700" dirty="0">
                <a:latin typeface="Times New Roman" panose="02020603050405020304" pitchFamily="18" charset="0"/>
                <a:cs typeface="Times New Roman" panose="02020603050405020304" pitchFamily="18" charset="0"/>
              </a:rPr>
              <a:t>Характеристика изделия. Образцы батончиков к чаю    нормального    качества    из пшеничной    муки I сорта, весом по 150 г, характеризуются хорошим объемным выходом, гладкой поверхностью, </a:t>
            </a:r>
            <a:r>
              <a:rPr lang="ru-RU" sz="1700" dirty="0" smtClean="0">
                <a:latin typeface="Times New Roman" panose="02020603050405020304" pitchFamily="18" charset="0"/>
                <a:cs typeface="Times New Roman" panose="02020603050405020304" pitchFamily="18" charset="0"/>
              </a:rPr>
              <a:t>без </a:t>
            </a:r>
            <a:r>
              <a:rPr lang="ru-RU" sz="1700" dirty="0">
                <a:latin typeface="Times New Roman" panose="02020603050405020304" pitchFamily="18" charset="0"/>
                <a:cs typeface="Times New Roman" panose="02020603050405020304" pitchFamily="18" charset="0"/>
              </a:rPr>
              <a:t>пузырей я вздутий, с четко выраженными косыми надрезами.</a:t>
            </a:r>
          </a:p>
          <a:p>
            <a:pPr algn="just"/>
            <a:r>
              <a:rPr lang="ru-RU" sz="1700" dirty="0">
                <a:latin typeface="Times New Roman" panose="02020603050405020304" pitchFamily="18" charset="0"/>
                <a:cs typeface="Times New Roman" panose="02020603050405020304" pitchFamily="18" charset="0"/>
              </a:rPr>
              <a:t>Цвет корок равномерный от светло-золотистого до светло-коричневого, без </a:t>
            </a:r>
            <a:r>
              <a:rPr lang="ru-RU" sz="1700" dirty="0" err="1">
                <a:latin typeface="Times New Roman" panose="02020603050405020304" pitchFamily="18" charset="0"/>
                <a:cs typeface="Times New Roman" panose="02020603050405020304" pitchFamily="18" charset="0"/>
              </a:rPr>
              <a:t>подгорелости</a:t>
            </a:r>
            <a:r>
              <a:rPr lang="ru-RU" sz="1700" dirty="0">
                <a:latin typeface="Times New Roman" panose="02020603050405020304" pitchFamily="18" charset="0"/>
                <a:cs typeface="Times New Roman" panose="02020603050405020304" pitchFamily="18" charset="0"/>
              </a:rPr>
              <a:t> или </a:t>
            </a:r>
            <a:r>
              <a:rPr lang="ru-RU" sz="1700" dirty="0" smtClean="0">
                <a:latin typeface="Times New Roman" panose="02020603050405020304" pitchFamily="18" charset="0"/>
                <a:cs typeface="Times New Roman" panose="02020603050405020304" pitchFamily="18" charset="0"/>
              </a:rPr>
              <a:t>бледности</a:t>
            </a:r>
            <a:r>
              <a:rPr lang="ru-RU" sz="1700" dirty="0">
                <a:latin typeface="Times New Roman" panose="02020603050405020304" pitchFamily="18" charset="0"/>
                <a:cs typeface="Times New Roman" panose="02020603050405020304" pitchFamily="18" charset="0"/>
              </a:rPr>
              <a:t>.</a:t>
            </a:r>
          </a:p>
          <a:p>
            <a:pPr algn="just"/>
            <a:r>
              <a:rPr lang="ru-RU" sz="1700" dirty="0">
                <a:latin typeface="Times New Roman" panose="02020603050405020304" pitchFamily="18" charset="0"/>
                <a:cs typeface="Times New Roman" panose="02020603050405020304" pitchFamily="18" charset="0"/>
              </a:rPr>
              <a:t>Пористость хорошо развитая, тонкостенная, </a:t>
            </a:r>
            <a:r>
              <a:rPr lang="ru-RU" sz="1700" dirty="0" smtClean="0">
                <a:latin typeface="Times New Roman" panose="02020603050405020304" pitchFamily="18" charset="0"/>
                <a:cs typeface="Times New Roman" panose="02020603050405020304" pitchFamily="18" charset="0"/>
              </a:rPr>
              <a:t>равномерная</a:t>
            </a:r>
            <a:r>
              <a:rPr lang="ru-RU" sz="1700" dirty="0">
                <a:latin typeface="Times New Roman" panose="02020603050405020304" pitchFamily="18" charset="0"/>
                <a:cs typeface="Times New Roman" panose="02020603050405020304" pitchFamily="18" charset="0"/>
              </a:rPr>
              <a:t>, без пустот, разрывов и уплотненных участков.</a:t>
            </a:r>
          </a:p>
          <a:p>
            <a:pPr algn="just"/>
            <a:r>
              <a:rPr lang="ru-RU" sz="1700" dirty="0">
                <a:latin typeface="Times New Roman" panose="02020603050405020304" pitchFamily="18" charset="0"/>
                <a:cs typeface="Times New Roman" panose="02020603050405020304" pitchFamily="18" charset="0"/>
              </a:rPr>
              <a:t>Мякиш  эластичный,  хорошо  пропеченный,  после легкого надавливания пальцами принимает </a:t>
            </a:r>
            <a:r>
              <a:rPr lang="ru-RU" sz="1700" dirty="0" smtClean="0">
                <a:latin typeface="Times New Roman" panose="02020603050405020304" pitchFamily="18" charset="0"/>
                <a:cs typeface="Times New Roman" panose="02020603050405020304" pitchFamily="18" charset="0"/>
              </a:rPr>
              <a:t>первоначальную </a:t>
            </a:r>
            <a:r>
              <a:rPr lang="ru-RU" sz="1700" dirty="0">
                <a:latin typeface="Times New Roman" panose="02020603050405020304" pitchFamily="18" charset="0"/>
                <a:cs typeface="Times New Roman" panose="02020603050405020304" pitchFamily="18" charset="0"/>
              </a:rPr>
              <a:t>форму, не </a:t>
            </a:r>
            <a:r>
              <a:rPr lang="ru-RU" sz="1700" dirty="0" err="1">
                <a:latin typeface="Times New Roman" panose="02020603050405020304" pitchFamily="18" charset="0"/>
                <a:cs typeface="Times New Roman" panose="02020603050405020304" pitchFamily="18" charset="0"/>
              </a:rPr>
              <a:t>крошковатый</a:t>
            </a:r>
            <a:r>
              <a:rPr lang="ru-RU" sz="1700" dirty="0">
                <a:latin typeface="Times New Roman" panose="02020603050405020304" pitchFamily="18" charset="0"/>
                <a:cs typeface="Times New Roman" panose="02020603050405020304" pitchFamily="18" charset="0"/>
              </a:rPr>
              <a:t>  и  не влажный на ощупь.</a:t>
            </a:r>
          </a:p>
          <a:p>
            <a:pPr algn="just"/>
            <a:r>
              <a:rPr lang="ru-RU" sz="1700" dirty="0">
                <a:latin typeface="Times New Roman" panose="02020603050405020304" pitchFamily="18" charset="0"/>
                <a:cs typeface="Times New Roman" panose="02020603050405020304" pitchFamily="18" charset="0"/>
              </a:rPr>
              <a:t>Вкус приятный, сладковатый, свойственный </a:t>
            </a:r>
            <a:r>
              <a:rPr lang="ru-RU" sz="1700" dirty="0" smtClean="0">
                <a:latin typeface="Times New Roman" panose="02020603050405020304" pitchFamily="18" charset="0"/>
                <a:cs typeface="Times New Roman" panose="02020603050405020304" pitchFamily="18" charset="0"/>
              </a:rPr>
              <a:t>данному </a:t>
            </a:r>
            <a:r>
              <a:rPr lang="ru-RU" sz="1700" dirty="0">
                <a:latin typeface="Times New Roman" panose="02020603050405020304" pitchFamily="18" charset="0"/>
                <a:cs typeface="Times New Roman" panose="02020603050405020304" pitchFamily="18" charset="0"/>
              </a:rPr>
              <a:t>сорту   изделий,   без постороннего   привкуса. Запах приятный, присущий данному сорту </a:t>
            </a:r>
            <a:r>
              <a:rPr lang="ru-RU" sz="1700" dirty="0" smtClean="0">
                <a:latin typeface="Times New Roman" panose="02020603050405020304" pitchFamily="18" charset="0"/>
                <a:cs typeface="Times New Roman" panose="02020603050405020304" pitchFamily="18" charset="0"/>
              </a:rPr>
              <a:t>изделий</a:t>
            </a:r>
            <a:r>
              <a:rPr lang="ru-RU" sz="17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3881150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0333" y="180109"/>
            <a:ext cx="6239885" cy="637309"/>
          </a:xfrm>
        </p:spPr>
        <p:txBody>
          <a:bodyPr>
            <a:normAutofit/>
          </a:bodyPr>
          <a:lstStyle/>
          <a:p>
            <a:r>
              <a:rPr lang="ru-RU" sz="2200" b="1" dirty="0">
                <a:latin typeface="Times New Roman" panose="02020603050405020304" pitchFamily="18" charset="0"/>
                <a:cs typeface="Times New Roman" panose="02020603050405020304" pitchFamily="18" charset="0"/>
              </a:rPr>
              <a:t>ДЕФЕКТ НЕПРАВИЛЬНАЯ ФОРМА (рис. 55</a:t>
            </a:r>
            <a:r>
              <a:rPr lang="ru-RU" sz="2200" b="1" dirty="0" smtClean="0">
                <a:latin typeface="Times New Roman" panose="02020603050405020304" pitchFamily="18" charset="0"/>
                <a:cs typeface="Times New Roman" panose="02020603050405020304" pitchFamily="18" charset="0"/>
              </a:rPr>
              <a:t>)</a:t>
            </a:r>
            <a:endParaRPr lang="ru-RU"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66760" y="1745673"/>
            <a:ext cx="6607030" cy="3195047"/>
          </a:xfrm>
        </p:spPr>
      </p:pic>
      <p:sp>
        <p:nvSpPr>
          <p:cNvPr id="4" name="Текст 3"/>
          <p:cNvSpPr>
            <a:spLocks noGrp="1"/>
          </p:cNvSpPr>
          <p:nvPr>
            <p:ph type="body" sz="half" idx="2"/>
          </p:nvPr>
        </p:nvSpPr>
        <p:spPr>
          <a:xfrm>
            <a:off x="0" y="180109"/>
            <a:ext cx="5183188" cy="6677891"/>
          </a:xfrm>
        </p:spPr>
        <p:txBody>
          <a:bodyPr/>
          <a:lstStyle/>
          <a:p>
            <a:pPr algn="just"/>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Образцы батончиков к чаю из пшеничной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 весом по 150г отличаются сжатой, </a:t>
            </a:r>
            <a:r>
              <a:rPr lang="ru-RU" sz="1700" dirty="0" err="1">
                <a:latin typeface="Times New Roman" panose="02020603050405020304" pitchFamily="18" charset="0"/>
                <a:cs typeface="Times New Roman" panose="02020603050405020304" pitchFamily="18" charset="0"/>
              </a:rPr>
              <a:t>обжимистое</a:t>
            </a:r>
            <a:r>
              <a:rPr lang="ru-RU" sz="1700" dirty="0">
                <a:latin typeface="Times New Roman" panose="02020603050405020304" pitchFamily="18" charset="0"/>
                <a:cs typeface="Times New Roman" panose="02020603050405020304" pitchFamily="18" charset="0"/>
              </a:rPr>
              <a:t> и неправильной формой, трещинами, разрывами, бледны равномерным цветом корок. Мякиш плотный, </a:t>
            </a:r>
            <a:r>
              <a:rPr lang="ru-RU" sz="1700" dirty="0" err="1">
                <a:latin typeface="Times New Roman" panose="02020603050405020304" pitchFamily="18" charset="0"/>
                <a:cs typeface="Times New Roman" panose="02020603050405020304" pitchFamily="18" charset="0"/>
              </a:rPr>
              <a:t>крошковатый</a:t>
            </a:r>
            <a:r>
              <a:rPr lang="ru-RU" sz="1700" dirty="0">
                <a:latin typeface="Times New Roman" panose="02020603050405020304" pitchFamily="18" charset="0"/>
                <a:cs typeface="Times New Roman" panose="02020603050405020304" pitchFamily="18" charset="0"/>
              </a:rPr>
              <a:t>, быстро черствеющий.</a:t>
            </a:r>
          </a:p>
          <a:p>
            <a:pPr algn="just"/>
            <a:r>
              <a:rPr lang="ru-RU" sz="1700" b="1" dirty="0">
                <a:latin typeface="Times New Roman" panose="02020603050405020304" pitchFamily="18" charset="0"/>
                <a:cs typeface="Times New Roman" panose="02020603050405020304" pitchFamily="18" charset="0"/>
              </a:rPr>
              <a:t>Причины дефекта.</a:t>
            </a:r>
            <a:r>
              <a:rPr lang="ru-RU" sz="1700" dirty="0">
                <a:latin typeface="Times New Roman" panose="02020603050405020304" pitchFamily="18" charset="0"/>
                <a:cs typeface="Times New Roman" panose="02020603050405020304" pitchFamily="18" charset="0"/>
              </a:rPr>
              <a:t> Излишне крутое тесто замедляет процесс брожения и рост объема В таком тесте снижается активность ферментов задерживается образование Сахаров, деке продуктов распада белка. Дефект усиливается недостаточной </a:t>
            </a:r>
            <a:r>
              <a:rPr lang="ru-RU" sz="1700" dirty="0" err="1">
                <a:latin typeface="Times New Roman" panose="02020603050405020304" pitchFamily="18" charset="0"/>
                <a:cs typeface="Times New Roman" panose="02020603050405020304" pitchFamily="18" charset="0"/>
              </a:rPr>
              <a:t>расстойке</a:t>
            </a:r>
            <a:r>
              <a:rPr lang="ru-RU" sz="1700" dirty="0">
                <a:latin typeface="Times New Roman" panose="02020603050405020304" pitchFamily="18" charset="0"/>
                <a:cs typeface="Times New Roman" panose="02020603050405020304" pitchFamily="18" charset="0"/>
              </a:rPr>
              <a:t>. Сопутствующие формы изделий обусловлены чрезмерно глубокими надрезами поверхности тестовых заготовок.</a:t>
            </a:r>
          </a:p>
          <a:p>
            <a:pPr algn="just"/>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r>
              <a:rPr lang="ru-RU" sz="1700" dirty="0">
                <a:latin typeface="Times New Roman" panose="02020603050405020304" pitchFamily="18" charset="0"/>
                <a:cs typeface="Times New Roman" panose="02020603050405020304" pitchFamily="18" charset="0"/>
              </a:rPr>
              <a:t> </a:t>
            </a:r>
          </a:p>
          <a:p>
            <a:pPr algn="just"/>
            <a:r>
              <a:rPr lang="ru-RU" sz="1700" dirty="0">
                <a:latin typeface="Times New Roman" panose="02020603050405020304" pitchFamily="18" charset="0"/>
                <a:cs typeface="Times New Roman" panose="02020603050405020304" pitchFamily="18" charset="0"/>
              </a:rPr>
              <a:t>1</a:t>
            </a:r>
            <a:r>
              <a:rPr lang="ru-RU" sz="1700" dirty="0" smtClean="0">
                <a:latin typeface="Times New Roman" panose="02020603050405020304" pitchFamily="18" charset="0"/>
                <a:cs typeface="Times New Roman" panose="02020603050405020304" pitchFamily="18" charset="0"/>
              </a:rPr>
              <a:t>. Строго </a:t>
            </a:r>
            <a:r>
              <a:rPr lang="ru-RU" sz="1700" dirty="0">
                <a:latin typeface="Times New Roman" panose="02020603050405020304" pitchFamily="18" charset="0"/>
                <a:cs typeface="Times New Roman" panose="02020603050405020304" pitchFamily="18" charset="0"/>
              </a:rPr>
              <a:t>с установленные производственной рецепту жимом </a:t>
            </a:r>
            <a:r>
              <a:rPr lang="ru-RU" sz="1700" dirty="0" err="1">
                <a:latin typeface="Times New Roman" panose="02020603050405020304" pitchFamily="18" charset="0"/>
                <a:cs typeface="Times New Roman" panose="02020603050405020304" pitchFamily="18" charset="0"/>
              </a:rPr>
              <a:t>тестоведения</a:t>
            </a:r>
            <a:r>
              <a:rPr lang="ru-RU" sz="1700" dirty="0">
                <a:latin typeface="Times New Roman" panose="02020603050405020304" pitchFamily="18" charset="0"/>
                <a:cs typeface="Times New Roman" panose="02020603050405020304" pitchFamily="18" charset="0"/>
              </a:rPr>
              <a:t> нормы оптимальной влажности для каждого сорта изделий.</a:t>
            </a:r>
          </a:p>
          <a:p>
            <a:pPr algn="just"/>
            <a:r>
              <a:rPr lang="ru-RU" sz="1700" dirty="0">
                <a:latin typeface="Times New Roman" panose="02020603050405020304" pitchFamily="18" charset="0"/>
                <a:cs typeface="Times New Roman" panose="02020603050405020304" pitchFamily="18" charset="0"/>
              </a:rPr>
              <a:t>2.  Регулировать   дозировку   жидкостей замесе теста.</a:t>
            </a:r>
          </a:p>
          <a:p>
            <a:pPr algn="just"/>
            <a:r>
              <a:rPr lang="ru-RU" sz="1700" dirty="0">
                <a:latin typeface="Times New Roman" panose="02020603050405020304" pitchFamily="18" charset="0"/>
                <a:cs typeface="Times New Roman" panose="02020603050405020304" pitchFamily="18" charset="0"/>
              </a:rPr>
              <a:t>3.  Обеспечить  полную  окончательную тестовых </a:t>
            </a:r>
          </a:p>
          <a:p>
            <a:pPr algn="just"/>
            <a:r>
              <a:rPr lang="ru-RU" sz="1700" dirty="0">
                <a:latin typeface="Times New Roman" panose="02020603050405020304" pitchFamily="18" charset="0"/>
                <a:cs typeface="Times New Roman" panose="02020603050405020304" pitchFamily="18" charset="0"/>
              </a:rPr>
              <a:t>   заготовок.</a:t>
            </a:r>
          </a:p>
          <a:p>
            <a:pPr algn="just"/>
            <a:r>
              <a:rPr lang="ru-RU" sz="1700" dirty="0">
                <a:latin typeface="Times New Roman" panose="02020603050405020304" pitchFamily="18" charset="0"/>
                <a:cs typeface="Times New Roman" panose="02020603050405020304" pitchFamily="18" charset="0"/>
              </a:rPr>
              <a:t>4.  Отрегулировать  глубину    надрезов заготовок</a:t>
            </a:r>
          </a:p>
          <a:p>
            <a:endParaRPr lang="ru-RU" dirty="0"/>
          </a:p>
        </p:txBody>
      </p:sp>
    </p:spTree>
    <p:extLst>
      <p:ext uri="{BB962C8B-B14F-4D97-AF65-F5344CB8AC3E}">
        <p14:creationId xmlns:p14="http://schemas.microsoft.com/office/powerpoint/2010/main" val="3595813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43309" y="152400"/>
            <a:ext cx="5851957" cy="789709"/>
          </a:xfrm>
        </p:spPr>
        <p:txBody>
          <a:bodyPr>
            <a:normAutofit/>
          </a:bodyPr>
          <a:lstStyle/>
          <a:p>
            <a:r>
              <a:rPr lang="ru-RU" sz="2000" b="1" dirty="0">
                <a:latin typeface="Times New Roman" panose="02020603050405020304" pitchFamily="18" charset="0"/>
                <a:cs typeface="Times New Roman" panose="02020603050405020304" pitchFamily="18" charset="0"/>
              </a:rPr>
              <a:t>ХЛЕБ ДОМАШНИЙ НОРМАЛЬНОГО КАЧЕСТВА (рис. 56</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2057401"/>
            <a:ext cx="6496194" cy="3090092"/>
          </a:xfrm>
        </p:spPr>
      </p:pic>
      <p:sp>
        <p:nvSpPr>
          <p:cNvPr id="4" name="Текст 3"/>
          <p:cNvSpPr>
            <a:spLocks noGrp="1"/>
          </p:cNvSpPr>
          <p:nvPr>
            <p:ph type="body" sz="half" idx="2"/>
          </p:nvPr>
        </p:nvSpPr>
        <p:spPr>
          <a:xfrm>
            <a:off x="207820" y="1814946"/>
            <a:ext cx="4862944" cy="4073236"/>
          </a:xfrm>
        </p:spPr>
        <p:txBody>
          <a:bodyPr>
            <a:normAutofit/>
          </a:bodyPr>
          <a:lstStyle/>
          <a:p>
            <a:pPr algn="just"/>
            <a:r>
              <a:rPr lang="ru-RU" sz="1700" dirty="0">
                <a:latin typeface="Times New Roman" panose="02020603050405020304" pitchFamily="18" charset="0"/>
                <a:cs typeface="Times New Roman" panose="02020603050405020304" pitchFamily="18" charset="0"/>
              </a:rPr>
              <a:t> </a:t>
            </a:r>
            <a:r>
              <a:rPr lang="ru-RU" sz="1700" b="1" dirty="0">
                <a:latin typeface="Times New Roman" panose="02020603050405020304" pitchFamily="18" charset="0"/>
                <a:cs typeface="Times New Roman" panose="02020603050405020304" pitchFamily="18" charset="0"/>
              </a:rPr>
              <a:t>Характеристика изделия.</a:t>
            </a:r>
            <a:r>
              <a:rPr lang="ru-RU" sz="1700" dirty="0">
                <a:latin typeface="Times New Roman" panose="02020603050405020304" pitchFamily="18" charset="0"/>
                <a:cs typeface="Times New Roman" panose="02020603050405020304" pitchFamily="18" charset="0"/>
              </a:rPr>
              <a:t> Образцы хлеба домашнего из пшеничной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 с добавлением молока и сахара. Форма правильная, продолговато-овальная, не расплывчатая, без </a:t>
            </a:r>
            <a:r>
              <a:rPr lang="ru-RU" sz="1700" dirty="0" err="1">
                <a:latin typeface="Times New Roman" panose="02020603050405020304" pitchFamily="18" charset="0"/>
                <a:cs typeface="Times New Roman" panose="02020603050405020304" pitchFamily="18" charset="0"/>
              </a:rPr>
              <a:t>притисков</a:t>
            </a:r>
            <a:r>
              <a:rPr lang="ru-RU" sz="1700" dirty="0">
                <a:latin typeface="Times New Roman" panose="02020603050405020304" pitchFamily="18" charset="0"/>
                <a:cs typeface="Times New Roman" panose="02020603050405020304" pitchFamily="18" charset="0"/>
              </a:rPr>
              <a:t> и боковых выплывов. Поверхность гладкая, блестящая, колами, без трещин и подрывов.</a:t>
            </a:r>
          </a:p>
          <a:p>
            <a:pPr algn="just"/>
            <a:r>
              <a:rPr lang="ru-RU" sz="1700" dirty="0">
                <a:latin typeface="Times New Roman" panose="02020603050405020304" pitchFamily="18" charset="0"/>
                <a:cs typeface="Times New Roman" panose="02020603050405020304" pitchFamily="18" charset="0"/>
              </a:rPr>
              <a:t>Цвет корки равномерный, румяный, от золоти­стого до светло-коричневого. Мякиш хорошо про­печенный, эластичный, не липкий и не влажный на ощупь. Пористость хорошо развитая, тонкостен­ная, без пустот. Вкус слегка сладковатый, свойст­венный данному сорту изделий, без постороннего привкуса. Запах приятный, присущий изделиям, приготовленным на молоке.</a:t>
            </a:r>
          </a:p>
        </p:txBody>
      </p:sp>
    </p:spTree>
    <p:extLst>
      <p:ext uri="{BB962C8B-B14F-4D97-AF65-F5344CB8AC3E}">
        <p14:creationId xmlns:p14="http://schemas.microsoft.com/office/powerpoint/2010/main" val="143256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42515" y="166253"/>
            <a:ext cx="6012873" cy="755073"/>
          </a:xfrm>
        </p:spPr>
        <p:txBody>
          <a:bodyPr>
            <a:normAutofit/>
          </a:bodyPr>
          <a:lstStyle/>
          <a:p>
            <a:r>
              <a:rPr lang="ru-RU" sz="2000" b="1" dirty="0">
                <a:latin typeface="Times New Roman" panose="02020603050405020304" pitchFamily="18" charset="0"/>
                <a:cs typeface="Times New Roman" panose="02020603050405020304" pitchFamily="18" charset="0"/>
              </a:rPr>
              <a:t>БАТОН    ПОДМОСКОВНЫЙ НОРМАЛЬНОГО КАЧЕСТВА (рис.57</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18052" y="1911928"/>
            <a:ext cx="6028944" cy="3582929"/>
          </a:xfrm>
        </p:spPr>
      </p:pic>
      <p:sp>
        <p:nvSpPr>
          <p:cNvPr id="4" name="Текст 3"/>
          <p:cNvSpPr>
            <a:spLocks noGrp="1"/>
          </p:cNvSpPr>
          <p:nvPr>
            <p:ph type="body" sz="half" idx="2"/>
          </p:nvPr>
        </p:nvSpPr>
        <p:spPr>
          <a:xfrm>
            <a:off x="1" y="2033919"/>
            <a:ext cx="5342514" cy="3338945"/>
          </a:xfrm>
        </p:spPr>
        <p:txBody>
          <a:bodyPr>
            <a:normAutofit/>
          </a:bodyPr>
          <a:lstStyle/>
          <a:p>
            <a:pPr algn="just"/>
            <a:r>
              <a:rPr lang="ru-RU" sz="1700" b="1" dirty="0">
                <a:latin typeface="Times New Roman" panose="02020603050405020304" pitchFamily="18" charset="0"/>
                <a:cs typeface="Times New Roman" panose="02020603050405020304" pitchFamily="18" charset="0"/>
              </a:rPr>
              <a:t>Характеристика изделия.</a:t>
            </a:r>
            <a:r>
              <a:rPr lang="ru-RU" sz="1700" dirty="0">
                <a:latin typeface="Times New Roman" panose="02020603050405020304" pitchFamily="18" charset="0"/>
                <a:cs typeface="Times New Roman" panose="02020603050405020304" pitchFamily="18" charset="0"/>
              </a:rPr>
              <a:t> Батон подмосковный из пшеничной муки высшего сорта Характеризуется продолговато-овальной формой с двумя надрезами, проходящими вдоль батона.</a:t>
            </a:r>
          </a:p>
          <a:p>
            <a:pPr algn="just"/>
            <a:r>
              <a:rPr lang="ru-RU" sz="1700" dirty="0">
                <a:latin typeface="Times New Roman" panose="02020603050405020304" pitchFamily="18" charset="0"/>
                <a:cs typeface="Times New Roman" panose="02020603050405020304" pitchFamily="18" charset="0"/>
              </a:rPr>
              <a:t>Форма не расплывчатая, не мятая, без боковых выплывов. Поверхность батона гладкая, без трещин, надрывов и </a:t>
            </a:r>
            <a:r>
              <a:rPr lang="ru-RU" sz="1700" dirty="0" err="1">
                <a:latin typeface="Times New Roman" panose="02020603050405020304" pitchFamily="18" charset="0"/>
                <a:cs typeface="Times New Roman" panose="02020603050405020304" pitchFamily="18" charset="0"/>
              </a:rPr>
              <a:t>притисков</a:t>
            </a:r>
            <a:r>
              <a:rPr lang="ru-RU" sz="1700" dirty="0">
                <a:latin typeface="Times New Roman" panose="02020603050405020304" pitchFamily="18" charset="0"/>
                <a:cs typeface="Times New Roman" panose="02020603050405020304" pitchFamily="18" charset="0"/>
              </a:rPr>
              <a:t>.</a:t>
            </a:r>
          </a:p>
          <a:p>
            <a:pPr algn="just"/>
            <a:r>
              <a:rPr lang="ru-RU" sz="1700" dirty="0">
                <a:latin typeface="Times New Roman" panose="02020603050405020304" pitchFamily="18" charset="0"/>
                <a:cs typeface="Times New Roman" panose="02020603050405020304" pitchFamily="18" charset="0"/>
              </a:rPr>
              <a:t>Цвет корок равномерный от светло-золотистого до светло-коричневого. Корки не бледные, не подгорелые, не загрязненные. Мякиш эластичный. Пористость хорошо развитая. Вкус и запах приятный, свойственному сорту.</a:t>
            </a:r>
          </a:p>
          <a:p>
            <a:endParaRPr lang="ru-RU" dirty="0"/>
          </a:p>
        </p:txBody>
      </p:sp>
    </p:spTree>
    <p:extLst>
      <p:ext uri="{BB962C8B-B14F-4D97-AF65-F5344CB8AC3E}">
        <p14:creationId xmlns:p14="http://schemas.microsoft.com/office/powerpoint/2010/main" val="2047451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1788" y="242454"/>
            <a:ext cx="6354763" cy="838200"/>
          </a:xfrm>
        </p:spPr>
        <p:txBody>
          <a:bodyPr>
            <a:normAutofit/>
          </a:bodyPr>
          <a:lstStyle/>
          <a:p>
            <a:r>
              <a:rPr lang="ru-RU" sz="2000" b="1" dirty="0">
                <a:latin typeface="Times New Roman" panose="02020603050405020304" pitchFamily="18" charset="0"/>
                <a:cs typeface="Times New Roman" panose="02020603050405020304" pitchFamily="18" charset="0"/>
              </a:rPr>
              <a:t>П</a:t>
            </a:r>
            <a:r>
              <a:rPr lang="ru-RU" sz="2000" b="1" dirty="0" smtClean="0">
                <a:latin typeface="Times New Roman" panose="02020603050405020304" pitchFamily="18" charset="0"/>
                <a:cs typeface="Times New Roman" panose="02020603050405020304" pitchFamily="18" charset="0"/>
              </a:rPr>
              <a:t>ЛЕТЕНКА </a:t>
            </a:r>
            <a:r>
              <a:rPr lang="ru-RU" sz="2000" b="1" dirty="0">
                <a:latin typeface="Times New Roman" panose="02020603050405020304" pitchFamily="18" charset="0"/>
                <a:cs typeface="Times New Roman" panose="02020603050405020304" pitchFamily="18" charset="0"/>
              </a:rPr>
              <a:t>С МАКОМ ХОРОШЕГО КАЧЕСТВА (рис. 58</a:t>
            </a:r>
            <a:r>
              <a:rPr lang="ru-RU" sz="2000" b="1" dirty="0" smtClean="0">
                <a:latin typeface="Times New Roman" panose="02020603050405020304" pitchFamily="18" charset="0"/>
                <a:cs typeface="Times New Roman" panose="02020603050405020304" pitchFamily="18" charset="0"/>
              </a:rPr>
              <a:t>)</a:t>
            </a:r>
            <a:endParaRPr lang="ru-RU" sz="2000"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1788" y="1620982"/>
            <a:ext cx="6172200" cy="3690941"/>
          </a:xfrm>
        </p:spPr>
      </p:pic>
      <p:sp>
        <p:nvSpPr>
          <p:cNvPr id="4" name="Текст 3"/>
          <p:cNvSpPr>
            <a:spLocks noGrp="1"/>
          </p:cNvSpPr>
          <p:nvPr>
            <p:ph type="body" sz="half" idx="2"/>
          </p:nvPr>
        </p:nvSpPr>
        <p:spPr>
          <a:xfrm>
            <a:off x="180110" y="1620982"/>
            <a:ext cx="5231678" cy="4364182"/>
          </a:xfrm>
        </p:spPr>
        <p:txBody>
          <a:bodyPr>
            <a:normAutofit lnSpcReduction="10000"/>
          </a:bodyPr>
          <a:lstStyle/>
          <a:p>
            <a:pPr algn="just"/>
            <a:r>
              <a:rPr lang="ru-RU" sz="1700" b="1" dirty="0">
                <a:latin typeface="Times New Roman" panose="02020603050405020304" pitchFamily="18" charset="0"/>
                <a:cs typeface="Times New Roman" panose="02020603050405020304" pitchFamily="18" charset="0"/>
              </a:rPr>
              <a:t>Характеристика изделия. </a:t>
            </a:r>
            <a:r>
              <a:rPr lang="ru-RU" sz="1700" dirty="0">
                <a:latin typeface="Times New Roman" panose="02020603050405020304" pitchFamily="18" charset="0"/>
                <a:cs typeface="Times New Roman" panose="02020603050405020304" pitchFamily="18" charset="0"/>
              </a:rPr>
              <a:t>Образец плетенки с маком из муки пшеничной высшего сорта, весом 1 г. отличается правильной продолговато-овальной формой,  ясно   выраженным   плетением.</a:t>
            </a:r>
          </a:p>
          <a:p>
            <a:pPr algn="just"/>
            <a:r>
              <a:rPr lang="ru-RU" sz="1700" dirty="0">
                <a:latin typeface="Times New Roman" panose="02020603050405020304" pitchFamily="18" charset="0"/>
                <a:cs typeface="Times New Roman" panose="02020603050405020304" pitchFamily="18" charset="0"/>
              </a:rPr>
              <a:t>Корочки изделия тонкие, румяные, золотисто-</a:t>
            </a:r>
            <a:r>
              <a:rPr lang="ru-RU" sz="1700" dirty="0" err="1">
                <a:latin typeface="Times New Roman" panose="02020603050405020304" pitchFamily="18" charset="0"/>
                <a:cs typeface="Times New Roman" panose="02020603050405020304" pitchFamily="18" charset="0"/>
              </a:rPr>
              <a:t>коричнегового</a:t>
            </a:r>
            <a:r>
              <a:rPr lang="ru-RU" sz="1700" dirty="0">
                <a:latin typeface="Times New Roman" panose="02020603050405020304" pitchFamily="18" charset="0"/>
                <a:cs typeface="Times New Roman" panose="02020603050405020304" pitchFamily="18" charset="0"/>
              </a:rPr>
              <a:t> оттенка, без </a:t>
            </a:r>
            <a:r>
              <a:rPr lang="ru-RU" sz="1700" dirty="0" err="1">
                <a:latin typeface="Times New Roman" panose="02020603050405020304" pitchFamily="18" charset="0"/>
                <a:cs typeface="Times New Roman" panose="02020603050405020304" pitchFamily="18" charset="0"/>
              </a:rPr>
              <a:t>подгорелости</a:t>
            </a:r>
            <a:r>
              <a:rPr lang="ru-RU" sz="1700" dirty="0">
                <a:latin typeface="Times New Roman" panose="02020603050405020304" pitchFamily="18" charset="0"/>
                <a:cs typeface="Times New Roman" panose="02020603050405020304" pitchFamily="18" charset="0"/>
              </a:rPr>
              <a:t> или бледности посыпаны маком. В местах сплетения жгутов опускаются более светлые корочки и </a:t>
            </a:r>
            <a:r>
              <a:rPr lang="ru-RU" sz="1700" dirty="0" err="1">
                <a:latin typeface="Times New Roman" panose="02020603050405020304" pitchFamily="18" charset="0"/>
                <a:cs typeface="Times New Roman" panose="02020603050405020304" pitchFamily="18" charset="0"/>
              </a:rPr>
              <a:t>незначи¬мые</a:t>
            </a:r>
            <a:r>
              <a:rPr lang="ru-RU" sz="1700" dirty="0">
                <a:latin typeface="Times New Roman" panose="02020603050405020304" pitchFamily="18" charset="0"/>
                <a:cs typeface="Times New Roman" panose="02020603050405020304" pitchFamily="18" charset="0"/>
              </a:rPr>
              <a:t> разрывы. Мякиш плетенки отчетливо виден на срезе. Он хорошо  пропечен,   эластичный,    слегка    уплотненный, не липкий и не влажный на ощупь, не </a:t>
            </a:r>
            <a:r>
              <a:rPr lang="ru-RU" sz="1700" dirty="0" err="1">
                <a:latin typeface="Times New Roman" panose="02020603050405020304" pitchFamily="18" charset="0"/>
                <a:cs typeface="Times New Roman" panose="02020603050405020304" pitchFamily="18" charset="0"/>
              </a:rPr>
              <a:t>крошковатый</a:t>
            </a:r>
            <a:r>
              <a:rPr lang="ru-RU" sz="1700" dirty="0">
                <a:latin typeface="Times New Roman" panose="02020603050405020304" pitchFamily="18" charset="0"/>
                <a:cs typeface="Times New Roman" panose="02020603050405020304" pitchFamily="18" charset="0"/>
              </a:rPr>
              <a:t>.  После   легкого   надавливания  пальцами принимает    первоначальную    форму.    Пористость хорошо  развитая,   равномерная,   мелкая, тонкостенная.    Вкус    сладковатый,    свойственный тому виду изделий, не кислый,  без признаков горечи. Запах, присущий данному виду изделий.</a:t>
            </a:r>
          </a:p>
          <a:p>
            <a:endParaRPr lang="ru-RU" dirty="0"/>
          </a:p>
        </p:txBody>
      </p:sp>
    </p:spTree>
    <p:extLst>
      <p:ext uri="{BB962C8B-B14F-4D97-AF65-F5344CB8AC3E}">
        <p14:creationId xmlns:p14="http://schemas.microsoft.com/office/powerpoint/2010/main" val="959766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6157" y="0"/>
            <a:ext cx="7777739" cy="457200"/>
          </a:xfrm>
        </p:spPr>
        <p:txBody>
          <a:bodyPr>
            <a:normAutofit/>
          </a:bodyPr>
          <a:lstStyle/>
          <a:p>
            <a:r>
              <a:rPr lang="ru-RU" sz="2200" b="1" dirty="0">
                <a:latin typeface="Times New Roman" panose="02020603050405020304" pitchFamily="18" charset="0"/>
                <a:cs typeface="Times New Roman" panose="02020603050405020304" pitchFamily="18" charset="0"/>
              </a:rPr>
              <a:t>ДЕФФЕКТ —   ИСКАЖЕННАЯ   ФОРМА (рис. 59—63</a:t>
            </a:r>
            <a:r>
              <a:rPr lang="ru-RU" sz="2200" b="1" dirty="0" smtClean="0">
                <a:latin typeface="Times New Roman" panose="02020603050405020304" pitchFamily="18" charset="0"/>
                <a:cs typeface="Times New Roman" panose="02020603050405020304" pitchFamily="18" charset="0"/>
              </a:rPr>
              <a:t>)</a:t>
            </a:r>
            <a:endParaRPr lang="ru-RU"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58633"/>
            <a:ext cx="6172200" cy="2363946"/>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22579"/>
            <a:ext cx="6172200" cy="2047301"/>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0235" y="901832"/>
            <a:ext cx="5552347" cy="2844397"/>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769880"/>
            <a:ext cx="6172200" cy="2022762"/>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2200" y="4022033"/>
            <a:ext cx="5655174" cy="2351058"/>
          </a:xfrm>
          <a:prstGeom prst="rect">
            <a:avLst/>
          </a:prstGeom>
        </p:spPr>
      </p:pic>
    </p:spTree>
    <p:extLst>
      <p:ext uri="{BB962C8B-B14F-4D97-AF65-F5344CB8AC3E}">
        <p14:creationId xmlns:p14="http://schemas.microsoft.com/office/powerpoint/2010/main" val="2148295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2142115" y="263236"/>
            <a:ext cx="7708467" cy="6594764"/>
          </a:xfrm>
        </p:spPr>
        <p:txBody>
          <a:bodyPr>
            <a:noAutofit/>
          </a:bodyPr>
          <a:lstStyle/>
          <a:p>
            <a:pPr algn="just"/>
            <a:r>
              <a:rPr lang="ru-RU" sz="1700" dirty="0">
                <a:latin typeface="Times New Roman" panose="02020603050405020304" pitchFamily="18" charset="0"/>
                <a:cs typeface="Times New Roman" panose="02020603050405020304" pitchFamily="18" charset="0"/>
              </a:rPr>
              <a:t> </a:t>
            </a:r>
            <a:r>
              <a:rPr lang="ru-RU" sz="1700" b="1" dirty="0">
                <a:latin typeface="Times New Roman" panose="02020603050405020304" pitchFamily="18" charset="0"/>
                <a:cs typeface="Times New Roman" panose="02020603050405020304" pitchFamily="18" charset="0"/>
              </a:rPr>
              <a:t>Характеристика дефекта.   </a:t>
            </a:r>
            <a:r>
              <a:rPr lang="ru-RU" sz="1700" dirty="0">
                <a:latin typeface="Times New Roman" panose="02020603050405020304" pitchFamily="18" charset="0"/>
                <a:cs typeface="Times New Roman" panose="02020603050405020304" pitchFamily="18" charset="0"/>
              </a:rPr>
              <a:t>Образцы   плетенок   с маком из муки пшеничной   1 сорта,   весом 400 г, правильной формы (рис. 59).</a:t>
            </a:r>
          </a:p>
          <a:p>
            <a:pPr algn="just"/>
            <a:r>
              <a:rPr lang="ru-RU" sz="1700" dirty="0">
                <a:latin typeface="Times New Roman" panose="02020603050405020304" pitchFamily="18" charset="0"/>
                <a:cs typeface="Times New Roman" panose="02020603050405020304" pitchFamily="18" charset="0"/>
              </a:rPr>
              <a:t>Первый образец отличается плохо сомкнутыми концами жгутов, второй — слишком вытянутой и заостренной формой изделия с одного конца.</a:t>
            </a:r>
          </a:p>
          <a:p>
            <a:pPr algn="just"/>
            <a:r>
              <a:rPr lang="ru-RU" sz="1700" dirty="0">
                <a:latin typeface="Times New Roman" panose="02020603050405020304" pitchFamily="18" charset="0"/>
                <a:cs typeface="Times New Roman" panose="02020603050405020304" pitchFamily="18" charset="0"/>
              </a:rPr>
              <a:t>Образцы подмосковных и нарезных батонов (рис. 60—61) отличаются грубыми дефектами </a:t>
            </a:r>
            <a:r>
              <a:rPr lang="ru-RU" sz="1700" dirty="0" smtClean="0">
                <a:latin typeface="Times New Roman" panose="02020603050405020304" pitchFamily="18" charset="0"/>
                <a:cs typeface="Times New Roman" panose="02020603050405020304" pitchFamily="18" charset="0"/>
              </a:rPr>
              <a:t>формы</a:t>
            </a:r>
            <a:r>
              <a:rPr lang="ru-RU" sz="1700" dirty="0">
                <a:latin typeface="Times New Roman" panose="02020603050405020304" pitchFamily="18" charset="0"/>
                <a:cs typeface="Times New Roman" panose="02020603050405020304" pitchFamily="18" charset="0"/>
              </a:rPr>
              <a:t>. Изделия с одного края шире, изогнуты, </a:t>
            </a:r>
            <a:r>
              <a:rPr lang="ru-RU" sz="1700" dirty="0" smtClean="0">
                <a:latin typeface="Times New Roman" panose="02020603050405020304" pitchFamily="18" charset="0"/>
                <a:cs typeface="Times New Roman" panose="02020603050405020304" pitchFamily="18" charset="0"/>
              </a:rPr>
              <a:t>деформированы</a:t>
            </a:r>
            <a:r>
              <a:rPr lang="ru-RU" sz="1700" dirty="0">
                <a:latin typeface="Times New Roman" panose="02020603050405020304" pitchFamily="18" charset="0"/>
                <a:cs typeface="Times New Roman" panose="02020603050405020304" pitchFamily="18" charset="0"/>
              </a:rPr>
              <a:t>.</a:t>
            </a:r>
          </a:p>
          <a:p>
            <a:pPr algn="just"/>
            <a:r>
              <a:rPr lang="ru-RU" sz="1700" dirty="0">
                <a:latin typeface="Times New Roman" panose="02020603050405020304" pitchFamily="18" charset="0"/>
                <a:cs typeface="Times New Roman" panose="02020603050405020304" pitchFamily="18" charset="0"/>
              </a:rPr>
              <a:t>На рис. 62 показан образец домашнего хлеба, полностью деформированный при посадке в печь. Городская булка (рис. 63) деформированная, с боковым подрывом у основания, почти без </a:t>
            </a:r>
            <a:r>
              <a:rPr lang="ru-RU" sz="1700" dirty="0" smtClean="0">
                <a:latin typeface="Times New Roman" panose="02020603050405020304" pitchFamily="18" charset="0"/>
                <a:cs typeface="Times New Roman" panose="02020603050405020304" pitchFamily="18" charset="0"/>
              </a:rPr>
              <a:t>гребешка</a:t>
            </a:r>
            <a:r>
              <a:rPr lang="ru-RU" sz="1700" dirty="0">
                <a:latin typeface="Times New Roman" panose="02020603050405020304" pitchFamily="18" charset="0"/>
                <a:cs typeface="Times New Roman" panose="02020603050405020304" pitchFamily="18" charset="0"/>
              </a:rPr>
              <a:t>, по степени дефектности относится к браку.</a:t>
            </a:r>
          </a:p>
          <a:p>
            <a:pPr algn="just"/>
            <a:r>
              <a:rPr lang="ru-RU" sz="1700" b="1" dirty="0">
                <a:latin typeface="Times New Roman" panose="02020603050405020304" pitchFamily="18" charset="0"/>
                <a:cs typeface="Times New Roman" panose="02020603050405020304" pitchFamily="18" charset="0"/>
              </a:rPr>
              <a:t>Причины дефекта</a:t>
            </a:r>
            <a:r>
              <a:rPr lang="ru-RU" sz="1700" dirty="0">
                <a:latin typeface="Times New Roman" panose="02020603050405020304" pitchFamily="18" charset="0"/>
                <a:cs typeface="Times New Roman" panose="02020603050405020304" pitchFamily="18" charset="0"/>
              </a:rPr>
              <a:t>. Небрежная, </a:t>
            </a:r>
            <a:r>
              <a:rPr lang="ru-RU" sz="1700" dirty="0" smtClean="0">
                <a:latin typeface="Times New Roman" panose="02020603050405020304" pitchFamily="18" charset="0"/>
                <a:cs typeface="Times New Roman" panose="02020603050405020304" pitchFamily="18" charset="0"/>
              </a:rPr>
              <a:t>малоквалифицированная </a:t>
            </a:r>
            <a:r>
              <a:rPr lang="ru-RU" sz="1700" dirty="0">
                <a:latin typeface="Times New Roman" panose="02020603050405020304" pitchFamily="18" charset="0"/>
                <a:cs typeface="Times New Roman" panose="02020603050405020304" pitchFamily="18" charset="0"/>
              </a:rPr>
              <a:t>работа плетельщиков: слабое скрепление жгутов,  попадание  муки  между жгутами.</a:t>
            </a:r>
          </a:p>
          <a:p>
            <a:pPr algn="just"/>
            <a:r>
              <a:rPr lang="ru-RU" sz="1700" dirty="0">
                <a:latin typeface="Times New Roman" panose="02020603050405020304" pitchFamily="18" charset="0"/>
                <a:cs typeface="Times New Roman" panose="02020603050405020304" pitchFamily="18" charset="0"/>
              </a:rPr>
              <a:t>Плохо отрегулирована работа тестозакаточной машины.</a:t>
            </a:r>
          </a:p>
          <a:p>
            <a:pPr algn="just"/>
            <a:r>
              <a:rPr lang="ru-RU" sz="1700" dirty="0">
                <a:latin typeface="Times New Roman" panose="02020603050405020304" pitchFamily="18" charset="0"/>
                <a:cs typeface="Times New Roman" panose="02020603050405020304" pitchFamily="18" charset="0"/>
              </a:rPr>
              <a:t>Допущена небрежность при укладке тестовых заготовок на </a:t>
            </a:r>
            <a:r>
              <a:rPr lang="ru-RU" sz="1700" dirty="0" err="1">
                <a:latin typeface="Times New Roman" panose="02020603050405020304" pitchFamily="18" charset="0"/>
                <a:cs typeface="Times New Roman" panose="02020603050405020304" pitchFamily="18" charset="0"/>
              </a:rPr>
              <a:t>расстойку</a:t>
            </a:r>
            <a:r>
              <a:rPr lang="ru-RU" sz="1700" dirty="0">
                <a:latin typeface="Times New Roman" panose="02020603050405020304" pitchFamily="18" charset="0"/>
                <a:cs typeface="Times New Roman" panose="02020603050405020304" pitchFamily="18" charset="0"/>
              </a:rPr>
              <a:t>, а также посадка на под деформированных заготовок без предварительного </a:t>
            </a:r>
            <a:r>
              <a:rPr lang="ru-RU" sz="1700" dirty="0" smtClean="0">
                <a:latin typeface="Times New Roman" panose="02020603050405020304" pitchFamily="18" charset="0"/>
                <a:cs typeface="Times New Roman" panose="02020603050405020304" pitchFamily="18" charset="0"/>
              </a:rPr>
              <a:t>выравнивания.</a:t>
            </a:r>
          </a:p>
          <a:p>
            <a:pPr algn="just"/>
            <a:r>
              <a:rPr lang="ru-RU" sz="1700" b="1" dirty="0">
                <a:latin typeface="Times New Roman" panose="02020603050405020304" pitchFamily="18" charset="0"/>
                <a:cs typeface="Times New Roman" panose="02020603050405020304" pitchFamily="18" charset="0"/>
              </a:rPr>
              <a:t>	</a:t>
            </a:r>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p>
          <a:p>
            <a:pPr algn="just"/>
            <a:r>
              <a:rPr lang="ru-RU" sz="1700" dirty="0">
                <a:latin typeface="Times New Roman" panose="02020603050405020304" pitchFamily="18" charset="0"/>
                <a:cs typeface="Times New Roman" panose="02020603050405020304" pitchFamily="18" charset="0"/>
              </a:rPr>
              <a:t>1.  По   мере   необходимости   выравнивать   форму" тестовых заготовок при посадке в печь.</a:t>
            </a:r>
          </a:p>
          <a:p>
            <a:pPr algn="just"/>
            <a:r>
              <a:rPr lang="ru-RU" sz="1700" dirty="0">
                <a:latin typeface="Times New Roman" panose="02020603050405020304" pitchFamily="18" charset="0"/>
                <a:cs typeface="Times New Roman" panose="02020603050405020304" pitchFamily="18" charset="0"/>
              </a:rPr>
              <a:t>2. Своевременно регулировать работу тестозакаточной машины.</a:t>
            </a:r>
          </a:p>
          <a:p>
            <a:pPr algn="just"/>
            <a:r>
              <a:rPr lang="ru-RU" sz="1700" dirty="0">
                <a:latin typeface="Times New Roman" panose="02020603050405020304" pitchFamily="18" charset="0"/>
                <a:cs typeface="Times New Roman" panose="02020603050405020304" pitchFamily="18" charset="0"/>
              </a:rPr>
              <a:t>3.  Не допускать небрежной    укладки    тестовых заготовок на  </a:t>
            </a:r>
            <a:r>
              <a:rPr lang="ru-RU" sz="1700" dirty="0" err="1">
                <a:latin typeface="Times New Roman" panose="02020603050405020304" pitchFamily="18" charset="0"/>
                <a:cs typeface="Times New Roman" panose="02020603050405020304" pitchFamily="18" charset="0"/>
              </a:rPr>
              <a:t>расстойку</a:t>
            </a:r>
            <a:r>
              <a:rPr lang="ru-RU" sz="1700" dirty="0">
                <a:latin typeface="Times New Roman" panose="02020603050405020304" pitchFamily="18" charset="0"/>
                <a:cs typeface="Times New Roman" panose="02020603050405020304" pitchFamily="18" charset="0"/>
              </a:rPr>
              <a:t> и посадочные дощечки.</a:t>
            </a:r>
          </a:p>
        </p:txBody>
      </p:sp>
    </p:spTree>
    <p:extLst>
      <p:ext uri="{BB962C8B-B14F-4D97-AF65-F5344CB8AC3E}">
        <p14:creationId xmlns:p14="http://schemas.microsoft.com/office/powerpoint/2010/main" val="2328644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75515" y="0"/>
            <a:ext cx="6745576" cy="595745"/>
          </a:xfrm>
        </p:spPr>
        <p:txBody>
          <a:bodyPr>
            <a:normAutofit fontScale="90000"/>
          </a:bodyPr>
          <a:lstStyle/>
          <a:p>
            <a:r>
              <a:rPr lang="ru-RU" sz="2000" b="1" dirty="0">
                <a:latin typeface="Times New Roman" panose="02020603050405020304" pitchFamily="18" charset="0"/>
                <a:cs typeface="Times New Roman" panose="02020603050405020304" pitchFamily="18" charset="0"/>
              </a:rPr>
              <a:t>БРАК – ХЛЕБ ДЕФОРМИРОВАННЫЙ, МЯТЫЙ. (рис. 64-66</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4085" y="595745"/>
            <a:ext cx="5694218" cy="2937164"/>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085" y="3532909"/>
            <a:ext cx="5711952" cy="3349651"/>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4416" y="1907587"/>
            <a:ext cx="4036123" cy="3564958"/>
          </a:xfrm>
          <a:prstGeom prst="rect">
            <a:avLst/>
          </a:prstGeom>
        </p:spPr>
      </p:pic>
    </p:spTree>
    <p:extLst>
      <p:ext uri="{BB962C8B-B14F-4D97-AF65-F5344CB8AC3E}">
        <p14:creationId xmlns:p14="http://schemas.microsoft.com/office/powerpoint/2010/main" val="2668958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2710151" y="865909"/>
            <a:ext cx="6821776" cy="5548746"/>
          </a:xfrm>
        </p:spPr>
        <p:txBody>
          <a:bodyPr>
            <a:normAutofit/>
          </a:bodyPr>
          <a:lstStyle/>
          <a:p>
            <a:pPr algn="just"/>
            <a:r>
              <a:rPr lang="ru-RU" sz="1700" dirty="0">
                <a:latin typeface="Times New Roman" panose="02020603050405020304" pitchFamily="18" charset="0"/>
                <a:cs typeface="Times New Roman" panose="02020603050405020304" pitchFamily="18" charset="0"/>
              </a:rPr>
              <a:t>Хлеб формой из ржаной обдирной муки отличается слегка грибообразной, нависающей вздутой верхней коркой. Хлеб деформирован. Корки отслоились от мякиша, дали разрывы.</a:t>
            </a:r>
          </a:p>
          <a:p>
            <a:pPr algn="just"/>
            <a:r>
              <a:rPr lang="ru-RU" sz="1700" dirty="0">
                <a:latin typeface="Times New Roman" panose="02020603050405020304" pitchFamily="18" charset="0"/>
                <a:cs typeface="Times New Roman" panose="02020603050405020304" pitchFamily="18" charset="0"/>
              </a:rPr>
              <a:t>Еще более характерный  брак  хлеба  из  ржаной обойной муки   показан на рисунке 66.  Каравай помятый с  поврежденными корками, отслоившимися от мякиша.</a:t>
            </a:r>
          </a:p>
          <a:p>
            <a:pPr algn="just"/>
            <a:r>
              <a:rPr lang="ru-RU" sz="1700" b="1" dirty="0">
                <a:latin typeface="Times New Roman" panose="02020603050405020304" pitchFamily="18" charset="0"/>
                <a:cs typeface="Times New Roman" panose="02020603050405020304" pitchFamily="18" charset="0"/>
              </a:rPr>
              <a:t>Причины повреждения хлеба:</a:t>
            </a:r>
            <a:r>
              <a:rPr lang="ru-RU" sz="1700" dirty="0">
                <a:latin typeface="Times New Roman" panose="02020603050405020304" pitchFamily="18" charset="0"/>
                <a:cs typeface="Times New Roman" panose="02020603050405020304" pitchFamily="18" charset="0"/>
              </a:rPr>
              <a:t>   </a:t>
            </a:r>
          </a:p>
          <a:p>
            <a:pPr algn="just"/>
            <a:r>
              <a:rPr lang="ru-RU" sz="1700" dirty="0">
                <a:latin typeface="Times New Roman" panose="02020603050405020304" pitchFamily="18" charset="0"/>
                <a:cs typeface="Times New Roman" panose="02020603050405020304" pitchFamily="18" charset="0"/>
              </a:rPr>
              <a:t>1. Небрежная укладка­ в тару горячих изделий.</a:t>
            </a:r>
          </a:p>
          <a:p>
            <a:pPr algn="just"/>
            <a:r>
              <a:rPr lang="ru-RU" sz="1700" dirty="0">
                <a:latin typeface="Times New Roman" panose="02020603050405020304" pitchFamily="18" charset="0"/>
                <a:cs typeface="Times New Roman" panose="02020603050405020304" pitchFamily="18" charset="0"/>
              </a:rPr>
              <a:t>2. Чрезмерное давление караваев друг на друга.</a:t>
            </a:r>
          </a:p>
          <a:p>
            <a:pPr algn="just"/>
            <a:r>
              <a:rPr lang="ru-RU" sz="1700" dirty="0">
                <a:latin typeface="Times New Roman" panose="02020603050405020304" pitchFamily="18" charset="0"/>
                <a:cs typeface="Times New Roman" panose="02020603050405020304" pitchFamily="18" charset="0"/>
              </a:rPr>
              <a:t>Вероятность отслоения и трещин корок увеличи­вается при </a:t>
            </a:r>
            <a:r>
              <a:rPr lang="ru-RU" sz="1700" dirty="0" err="1">
                <a:latin typeface="Times New Roman" panose="02020603050405020304" pitchFamily="18" charset="0"/>
                <a:cs typeface="Times New Roman" panose="02020603050405020304" pitchFamily="18" charset="0"/>
              </a:rPr>
              <a:t>перерасстойке</a:t>
            </a:r>
            <a:r>
              <a:rPr lang="ru-RU" sz="1700" dirty="0">
                <a:latin typeface="Times New Roman" panose="02020603050405020304" pitchFamily="18" charset="0"/>
                <a:cs typeface="Times New Roman" panose="02020603050405020304" pitchFamily="18" charset="0"/>
              </a:rPr>
              <a:t> теста в формах или по­вышенной влажности хлеба.</a:t>
            </a:r>
          </a:p>
          <a:p>
            <a:pPr algn="just"/>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r>
              <a:rPr lang="ru-RU" sz="1700" dirty="0">
                <a:latin typeface="Times New Roman" panose="02020603050405020304" pitchFamily="18" charset="0"/>
                <a:cs typeface="Times New Roman" panose="02020603050405020304" pitchFamily="18" charset="0"/>
              </a:rPr>
              <a:t>: </a:t>
            </a:r>
          </a:p>
          <a:p>
            <a:pPr algn="just"/>
            <a:r>
              <a:rPr lang="ru-RU" sz="1700" dirty="0">
                <a:latin typeface="Times New Roman" panose="02020603050405020304" pitchFamily="18" charset="0"/>
                <a:cs typeface="Times New Roman" panose="02020603050405020304" pitchFamily="18" charset="0"/>
              </a:rPr>
              <a:t>1. до остывания караваи хлеба укладывать </a:t>
            </a:r>
            <a:r>
              <a:rPr lang="ru-RU" sz="1700" dirty="0" smtClean="0">
                <a:latin typeface="Times New Roman" panose="02020603050405020304" pitchFamily="18" charset="0"/>
                <a:cs typeface="Times New Roman" panose="02020603050405020304" pitchFamily="18" charset="0"/>
              </a:rPr>
              <a:t>порознь </a:t>
            </a:r>
            <a:r>
              <a:rPr lang="ru-RU" sz="1700" dirty="0">
                <a:latin typeface="Times New Roman" panose="02020603050405020304" pitchFamily="18" charset="0"/>
                <a:cs typeface="Times New Roman" panose="02020603050405020304" pitchFamily="18" charset="0"/>
              </a:rPr>
              <a:t>и осторожно </a:t>
            </a:r>
          </a:p>
          <a:p>
            <a:pPr algn="just"/>
            <a:r>
              <a:rPr lang="ru-RU" sz="1700" dirty="0">
                <a:latin typeface="Times New Roman" panose="02020603050405020304" pitchFamily="18" charset="0"/>
                <a:cs typeface="Times New Roman" panose="02020603050405020304" pitchFamily="18" charset="0"/>
              </a:rPr>
              <a:t>2. при транспортировке не допускать укладку хлеба навалом или плотными рядами по высоте деформирующие нижние караваи</a:t>
            </a:r>
          </a:p>
        </p:txBody>
      </p:sp>
    </p:spTree>
    <p:extLst>
      <p:ext uri="{BB962C8B-B14F-4D97-AF65-F5344CB8AC3E}">
        <p14:creationId xmlns:p14="http://schemas.microsoft.com/office/powerpoint/2010/main" val="3380166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2891" y="80700"/>
            <a:ext cx="9379527" cy="536575"/>
          </a:xfrm>
        </p:spPr>
        <p:txBody>
          <a:bodyPr>
            <a:noAutofit/>
          </a:bodyPr>
          <a:lstStyle/>
          <a:p>
            <a:r>
              <a:rPr lang="ru-RU" sz="2000" b="1" dirty="0">
                <a:latin typeface="Times New Roman" panose="02020603050405020304" pitchFamily="18" charset="0"/>
                <a:cs typeface="Times New Roman" panose="02020603050405020304" pitchFamily="18" charset="0"/>
              </a:rPr>
              <a:t>ДЕФЕКТЫ, ОБУСЛОВЛЕННЫЕ НЕДОБРОКАЧЕСТВЕННОЙ МУКОЙ (рис. 67—69)</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17275"/>
            <a:ext cx="6182654" cy="2377074"/>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2654" y="1934475"/>
            <a:ext cx="6009345" cy="2667673"/>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941" y="3767328"/>
            <a:ext cx="6378595" cy="2998561"/>
          </a:xfrm>
          <a:prstGeom prst="rect">
            <a:avLst/>
          </a:prstGeom>
        </p:spPr>
      </p:pic>
    </p:spTree>
    <p:extLst>
      <p:ext uri="{BB962C8B-B14F-4D97-AF65-F5344CB8AC3E}">
        <p14:creationId xmlns:p14="http://schemas.microsoft.com/office/powerpoint/2010/main" val="1921022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1"/>
            <a:ext cx="12192000" cy="6858000"/>
          </a:xfrm>
        </p:spPr>
        <p:txBody>
          <a:bodyPr>
            <a:noAutofit/>
          </a:bodyPr>
          <a:lstStyle/>
          <a:p>
            <a:pPr algn="just"/>
            <a:r>
              <a:rPr lang="ru-RU" sz="1700" dirty="0"/>
              <a:t> </a:t>
            </a:r>
            <a:r>
              <a:rPr lang="ru-RU" sz="1700" dirty="0">
                <a:latin typeface="Times New Roman" panose="02020603050405020304" pitchFamily="18" charset="0"/>
                <a:cs typeface="Times New Roman" panose="02020603050405020304" pitchFamily="18" charset="0"/>
              </a:rPr>
              <a:t>Образцы подового круглого хлеба, приготовлен­ий обычным способом </a:t>
            </a:r>
            <a:r>
              <a:rPr lang="ru-RU" sz="1700" dirty="0" err="1">
                <a:latin typeface="Times New Roman" panose="02020603050405020304" pitchFamily="18" charset="0"/>
                <a:cs typeface="Times New Roman" panose="02020603050405020304" pitchFamily="18" charset="0"/>
              </a:rPr>
              <a:t>тестоведения</a:t>
            </a:r>
            <a:r>
              <a:rPr lang="ru-RU" sz="1700" dirty="0">
                <a:latin typeface="Times New Roman" panose="02020603050405020304" pitchFamily="18" charset="0"/>
                <a:cs typeface="Times New Roman" panose="02020603050405020304" pitchFamily="18" charset="0"/>
              </a:rPr>
              <a:t>, из пшеничной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 смолотой с примесью зерна, пораженного клопом-черепашкой.</a:t>
            </a:r>
          </a:p>
          <a:p>
            <a:pPr algn="just">
              <a:spcBef>
                <a:spcPts val="0"/>
              </a:spcBef>
            </a:pPr>
            <a:r>
              <a:rPr lang="ru-RU" sz="1700" b="1" dirty="0">
                <a:latin typeface="Times New Roman" panose="02020603050405020304" pitchFamily="18" charset="0"/>
                <a:cs typeface="Times New Roman" panose="02020603050405020304" pitchFamily="18" charset="0"/>
              </a:rPr>
              <a:t>Характеристика дефектов</a:t>
            </a:r>
            <a:r>
              <a:rPr lang="ru-RU" sz="1700" dirty="0">
                <a:latin typeface="Times New Roman" panose="02020603050405020304" pitchFamily="18" charset="0"/>
                <a:cs typeface="Times New Roman" panose="02020603050405020304" pitchFamily="18" charset="0"/>
              </a:rPr>
              <a:t>. Хлеб отличается силь­но расплывшейся, неправильной формой (рис. 67 и 68), толстой, грубой и рваной поверхностью ко­рок, неэластичным, мажущимся мякишем. Цвет мякиша более темный (от желтоватого до корич­невого оттенка) по сравнению с цветом мякиша хлеба из доброкачественной муки того же сорта. Вкус и запах пресный, неприятный.</a:t>
            </a:r>
          </a:p>
          <a:p>
            <a:pPr algn="just">
              <a:spcBef>
                <a:spcPts val="0"/>
              </a:spcBef>
            </a:pPr>
            <a:r>
              <a:rPr lang="ru-RU" sz="1700" b="1" dirty="0">
                <a:latin typeface="Times New Roman" panose="02020603050405020304" pitchFamily="18" charset="0"/>
                <a:cs typeface="Times New Roman" panose="02020603050405020304" pitchFamily="18" charset="0"/>
              </a:rPr>
              <a:t>Причины дефектов</a:t>
            </a:r>
            <a:r>
              <a:rPr lang="ru-RU" sz="1700" dirty="0">
                <a:latin typeface="Times New Roman" panose="02020603050405020304" pitchFamily="18" charset="0"/>
                <a:cs typeface="Times New Roman" panose="02020603050405020304" pitchFamily="18" charset="0"/>
              </a:rPr>
              <a:t>. Мука из зерна, поврежден­ного клопом-черепашкой, дает очень быстро разжи­жающееся и расплывающееся в    </a:t>
            </a:r>
            <a:r>
              <a:rPr lang="ru-RU" sz="1700" dirty="0" err="1">
                <a:latin typeface="Times New Roman" panose="02020603050405020304" pitchFamily="18" charset="0"/>
                <a:cs typeface="Times New Roman" panose="02020603050405020304" pitchFamily="18" charset="0"/>
              </a:rPr>
              <a:t>расстойке</a:t>
            </a:r>
            <a:r>
              <a:rPr lang="ru-RU" sz="1700" dirty="0">
                <a:latin typeface="Times New Roman" panose="02020603050405020304" pitchFamily="18" charset="0"/>
                <a:cs typeface="Times New Roman" panose="02020603050405020304" pitchFamily="18" charset="0"/>
              </a:rPr>
              <a:t>    </a:t>
            </a:r>
            <a:r>
              <a:rPr lang="ru-RU" sz="1700" dirty="0" smtClean="0">
                <a:latin typeface="Times New Roman" panose="02020603050405020304" pitchFamily="18" charset="0"/>
                <a:cs typeface="Times New Roman" panose="02020603050405020304" pitchFamily="18" charset="0"/>
              </a:rPr>
              <a:t>тесто. Этим  </a:t>
            </a:r>
            <a:r>
              <a:rPr lang="ru-RU" sz="1700" dirty="0">
                <a:latin typeface="Times New Roman" panose="02020603050405020304" pitchFamily="18" charset="0"/>
                <a:cs typeface="Times New Roman" panose="02020603050405020304" pitchFamily="18" charset="0"/>
              </a:rPr>
              <a:t>и  обусловлено   расплывание  тестовых   за­готовок,  отсутствие   сопротивляемости   газам   бро­жения. Сильный ферментативный распад основных составных частей муки резко снижает ее </a:t>
            </a:r>
            <a:r>
              <a:rPr lang="ru-RU" sz="1700" dirty="0" err="1">
                <a:latin typeface="Times New Roman" panose="02020603050405020304" pitchFamily="18" charset="0"/>
                <a:cs typeface="Times New Roman" panose="02020603050405020304" pitchFamily="18" charset="0"/>
              </a:rPr>
              <a:t>набухаемости</a:t>
            </a:r>
            <a:r>
              <a:rPr lang="ru-RU" sz="1700" dirty="0">
                <a:latin typeface="Times New Roman" panose="02020603050405020304" pitchFamily="18" charset="0"/>
                <a:cs typeface="Times New Roman" panose="02020603050405020304" pitchFamily="18" charset="0"/>
              </a:rPr>
              <a:t>   и   </a:t>
            </a:r>
            <a:r>
              <a:rPr lang="ru-RU" sz="1700" dirty="0" err="1">
                <a:latin typeface="Times New Roman" panose="02020603050405020304" pitchFamily="18" charset="0"/>
                <a:cs typeface="Times New Roman" panose="02020603050405020304" pitchFamily="18" charset="0"/>
              </a:rPr>
              <a:t>формоустойчивость</a:t>
            </a:r>
            <a:r>
              <a:rPr lang="ru-RU" sz="1700" dirty="0">
                <a:latin typeface="Times New Roman" panose="02020603050405020304" pitchFamily="18" charset="0"/>
                <a:cs typeface="Times New Roman" panose="02020603050405020304" pitchFamily="18" charset="0"/>
              </a:rPr>
              <a:t>.   Поэтому     даже   при замесе  более  крутого теста  в  период </a:t>
            </a:r>
            <a:r>
              <a:rPr lang="ru-RU" sz="1700" dirty="0" err="1">
                <a:latin typeface="Times New Roman" panose="02020603050405020304" pitchFamily="18" charset="0"/>
                <a:cs typeface="Times New Roman" panose="02020603050405020304" pitchFamily="18" charset="0"/>
              </a:rPr>
              <a:t>расстойки</a:t>
            </a:r>
            <a:r>
              <a:rPr lang="ru-RU" sz="1700" dirty="0">
                <a:latin typeface="Times New Roman" panose="02020603050405020304" pitchFamily="18" charset="0"/>
                <a:cs typeface="Times New Roman" panose="02020603050405020304" pitchFamily="18" charset="0"/>
              </a:rPr>
              <a:t>  и выпечки тестовые заготовки расплываются, дефор­мируются,  а  мякиш  остается  липким  и  влажным. Подобные дефекты   в большей    или     меньшей мере  могут также    возникать    при    переработке муки, смолотой из зерна морозобойного или влаж­ного, подвергавшегося огневой сушке. Такая мука отличается </a:t>
            </a:r>
            <a:r>
              <a:rPr lang="ru-RU" sz="1700" dirty="0" err="1">
                <a:latin typeface="Times New Roman" panose="02020603050405020304" pitchFamily="18" charset="0"/>
                <a:cs typeface="Times New Roman" panose="02020603050405020304" pitchFamily="18" charset="0"/>
              </a:rPr>
              <a:t>короткорвущейся</a:t>
            </a:r>
            <a:r>
              <a:rPr lang="ru-RU" sz="1700" dirty="0">
                <a:latin typeface="Times New Roman" panose="02020603050405020304" pitchFamily="18" charset="0"/>
                <a:cs typeface="Times New Roman" panose="02020603050405020304" pitchFamily="18" charset="0"/>
              </a:rPr>
              <a:t>, плохо     растягиваю­щейся    клейковиной и в период брожения неудов­летворительной   </a:t>
            </a:r>
            <a:r>
              <a:rPr lang="ru-RU" sz="1700" dirty="0" err="1">
                <a:latin typeface="Times New Roman" panose="02020603050405020304" pitchFamily="18" charset="0"/>
                <a:cs typeface="Times New Roman" panose="02020603050405020304" pitchFamily="18" charset="0"/>
              </a:rPr>
              <a:t>газоудерживающей</a:t>
            </a:r>
            <a:r>
              <a:rPr lang="ru-RU" sz="1700" dirty="0">
                <a:latin typeface="Times New Roman" panose="02020603050405020304" pitchFamily="18" charset="0"/>
                <a:cs typeface="Times New Roman" panose="02020603050405020304" pitchFamily="18" charset="0"/>
              </a:rPr>
              <a:t>   способностью. Образен,  хлеба   (рис.   69)   приготовлен   из  смеси дефектной муки и 60% муки нормального качества. Хлеб все же получился неудовлетворительного ка­чества,   однако   перечисленные   выше  дефекты   вы­ражены в нем в меньшей </a:t>
            </a:r>
            <a:r>
              <a:rPr lang="ru-RU" sz="1700" dirty="0" smtClean="0">
                <a:latin typeface="Times New Roman" panose="02020603050405020304" pitchFamily="18" charset="0"/>
                <a:cs typeface="Times New Roman" panose="02020603050405020304" pitchFamily="18" charset="0"/>
              </a:rPr>
              <a:t>степени. Лишь </a:t>
            </a:r>
            <a:r>
              <a:rPr lang="ru-RU" sz="1700" dirty="0">
                <a:latin typeface="Times New Roman" panose="02020603050405020304" pitchFamily="18" charset="0"/>
                <a:cs typeface="Times New Roman" panose="02020603050405020304" pitchFamily="18" charset="0"/>
              </a:rPr>
              <a:t>значительное сокращение примеси муки дефектной, и проведение специальных технологи­ческих мероприятий могут обеспечить выпечку хле­ба удовлетворительного качества.</a:t>
            </a:r>
          </a:p>
          <a:p>
            <a:pPr algn="just">
              <a:spcBef>
                <a:spcPts val="0"/>
              </a:spcBef>
            </a:pPr>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 </a:t>
            </a:r>
            <a:r>
              <a:rPr lang="ru-RU" sz="1700" b="1" dirty="0" smtClean="0">
                <a:latin typeface="Times New Roman" panose="02020603050405020304" pitchFamily="18" charset="0"/>
                <a:cs typeface="Times New Roman" panose="02020603050405020304" pitchFamily="18" charset="0"/>
              </a:rPr>
              <a:t>Способы </a:t>
            </a:r>
            <a:r>
              <a:rPr lang="ru-RU" sz="1700" b="1" dirty="0">
                <a:latin typeface="Times New Roman" panose="02020603050405020304" pitchFamily="18" charset="0"/>
                <a:cs typeface="Times New Roman" panose="02020603050405020304" pitchFamily="18" charset="0"/>
              </a:rPr>
              <a:t>предупреждения</a:t>
            </a:r>
            <a:r>
              <a:rPr lang="ru-RU" sz="1700" dirty="0">
                <a:latin typeface="Times New Roman" panose="02020603050405020304" pitchFamily="18" charset="0"/>
                <a:cs typeface="Times New Roman" panose="02020603050405020304" pitchFamily="18" charset="0"/>
              </a:rPr>
              <a:t>. В случае, если нет возможности полностью отказаться от муки, смол с примесью зерна, пораженного клопом - черепашкой, такую муку необходимо добавлять в смеси с хорошей, сильной мукой лишь в количествах, не вызывающих  заметного  ухудшения   качества изделий.</a:t>
            </a:r>
          </a:p>
          <a:p>
            <a:pPr algn="just">
              <a:spcBef>
                <a:spcPts val="0"/>
              </a:spcBef>
            </a:pPr>
            <a:r>
              <a:rPr lang="ru-RU" sz="1700" dirty="0">
                <a:latin typeface="Times New Roman" panose="02020603050405020304" pitchFamily="18" charset="0"/>
                <a:cs typeface="Times New Roman" panose="02020603050405020304" pitchFamily="18" charset="0"/>
              </a:rPr>
              <a:t>            Размеры добавки дефектной муки к хорошей устанавливаются лабораторией на производстве путем   проведения   контрольных   выпечек.</a:t>
            </a:r>
          </a:p>
          <a:p>
            <a:pPr algn="just">
              <a:spcBef>
                <a:spcPts val="0"/>
              </a:spcBef>
            </a:pPr>
            <a:r>
              <a:rPr lang="ru-RU" sz="1700" dirty="0">
                <a:latin typeface="Times New Roman" panose="02020603050405020304" pitchFamily="18" charset="0"/>
                <a:cs typeface="Times New Roman" panose="02020603050405020304" pitchFamily="18" charset="0"/>
              </a:rPr>
              <a:t>В качестве дополнительных технологических мероприятий, способствующих улучшению физических свойств теста и хлеба, можно рекомендовать </a:t>
            </a:r>
            <a:r>
              <a:rPr lang="ru-RU" sz="1700" dirty="0" smtClean="0">
                <a:latin typeface="Times New Roman" panose="02020603050405020304" pitchFamily="18" charset="0"/>
                <a:cs typeface="Times New Roman" panose="02020603050405020304" pitchFamily="18" charset="0"/>
              </a:rPr>
              <a:t>следующее:</a:t>
            </a:r>
            <a:endParaRPr lang="ru-RU" sz="1700" dirty="0">
              <a:latin typeface="Times New Roman" panose="02020603050405020304" pitchFamily="18" charset="0"/>
              <a:cs typeface="Times New Roman" panose="02020603050405020304" pitchFamily="18" charset="0"/>
            </a:endParaRPr>
          </a:p>
          <a:p>
            <a:pPr algn="just">
              <a:spcBef>
                <a:spcPts val="0"/>
              </a:spcBef>
            </a:pPr>
            <a:r>
              <a:rPr lang="ru-RU" sz="1700" dirty="0" smtClean="0">
                <a:latin typeface="Times New Roman" panose="02020603050405020304" pitchFamily="18" charset="0"/>
                <a:cs typeface="Times New Roman" panose="02020603050405020304" pitchFamily="18" charset="0"/>
              </a:rPr>
              <a:t>- Увеличение </a:t>
            </a:r>
            <a:r>
              <a:rPr lang="ru-RU" sz="1700" dirty="0">
                <a:latin typeface="Times New Roman" panose="02020603050405020304" pitchFamily="18" charset="0"/>
                <a:cs typeface="Times New Roman" panose="02020603050405020304" pitchFamily="18" charset="0"/>
              </a:rPr>
              <a:t>дозировки соли до 1,8—2,0% к весу муки.</a:t>
            </a:r>
          </a:p>
          <a:p>
            <a:pPr algn="just">
              <a:spcBef>
                <a:spcPts val="0"/>
              </a:spcBef>
            </a:pPr>
            <a:r>
              <a:rPr lang="ru-RU" sz="1700" dirty="0" smtClean="0">
                <a:latin typeface="Times New Roman" panose="02020603050405020304" pitchFamily="18" charset="0"/>
                <a:cs typeface="Times New Roman" panose="02020603050405020304" pitchFamily="18" charset="0"/>
              </a:rPr>
              <a:t>- Уменьшение </a:t>
            </a:r>
            <a:r>
              <a:rPr lang="ru-RU" sz="1700" dirty="0">
                <a:latin typeface="Times New Roman" panose="02020603050405020304" pitchFamily="18" charset="0"/>
                <a:cs typeface="Times New Roman" panose="02020603050405020304" pitchFamily="18" charset="0"/>
              </a:rPr>
              <a:t>влажности теста против нормы 2-3%.</a:t>
            </a:r>
          </a:p>
          <a:p>
            <a:pPr algn="just">
              <a:spcBef>
                <a:spcPts val="0"/>
              </a:spcBef>
            </a:pPr>
            <a:r>
              <a:rPr lang="ru-RU" sz="1700" dirty="0" smtClean="0">
                <a:latin typeface="Times New Roman" panose="02020603050405020304" pitchFamily="18" charset="0"/>
                <a:cs typeface="Times New Roman" panose="02020603050405020304" pitchFamily="18" charset="0"/>
              </a:rPr>
              <a:t>- Увеличение   </a:t>
            </a:r>
            <a:r>
              <a:rPr lang="ru-RU" sz="1700" dirty="0">
                <a:latin typeface="Times New Roman" panose="02020603050405020304" pitchFamily="18" charset="0"/>
                <a:cs typeface="Times New Roman" panose="02020603050405020304" pitchFamily="18" charset="0"/>
              </a:rPr>
              <a:t>кислотности  теста   за   счет  большей дозы   опары  и  добавления  в  опару  зрелого (до 5-10%).</a:t>
            </a:r>
          </a:p>
          <a:p>
            <a:pPr algn="just">
              <a:spcBef>
                <a:spcPts val="0"/>
              </a:spcBef>
            </a:pPr>
            <a:r>
              <a:rPr lang="ru-RU" sz="1700" dirty="0" smtClean="0">
                <a:latin typeface="Times New Roman" panose="02020603050405020304" pitchFamily="18" charset="0"/>
                <a:cs typeface="Times New Roman" panose="02020603050405020304" pitchFamily="18" charset="0"/>
              </a:rPr>
              <a:t>- По </a:t>
            </a:r>
            <a:r>
              <a:rPr lang="ru-RU" sz="1700" dirty="0">
                <a:latin typeface="Times New Roman" panose="02020603050405020304" pitchFamily="18" charset="0"/>
                <a:cs typeface="Times New Roman" panose="02020603050405020304" pitchFamily="18" charset="0"/>
              </a:rPr>
              <a:t>возможности уменьшить развес изделий.</a:t>
            </a:r>
          </a:p>
          <a:p>
            <a:pPr algn="just">
              <a:spcBef>
                <a:spcPts val="0"/>
              </a:spcBef>
            </a:pPr>
            <a:r>
              <a:rPr lang="ru-RU" sz="1700" dirty="0" smtClean="0">
                <a:latin typeface="Times New Roman" panose="02020603050405020304" pitchFamily="18" charset="0"/>
                <a:cs typeface="Times New Roman" panose="02020603050405020304" pitchFamily="18" charset="0"/>
              </a:rPr>
              <a:t>- Понизить </a:t>
            </a:r>
            <a:r>
              <a:rPr lang="ru-RU" sz="1700" dirty="0">
                <a:latin typeface="Times New Roman" panose="02020603050405020304" pitchFamily="18" charset="0"/>
                <a:cs typeface="Times New Roman" panose="02020603050405020304" pitchFamily="18" charset="0"/>
              </a:rPr>
              <a:t>температуру и сократить продолжительность </a:t>
            </a:r>
            <a:r>
              <a:rPr lang="ru-RU" sz="1700" dirty="0" err="1">
                <a:latin typeface="Times New Roman" panose="02020603050405020304" pitchFamily="18" charset="0"/>
                <a:cs typeface="Times New Roman" panose="02020603050405020304" pitchFamily="18" charset="0"/>
              </a:rPr>
              <a:t>расстойки</a:t>
            </a:r>
            <a:r>
              <a:rPr lang="ru-RU" sz="1700" dirty="0">
                <a:latin typeface="Times New Roman" panose="02020603050405020304" pitchFamily="18" charset="0"/>
                <a:cs typeface="Times New Roman" panose="02020603050405020304" pitchFamily="18" charset="0"/>
              </a:rPr>
              <a:t> тестовых заготовок, а перед посадкой в печь накалывать их.</a:t>
            </a:r>
          </a:p>
        </p:txBody>
      </p:sp>
    </p:spTree>
    <p:extLst>
      <p:ext uri="{BB962C8B-B14F-4D97-AF65-F5344CB8AC3E}">
        <p14:creationId xmlns:p14="http://schemas.microsoft.com/office/powerpoint/2010/main" val="1197264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5697" y="174398"/>
            <a:ext cx="6316085" cy="471055"/>
          </a:xfrm>
        </p:spPr>
        <p:txBody>
          <a:bodyPr>
            <a:normAutofit/>
          </a:bodyPr>
          <a:lstStyle/>
          <a:p>
            <a:r>
              <a:rPr lang="ru-RU" sz="2000" b="1" dirty="0" smtClean="0">
                <a:latin typeface="Times New Roman" panose="02020603050405020304" pitchFamily="18" charset="0"/>
                <a:cs typeface="Times New Roman" panose="02020603050405020304" pitchFamily="18" charset="0"/>
              </a:rPr>
              <a:t>ДЕФЕКТ </a:t>
            </a:r>
            <a:r>
              <a:rPr lang="ru-RU" sz="2000" b="1" dirty="0">
                <a:latin typeface="Times New Roman" panose="02020603050405020304" pitchFamily="18" charset="0"/>
                <a:cs typeface="Times New Roman" panose="02020603050405020304" pitchFamily="18" charset="0"/>
              </a:rPr>
              <a:t>- ОТРЫВ КОРКИ ОТ МЯКИША (рис. 70</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8428" y="1521258"/>
            <a:ext cx="6110622" cy="3815484"/>
          </a:xfrm>
        </p:spPr>
      </p:pic>
      <p:sp>
        <p:nvSpPr>
          <p:cNvPr id="4" name="Текст 3"/>
          <p:cNvSpPr>
            <a:spLocks noGrp="1"/>
          </p:cNvSpPr>
          <p:nvPr>
            <p:ph type="body" sz="half" idx="2"/>
          </p:nvPr>
        </p:nvSpPr>
        <p:spPr>
          <a:xfrm>
            <a:off x="1" y="0"/>
            <a:ext cx="5388650" cy="6858000"/>
          </a:xfrm>
        </p:spPr>
        <p:txBody>
          <a:bodyPr>
            <a:noAutofit/>
          </a:bodyPr>
          <a:lstStyle/>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Хлеб   пшеничный   подовый из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   Неравномерно    вспученная жесткая верхняя корка, оторвавшаяся с небольшой частью мякиша  от основной  его   массы,   глубокие пустоты. Цвет верхней  корки  неравномерный,  без глянца.</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            </a:t>
            </a:r>
            <a:r>
              <a:rPr lang="ru-RU" sz="1700" b="1" dirty="0">
                <a:latin typeface="Times New Roman" panose="02020603050405020304" pitchFamily="18" charset="0"/>
                <a:cs typeface="Times New Roman" panose="02020603050405020304" pitchFamily="18" charset="0"/>
              </a:rPr>
              <a:t>Причины дефекта</a:t>
            </a:r>
            <a:r>
              <a:rPr lang="ru-RU" sz="1700" dirty="0">
                <a:latin typeface="Times New Roman" panose="02020603050405020304" pitchFamily="18" charset="0"/>
                <a:cs typeface="Times New Roman" panose="02020603050405020304" pitchFamily="18" charset="0"/>
              </a:rPr>
              <a:t>. Высокая температура в пе­чной  камере   при    недостаточном    увлажнении</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обусловила за короткое время образование твер­до сплошной корки, тогда как мякиш еще не образовался. Сильно распирающие из-за высокой температуры газы изнутри поднимают корку и отделяют ее от  мякиша,   находящегося   еще   в   процессе формирования. </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Мука пониженного  хлебопекарного  достоинства, слабо выброженная опара или моложавое тесто не способствуют   возникновению   подобных дефектов.</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	</a:t>
            </a:r>
            <a:r>
              <a:rPr lang="ru-RU" sz="3600" dirty="0" smtClean="0">
                <a:solidFill>
                  <a:srgbClr val="FF0000"/>
                </a:solidFill>
                <a:latin typeface="Times New Roman" panose="02020603050405020304" pitchFamily="18" charset="0"/>
                <a:cs typeface="Times New Roman" panose="02020603050405020304" pitchFamily="18" charset="0"/>
              </a:rPr>
              <a:t>!  </a:t>
            </a:r>
            <a:r>
              <a:rPr lang="ru-RU" sz="1700" dirty="0" smtClean="0">
                <a:latin typeface="Times New Roman" panose="02020603050405020304" pitchFamily="18" charset="0"/>
                <a:cs typeface="Times New Roman" panose="02020603050405020304" pitchFamily="18" charset="0"/>
              </a:rPr>
              <a:t> </a:t>
            </a:r>
            <a:r>
              <a:rPr lang="ru-RU" sz="1700" b="1" dirty="0">
                <a:latin typeface="Times New Roman" panose="02020603050405020304" pitchFamily="18" charset="0"/>
                <a:cs typeface="Times New Roman" panose="02020603050405020304" pitchFamily="18" charset="0"/>
              </a:rPr>
              <a:t>Способы предупреждения</a:t>
            </a:r>
            <a:r>
              <a:rPr lang="ru-RU" sz="1700" dirty="0">
                <a:latin typeface="Times New Roman" panose="02020603050405020304" pitchFamily="18" charset="0"/>
                <a:cs typeface="Times New Roman" panose="02020603050405020304" pitchFamily="18" charset="0"/>
              </a:rPr>
              <a:t>:   </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1.Обеспечивать  нормальную температуру  и  равномерный  обогрев  пекарной камеры.   В печах  с  канальным  обогревом не допускать температуры  в пекарной  камере вы­ше 250°.</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2.Обеспечить достаточное увлажнение пекарной камеры, а также тестовых заготовок перед посад­кой.</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3.Производить посадку тестовых заготовок пос­ле полной </a:t>
            </a:r>
            <a:r>
              <a:rPr lang="ru-RU" sz="1700" dirty="0" err="1">
                <a:latin typeface="Times New Roman" panose="02020603050405020304" pitchFamily="18" charset="0"/>
                <a:cs typeface="Times New Roman" panose="02020603050405020304" pitchFamily="18" charset="0"/>
              </a:rPr>
              <a:t>расстойки</a:t>
            </a:r>
            <a:r>
              <a:rPr lang="ru-RU" sz="1700" dirty="0">
                <a:latin typeface="Times New Roman" panose="02020603050405020304" pitchFamily="18" charset="0"/>
                <a:cs typeface="Times New Roman" panose="02020603050405020304" pitchFamily="18" charset="0"/>
              </a:rPr>
              <a:t>.</a:t>
            </a:r>
          </a:p>
          <a:p>
            <a:pPr algn="just"/>
            <a:endParaRPr lang="ru-RU" sz="1700" dirty="0"/>
          </a:p>
        </p:txBody>
      </p:sp>
    </p:spTree>
    <p:extLst>
      <p:ext uri="{BB962C8B-B14F-4D97-AF65-F5344CB8AC3E}">
        <p14:creationId xmlns:p14="http://schemas.microsoft.com/office/powerpoint/2010/main" val="3807724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4943" y="180109"/>
            <a:ext cx="5758512" cy="581891"/>
          </a:xfrm>
        </p:spPr>
        <p:txBody>
          <a:bodyPr>
            <a:normAutofit/>
          </a:bodyPr>
          <a:lstStyle/>
          <a:p>
            <a:r>
              <a:rPr lang="ru-RU" sz="2000" b="1" dirty="0">
                <a:latin typeface="Times New Roman" panose="02020603050405020304" pitchFamily="18" charset="0"/>
                <a:cs typeface="Times New Roman" panose="02020603050405020304" pitchFamily="18" charset="0"/>
              </a:rPr>
              <a:t>ДЕФЕКТ — ОТТЕНКИ  В  МЯКИШЕ  (рис. 71)</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94943" y="1500158"/>
            <a:ext cx="5626893" cy="3857682"/>
          </a:xfrm>
        </p:spPr>
      </p:pic>
      <p:sp>
        <p:nvSpPr>
          <p:cNvPr id="4" name="Текст 3"/>
          <p:cNvSpPr>
            <a:spLocks noGrp="1"/>
          </p:cNvSpPr>
          <p:nvPr>
            <p:ph type="body" sz="half" idx="2"/>
          </p:nvPr>
        </p:nvSpPr>
        <p:spPr>
          <a:xfrm>
            <a:off x="-2" y="0"/>
            <a:ext cx="6294945" cy="6857999"/>
          </a:xfrm>
        </p:spPr>
        <p:txBody>
          <a:bodyPr>
            <a:noAutofit/>
          </a:bodyPr>
          <a:lstStyle/>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Образец подового хле­ба из пшеничной муки 1 сорта с наличием разных оттенков мякиша. Сопутствующим дефектом яв­ляется след </a:t>
            </a:r>
            <a:r>
              <a:rPr lang="ru-RU" sz="1700" dirty="0" err="1">
                <a:latin typeface="Times New Roman" panose="02020603050405020304" pitchFamily="18" charset="0"/>
                <a:cs typeface="Times New Roman" panose="02020603050405020304" pitchFamily="18" charset="0"/>
              </a:rPr>
              <a:t>непромешенной</a:t>
            </a:r>
            <a:r>
              <a:rPr lang="ru-RU" sz="1700" dirty="0">
                <a:latin typeface="Times New Roman" panose="02020603050405020304" pitchFamily="18" charset="0"/>
                <a:cs typeface="Times New Roman" panose="02020603050405020304" pitchFamily="18" charset="0"/>
              </a:rPr>
              <a:t> муки по закаточному шву.</a:t>
            </a:r>
          </a:p>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Причины дефекта</a:t>
            </a:r>
            <a:r>
              <a:rPr lang="ru-RU" sz="1700" dirty="0">
                <a:latin typeface="Times New Roman" panose="02020603050405020304" pitchFamily="18" charset="0"/>
                <a:cs typeface="Times New Roman" panose="02020603050405020304" pitchFamily="18" charset="0"/>
              </a:rPr>
              <a:t>. Причины образования этого дефекта точно не установлены. Предполагается, что в муке отдельных сортов пшеницы усиленно дей­ствуют оксидазы (ферменты обмена веществ, зави­сящие от кислорода), которые оказывают влияние на поверхность разделанных тестовых заготовок. Поэтому во время закатки теста в мякише обра­зуются оттенки. </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Этот дефект наиболее заметно проявляется, при переработке высоких сортов  муки (первого и высшего),   при   продолжительном   брожении   опары   и длительной </a:t>
            </a:r>
            <a:r>
              <a:rPr lang="ru-RU" sz="1700" dirty="0" err="1">
                <a:latin typeface="Times New Roman" panose="02020603050405020304" pitchFamily="18" charset="0"/>
                <a:cs typeface="Times New Roman" panose="02020603050405020304" pitchFamily="18" charset="0"/>
              </a:rPr>
              <a:t>отлежке</a:t>
            </a:r>
            <a:r>
              <a:rPr lang="ru-RU" sz="1700" dirty="0">
                <a:latin typeface="Times New Roman" panose="02020603050405020304" pitchFamily="18" charset="0"/>
                <a:cs typeface="Times New Roman" panose="02020603050405020304" pitchFamily="18" charset="0"/>
              </a:rPr>
              <a:t> кусков теста до окончательной формовки,  при  слишком    коротком времени выпечки.</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Сопутствующий дефект — </a:t>
            </a:r>
            <a:r>
              <a:rPr lang="ru-RU" sz="1700" dirty="0" err="1">
                <a:latin typeface="Times New Roman" panose="02020603050405020304" pitchFamily="18" charset="0"/>
                <a:cs typeface="Times New Roman" panose="02020603050405020304" pitchFamily="18" charset="0"/>
              </a:rPr>
              <a:t>непромес</a:t>
            </a:r>
            <a:r>
              <a:rPr lang="ru-RU" sz="1700" dirty="0">
                <a:latin typeface="Times New Roman" panose="02020603050405020304" pitchFamily="18" charset="0"/>
                <a:cs typeface="Times New Roman" panose="02020603050405020304" pitchFamily="18" charset="0"/>
              </a:rPr>
              <a:t> муки — объясняется чрезмерно большой подсыпкой муки перед закаткой.</a:t>
            </a:r>
          </a:p>
          <a:p>
            <a:pPr algn="just">
              <a:lnSpc>
                <a:spcPct val="100000"/>
              </a:lnSpc>
              <a:spcBef>
                <a:spcPts val="0"/>
              </a:spcBef>
            </a:pPr>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 </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endParaRPr lang="ru-RU" sz="1700" dirty="0">
              <a:latin typeface="Times New Roman" panose="02020603050405020304" pitchFamily="18" charset="0"/>
              <a:cs typeface="Times New Roman" panose="02020603050405020304" pitchFamily="18" charset="0"/>
            </a:endParaRP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1. Снизить продолжительность брожения опары и теста.</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2. Исключить предварительную </a:t>
            </a:r>
            <a:r>
              <a:rPr lang="ru-RU" sz="1700" dirty="0" err="1">
                <a:latin typeface="Times New Roman" panose="02020603050405020304" pitchFamily="18" charset="0"/>
                <a:cs typeface="Times New Roman" panose="02020603050405020304" pitchFamily="18" charset="0"/>
              </a:rPr>
              <a:t>расстойку</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отлежку</a:t>
            </a:r>
            <a:r>
              <a:rPr lang="ru-RU" sz="1700" dirty="0">
                <a:latin typeface="Times New Roman" panose="02020603050405020304" pitchFamily="18" charset="0"/>
                <a:cs typeface="Times New Roman" panose="02020603050405020304" pitchFamily="18" charset="0"/>
              </a:rPr>
              <a:t>) теста в кусках перед формовкой.</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3. Сократить   или  исключить   затраты   муки на подсыпку   при   разделке.   Регулировать   работу  за­катывающих валков и лент.</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4. Придерживаться   оптимальной   продолжитель­ности выпечки.</a:t>
            </a:r>
          </a:p>
          <a:p>
            <a:pPr>
              <a:lnSpc>
                <a:spcPct val="100000"/>
              </a:lnSpc>
              <a:spcBef>
                <a:spcPts val="0"/>
              </a:spcBef>
            </a:pPr>
            <a:endParaRPr lang="ru-RU" sz="1700" dirty="0"/>
          </a:p>
        </p:txBody>
      </p:sp>
    </p:spTree>
    <p:extLst>
      <p:ext uri="{BB962C8B-B14F-4D97-AF65-F5344CB8AC3E}">
        <p14:creationId xmlns:p14="http://schemas.microsoft.com/office/powerpoint/2010/main" val="1524380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02629" y="138545"/>
            <a:ext cx="4053842" cy="942109"/>
          </a:xfrm>
        </p:spPr>
        <p:txBody>
          <a:bodyPr>
            <a:normAutofit/>
          </a:bodyPr>
          <a:lstStyle/>
          <a:p>
            <a:r>
              <a:rPr lang="ru-RU" sz="2000" b="1" i="1" dirty="0">
                <a:latin typeface="Times New Roman" panose="02020603050405020304" pitchFamily="18" charset="0"/>
                <a:cs typeface="Times New Roman" panose="02020603050405020304" pitchFamily="18" charset="0"/>
              </a:rPr>
              <a:t>ДЕФЕКТ—СЖАТАЯ ФОРМА, НЕПОЛНЫЙ </a:t>
            </a:r>
            <a:r>
              <a:rPr lang="ru-RU" sz="2000" b="1" i="1" dirty="0" smtClean="0">
                <a:latin typeface="Times New Roman" panose="02020603050405020304" pitchFamily="18" charset="0"/>
                <a:cs typeface="Times New Roman" panose="02020603050405020304" pitchFamily="18" charset="0"/>
              </a:rPr>
              <a:t>ОБЪЕМ </a:t>
            </a:r>
            <a:r>
              <a:rPr lang="ru-RU" sz="2000" b="1" i="1" dirty="0">
                <a:latin typeface="Times New Roman" panose="02020603050405020304" pitchFamily="18" charset="0"/>
                <a:cs typeface="Times New Roman" panose="02020603050405020304" pitchFamily="18" charset="0"/>
              </a:rPr>
              <a:t>(рис.72, 73</a:t>
            </a:r>
            <a:r>
              <a:rPr lang="ru-RU" sz="2000" b="1" i="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67104" y="4035551"/>
            <a:ext cx="4524895" cy="2822448"/>
          </a:xfrm>
        </p:spPr>
      </p:pic>
      <p:sp>
        <p:nvSpPr>
          <p:cNvPr id="4" name="Текст 3"/>
          <p:cNvSpPr>
            <a:spLocks noGrp="1"/>
          </p:cNvSpPr>
          <p:nvPr>
            <p:ph type="body" sz="half" idx="2"/>
          </p:nvPr>
        </p:nvSpPr>
        <p:spPr>
          <a:xfrm>
            <a:off x="0" y="0"/>
            <a:ext cx="7667101" cy="6857999"/>
          </a:xfrm>
        </p:spPr>
        <p:txBody>
          <a:bodyPr>
            <a:noAutofit/>
          </a:bodyPr>
          <a:lstStyle/>
          <a:p>
            <a:pPr algn="just">
              <a:lnSpc>
                <a:spcPct val="100000"/>
              </a:lnSpc>
              <a:spcBef>
                <a:spcPts val="0"/>
              </a:spcBef>
            </a:pPr>
            <a:r>
              <a:rPr lang="ru-RU" sz="1650" b="1" dirty="0">
                <a:latin typeface="Times New Roman" panose="02020603050405020304" pitchFamily="18" charset="0"/>
                <a:cs typeface="Times New Roman" panose="02020603050405020304" pitchFamily="18" charset="0"/>
              </a:rPr>
              <a:t>Характеристика дефекта</a:t>
            </a:r>
            <a:r>
              <a:rPr lang="ru-RU" sz="1650" dirty="0">
                <a:latin typeface="Times New Roman" panose="02020603050405020304" pitchFamily="18" charset="0"/>
                <a:cs typeface="Times New Roman" panose="02020603050405020304" pitchFamily="18" charset="0"/>
              </a:rPr>
              <a:t>. Образец подового хлеба из  пшеничной   муки   (рис.  72)   отличается темной коркой красновато-коричневого оттенка с вздутиями на поверхности, неравномерной пористостью небольшими разрывами мякиша в углах и вытянутыми вверх порами.</a:t>
            </a:r>
          </a:p>
          <a:p>
            <a:pPr algn="just">
              <a:lnSpc>
                <a:spcPct val="100000"/>
              </a:lnSpc>
              <a:spcBef>
                <a:spcPts val="0"/>
              </a:spcBef>
            </a:pPr>
            <a:r>
              <a:rPr lang="ru-RU" sz="1650" b="1" dirty="0">
                <a:latin typeface="Times New Roman" panose="02020603050405020304" pitchFamily="18" charset="0"/>
                <a:cs typeface="Times New Roman" panose="02020603050405020304" pitchFamily="18" charset="0"/>
              </a:rPr>
              <a:t>Причины  дефекта</a:t>
            </a:r>
            <a:r>
              <a:rPr lang="ru-RU" sz="1650" dirty="0">
                <a:latin typeface="Times New Roman" panose="02020603050405020304" pitchFamily="18" charset="0"/>
                <a:cs typeface="Times New Roman" panose="02020603050405020304" pitchFamily="18" charset="0"/>
              </a:rPr>
              <a:t>.   Не вполне  выброженная опара,  взятая   на   замес  теста,    либо    недостаточная доля   муки   в   опаре   к   общему   количеству муки. Дефект  может усилиться,  если  на  выпечку будет использована   </a:t>
            </a:r>
            <a:r>
              <a:rPr lang="ru-RU" sz="1650" dirty="0" err="1">
                <a:latin typeface="Times New Roman" panose="02020603050405020304" pitchFamily="18" charset="0"/>
                <a:cs typeface="Times New Roman" panose="02020603050405020304" pitchFamily="18" charset="0"/>
              </a:rPr>
              <a:t>свежесмолотая</a:t>
            </a:r>
            <a:r>
              <a:rPr lang="ru-RU" sz="1650" dirty="0">
                <a:latin typeface="Times New Roman" panose="02020603050405020304" pitchFamily="18" charset="0"/>
                <a:cs typeface="Times New Roman" panose="02020603050405020304" pitchFamily="18" charset="0"/>
              </a:rPr>
              <a:t>   мука    без   </a:t>
            </a:r>
            <a:r>
              <a:rPr lang="ru-RU" sz="1650" dirty="0" err="1" smtClean="0">
                <a:latin typeface="Times New Roman" panose="02020603050405020304" pitchFamily="18" charset="0"/>
                <a:cs typeface="Times New Roman" panose="02020603050405020304" pitchFamily="18" charset="0"/>
              </a:rPr>
              <a:t>отлежки</a:t>
            </a:r>
            <a:r>
              <a:rPr lang="ru-RU" sz="1650" dirty="0" smtClean="0">
                <a:latin typeface="Times New Roman" panose="02020603050405020304" pitchFamily="18" charset="0"/>
                <a:cs typeface="Times New Roman" panose="02020603050405020304" pitchFamily="18" charset="0"/>
              </a:rPr>
              <a:t>. Каравай    </a:t>
            </a:r>
            <a:r>
              <a:rPr lang="ru-RU" sz="1650" dirty="0">
                <a:latin typeface="Times New Roman" panose="02020603050405020304" pitchFamily="18" charset="0"/>
                <a:cs typeface="Times New Roman" panose="02020603050405020304" pitchFamily="18" charset="0"/>
              </a:rPr>
              <a:t>характеризуется      еще    такими дефектами:   сжатой     формой,     неполным     объемом и пониженной эластичностью мякиша. В этом случае на опару было взято лишь 1/3 муки к общему количеству  ее  в тесте  вместо  </a:t>
            </a:r>
            <a:r>
              <a:rPr lang="ru-RU" sz="1650" dirty="0" smtClean="0">
                <a:latin typeface="Times New Roman" panose="02020603050405020304" pitchFamily="18" charset="0"/>
                <a:cs typeface="Times New Roman" panose="02020603050405020304" pitchFamily="18" charset="0"/>
              </a:rPr>
              <a:t>половины. Образец </a:t>
            </a:r>
            <a:r>
              <a:rPr lang="ru-RU" sz="1650" dirty="0">
                <a:latin typeface="Times New Roman" panose="02020603050405020304" pitchFamily="18" charset="0"/>
                <a:cs typeface="Times New Roman" panose="02020603050405020304" pitchFamily="18" charset="0"/>
              </a:rPr>
              <a:t>столового хлеба (рис. 73) имеет несколько сжатую форму, разрыв мякиша у боковой корки, крупные поры и уплотнения над нижней коркой.</a:t>
            </a:r>
          </a:p>
          <a:p>
            <a:pPr algn="just">
              <a:lnSpc>
                <a:spcPct val="100000"/>
              </a:lnSpc>
              <a:spcBef>
                <a:spcPts val="0"/>
              </a:spcBef>
            </a:pPr>
            <a:r>
              <a:rPr lang="ru-RU" sz="1650" b="1" dirty="0">
                <a:latin typeface="Times New Roman" panose="02020603050405020304" pitchFamily="18" charset="0"/>
                <a:cs typeface="Times New Roman" panose="02020603050405020304" pitchFamily="18" charset="0"/>
              </a:rPr>
              <a:t>Общей  причиной   дефекта</a:t>
            </a:r>
            <a:r>
              <a:rPr lang="ru-RU" sz="1650" dirty="0">
                <a:latin typeface="Times New Roman" panose="02020603050405020304" pitchFamily="18" charset="0"/>
                <a:cs typeface="Times New Roman" panose="02020603050405020304" pitchFamily="18" charset="0"/>
              </a:rPr>
              <a:t>   для   обоих   образцов хлеба в итоге  явилось  недостаточно  выброженное тесто пониженной кислотности. При этом  крахмал муки набухал не полностью. Дефект этот  может быть  также    вызван    недостаточной   </a:t>
            </a:r>
            <a:r>
              <a:rPr lang="ru-RU" sz="1650" dirty="0" err="1">
                <a:latin typeface="Times New Roman" panose="02020603050405020304" pitchFamily="18" charset="0"/>
                <a:cs typeface="Times New Roman" panose="02020603050405020304" pitchFamily="18" charset="0"/>
              </a:rPr>
              <a:t>расстойкой</a:t>
            </a:r>
            <a:r>
              <a:rPr lang="ru-RU" sz="1650" dirty="0">
                <a:latin typeface="Times New Roman" panose="02020603050405020304" pitchFamily="18" charset="0"/>
                <a:cs typeface="Times New Roman" panose="02020603050405020304" pitchFamily="18" charset="0"/>
              </a:rPr>
              <a:t>   сформованных    кусков   теста, слишком  крутым  тестом или  избытком   соли.</a:t>
            </a:r>
          </a:p>
          <a:p>
            <a:pPr algn="just">
              <a:lnSpc>
                <a:spcPct val="100000"/>
              </a:lnSpc>
              <a:spcBef>
                <a:spcPts val="0"/>
              </a:spcBef>
            </a:pPr>
            <a:r>
              <a:rPr lang="ru-RU" sz="165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 </a:t>
            </a:r>
            <a:r>
              <a:rPr lang="ru-RU" sz="1650" b="1" dirty="0" smtClean="0">
                <a:latin typeface="Times New Roman" panose="02020603050405020304" pitchFamily="18" charset="0"/>
                <a:cs typeface="Times New Roman" panose="02020603050405020304" pitchFamily="18" charset="0"/>
              </a:rPr>
              <a:t>	Способы </a:t>
            </a:r>
            <a:r>
              <a:rPr lang="ru-RU" sz="1650" b="1" dirty="0">
                <a:latin typeface="Times New Roman" panose="02020603050405020304" pitchFamily="18" charset="0"/>
                <a:cs typeface="Times New Roman" panose="02020603050405020304" pitchFamily="18" charset="0"/>
              </a:rPr>
              <a:t>предупреждения</a:t>
            </a:r>
            <a:r>
              <a:rPr lang="ru-RU" sz="1650" dirty="0">
                <a:latin typeface="Times New Roman" panose="02020603050405020304" pitchFamily="18" charset="0"/>
                <a:cs typeface="Times New Roman" panose="02020603050405020304" pitchFamily="18" charset="0"/>
              </a:rPr>
              <a:t>:  </a:t>
            </a:r>
          </a:p>
          <a:p>
            <a:pPr algn="just">
              <a:lnSpc>
                <a:spcPct val="100000"/>
              </a:lnSpc>
              <a:spcBef>
                <a:spcPts val="0"/>
              </a:spcBef>
            </a:pPr>
            <a:r>
              <a:rPr lang="ru-RU" sz="1650" dirty="0">
                <a:latin typeface="Times New Roman" panose="02020603050405020304" pitchFamily="18" charset="0"/>
                <a:cs typeface="Times New Roman" panose="02020603050405020304" pitchFamily="18" charset="0"/>
              </a:rPr>
              <a:t>1.Количество муки в опаре должно  быть  не  менее 45—50%   от  общего количества муки в тесте.</a:t>
            </a:r>
          </a:p>
          <a:p>
            <a:pPr algn="just">
              <a:lnSpc>
                <a:spcPct val="100000"/>
              </a:lnSpc>
              <a:spcBef>
                <a:spcPts val="0"/>
              </a:spcBef>
            </a:pPr>
            <a:r>
              <a:rPr lang="ru-RU" sz="1650" dirty="0">
                <a:latin typeface="Times New Roman" panose="02020603050405020304" pitchFamily="18" charset="0"/>
                <a:cs typeface="Times New Roman" panose="02020603050405020304" pitchFamily="18" charset="0"/>
              </a:rPr>
              <a:t>2.Продолжительность   брожения  опары,  заквас­ки, теста должна соответствовать предусмотренно­му на  предприятии  технологическому режиму.</a:t>
            </a:r>
          </a:p>
          <a:p>
            <a:pPr algn="just">
              <a:lnSpc>
                <a:spcPct val="100000"/>
              </a:lnSpc>
              <a:spcBef>
                <a:spcPts val="0"/>
              </a:spcBef>
            </a:pPr>
            <a:r>
              <a:rPr lang="ru-RU" sz="1650" dirty="0">
                <a:latin typeface="Times New Roman" panose="02020603050405020304" pitchFamily="18" charset="0"/>
                <a:cs typeface="Times New Roman" panose="02020603050405020304" pitchFamily="18" charset="0"/>
              </a:rPr>
              <a:t>3.В   отдельных    случаях    рекомендуется   увели­чить  время  окончательной  </a:t>
            </a:r>
            <a:r>
              <a:rPr lang="ru-RU" sz="1650" dirty="0" err="1">
                <a:latin typeface="Times New Roman" panose="02020603050405020304" pitchFamily="18" charset="0"/>
                <a:cs typeface="Times New Roman" panose="02020603050405020304" pitchFamily="18" charset="0"/>
              </a:rPr>
              <a:t>расстойки</a:t>
            </a:r>
            <a:r>
              <a:rPr lang="ru-RU" sz="1650" dirty="0">
                <a:latin typeface="Times New Roman" panose="02020603050405020304" pitchFamily="18" charset="0"/>
                <a:cs typeface="Times New Roman" panose="02020603050405020304" pitchFamily="18" charset="0"/>
              </a:rPr>
              <a:t>  тестовых  за­готовок.</a:t>
            </a:r>
          </a:p>
          <a:p>
            <a:pPr algn="just">
              <a:lnSpc>
                <a:spcPct val="100000"/>
              </a:lnSpc>
              <a:spcBef>
                <a:spcPts val="0"/>
              </a:spcBef>
            </a:pPr>
            <a:r>
              <a:rPr lang="ru-RU" sz="1650" dirty="0">
                <a:latin typeface="Times New Roman" panose="02020603050405020304" pitchFamily="18" charset="0"/>
                <a:cs typeface="Times New Roman" panose="02020603050405020304" pitchFamily="18" charset="0"/>
              </a:rPr>
              <a:t>4.Выпечку производить при несколько понижен­ной температуре.</a:t>
            </a:r>
          </a:p>
          <a:p>
            <a:pPr>
              <a:lnSpc>
                <a:spcPct val="100000"/>
              </a:lnSpc>
              <a:spcBef>
                <a:spcPts val="0"/>
              </a:spcBef>
            </a:pPr>
            <a:endParaRPr lang="ru-RU" sz="1650"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7103" y="1261871"/>
            <a:ext cx="4524895" cy="2773680"/>
          </a:xfrm>
          <a:prstGeom prst="rect">
            <a:avLst/>
          </a:prstGeom>
        </p:spPr>
      </p:pic>
    </p:spTree>
    <p:extLst>
      <p:ext uri="{BB962C8B-B14F-4D97-AF65-F5344CB8AC3E}">
        <p14:creationId xmlns:p14="http://schemas.microsoft.com/office/powerpoint/2010/main" val="2219695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92789" y="131619"/>
            <a:ext cx="6288376" cy="762000"/>
          </a:xfrm>
        </p:spPr>
        <p:txBody>
          <a:bodyPr>
            <a:normAutofit/>
          </a:bodyPr>
          <a:lstStyle/>
          <a:p>
            <a:r>
              <a:rPr lang="ru-RU" sz="2000" b="1" dirty="0" smtClean="0">
                <a:latin typeface="Times New Roman" panose="02020603050405020304" pitchFamily="18" charset="0"/>
                <a:cs typeface="Times New Roman" panose="02020603050405020304" pitchFamily="18" charset="0"/>
              </a:rPr>
              <a:t>ДЕФЕКТ </a:t>
            </a:r>
            <a:r>
              <a:rPr lang="ru-RU" sz="2000" b="1" dirty="0">
                <a:latin typeface="Times New Roman" panose="02020603050405020304" pitchFamily="18" charset="0"/>
                <a:cs typeface="Times New Roman" panose="02020603050405020304" pitchFamily="18" charset="0"/>
              </a:rPr>
              <a:t>—   НЕРАВНОМЕРНАЯ ПОРИСТОСТЬ (рис.74) </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22709" y="1862491"/>
            <a:ext cx="5551439" cy="3437818"/>
          </a:xfrm>
        </p:spPr>
      </p:pic>
      <p:sp>
        <p:nvSpPr>
          <p:cNvPr id="4" name="Текст 3"/>
          <p:cNvSpPr>
            <a:spLocks noGrp="1"/>
          </p:cNvSpPr>
          <p:nvPr>
            <p:ph type="body" sz="half" idx="2"/>
          </p:nvPr>
        </p:nvSpPr>
        <p:spPr>
          <a:xfrm>
            <a:off x="180110" y="304800"/>
            <a:ext cx="5496236" cy="6553200"/>
          </a:xfrm>
        </p:spPr>
        <p:txBody>
          <a:bodyPr/>
          <a:lstStyle/>
          <a:p>
            <a:pPr algn="just"/>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Пшеничный подовый хлеб из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 отличается продолговато-овальной формой, неравномерной пористостью мякиша, большими и малыми пустотами и темным овалом уплотненных мелких пор. Сопутствующими дефектами явились широкая нижняя корка (основание)  и незначительные трещины на поверхности.</a:t>
            </a:r>
          </a:p>
          <a:p>
            <a:pPr algn="just"/>
            <a:r>
              <a:rPr lang="ru-RU" sz="1700" b="1" dirty="0">
                <a:latin typeface="Times New Roman" panose="02020603050405020304" pitchFamily="18" charset="0"/>
                <a:cs typeface="Times New Roman" panose="02020603050405020304" pitchFamily="18" charset="0"/>
              </a:rPr>
              <a:t>Причина дефекта</a:t>
            </a:r>
            <a:r>
              <a:rPr lang="ru-RU" sz="1700" dirty="0">
                <a:latin typeface="Times New Roman" panose="02020603050405020304" pitchFamily="18" charset="0"/>
                <a:cs typeface="Times New Roman" panose="02020603050405020304" pitchFamily="18" charset="0"/>
              </a:rPr>
              <a:t>. Округление и проработка тестовой заготовки, предшествующие окончательному формованию, были недостаточно интенсивными. Энергичная проработка теста при разделке в значительной степени способствует образованию равномерного, нежного мякиша. Интенсивное округление требует того, чтобы тесто имело продолжительную </a:t>
            </a:r>
            <a:r>
              <a:rPr lang="ru-RU" sz="1700" dirty="0" err="1">
                <a:latin typeface="Times New Roman" panose="02020603050405020304" pitchFamily="18" charset="0"/>
                <a:cs typeface="Times New Roman" panose="02020603050405020304" pitchFamily="18" charset="0"/>
              </a:rPr>
              <a:t>отлежку</a:t>
            </a:r>
            <a:r>
              <a:rPr lang="ru-RU" sz="1700" dirty="0">
                <a:latin typeface="Times New Roman" panose="02020603050405020304" pitchFamily="18" charset="0"/>
                <a:cs typeface="Times New Roman" panose="02020603050405020304" pitchFamily="18" charset="0"/>
              </a:rPr>
              <a:t> для лучшего последующего формирования и разрыхления.</a:t>
            </a:r>
          </a:p>
          <a:p>
            <a:pPr algn="just"/>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 </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r>
              <a:rPr lang="ru-RU" sz="1700" dirty="0">
                <a:latin typeface="Times New Roman" panose="02020603050405020304" pitchFamily="18" charset="0"/>
                <a:cs typeface="Times New Roman" panose="02020603050405020304" pitchFamily="18" charset="0"/>
              </a:rPr>
              <a:t>:   </a:t>
            </a:r>
          </a:p>
          <a:p>
            <a:pPr algn="just"/>
            <a:r>
              <a:rPr lang="ru-RU" sz="1700" dirty="0">
                <a:latin typeface="Times New Roman" panose="02020603050405020304" pitchFamily="18" charset="0"/>
                <a:cs typeface="Times New Roman" panose="02020603050405020304" pitchFamily="18" charset="0"/>
              </a:rPr>
              <a:t>1.Лучше прорабатывать  тестовые  заготовки   и   расходовать при этом как можно меньше муки.</a:t>
            </a:r>
          </a:p>
          <a:p>
            <a:pPr algn="just"/>
            <a:r>
              <a:rPr lang="ru-RU" sz="1700" dirty="0">
                <a:latin typeface="Times New Roman" panose="02020603050405020304" pitchFamily="18" charset="0"/>
                <a:cs typeface="Times New Roman" panose="02020603050405020304" pitchFamily="18" charset="0"/>
              </a:rPr>
              <a:t>2.Брать  на  разделку хорошо выброженное липкое тесто.</a:t>
            </a:r>
          </a:p>
          <a:p>
            <a:pPr algn="just"/>
            <a:r>
              <a:rPr lang="ru-RU" sz="1700" dirty="0">
                <a:latin typeface="Times New Roman" panose="02020603050405020304" pitchFamily="18" charset="0"/>
                <a:cs typeface="Times New Roman" panose="02020603050405020304" pitchFamily="18" charset="0"/>
              </a:rPr>
              <a:t>3.При   необходимости    применять дополнительную обминку и </a:t>
            </a:r>
            <a:r>
              <a:rPr lang="ru-RU" sz="1700" dirty="0" err="1">
                <a:latin typeface="Times New Roman" panose="02020603050405020304" pitchFamily="18" charset="0"/>
                <a:cs typeface="Times New Roman" panose="02020603050405020304" pitchFamily="18" charset="0"/>
              </a:rPr>
              <a:t>отлежку</a:t>
            </a:r>
            <a:r>
              <a:rPr lang="ru-RU" sz="1700" dirty="0">
                <a:latin typeface="Times New Roman" panose="02020603050405020304" pitchFamily="18" charset="0"/>
                <a:cs typeface="Times New Roman" panose="02020603050405020304" pitchFamily="18" charset="0"/>
              </a:rPr>
              <a:t> теста</a:t>
            </a:r>
          </a:p>
          <a:p>
            <a:endParaRPr lang="ru-RU" dirty="0"/>
          </a:p>
        </p:txBody>
      </p:sp>
    </p:spTree>
    <p:extLst>
      <p:ext uri="{BB962C8B-B14F-4D97-AF65-F5344CB8AC3E}">
        <p14:creationId xmlns:p14="http://schemas.microsoft.com/office/powerpoint/2010/main" val="42862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50452" y="124689"/>
            <a:ext cx="6172200" cy="928255"/>
          </a:xfrm>
        </p:spPr>
        <p:txBody>
          <a:bodyPr>
            <a:normAutofit/>
          </a:bodyPr>
          <a:lstStyle/>
          <a:p>
            <a:r>
              <a:rPr lang="ru-RU" sz="2000" b="1" dirty="0">
                <a:latin typeface="Times New Roman" panose="02020603050405020304" pitchFamily="18" charset="0"/>
                <a:cs typeface="Times New Roman" panose="02020603050405020304" pitchFamily="18" charset="0"/>
              </a:rPr>
              <a:t>ДЕФЕКТ-ПОДГОРЕЛАЯ   ВЕРХНЯЯ   КОРКА С ПУСТОТАМИ   ПОД   НЕЙ   (рис.  75) </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50452" y="1883687"/>
            <a:ext cx="6083808" cy="3133344"/>
          </a:xfrm>
        </p:spPr>
      </p:pic>
      <p:sp>
        <p:nvSpPr>
          <p:cNvPr id="4" name="Текст 3"/>
          <p:cNvSpPr>
            <a:spLocks noGrp="1"/>
          </p:cNvSpPr>
          <p:nvPr>
            <p:ph type="body" sz="half" idx="2"/>
          </p:nvPr>
        </p:nvSpPr>
        <p:spPr>
          <a:xfrm>
            <a:off x="110836" y="124689"/>
            <a:ext cx="5839616" cy="6608619"/>
          </a:xfrm>
        </p:spPr>
        <p:txBody>
          <a:bodyPr>
            <a:noAutofit/>
          </a:bodyPr>
          <a:lstStyle/>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Образец подового хлеба из пшеничной   муки   </a:t>
            </a:r>
            <a:r>
              <a:rPr lang="en-US" sz="1700" dirty="0">
                <a:latin typeface="Times New Roman" panose="02020603050405020304" pitchFamily="18" charset="0"/>
                <a:cs typeface="Times New Roman" panose="02020603050405020304" pitchFamily="18" charset="0"/>
              </a:rPr>
              <a:t>II</a:t>
            </a:r>
            <a:r>
              <a:rPr lang="ru-RU" sz="1700" dirty="0">
                <a:latin typeface="Times New Roman" panose="02020603050405020304" pitchFamily="18" charset="0"/>
                <a:cs typeface="Times New Roman" panose="02020603050405020304" pitchFamily="18" charset="0"/>
              </a:rPr>
              <a:t>   сорта   с  пузырями   на поверхности, сильно   утолщенной    и   потемневшей верхней коркой   (до </a:t>
            </a:r>
            <a:r>
              <a:rPr lang="ru-RU" sz="1700" dirty="0" err="1">
                <a:latin typeface="Times New Roman" panose="02020603050405020304" pitchFamily="18" charset="0"/>
                <a:cs typeface="Times New Roman" panose="02020603050405020304" pitchFamily="18" charset="0"/>
              </a:rPr>
              <a:t>подгорелости</a:t>
            </a:r>
            <a:r>
              <a:rPr lang="ru-RU" sz="1700" dirty="0">
                <a:latin typeface="Times New Roman" panose="02020603050405020304" pitchFamily="18" charset="0"/>
                <a:cs typeface="Times New Roman" panose="02020603050405020304" pitchFamily="18" charset="0"/>
              </a:rPr>
              <a:t>), с   крупными пустотами  под ней.   Утолщена   также  и   нижняя корка.</a:t>
            </a:r>
          </a:p>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Причины дефекта.</a:t>
            </a:r>
            <a:r>
              <a:rPr lang="ru-RU" sz="1700" dirty="0">
                <a:latin typeface="Times New Roman" panose="02020603050405020304" pitchFamily="18" charset="0"/>
                <a:cs typeface="Times New Roman" panose="02020603050405020304" pitchFamily="18" charset="0"/>
              </a:rPr>
              <a:t>   Слишком   высокая   температура и излишняя    продолжительность    выпечки. Особенно   был   перегрет    верхний    свод   пекарной камеры.</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За короткое время образовалась относительно твердая сплошная корка до того, как сформировалась структура мякиша.</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Сильно расширяющиеся из-за высокой температуры газы подняли корку и оторвали ее от мякиша. </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Эти дефекты  чаще  образуются   при  использова­нии муки пониженного хлебопекарного достоинства или из-за плохо выброженной опары или закваски. </a:t>
            </a:r>
          </a:p>
          <a:p>
            <a:pPr algn="just">
              <a:lnSpc>
                <a:spcPct val="100000"/>
              </a:lnSpc>
              <a:spcBef>
                <a:spcPts val="0"/>
              </a:spcBef>
            </a:pPr>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 </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endParaRPr lang="ru-RU" sz="1700" dirty="0">
              <a:latin typeface="Times New Roman" panose="02020603050405020304" pitchFamily="18" charset="0"/>
              <a:cs typeface="Times New Roman" panose="02020603050405020304" pitchFamily="18" charset="0"/>
            </a:endParaRP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 1.Обеспечивать    исправность печей и равномерный обогрев пекарной камеры.</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2.Соблюдать   необходимый   для каждого сорта паровой режим выпечки. </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3.В отдельных случаях, для уменьшения чрезмерной теплоотдачи верхним сводом пекарной камеры, можно усилить изоляцию подвешивани­ем асбестового экрана.</a:t>
            </a:r>
          </a:p>
          <a:p>
            <a:pPr algn="just">
              <a:lnSpc>
                <a:spcPct val="100000"/>
              </a:lnSpc>
              <a:spcBef>
                <a:spcPts val="0"/>
              </a:spcBef>
            </a:pPr>
            <a:endParaRPr lang="ru-R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1032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83734" y="0"/>
            <a:ext cx="4999903" cy="526473"/>
          </a:xfrm>
        </p:spPr>
        <p:txBody>
          <a:bodyPr>
            <a:normAutofit/>
          </a:bodyPr>
          <a:lstStyle/>
          <a:p>
            <a:r>
              <a:rPr lang="ru-RU" sz="2000" b="1" dirty="0">
                <a:latin typeface="Times New Roman" panose="02020603050405020304" pitchFamily="18" charset="0"/>
                <a:cs typeface="Times New Roman" panose="02020603050405020304" pitchFamily="18" charset="0"/>
              </a:rPr>
              <a:t>ДЕФЕКТ —ЛОМКАЯ   КОРКА  (рис. 76)</a:t>
            </a: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83734" y="1157220"/>
            <a:ext cx="5427971" cy="4191137"/>
          </a:xfrm>
        </p:spPr>
      </p:pic>
      <p:sp>
        <p:nvSpPr>
          <p:cNvPr id="4" name="Текст 3"/>
          <p:cNvSpPr>
            <a:spLocks noGrp="1"/>
          </p:cNvSpPr>
          <p:nvPr>
            <p:ph type="body" sz="half" idx="2"/>
          </p:nvPr>
        </p:nvSpPr>
        <p:spPr>
          <a:xfrm>
            <a:off x="0" y="221672"/>
            <a:ext cx="6083734" cy="6636327"/>
          </a:xfrm>
        </p:spPr>
        <p:txBody>
          <a:bodyPr/>
          <a:lstStyle/>
          <a:p>
            <a:pPr algn="just"/>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Образец круглого подового хлеба из пшеничной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 отли­чается неровной с буграми поверхностью, сухими, жесткими, хрупкими корками.</a:t>
            </a:r>
          </a:p>
          <a:p>
            <a:pPr algn="just"/>
            <a:r>
              <a:rPr lang="ru-RU" sz="1700" b="1" dirty="0">
                <a:latin typeface="Times New Roman" panose="02020603050405020304" pitchFamily="18" charset="0"/>
                <a:cs typeface="Times New Roman" panose="02020603050405020304" pitchFamily="18" charset="0"/>
              </a:rPr>
              <a:t>Причина дефекта.</a:t>
            </a:r>
            <a:r>
              <a:rPr lang="ru-RU" sz="1700" dirty="0">
                <a:latin typeface="Times New Roman" panose="02020603050405020304" pitchFamily="18" charset="0"/>
                <a:cs typeface="Times New Roman" panose="02020603050405020304" pitchFamily="18" charset="0"/>
              </a:rPr>
              <a:t> На разделку поступило заветренное, неравномерной плотности тесто, с креп­кой клейковиной. В период разделки тесто было плохо проработано, и уже при </a:t>
            </a:r>
            <a:r>
              <a:rPr lang="ru-RU" sz="1700" dirty="0" err="1">
                <a:latin typeface="Times New Roman" panose="02020603050405020304" pitchFamily="18" charset="0"/>
                <a:cs typeface="Times New Roman" panose="02020603050405020304" pitchFamily="18" charset="0"/>
              </a:rPr>
              <a:t>расстойке</a:t>
            </a:r>
            <a:r>
              <a:rPr lang="ru-RU" sz="1700" dirty="0">
                <a:latin typeface="Times New Roman" panose="02020603050405020304" pitchFamily="18" charset="0"/>
                <a:cs typeface="Times New Roman" panose="02020603050405020304" pitchFamily="18" charset="0"/>
              </a:rPr>
              <a:t>, без над­лежащего увлажнения, на поверхности заготовки появились слоистые бугры.</a:t>
            </a:r>
          </a:p>
          <a:p>
            <a:pPr algn="just"/>
            <a:r>
              <a:rPr lang="ru-RU" sz="1700" dirty="0">
                <a:latin typeface="Times New Roman" panose="02020603050405020304" pitchFamily="18" charset="0"/>
                <a:cs typeface="Times New Roman" panose="02020603050405020304" pitchFamily="18" charset="0"/>
              </a:rPr>
              <a:t>Недостаток увлажнения пекарной камеры обу­словил грубую, жесткую и хрупкую корку, которая при укладке изделий на хранение частично трескается и отламывается.</a:t>
            </a:r>
          </a:p>
          <a:p>
            <a:pPr algn="just"/>
            <a:endParaRPr lang="ru-RU" sz="1700" b="1" dirty="0" smtClean="0">
              <a:latin typeface="Times New Roman" panose="02020603050405020304" pitchFamily="18" charset="0"/>
              <a:cs typeface="Times New Roman" panose="02020603050405020304" pitchFamily="18" charset="0"/>
            </a:endParaRPr>
          </a:p>
          <a:p>
            <a:pPr algn="just"/>
            <a:r>
              <a:rPr lang="ru-RU" sz="1700" b="1" dirty="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r>
              <a:rPr lang="ru-RU" sz="1700" dirty="0">
                <a:latin typeface="Times New Roman" panose="02020603050405020304" pitchFamily="18" charset="0"/>
                <a:cs typeface="Times New Roman" panose="02020603050405020304" pitchFamily="18" charset="0"/>
              </a:rPr>
              <a:t>:</a:t>
            </a:r>
          </a:p>
          <a:p>
            <a:pPr algn="just"/>
            <a:r>
              <a:rPr lang="ru-RU" sz="1700" dirty="0">
                <a:latin typeface="Times New Roman" panose="02020603050405020304" pitchFamily="18" charset="0"/>
                <a:cs typeface="Times New Roman" panose="02020603050405020304" pitchFamily="18" charset="0"/>
              </a:rPr>
              <a:t> 1. Избегать </a:t>
            </a:r>
            <a:r>
              <a:rPr lang="ru-RU" sz="1700" dirty="0" err="1">
                <a:latin typeface="Times New Roman" panose="02020603050405020304" pitchFamily="18" charset="0"/>
                <a:cs typeface="Times New Roman" panose="02020603050405020304" pitchFamily="18" charset="0"/>
              </a:rPr>
              <a:t>заветривания</a:t>
            </a:r>
            <a:r>
              <a:rPr lang="ru-RU" sz="1700" dirty="0">
                <a:latin typeface="Times New Roman" panose="02020603050405020304" pitchFamily="18" charset="0"/>
                <a:cs typeface="Times New Roman" panose="02020603050405020304" pitchFamily="18" charset="0"/>
              </a:rPr>
              <a:t> поверхности теста в </a:t>
            </a:r>
            <a:r>
              <a:rPr lang="ru-RU" sz="1700" dirty="0" err="1">
                <a:latin typeface="Times New Roman" panose="02020603050405020304" pitchFamily="18" charset="0"/>
                <a:cs typeface="Times New Roman" panose="02020603050405020304" pitchFamily="18" charset="0"/>
              </a:rPr>
              <a:t>дежах</a:t>
            </a:r>
            <a:r>
              <a:rPr lang="ru-RU" sz="1700" dirty="0">
                <a:latin typeface="Times New Roman" panose="02020603050405020304" pitchFamily="18" charset="0"/>
                <a:cs typeface="Times New Roman" panose="02020603050405020304" pitchFamily="18" charset="0"/>
              </a:rPr>
              <a:t> (емкостях) и при разделке заготовок.</a:t>
            </a:r>
          </a:p>
          <a:p>
            <a:pPr algn="just"/>
            <a:r>
              <a:rPr lang="ru-RU" sz="1700" dirty="0">
                <a:latin typeface="Times New Roman" panose="02020603050405020304" pitchFamily="18" charset="0"/>
                <a:cs typeface="Times New Roman" panose="02020603050405020304" pitchFamily="18" charset="0"/>
              </a:rPr>
              <a:t>2.   Применять обминку.</a:t>
            </a:r>
          </a:p>
          <a:p>
            <a:pPr algn="just"/>
            <a:r>
              <a:rPr lang="ru-RU" sz="1700" dirty="0">
                <a:latin typeface="Times New Roman" panose="02020603050405020304" pitchFamily="18" charset="0"/>
                <a:cs typeface="Times New Roman" panose="02020603050405020304" pitchFamily="18" charset="0"/>
              </a:rPr>
              <a:t>3.  Тщательно   прорабатывать  тесто   при   раздел­ке и округлении.</a:t>
            </a:r>
          </a:p>
          <a:p>
            <a:pPr algn="just"/>
            <a:r>
              <a:rPr lang="ru-RU" sz="1700" dirty="0">
                <a:latin typeface="Times New Roman" panose="02020603050405020304" pitchFamily="18" charset="0"/>
                <a:cs typeface="Times New Roman" panose="02020603050405020304" pitchFamily="18" charset="0"/>
              </a:rPr>
              <a:t>4.  Обеспечить достаточное увлажнение пекарной камеры, а также тестовых заготовок при </a:t>
            </a:r>
            <a:r>
              <a:rPr lang="ru-RU" sz="1700" dirty="0" err="1">
                <a:latin typeface="Times New Roman" panose="02020603050405020304" pitchFamily="18" charset="0"/>
                <a:cs typeface="Times New Roman" panose="02020603050405020304" pitchFamily="18" charset="0"/>
              </a:rPr>
              <a:t>расстойке</a:t>
            </a:r>
            <a:r>
              <a:rPr lang="ru-RU" sz="17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350694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98325" y="321079"/>
            <a:ext cx="4405746" cy="1025237"/>
          </a:xfrm>
        </p:spPr>
        <p:txBody>
          <a:bodyPr>
            <a:normAutofit/>
          </a:bodyPr>
          <a:lstStyle/>
          <a:p>
            <a:pPr algn="just"/>
            <a:r>
              <a:rPr lang="ru-RU" sz="2000" b="1" dirty="0">
                <a:latin typeface="Times New Roman" panose="02020603050405020304" pitchFamily="18" charset="0"/>
                <a:cs typeface="Times New Roman" panose="02020603050405020304" pitchFamily="18" charset="0"/>
              </a:rPr>
              <a:t>ДЕФЕКТ —   НЕРАВНОМЕРНАЯ   ПЛОТНОСТЬ И ПУСТОТЫ В МЯКИШЕ (рис. 77</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0400" y="1455569"/>
            <a:ext cx="5181600" cy="3628938"/>
          </a:xfrm>
        </p:spPr>
      </p:pic>
      <p:sp>
        <p:nvSpPr>
          <p:cNvPr id="4" name="Текст 3"/>
          <p:cNvSpPr>
            <a:spLocks noGrp="1"/>
          </p:cNvSpPr>
          <p:nvPr>
            <p:ph type="body" sz="half" idx="2"/>
          </p:nvPr>
        </p:nvSpPr>
        <p:spPr>
          <a:xfrm>
            <a:off x="0" y="0"/>
            <a:ext cx="7010399" cy="6858000"/>
          </a:xfrm>
        </p:spPr>
        <p:txBody>
          <a:bodyPr>
            <a:noAutofit/>
          </a:bodyPr>
          <a:lstStyle/>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Образец </a:t>
            </a:r>
            <a:r>
              <a:rPr lang="ru-RU" sz="1700" dirty="0" err="1">
                <a:latin typeface="Times New Roman" panose="02020603050405020304" pitchFamily="18" charset="0"/>
                <a:cs typeface="Times New Roman" panose="02020603050405020304" pitchFamily="18" charset="0"/>
              </a:rPr>
              <a:t>крупноштучного</a:t>
            </a:r>
            <a:r>
              <a:rPr lang="ru-RU" sz="1700" dirty="0">
                <a:latin typeface="Times New Roman" panose="02020603050405020304" pitchFamily="18" charset="0"/>
                <a:cs typeface="Times New Roman" panose="02020603050405020304" pitchFamily="18" charset="0"/>
              </a:rPr>
              <a:t> подового хлеба из пшеничной муки И сорта отличается несколько сжатой формой и недораз­витым объемом, неравномерной пористостью, с уп­лотнениями и пустотами, разрывом формовочного шва на нижней </a:t>
            </a:r>
            <a:r>
              <a:rPr lang="ru-RU" sz="1700" dirty="0" smtClean="0">
                <a:latin typeface="Times New Roman" panose="02020603050405020304" pitchFamily="18" charset="0"/>
                <a:cs typeface="Times New Roman" panose="02020603050405020304" pitchFamily="18" charset="0"/>
              </a:rPr>
              <a:t>корке. Мякиш </a:t>
            </a:r>
            <a:r>
              <a:rPr lang="ru-RU" sz="1700" dirty="0">
                <a:latin typeface="Times New Roman" panose="02020603050405020304" pitchFamily="18" charset="0"/>
                <a:cs typeface="Times New Roman" panose="02020603050405020304" pitchFamily="18" charset="0"/>
              </a:rPr>
              <a:t>пониженной эластичности, при разжевы­вании </a:t>
            </a:r>
            <a:r>
              <a:rPr lang="ru-RU" sz="1700" dirty="0" err="1">
                <a:latin typeface="Times New Roman" panose="02020603050405020304" pitchFamily="18" charset="0"/>
                <a:cs typeface="Times New Roman" panose="02020603050405020304" pitchFamily="18" charset="0"/>
              </a:rPr>
              <a:t>комкуется</a:t>
            </a:r>
            <a:r>
              <a:rPr lang="ru-RU" sz="1700" dirty="0">
                <a:latin typeface="Times New Roman" panose="02020603050405020304" pitchFamily="18" charset="0"/>
                <a:cs typeface="Times New Roman" panose="02020603050405020304" pitchFamily="18" charset="0"/>
              </a:rPr>
              <a:t>. Вкус и запах пресный, с привку­сом дрожжей. Цвет корок неравномерный, с тем­ными пятнами.</a:t>
            </a:r>
          </a:p>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Причины дефекта. </a:t>
            </a:r>
            <a:r>
              <a:rPr lang="ru-RU" sz="1700" dirty="0">
                <a:latin typeface="Times New Roman" panose="02020603050405020304" pitchFamily="18" charset="0"/>
                <a:cs typeface="Times New Roman" panose="02020603050405020304" pitchFamily="18" charset="0"/>
              </a:rPr>
              <a:t>Тесто было приготовлено на небольшой, </a:t>
            </a:r>
            <a:r>
              <a:rPr lang="ru-RU" sz="1700" dirty="0" err="1">
                <a:latin typeface="Times New Roman" panose="02020603050405020304" pitchFamily="18" charset="0"/>
                <a:cs typeface="Times New Roman" panose="02020603050405020304" pitchFamily="18" charset="0"/>
              </a:rPr>
              <a:t>маловыброженой</a:t>
            </a:r>
            <a:r>
              <a:rPr lang="ru-RU" sz="1700" dirty="0">
                <a:latin typeface="Times New Roman" panose="02020603050405020304" pitchFamily="18" charset="0"/>
                <a:cs typeface="Times New Roman" panose="02020603050405020304" pitchFamily="18" charset="0"/>
              </a:rPr>
              <a:t> опаре с низкой кис­лотностью и повышенной газообразующей способ­ностью. В связи с малым объемом опары, при замесе теста были добавлены прессованные </a:t>
            </a:r>
            <a:r>
              <a:rPr lang="ru-RU" sz="1700" dirty="0" smtClean="0">
                <a:latin typeface="Times New Roman" panose="02020603050405020304" pitchFamily="18" charset="0"/>
                <a:cs typeface="Times New Roman" panose="02020603050405020304" pitchFamily="18" charset="0"/>
              </a:rPr>
              <a:t>дрожжи. Недостаточно </a:t>
            </a:r>
            <a:r>
              <a:rPr lang="ru-RU" sz="1700" dirty="0">
                <a:latin typeface="Times New Roman" panose="02020603050405020304" pitchFamily="18" charset="0"/>
                <a:cs typeface="Times New Roman" panose="02020603050405020304" pitchFamily="18" charset="0"/>
              </a:rPr>
              <a:t>выброженная опара и слабое на­копление кислотности в тесте (моложавость) не обеспечили достаточного набухания крахмала, из­менения структуры белка и прочности стенок пор. Под давлением расширяющихся газов брожения в начале выпечки многие поры слились в более крупные, образовав пустоты.</a:t>
            </a:r>
          </a:p>
          <a:p>
            <a:pPr algn="just">
              <a:lnSpc>
                <a:spcPct val="100000"/>
              </a:lnSpc>
              <a:spcBef>
                <a:spcPts val="0"/>
              </a:spcBef>
            </a:pPr>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endParaRPr lang="ru-RU" sz="1700" dirty="0">
              <a:latin typeface="Times New Roman" panose="02020603050405020304" pitchFamily="18" charset="0"/>
              <a:cs typeface="Times New Roman" panose="02020603050405020304" pitchFamily="18" charset="0"/>
            </a:endParaRP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 1. Увеличить дозиров­ку муки б опару.</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2. Увеличить продолжительность брожения опа­ры до полной готовности и заданной кислотности.</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3.  Не брать на разделку плохо выброжен спелое  тесто   с  пониженной   кислотностью.</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4.  Обеспечить  полную  </a:t>
            </a:r>
            <a:r>
              <a:rPr lang="ru-RU" sz="1700" dirty="0" err="1">
                <a:latin typeface="Times New Roman" panose="02020603050405020304" pitchFamily="18" charset="0"/>
                <a:cs typeface="Times New Roman" panose="02020603050405020304" pitchFamily="18" charset="0"/>
              </a:rPr>
              <a:t>расстойку</a:t>
            </a:r>
            <a:r>
              <a:rPr lang="ru-RU" sz="1700" dirty="0">
                <a:latin typeface="Times New Roman" panose="02020603050405020304" pitchFamily="18" charset="0"/>
                <a:cs typeface="Times New Roman" panose="02020603050405020304" pitchFamily="18" charset="0"/>
              </a:rPr>
              <a:t> тестовых заготовок.</a:t>
            </a:r>
          </a:p>
          <a:p>
            <a:pPr algn="just">
              <a:lnSpc>
                <a:spcPct val="100000"/>
              </a:lnSpc>
              <a:spcBef>
                <a:spcPts val="0"/>
              </a:spcBef>
            </a:pPr>
            <a:r>
              <a:rPr lang="ru-RU" sz="1700" dirty="0" smtClean="0">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a:p>
            <a:pPr algn="just">
              <a:lnSpc>
                <a:spcPct val="100000"/>
              </a:lnSpc>
              <a:spcBef>
                <a:spcPts val="0"/>
              </a:spcBef>
            </a:pPr>
            <a:endParaRPr lang="ru-RU" sz="17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948052" y="5271062"/>
            <a:ext cx="5306292" cy="1400383"/>
          </a:xfrm>
          <a:prstGeom prst="rect">
            <a:avLst/>
          </a:prstGeom>
          <a:noFill/>
        </p:spPr>
        <p:txBody>
          <a:bodyPr wrap="square" rtlCol="0">
            <a:spAutoFit/>
          </a:bodyPr>
          <a:lstStyle/>
          <a:p>
            <a:pPr algn="just"/>
            <a:r>
              <a:rPr lang="ru-RU" sz="1700" dirty="0">
                <a:latin typeface="Times New Roman" panose="02020603050405020304" pitchFamily="18" charset="0"/>
                <a:cs typeface="Times New Roman" panose="02020603050405020304" pitchFamily="18" charset="0"/>
              </a:rPr>
              <a:t>Не рекомендуется при замесе теста в </a:t>
            </a:r>
            <a:r>
              <a:rPr lang="ru-RU" sz="1700" dirty="0" err="1">
                <a:latin typeface="Times New Roman" panose="02020603050405020304" pitchFamily="18" charset="0"/>
                <a:cs typeface="Times New Roman" panose="02020603050405020304" pitchFamily="18" charset="0"/>
              </a:rPr>
              <a:t>недовыброженную</a:t>
            </a:r>
            <a:r>
              <a:rPr lang="ru-RU" sz="1700" dirty="0">
                <a:latin typeface="Times New Roman" panose="02020603050405020304" pitchFamily="18" charset="0"/>
                <a:cs typeface="Times New Roman" panose="02020603050405020304" pitchFamily="18" charset="0"/>
              </a:rPr>
              <a:t> опару добавлять прессованные дрожжи. Это создает видимость готовности теста за счет увеличения объема и приводит к неудовлетворительной эластичности мякиша</a:t>
            </a:r>
            <a:endParaRPr lang="ru-RU" sz="1700" dirty="0"/>
          </a:p>
        </p:txBody>
      </p:sp>
    </p:spTree>
    <p:extLst>
      <p:ext uri="{BB962C8B-B14F-4D97-AF65-F5344CB8AC3E}">
        <p14:creationId xmlns:p14="http://schemas.microsoft.com/office/powerpoint/2010/main" val="3787828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92290" y="207818"/>
            <a:ext cx="3851564" cy="886692"/>
          </a:xfrm>
        </p:spPr>
        <p:txBody>
          <a:bodyPr>
            <a:noAutofit/>
          </a:bodyPr>
          <a:lstStyle/>
          <a:p>
            <a:pPr algn="just"/>
            <a:r>
              <a:rPr lang="ru-RU" sz="2000" b="1" dirty="0">
                <a:latin typeface="Times New Roman" panose="02020603050405020304" pitchFamily="18" charset="0"/>
                <a:cs typeface="Times New Roman" panose="02020603050405020304" pitchFamily="18" charset="0"/>
              </a:rPr>
              <a:t>ДЕФЕКТЫ,     ВЫЗВАННЫЕ    ПЕРЕРАБОТКОЙ МУКИ ИЗ ПРОРОСШЕГО </a:t>
            </a:r>
            <a:r>
              <a:rPr lang="ru-RU" sz="2000" b="1" dirty="0" smtClean="0">
                <a:latin typeface="Times New Roman" panose="02020603050405020304" pitchFamily="18" charset="0"/>
                <a:cs typeface="Times New Roman" panose="02020603050405020304" pitchFamily="18" charset="0"/>
              </a:rPr>
              <a:t>ЗЕРНА</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70351" y="1731818"/>
            <a:ext cx="4531212" cy="4572000"/>
          </a:xfrm>
        </p:spPr>
      </p:pic>
      <p:sp>
        <p:nvSpPr>
          <p:cNvPr id="4" name="Текст 3"/>
          <p:cNvSpPr>
            <a:spLocks noGrp="1"/>
          </p:cNvSpPr>
          <p:nvPr>
            <p:ph type="body" sz="half" idx="2"/>
          </p:nvPr>
        </p:nvSpPr>
        <p:spPr>
          <a:xfrm>
            <a:off x="0" y="55416"/>
            <a:ext cx="7135091" cy="6802583"/>
          </a:xfrm>
        </p:spPr>
        <p:txBody>
          <a:bodyPr>
            <a:noAutofit/>
          </a:bodyPr>
          <a:lstStyle/>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На рис. 78  (1, 2)  и рис. 79 (3, 4) показан, образцы подового хлеба и батонов из пшеничной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Образцы 1 и 2 выпечены по обычной технологии из муки дефектной — смолотой со значительной примесью  проросшего  зерна   (до  12%).</a:t>
            </a:r>
          </a:p>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Характеристика дефектов   образцов 1 и 2</a:t>
            </a:r>
            <a:r>
              <a:rPr lang="ru-RU" sz="1700" dirty="0">
                <a:latin typeface="Times New Roman" panose="02020603050405020304" pitchFamily="18" charset="0"/>
                <a:cs typeface="Times New Roman" panose="02020603050405020304" pitchFamily="18" charset="0"/>
              </a:rPr>
              <a:t>. Мякиш   неэластичный,    очень    липкий,   мажущийся, тянется   при   разрезании,   изделия  не  пригодны к употреблению.</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Внешний    вид — неудовлетворительны форма расплывчатая,  плоская.  Корки потемневшие, красновато-бурые,   с  темными   пятнами.  Пористость неравномерная,    толстостенная,    с   уплотнениями, тенденцией к пустотам. </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Цвет мякиша намного темнее по сравнению с нормальным для пшеничного хлеба из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 Он имеет желтый или коричневато-бурый от­тенок. Вкус и запах — сладковатый, пресный, со­лоделый.</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Эти значительные дефекты хлеба, делающие его браком, обусловлены сильным распадом и превра­щением крахмала муки в </a:t>
            </a:r>
            <a:r>
              <a:rPr lang="ru-RU" sz="1700" dirty="0" err="1">
                <a:latin typeface="Times New Roman" panose="02020603050405020304" pitchFamily="18" charset="0"/>
                <a:cs typeface="Times New Roman" panose="02020603050405020304" pitchFamily="18" charset="0"/>
              </a:rPr>
              <a:t>сбраживаемый</a:t>
            </a:r>
            <a:r>
              <a:rPr lang="ru-RU" sz="1700" dirty="0">
                <a:latin typeface="Times New Roman" panose="02020603050405020304" pitchFamily="18" charset="0"/>
                <a:cs typeface="Times New Roman" panose="02020603050405020304" pitchFamily="18" charset="0"/>
              </a:rPr>
              <a:t> сахар, вследствие возросшего воздействия имеющейся в зерне бета-амилазы и активируемой в процессе прорастания зерна альфа-амилазы, превращающей крахмал в декстрины. Декстрины и обусловливают липкий, мажущийся мякиш.</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При этом происходит и ферментативное расщеп­ление белковых веществ, сильное газообразование при слабой  </a:t>
            </a:r>
            <a:r>
              <a:rPr lang="ru-RU" sz="1700" dirty="0" err="1">
                <a:latin typeface="Times New Roman" panose="02020603050405020304" pitchFamily="18" charset="0"/>
                <a:cs typeface="Times New Roman" panose="02020603050405020304" pitchFamily="18" charset="0"/>
              </a:rPr>
              <a:t>газоудерживающей</a:t>
            </a:r>
            <a:r>
              <a:rPr lang="ru-RU" sz="1700" dirty="0">
                <a:latin typeface="Times New Roman" panose="02020603050405020304" pitchFamily="18" charset="0"/>
                <a:cs typeface="Times New Roman" panose="02020603050405020304" pitchFamily="18" charset="0"/>
              </a:rPr>
              <a:t>  способности — недостаточной сопротивляемости теста растяжению. При избыточной </a:t>
            </a:r>
            <a:r>
              <a:rPr lang="ru-RU" sz="1700" dirty="0" err="1">
                <a:latin typeface="Times New Roman" panose="02020603050405020304" pitchFamily="18" charset="0"/>
                <a:cs typeface="Times New Roman" panose="02020603050405020304" pitchFamily="18" charset="0"/>
              </a:rPr>
              <a:t>расстойке</a:t>
            </a:r>
            <a:r>
              <a:rPr lang="ru-RU" sz="1700" dirty="0">
                <a:latin typeface="Times New Roman" panose="02020603050405020304" pitchFamily="18" charset="0"/>
                <a:cs typeface="Times New Roman" panose="02020603050405020304" pitchFamily="18" charset="0"/>
              </a:rPr>
              <a:t>, пониженной кислотности и большей влажности теста этот дефект может быть выражен более резко: оседанием части мякиша в виде закала и отслоением верхней корки над глубокой пустотой в мякише</a:t>
            </a:r>
            <a:r>
              <a:rPr lang="ru-RU" sz="1700" dirty="0" smtClean="0">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9692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23515" y="1859741"/>
            <a:ext cx="6040962" cy="2933932"/>
          </a:xfrm>
        </p:spPr>
      </p:pic>
      <p:sp>
        <p:nvSpPr>
          <p:cNvPr id="4" name="Текст 3"/>
          <p:cNvSpPr>
            <a:spLocks noGrp="1"/>
          </p:cNvSpPr>
          <p:nvPr>
            <p:ph type="body" sz="half" idx="2"/>
          </p:nvPr>
        </p:nvSpPr>
        <p:spPr>
          <a:xfrm>
            <a:off x="817419" y="1205346"/>
            <a:ext cx="4647334" cy="5112327"/>
          </a:xfrm>
        </p:spPr>
        <p:txBody>
          <a:bodyPr>
            <a:normAutofit/>
          </a:bodyPr>
          <a:lstStyle/>
          <a:p>
            <a:pPr algn="just"/>
            <a:r>
              <a:rPr lang="ru-RU" sz="1700" b="1" dirty="0">
                <a:latin typeface="Times New Roman" panose="02020603050405020304" pitchFamily="18" charset="0"/>
                <a:cs typeface="Times New Roman" panose="02020603050405020304" pitchFamily="18" charset="0"/>
              </a:rPr>
              <a:t>Характеристика дефектов образцов 3 и 4</a:t>
            </a:r>
            <a:r>
              <a:rPr lang="ru-RU" sz="1700" dirty="0">
                <a:latin typeface="Times New Roman" panose="02020603050405020304" pitchFamily="18" charset="0"/>
                <a:cs typeface="Times New Roman" panose="02020603050405020304" pitchFamily="18" charset="0"/>
              </a:rPr>
              <a:t>. Об­разец 3 (рис. 79) выпечен из той же дефектной муки при обычном режиме </a:t>
            </a:r>
            <a:r>
              <a:rPr lang="ru-RU" sz="1700" dirty="0" err="1">
                <a:latin typeface="Times New Roman" panose="02020603050405020304" pitchFamily="18" charset="0"/>
                <a:cs typeface="Times New Roman" panose="02020603050405020304" pitchFamily="18" charset="0"/>
              </a:rPr>
              <a:t>тестоведения</a:t>
            </a:r>
            <a:r>
              <a:rPr lang="ru-RU" sz="1700" dirty="0">
                <a:latin typeface="Times New Roman" panose="02020603050405020304" pitchFamily="18" charset="0"/>
                <a:cs typeface="Times New Roman" panose="02020603050405020304" pitchFamily="18" charset="0"/>
              </a:rPr>
              <a:t>, но в сме­си с мукой нормального качества в количестве 60%. Внешний вид при этом несколько улучшен: снижена расплывчатость изделий, достигнута более равномерная пористость, но хлеб остался де­фектным, браком. При этом цвет мякиша значи­тельно темнее нормального, эластичность удовлет­ворительная, мякиш слегка липкий. Вкус и запах — солоделый.</a:t>
            </a:r>
          </a:p>
          <a:p>
            <a:pPr algn="just"/>
            <a:r>
              <a:rPr lang="ru-RU" sz="1700" dirty="0">
                <a:latin typeface="Times New Roman" panose="02020603050405020304" pitchFamily="18" charset="0"/>
                <a:cs typeface="Times New Roman" panose="02020603050405020304" pitchFamily="18" charset="0"/>
              </a:rPr>
              <a:t>Образец хлеба 4 выпечен из дефектной муки с добавлением 60% нормальной, но из теста более крепкой консистенции, с увеличением дозировки соли. Качество этого образца характеризуется значительным ослаблением перечисленных выше дефектов. Эластичность мякиша удовлетворитель­ная, расплывчатость снижена. Цвет мякиша все же остается темным</a:t>
            </a:r>
            <a:endParaRPr lang="ru-R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218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0"/>
            <a:ext cx="12192000" cy="6858000"/>
          </a:xfrm>
        </p:spPr>
        <p:txBody>
          <a:bodyPr>
            <a:noAutofit/>
          </a:bodyPr>
          <a:lstStyle/>
          <a:p>
            <a:pPr algn="just">
              <a:lnSpc>
                <a:spcPct val="100000"/>
              </a:lnSpc>
              <a:spcBef>
                <a:spcPts val="0"/>
              </a:spcBef>
            </a:pPr>
            <a:r>
              <a:rPr lang="ru-RU" sz="1500" b="1" dirty="0">
                <a:latin typeface="Times New Roman" panose="02020603050405020304" pitchFamily="18" charset="0"/>
                <a:cs typeface="Times New Roman" panose="02020603050405020304" pitchFamily="18" charset="0"/>
              </a:rPr>
              <a:t>Способы предупреждения дефектов и выпуска хлеба-брака</a:t>
            </a:r>
            <a:r>
              <a:rPr lang="ru-RU" sz="1500" dirty="0">
                <a:latin typeface="Times New Roman" panose="02020603050405020304" pitchFamily="18" charset="0"/>
                <a:cs typeface="Times New Roman" panose="02020603050405020304" pitchFamily="18" charset="0"/>
              </a:rPr>
              <a:t>. В случае, когда нельзя отказаться от приемки и переработки муки, смолотой с при­месью проросшего зерна, рекомендуются следую­щие технологические мероприятия:</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1. По результатам пробной выпечки из вновь поступившей муки установить ее хлебопекарное достоинство или степень дефектности.</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2. В зависимости  от  качества   муки   (степень влияния примеси в помоле проросшего зерна) </a:t>
            </a:r>
            <a:r>
              <a:rPr lang="ru-RU" sz="1500" dirty="0" smtClean="0">
                <a:latin typeface="Times New Roman" panose="02020603050405020304" pitchFamily="18" charset="0"/>
                <a:cs typeface="Times New Roman" panose="02020603050405020304" pitchFamily="18" charset="0"/>
              </a:rPr>
              <a:t>определить </a:t>
            </a:r>
            <a:r>
              <a:rPr lang="ru-RU" sz="1500" dirty="0">
                <a:latin typeface="Times New Roman" panose="02020603050405020304" pitchFamily="18" charset="0"/>
                <a:cs typeface="Times New Roman" panose="02020603050405020304" pitchFamily="18" charset="0"/>
              </a:rPr>
              <a:t>возможность ее использования в смеси с нормальной или сильной мукой.</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3. При  необходимости переработки  дефектной муки в значительных количествах в смеси с нор­мальной, следует изменить обычный режим приго­товления теста и выпечки, чтобы обеспечить вы­пуск хлеба удовлетворительного качества, отвечающего требованиям ГОСТа.</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4.Рекомендуется повысить кислотность  теста, опары или закваски путем увеличения продолжи­тельности </a:t>
            </a:r>
            <a:r>
              <a:rPr lang="ru-RU" sz="1500" dirty="0" err="1">
                <a:latin typeface="Times New Roman" panose="02020603050405020304" pitchFamily="18" charset="0"/>
                <a:cs typeface="Times New Roman" panose="02020603050405020304" pitchFamily="18" charset="0"/>
              </a:rPr>
              <a:t>выбраживания</a:t>
            </a:r>
            <a:r>
              <a:rPr lang="ru-RU" sz="1500" dirty="0">
                <a:latin typeface="Times New Roman" panose="02020603050405020304" pitchFamily="18" charset="0"/>
                <a:cs typeface="Times New Roman" panose="02020603050405020304" pitchFamily="18" charset="0"/>
              </a:rPr>
              <a:t>, либо добавления в опа­ру или тесто 5—10% спелого теста, спелой опары, молочнокислой закваски или 0,2—0,3%  молочной кислоты от веса муки, идущей на приготовление хлеба. Брожение теста следует вести   при температуре не выше 27—29°.</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5.Если ржаные  или   ржано-пшеничные  сорта приготовляются на закваске, то ее следует делать более крепкой и делить на 3 части, из которых од­на часть будет затрачиваться на воспроизводство закваски.</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6.При приготовлении пшеничного хлеба из сортовой муки рекомендуется увеличить ее долю в; опаре до 60—70% от общего количества муки, иду­щей на приготовление хлеба.                                                                                                                                                                                                            </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7. Дозировка прессованных или жидких дрож­жей может быть увеличена на 50% против уста­новленной нормы по рецептуре.</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Для улучшения физических свойств теста, при­готавливаемого из муки обойных помолов, дози­ровку соли следует увеличить до 2—2,5%, из муки сортовой — до 1,8—2%. При этом в опару из сор­товой муки соль можно давать в количестве до 0,25% к весу муки и в опару из обойной муки до 0,5%.</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8. Хлеб пшеничный и булочные изделия из сор­товой муки следует приготовлять только опарным Способом.</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9. Влажность  теста   следует   снижать  против нормы, так как в процессе брожения тесто, при­готовленное из муки пониженного  качества,  раз­жижается. Такое тесто может вызвать закал в тебе.</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10. Следует    особо    избегать    переполнения объема форм и увеличения продолжительности </a:t>
            </a:r>
            <a:r>
              <a:rPr lang="ru-RU" sz="1500" dirty="0" err="1">
                <a:latin typeface="Times New Roman" panose="02020603050405020304" pitchFamily="18" charset="0"/>
                <a:cs typeface="Times New Roman" panose="02020603050405020304" pitchFamily="18" charset="0"/>
              </a:rPr>
              <a:t>расстойки</a:t>
            </a:r>
            <a:r>
              <a:rPr lang="ru-RU" sz="1500" dirty="0">
                <a:latin typeface="Times New Roman" panose="02020603050405020304" pitchFamily="18" charset="0"/>
                <a:cs typeface="Times New Roman" panose="02020603050405020304" pitchFamily="18" charset="0"/>
              </a:rPr>
              <a:t>, так как это может привести к образованию пустот в мякише и отслоению корки.</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11. Учитывая, что более быстрый прогрев кус­ка теста в печи способствует лучшему формирова­нию   мякиша,   по   возможности    рекомендуется уменьшить развес изделий.</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12. Не допускать в разделку недостаточно </a:t>
            </a:r>
            <a:r>
              <a:rPr lang="ru-RU" sz="1500" dirty="0" smtClean="0">
                <a:latin typeface="Times New Roman" panose="02020603050405020304" pitchFamily="18" charset="0"/>
                <a:cs typeface="Times New Roman" panose="02020603050405020304" pitchFamily="18" charset="0"/>
              </a:rPr>
              <a:t>выброженное </a:t>
            </a:r>
            <a:r>
              <a:rPr lang="ru-RU" sz="1500" dirty="0">
                <a:latin typeface="Times New Roman" panose="02020603050405020304" pitchFamily="18" charset="0"/>
                <a:cs typeface="Times New Roman" panose="02020603050405020304" pitchFamily="18" charset="0"/>
              </a:rPr>
              <a:t>тесто с низкой кислотностью или повы­шенной влажностью.</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13. При переработке пшеничной муки, дающей слишком темное окрашивание корок, целесообраз­но снижать температуру пекарной камеры на 10—15° С, увеличивая   соответственно   продолжитель­ность выпечки.</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14. Не рекомендуется перед посадкой смачивать тестовые заготовки водой, но допускается смазка жидкой кислой болтушкой. Опрыскивать хлеб во­дой в этих случаях можно только при выемке из печи.</a:t>
            </a:r>
          </a:p>
          <a:p>
            <a:pPr algn="just">
              <a:lnSpc>
                <a:spcPct val="100000"/>
              </a:lnSpc>
              <a:spcBef>
                <a:spcPts val="0"/>
              </a:spcBef>
            </a:pPr>
            <a:r>
              <a:rPr lang="ru-RU" sz="1500" dirty="0">
                <a:latin typeface="Times New Roman" panose="02020603050405020304" pitchFamily="18" charset="0"/>
                <a:cs typeface="Times New Roman" panose="02020603050405020304" pitchFamily="18" charset="0"/>
              </a:rPr>
              <a:t> </a:t>
            </a:r>
          </a:p>
          <a:p>
            <a:pPr algn="just">
              <a:lnSpc>
                <a:spcPct val="100000"/>
              </a:lnSpc>
              <a:spcBef>
                <a:spcPts val="0"/>
              </a:spcBef>
            </a:pPr>
            <a:endParaRPr lang="ru-RU" sz="1500" dirty="0"/>
          </a:p>
        </p:txBody>
      </p:sp>
    </p:spTree>
    <p:extLst>
      <p:ext uri="{BB962C8B-B14F-4D97-AF65-F5344CB8AC3E}">
        <p14:creationId xmlns:p14="http://schemas.microsoft.com/office/powerpoint/2010/main" val="90692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0833"/>
            <a:ext cx="5789878" cy="568036"/>
          </a:xfrm>
        </p:spPr>
        <p:txBody>
          <a:bodyPr>
            <a:noAutofit/>
          </a:bodyPr>
          <a:lstStyle/>
          <a:p>
            <a:r>
              <a:rPr lang="ru-RU" sz="2000" b="1" dirty="0">
                <a:latin typeface="Times New Roman" panose="02020603050405020304" pitchFamily="18" charset="0"/>
                <a:cs typeface="Times New Roman" panose="02020603050405020304" pitchFamily="18" charset="0"/>
              </a:rPr>
              <a:t>ДЕФЕКТ — ПУСТОТЫ   В МЯКИШЕ И НА ПОВЕРХНОСТИ (рис. 80, 81, </a:t>
            </a:r>
            <a:r>
              <a:rPr lang="ru-RU" sz="2000" b="1" dirty="0" smtClean="0">
                <a:latin typeface="Times New Roman" panose="02020603050405020304" pitchFamily="18" charset="0"/>
                <a:cs typeface="Times New Roman" panose="02020603050405020304" pitchFamily="18" charset="0"/>
              </a:rPr>
              <a:t>82)</a:t>
            </a:r>
            <a:endParaRPr lang="ru-RU" sz="2000" b="1"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89878" y="-1"/>
            <a:ext cx="6402122" cy="3428462"/>
          </a:xfrm>
        </p:spPr>
      </p:pic>
      <p:sp>
        <p:nvSpPr>
          <p:cNvPr id="4" name="Текст 3"/>
          <p:cNvSpPr>
            <a:spLocks noGrp="1"/>
          </p:cNvSpPr>
          <p:nvPr>
            <p:ph type="body" sz="half" idx="2"/>
          </p:nvPr>
        </p:nvSpPr>
        <p:spPr>
          <a:xfrm>
            <a:off x="0" y="678869"/>
            <a:ext cx="5789878" cy="6289962"/>
          </a:xfrm>
        </p:spPr>
        <p:txBody>
          <a:bodyPr>
            <a:noAutofit/>
          </a:bodyPr>
          <a:lstStyle/>
          <a:p>
            <a:pPr algn="just">
              <a:lnSpc>
                <a:spcPct val="100000"/>
              </a:lnSpc>
              <a:spcBef>
                <a:spcPts val="0"/>
              </a:spcBef>
            </a:pPr>
            <a:r>
              <a:rPr lang="ru-RU" sz="1675" b="1" dirty="0">
                <a:latin typeface="Times New Roman" panose="02020603050405020304" pitchFamily="18" charset="0"/>
                <a:cs typeface="Times New Roman" panose="02020603050405020304" pitchFamily="18" charset="0"/>
              </a:rPr>
              <a:t>Характеристика дефекта</a:t>
            </a:r>
            <a:r>
              <a:rPr lang="ru-RU" sz="1675" dirty="0">
                <a:latin typeface="Times New Roman" panose="02020603050405020304" pitchFamily="18" charset="0"/>
                <a:cs typeface="Times New Roman" panose="02020603050405020304" pitchFamily="18" charset="0"/>
              </a:rPr>
              <a:t>. Образец </a:t>
            </a:r>
            <a:r>
              <a:rPr lang="ru-RU" sz="1675" dirty="0" err="1">
                <a:latin typeface="Times New Roman" panose="02020603050405020304" pitchFamily="18" charset="0"/>
                <a:cs typeface="Times New Roman" panose="02020603050405020304" pitchFamily="18" charset="0"/>
              </a:rPr>
              <a:t>красносель­ского</a:t>
            </a:r>
            <a:r>
              <a:rPr lang="ru-RU" sz="1675" dirty="0">
                <a:latin typeface="Times New Roman" panose="02020603050405020304" pitchFamily="18" charset="0"/>
                <a:cs typeface="Times New Roman" panose="02020603050405020304" pitchFamily="18" charset="0"/>
              </a:rPr>
              <a:t> батона из муки пшеничной </a:t>
            </a:r>
            <a:r>
              <a:rPr lang="en-US" sz="1675" dirty="0">
                <a:latin typeface="Times New Roman" panose="02020603050405020304" pitchFamily="18" charset="0"/>
                <a:cs typeface="Times New Roman" panose="02020603050405020304" pitchFamily="18" charset="0"/>
              </a:rPr>
              <a:t>I</a:t>
            </a:r>
            <a:r>
              <a:rPr lang="ru-RU" sz="1675" dirty="0">
                <a:latin typeface="Times New Roman" panose="02020603050405020304" pitchFamily="18" charset="0"/>
                <a:cs typeface="Times New Roman" panose="02020603050405020304" pitchFamily="18" charset="0"/>
              </a:rPr>
              <a:t> сорта имеет у боковой  корки крупную пустоту   с   блестящими стенками (</a:t>
            </a:r>
            <a:r>
              <a:rPr lang="ru-RU" sz="1675" dirty="0" smtClean="0">
                <a:latin typeface="Times New Roman" panose="02020603050405020304" pitchFamily="18" charset="0"/>
                <a:cs typeface="Times New Roman" panose="02020603050405020304" pitchFamily="18" charset="0"/>
              </a:rPr>
              <a:t>рис.80); на </a:t>
            </a:r>
            <a:r>
              <a:rPr lang="ru-RU" sz="1675" dirty="0">
                <a:latin typeface="Times New Roman" panose="02020603050405020304" pitchFamily="18" charset="0"/>
                <a:cs typeface="Times New Roman" panose="02020603050405020304" pitchFamily="18" charset="0"/>
              </a:rPr>
              <a:t>разрезе каравая формового ржано-пшеничного хлеба небольшая пустота выде­ляется под верхней коркой (</a:t>
            </a:r>
            <a:r>
              <a:rPr lang="ru-RU" sz="1675" dirty="0" smtClean="0">
                <a:latin typeface="Times New Roman" panose="02020603050405020304" pitchFamily="18" charset="0"/>
                <a:cs typeface="Times New Roman" panose="02020603050405020304" pitchFamily="18" charset="0"/>
              </a:rPr>
              <a:t>рис.81); крупные </a:t>
            </a:r>
            <a:r>
              <a:rPr lang="ru-RU" sz="1675" dirty="0">
                <a:latin typeface="Times New Roman" panose="02020603050405020304" pitchFamily="18" charset="0"/>
                <a:cs typeface="Times New Roman" panose="02020603050405020304" pitchFamily="18" charset="0"/>
              </a:rPr>
              <a:t>по­ры, переросшие в пустоты, обозначились на по­верхности корок формового пшеничного хлеба из муки </a:t>
            </a:r>
            <a:r>
              <a:rPr lang="en-US" sz="1675" dirty="0">
                <a:latin typeface="Times New Roman" panose="02020603050405020304" pitchFamily="18" charset="0"/>
                <a:cs typeface="Times New Roman" panose="02020603050405020304" pitchFamily="18" charset="0"/>
              </a:rPr>
              <a:t>I</a:t>
            </a:r>
            <a:r>
              <a:rPr lang="ru-RU" sz="1675" dirty="0">
                <a:latin typeface="Times New Roman" panose="02020603050405020304" pitchFamily="18" charset="0"/>
                <a:cs typeface="Times New Roman" panose="02020603050405020304" pitchFamily="18" charset="0"/>
              </a:rPr>
              <a:t> сорта (</a:t>
            </a:r>
            <a:r>
              <a:rPr lang="ru-RU" sz="1675" dirty="0" smtClean="0">
                <a:latin typeface="Times New Roman" panose="02020603050405020304" pitchFamily="18" charset="0"/>
                <a:cs typeface="Times New Roman" panose="02020603050405020304" pitchFamily="18" charset="0"/>
              </a:rPr>
              <a:t>рис.82</a:t>
            </a:r>
            <a:r>
              <a:rPr lang="ru-RU" sz="1675" dirty="0">
                <a:latin typeface="Times New Roman" panose="02020603050405020304" pitchFamily="18" charset="0"/>
                <a:cs typeface="Times New Roman" panose="02020603050405020304" pitchFamily="18" charset="0"/>
              </a:rPr>
              <a:t>).</a:t>
            </a:r>
          </a:p>
          <a:p>
            <a:pPr algn="just">
              <a:lnSpc>
                <a:spcPct val="100000"/>
              </a:lnSpc>
              <a:spcBef>
                <a:spcPts val="0"/>
              </a:spcBef>
            </a:pPr>
            <a:r>
              <a:rPr lang="ru-RU" sz="1675" b="1" dirty="0">
                <a:latin typeface="Times New Roman" panose="02020603050405020304" pitchFamily="18" charset="0"/>
                <a:cs typeface="Times New Roman" panose="02020603050405020304" pitchFamily="18" charset="0"/>
              </a:rPr>
              <a:t>Причины дефекта.</a:t>
            </a:r>
            <a:r>
              <a:rPr lang="ru-RU" sz="1675" dirty="0">
                <a:latin typeface="Times New Roman" panose="02020603050405020304" pitchFamily="18" charset="0"/>
                <a:cs typeface="Times New Roman" panose="02020603050405020304" pitchFamily="18" charset="0"/>
              </a:rPr>
              <a:t> Недостаточная обработка теста в стадии формования тестовых заготовок, не­равномерная плотность кусков теста после тесто-делительной или </a:t>
            </a:r>
            <a:r>
              <a:rPr lang="ru-RU" sz="1675" dirty="0" err="1">
                <a:latin typeface="Times New Roman" panose="02020603050405020304" pitchFamily="18" charset="0"/>
                <a:cs typeface="Times New Roman" panose="02020603050405020304" pitchFamily="18" charset="0"/>
              </a:rPr>
              <a:t>тестозакаточнои</a:t>
            </a:r>
            <a:r>
              <a:rPr lang="ru-RU" sz="1675" dirty="0">
                <a:latin typeface="Times New Roman" panose="02020603050405020304" pitchFamily="18" charset="0"/>
                <a:cs typeface="Times New Roman" panose="02020603050405020304" pitchFamily="18" charset="0"/>
              </a:rPr>
              <a:t> </a:t>
            </a:r>
            <a:r>
              <a:rPr lang="ru-RU" sz="1675" dirty="0" smtClean="0">
                <a:latin typeface="Times New Roman" panose="02020603050405020304" pitchFamily="18" charset="0"/>
                <a:cs typeface="Times New Roman" panose="02020603050405020304" pitchFamily="18" charset="0"/>
              </a:rPr>
              <a:t>машин. Причиной </a:t>
            </a:r>
            <a:r>
              <a:rPr lang="ru-RU" sz="1675" dirty="0">
                <a:latin typeface="Times New Roman" panose="02020603050405020304" pitchFamily="18" charset="0"/>
                <a:cs typeface="Times New Roman" panose="02020603050405020304" pitchFamily="18" charset="0"/>
              </a:rPr>
              <a:t>крупных пор и подобных пустот в структуре мякиша могут быть также попадания в тестовую заготовку муки, воды или жира.</a:t>
            </a:r>
          </a:p>
          <a:p>
            <a:pPr algn="just">
              <a:lnSpc>
                <a:spcPct val="100000"/>
              </a:lnSpc>
              <a:spcBef>
                <a:spcPts val="0"/>
              </a:spcBef>
            </a:pPr>
            <a:r>
              <a:rPr lang="ru-RU" sz="1675"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675" b="1" dirty="0" smtClean="0">
                <a:latin typeface="Times New Roman" panose="02020603050405020304" pitchFamily="18" charset="0"/>
                <a:cs typeface="Times New Roman" panose="02020603050405020304" pitchFamily="18" charset="0"/>
              </a:rPr>
              <a:t>	Способы </a:t>
            </a:r>
            <a:r>
              <a:rPr lang="ru-RU" sz="1675" b="1" dirty="0">
                <a:latin typeface="Times New Roman" panose="02020603050405020304" pitchFamily="18" charset="0"/>
                <a:cs typeface="Times New Roman" panose="02020603050405020304" pitchFamily="18" charset="0"/>
              </a:rPr>
              <a:t>предупреждения:</a:t>
            </a:r>
            <a:endParaRPr lang="ru-RU" sz="1675" dirty="0">
              <a:latin typeface="Times New Roman" panose="02020603050405020304" pitchFamily="18" charset="0"/>
              <a:cs typeface="Times New Roman" panose="02020603050405020304" pitchFamily="18" charset="0"/>
            </a:endParaRPr>
          </a:p>
          <a:p>
            <a:pPr algn="just">
              <a:lnSpc>
                <a:spcPct val="100000"/>
              </a:lnSpc>
              <a:spcBef>
                <a:spcPts val="0"/>
              </a:spcBef>
            </a:pPr>
            <a:r>
              <a:rPr lang="ru-RU" sz="1675" dirty="0">
                <a:latin typeface="Times New Roman" panose="02020603050405020304" pitchFamily="18" charset="0"/>
                <a:cs typeface="Times New Roman" panose="02020603050405020304" pitchFamily="18" charset="0"/>
              </a:rPr>
              <a:t>1. Соблюдать постоянную плотность теста   при разделке за счет заполнения   объема   приемной воронки </a:t>
            </a:r>
            <a:r>
              <a:rPr lang="ru-RU" sz="1675" dirty="0" err="1">
                <a:latin typeface="Times New Roman" panose="02020603050405020304" pitchFamily="18" charset="0"/>
                <a:cs typeface="Times New Roman" panose="02020603050405020304" pitchFamily="18" charset="0"/>
              </a:rPr>
              <a:t>тестоделителя</a:t>
            </a:r>
            <a:r>
              <a:rPr lang="ru-RU" sz="1675" dirty="0">
                <a:latin typeface="Times New Roman" panose="02020603050405020304" pitchFamily="18" charset="0"/>
                <a:cs typeface="Times New Roman" panose="02020603050405020304" pitchFamily="18" charset="0"/>
              </a:rPr>
              <a:t>.</a:t>
            </a:r>
          </a:p>
          <a:p>
            <a:pPr algn="just">
              <a:lnSpc>
                <a:spcPct val="100000"/>
              </a:lnSpc>
              <a:spcBef>
                <a:spcPts val="0"/>
              </a:spcBef>
            </a:pPr>
            <a:r>
              <a:rPr lang="ru-RU" sz="1675" dirty="0">
                <a:latin typeface="Times New Roman" panose="02020603050405020304" pitchFamily="18" charset="0"/>
                <a:cs typeface="Times New Roman" panose="02020603050405020304" pitchFamily="18" charset="0"/>
              </a:rPr>
              <a:t>2. Тщательно следить за полной  проработкой геста   в тестозакаточной   и   </a:t>
            </a:r>
            <a:r>
              <a:rPr lang="ru-RU" sz="1675" dirty="0" err="1">
                <a:latin typeface="Times New Roman" panose="02020603050405020304" pitchFamily="18" charset="0"/>
                <a:cs typeface="Times New Roman" panose="02020603050405020304" pitchFamily="18" charset="0"/>
              </a:rPr>
              <a:t>тестоокруглительной</a:t>
            </a:r>
            <a:r>
              <a:rPr lang="ru-RU" sz="1675" dirty="0">
                <a:latin typeface="Times New Roman" panose="02020603050405020304" pitchFamily="18" charset="0"/>
                <a:cs typeface="Times New Roman" panose="02020603050405020304" pitchFamily="18" charset="0"/>
              </a:rPr>
              <a:t> машинах.</a:t>
            </a:r>
          </a:p>
          <a:p>
            <a:pPr algn="just">
              <a:lnSpc>
                <a:spcPct val="100000"/>
              </a:lnSpc>
              <a:spcBef>
                <a:spcPts val="0"/>
              </a:spcBef>
            </a:pPr>
            <a:r>
              <a:rPr lang="ru-RU" sz="1675" dirty="0">
                <a:latin typeface="Times New Roman" panose="02020603050405020304" pitchFamily="18" charset="0"/>
                <a:cs typeface="Times New Roman" panose="02020603050405020304" pitchFamily="18" charset="0"/>
              </a:rPr>
              <a:t>3. Не допускать попадания в тестовые заготовки при разделке излишней муки, воды или жира.</a:t>
            </a:r>
          </a:p>
          <a:p>
            <a:pPr algn="just">
              <a:lnSpc>
                <a:spcPct val="100000"/>
              </a:lnSpc>
              <a:spcBef>
                <a:spcPts val="0"/>
              </a:spcBef>
            </a:pPr>
            <a:r>
              <a:rPr lang="ru-RU" sz="1675" dirty="0">
                <a:latin typeface="Times New Roman" panose="02020603050405020304" pitchFamily="18" charset="0"/>
                <a:cs typeface="Times New Roman" panose="02020603050405020304" pitchFamily="18" charset="0"/>
              </a:rPr>
              <a:t>4. Тесто из пшеничной муки с хорошей клейко­виной перед   концом   </a:t>
            </a:r>
            <a:r>
              <a:rPr lang="ru-RU" sz="1675" dirty="0" err="1">
                <a:latin typeface="Times New Roman" panose="02020603050405020304" pitchFamily="18" charset="0"/>
                <a:cs typeface="Times New Roman" panose="02020603050405020304" pitchFamily="18" charset="0"/>
              </a:rPr>
              <a:t>выбраживания</a:t>
            </a:r>
            <a:r>
              <a:rPr lang="ru-RU" sz="1675" dirty="0">
                <a:latin typeface="Times New Roman" panose="02020603050405020304" pitchFamily="18" charset="0"/>
                <a:cs typeface="Times New Roman" panose="02020603050405020304" pitchFamily="18" charset="0"/>
              </a:rPr>
              <a:t>   подвергать</a:t>
            </a:r>
          </a:p>
          <a:p>
            <a:pPr algn="just">
              <a:lnSpc>
                <a:spcPct val="100000"/>
              </a:lnSpc>
              <a:spcBef>
                <a:spcPts val="0"/>
              </a:spcBef>
            </a:pPr>
            <a:endParaRPr lang="ru-RU" sz="1675"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9878" y="3428463"/>
            <a:ext cx="3349733" cy="3429538"/>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9611" y="3428462"/>
            <a:ext cx="3052389" cy="3429538"/>
          </a:xfrm>
          <a:prstGeom prst="rect">
            <a:avLst/>
          </a:prstGeom>
        </p:spPr>
      </p:pic>
    </p:spTree>
    <p:extLst>
      <p:ext uri="{BB962C8B-B14F-4D97-AF65-F5344CB8AC3E}">
        <p14:creationId xmlns:p14="http://schemas.microsoft.com/office/powerpoint/2010/main" val="602007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42364" y="152400"/>
            <a:ext cx="5376367" cy="734291"/>
          </a:xfrm>
        </p:spPr>
        <p:txBody>
          <a:bodyPr>
            <a:normAutofit/>
          </a:bodyPr>
          <a:lstStyle/>
          <a:p>
            <a:pPr algn="ctr"/>
            <a:r>
              <a:rPr lang="ru-RU" sz="2000" b="1" dirty="0">
                <a:latin typeface="Times New Roman" panose="02020603050405020304" pitchFamily="18" charset="0"/>
                <a:cs typeface="Times New Roman" panose="02020603050405020304" pitchFamily="18" charset="0"/>
              </a:rPr>
              <a:t>ДЕФЕКТ — РАЗРЫВЫ   НА   ПОВЕРХНОСТИ (рис. 83</a:t>
            </a:r>
            <a:r>
              <a:rPr lang="ru-RU" sz="2000" b="1"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66251" y="1039090"/>
            <a:ext cx="5625749" cy="3168956"/>
          </a:xfrm>
        </p:spPr>
      </p:pic>
      <p:sp>
        <p:nvSpPr>
          <p:cNvPr id="4" name="Текст 3"/>
          <p:cNvSpPr>
            <a:spLocks noGrp="1"/>
          </p:cNvSpPr>
          <p:nvPr>
            <p:ph type="body" sz="half" idx="2"/>
          </p:nvPr>
        </p:nvSpPr>
        <p:spPr>
          <a:xfrm>
            <a:off x="-1" y="1"/>
            <a:ext cx="6566251" cy="6858000"/>
          </a:xfrm>
        </p:spPr>
        <p:txBody>
          <a:bodyPr>
            <a:noAutofit/>
          </a:bodyPr>
          <a:lstStyle/>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Характеристика дефекта.</a:t>
            </a:r>
            <a:r>
              <a:rPr lang="ru-RU" sz="1700" dirty="0">
                <a:latin typeface="Times New Roman" panose="02020603050405020304" pitchFamily="18" charset="0"/>
                <a:cs typeface="Times New Roman" panose="02020603050405020304" pitchFamily="18" charset="0"/>
              </a:rPr>
              <a:t> Образец подового хлеба из пшеничной  муки  </a:t>
            </a:r>
            <a:r>
              <a:rPr lang="en-US" sz="1700" dirty="0">
                <a:latin typeface="Times New Roman" panose="02020603050405020304" pitchFamily="18" charset="0"/>
                <a:cs typeface="Times New Roman" panose="02020603050405020304" pitchFamily="18" charset="0"/>
              </a:rPr>
              <a:t>I</a:t>
            </a:r>
            <a:r>
              <a:rPr lang="ru-RU" sz="1700" dirty="0">
                <a:latin typeface="Times New Roman" panose="02020603050405020304" pitchFamily="18" charset="0"/>
                <a:cs typeface="Times New Roman" panose="02020603050405020304" pitchFamily="18" charset="0"/>
              </a:rPr>
              <a:t> сорта характеризуется крупным разрывом корки на поверхности, несколько сжатой  сильно приподнятой  кверху  формой. Мякиш пониженной эластичности.</a:t>
            </a:r>
          </a:p>
          <a:p>
            <a:pPr algn="just">
              <a:lnSpc>
                <a:spcPct val="100000"/>
              </a:lnSpc>
              <a:spcBef>
                <a:spcPts val="0"/>
              </a:spcBef>
            </a:pPr>
            <a:r>
              <a:rPr lang="ru-RU" sz="1700" b="1" dirty="0">
                <a:latin typeface="Times New Roman" panose="02020603050405020304" pitchFamily="18" charset="0"/>
                <a:cs typeface="Times New Roman" panose="02020603050405020304" pitchFamily="18" charset="0"/>
              </a:rPr>
              <a:t>Причины дефекта</a:t>
            </a:r>
            <a:r>
              <a:rPr lang="ru-RU" sz="1700" dirty="0">
                <a:latin typeface="Times New Roman" panose="02020603050405020304" pitchFamily="18" charset="0"/>
                <a:cs typeface="Times New Roman" panose="02020603050405020304" pitchFamily="18" charset="0"/>
              </a:rPr>
              <a:t>. На разделку было взято </a:t>
            </a:r>
            <a:r>
              <a:rPr lang="ru-RU" sz="1700" dirty="0" err="1">
                <a:latin typeface="Times New Roman" panose="02020603050405020304" pitchFamily="18" charset="0"/>
                <a:cs typeface="Times New Roman" panose="02020603050405020304" pitchFamily="18" charset="0"/>
              </a:rPr>
              <a:t>недоброженное</a:t>
            </a:r>
            <a:r>
              <a:rPr lang="ru-RU" sz="1700" dirty="0">
                <a:latin typeface="Times New Roman" panose="02020603050405020304" pitchFamily="18" charset="0"/>
                <a:cs typeface="Times New Roman" panose="02020603050405020304" pitchFamily="18" charset="0"/>
              </a:rPr>
              <a:t> тесто. Неполная окончательная </a:t>
            </a:r>
            <a:r>
              <a:rPr lang="ru-RU" sz="1700" dirty="0" err="1">
                <a:latin typeface="Times New Roman" panose="02020603050405020304" pitchFamily="18" charset="0"/>
                <a:cs typeface="Times New Roman" panose="02020603050405020304" pitchFamily="18" charset="0"/>
              </a:rPr>
              <a:t>расстойка</a:t>
            </a:r>
            <a:r>
              <a:rPr lang="ru-RU" sz="1700" dirty="0">
                <a:latin typeface="Times New Roman" panose="02020603050405020304" pitchFamily="18" charset="0"/>
                <a:cs typeface="Times New Roman" panose="02020603050405020304" pitchFamily="18" charset="0"/>
              </a:rPr>
              <a:t> тестовых заготовок при недостатке влаги в </a:t>
            </a:r>
            <a:r>
              <a:rPr lang="ru-RU" sz="1700" dirty="0" err="1">
                <a:latin typeface="Times New Roman" panose="02020603050405020304" pitchFamily="18" charset="0"/>
                <a:cs typeface="Times New Roman" panose="02020603050405020304" pitchFamily="18" charset="0"/>
              </a:rPr>
              <a:t>расстойном</a:t>
            </a:r>
            <a:r>
              <a:rPr lang="ru-RU" sz="1700" dirty="0">
                <a:latin typeface="Times New Roman" panose="02020603050405020304" pitchFamily="18" charset="0"/>
                <a:cs typeface="Times New Roman" panose="02020603050405020304" pitchFamily="18" charset="0"/>
              </a:rPr>
              <a:t> шкафу. Поверхность теста при </a:t>
            </a:r>
            <a:r>
              <a:rPr lang="ru-RU" sz="1700" dirty="0" err="1">
                <a:latin typeface="Times New Roman" panose="02020603050405020304" pitchFamily="18" charset="0"/>
                <a:cs typeface="Times New Roman" panose="02020603050405020304" pitchFamily="18" charset="0"/>
              </a:rPr>
              <a:t>рассойке</a:t>
            </a:r>
            <a:r>
              <a:rPr lang="ru-RU" sz="1700" dirty="0">
                <a:latin typeface="Times New Roman" panose="02020603050405020304" pitchFamily="18" charset="0"/>
                <a:cs typeface="Times New Roman" panose="02020603050405020304" pitchFamily="18" charset="0"/>
              </a:rPr>
              <a:t> была </a:t>
            </a:r>
            <a:r>
              <a:rPr lang="ru-RU" sz="1700" dirty="0" err="1">
                <a:latin typeface="Times New Roman" panose="02020603050405020304" pitchFamily="18" charset="0"/>
                <a:cs typeface="Times New Roman" panose="02020603050405020304" pitchFamily="18" charset="0"/>
              </a:rPr>
              <a:t>заветрена</a:t>
            </a:r>
            <a:r>
              <a:rPr lang="ru-RU" sz="1700" dirty="0">
                <a:latin typeface="Times New Roman" panose="02020603050405020304" pitchFamily="18" charset="0"/>
                <a:cs typeface="Times New Roman" panose="02020603050405020304" pitchFamily="18" charset="0"/>
              </a:rPr>
              <a:t>.</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При высокой температуре в печи слишком </a:t>
            </a:r>
            <a:r>
              <a:rPr lang="ru-RU" sz="1700" dirty="0" err="1">
                <a:latin typeface="Times New Roman" panose="02020603050405020304" pitchFamily="18" charset="0"/>
                <a:cs typeface="Times New Roman" panose="02020603050405020304" pitchFamily="18" charset="0"/>
              </a:rPr>
              <a:t>бысро</a:t>
            </a:r>
            <a:r>
              <a:rPr lang="ru-RU" sz="1700" dirty="0">
                <a:latin typeface="Times New Roman" panose="02020603050405020304" pitchFamily="18" charset="0"/>
                <a:cs typeface="Times New Roman" panose="02020603050405020304" pitchFamily="18" charset="0"/>
              </a:rPr>
              <a:t> образовавшаяся верхняя корка дала крупный разрыв в месте выхода газов брожения, скопившихся в центре изделия.</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Паровой режим пекарной камеры был вполне удовлетворительный. Это обеспечило хороший глянец корки.</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Посадка тестовых заготовок производилась пос­ле некоторого перерыва в загрузке печи, вследст­вие чего температура в пекарной камере была чрезмерно высокой. В результате слишком быстрого образования корок объем изделия недоста­точно развит.</a:t>
            </a:r>
          </a:p>
          <a:p>
            <a:pPr algn="just">
              <a:lnSpc>
                <a:spcPct val="100000"/>
              </a:lnSpc>
              <a:spcBef>
                <a:spcPts val="0"/>
              </a:spcBef>
            </a:pPr>
            <a:r>
              <a:rPr lang="ru-RU" sz="1700" b="1" dirty="0" smtClean="0">
                <a:latin typeface="Times New Roman" panose="02020603050405020304" pitchFamily="18" charset="0"/>
                <a:cs typeface="Times New Roman" panose="02020603050405020304" pitchFamily="18" charset="0"/>
              </a:rPr>
              <a:t>	</a:t>
            </a:r>
            <a:r>
              <a:rPr lang="ru-RU" sz="3600" b="1" dirty="0" smtClean="0">
                <a:solidFill>
                  <a:srgbClr val="FF0000"/>
                </a:solidFill>
                <a:latin typeface="Times New Roman" panose="02020603050405020304" pitchFamily="18" charset="0"/>
                <a:cs typeface="Times New Roman" panose="02020603050405020304" pitchFamily="18" charset="0"/>
              </a:rPr>
              <a:t>!</a:t>
            </a:r>
            <a:r>
              <a:rPr lang="ru-RU" sz="1700" b="1" dirty="0" smtClean="0">
                <a:latin typeface="Times New Roman" panose="02020603050405020304" pitchFamily="18" charset="0"/>
                <a:cs typeface="Times New Roman" panose="02020603050405020304" pitchFamily="18" charset="0"/>
              </a:rPr>
              <a:t>	Способы </a:t>
            </a:r>
            <a:r>
              <a:rPr lang="ru-RU" sz="1700" b="1" dirty="0">
                <a:latin typeface="Times New Roman" panose="02020603050405020304" pitchFamily="18" charset="0"/>
                <a:cs typeface="Times New Roman" panose="02020603050405020304" pitchFamily="18" charset="0"/>
              </a:rPr>
              <a:t>предупреждения:</a:t>
            </a:r>
            <a:r>
              <a:rPr lang="ru-RU" sz="1700" dirty="0">
                <a:latin typeface="Times New Roman" panose="02020603050405020304" pitchFamily="18" charset="0"/>
                <a:cs typeface="Times New Roman" panose="02020603050405020304" pitchFamily="18" charset="0"/>
              </a:rPr>
              <a:t> </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1.Увлажнять поверх­ность тестовых заготовок перед посадкой опрыски­ванием водой.</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2. Делать </a:t>
            </a:r>
            <a:r>
              <a:rPr lang="ru-RU" sz="1700" dirty="0" err="1">
                <a:latin typeface="Times New Roman" panose="02020603050405020304" pitchFamily="18" charset="0"/>
                <a:cs typeface="Times New Roman" panose="02020603050405020304" pitchFamily="18" charset="0"/>
              </a:rPr>
              <a:t>наколы</a:t>
            </a:r>
            <a:r>
              <a:rPr lang="ru-RU" sz="1700" dirty="0">
                <a:latin typeface="Times New Roman" panose="02020603050405020304" pitchFamily="18" charset="0"/>
                <a:cs typeface="Times New Roman" panose="02020603050405020304" pitchFamily="18" charset="0"/>
              </a:rPr>
              <a:t> или надрезы тестовых заго­товок.</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3.Избегать </a:t>
            </a:r>
            <a:r>
              <a:rPr lang="ru-RU" sz="1700" dirty="0" err="1">
                <a:latin typeface="Times New Roman" panose="02020603050405020304" pitchFamily="18" charset="0"/>
                <a:cs typeface="Times New Roman" panose="02020603050405020304" pitchFamily="18" charset="0"/>
              </a:rPr>
              <a:t>заветривания</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подсыхания</a:t>
            </a:r>
            <a:r>
              <a:rPr lang="ru-RU" sz="1700" dirty="0">
                <a:latin typeface="Times New Roman" panose="02020603050405020304" pitchFamily="18" charset="0"/>
                <a:cs typeface="Times New Roman" panose="02020603050405020304" pitchFamily="18" charset="0"/>
              </a:rPr>
              <a:t>) поверх­ности тестовых заготовок в период </a:t>
            </a:r>
            <a:r>
              <a:rPr lang="ru-RU" sz="1700" dirty="0" err="1">
                <a:latin typeface="Times New Roman" panose="02020603050405020304" pitchFamily="18" charset="0"/>
                <a:cs typeface="Times New Roman" panose="02020603050405020304" pitchFamily="18" charset="0"/>
              </a:rPr>
              <a:t>расстойки</a:t>
            </a:r>
            <a:r>
              <a:rPr lang="ru-RU" sz="1700" dirty="0">
                <a:latin typeface="Times New Roman" panose="02020603050405020304" pitchFamily="18" charset="0"/>
                <a:cs typeface="Times New Roman" panose="02020603050405020304" pitchFamily="18" charset="0"/>
              </a:rPr>
              <a:t>.</a:t>
            </a:r>
          </a:p>
          <a:p>
            <a:pPr algn="just">
              <a:lnSpc>
                <a:spcPct val="100000"/>
              </a:lnSpc>
              <a:spcBef>
                <a:spcPts val="0"/>
              </a:spcBef>
            </a:pPr>
            <a:endParaRPr lang="ru-RU" sz="17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566250" y="4947673"/>
            <a:ext cx="5500255" cy="1661993"/>
          </a:xfrm>
          <a:prstGeom prst="rect">
            <a:avLst/>
          </a:prstGeom>
          <a:noFill/>
        </p:spPr>
        <p:txBody>
          <a:bodyPr wrap="square" rtlCol="0">
            <a:spAutoFit/>
          </a:bodyPr>
          <a:lstStyle/>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4.Соблюдать рецептуру   приготовления   теста, обеспечивая   нормальную,   некрутую   консистен­цию.</a:t>
            </a:r>
          </a:p>
          <a:p>
            <a:pPr algn="just">
              <a:lnSpc>
                <a:spcPct val="100000"/>
              </a:lnSpc>
              <a:spcBef>
                <a:spcPts val="0"/>
              </a:spcBef>
            </a:pPr>
            <a:r>
              <a:rPr lang="ru-RU" sz="1700" dirty="0">
                <a:latin typeface="Times New Roman" panose="02020603050405020304" pitchFamily="18" charset="0"/>
                <a:cs typeface="Times New Roman" panose="02020603050405020304" pitchFamily="18" charset="0"/>
              </a:rPr>
              <a:t>5. Не допускать   перегрева   пекарной   камеры после перерыва в загрузке тестом,  своевременно снижать температуру до оптимальной с помощью специального шибера печи.</a:t>
            </a:r>
            <a:endParaRPr lang="ru-RU"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295251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TotalTime>
  <Words>4017</Words>
  <Application>Microsoft Office PowerPoint</Application>
  <PresentationFormat>Широкоэкранный</PresentationFormat>
  <Paragraphs>230</Paragraphs>
  <Slides>33</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33</vt:i4>
      </vt:variant>
    </vt:vector>
  </HeadingPairs>
  <TitlesOfParts>
    <vt:vector size="38" baseType="lpstr">
      <vt:lpstr>Arial</vt:lpstr>
      <vt:lpstr>Calibri</vt:lpstr>
      <vt:lpstr>Calibri Light</vt:lpstr>
      <vt:lpstr>Times New Roman</vt:lpstr>
      <vt:lpstr>Тема Office</vt:lpstr>
      <vt:lpstr>БУЛОЧНЫЕ ИЗДЕЛИЯ</vt:lpstr>
      <vt:lpstr>БАТОН  НАРЕЗНОЙ ХОРОШЕГО   КАЧЕСТВА (рис. 46)</vt:lpstr>
      <vt:lpstr>ДЕФЕКТ —  ПЛОСКАЯ   ФОРМА  (рис. 47)</vt:lpstr>
      <vt:lpstr>ГОРОДСКАЯ БУЛКА ХОРОШЕГО КАЧЕСТВА (рис. 48)</vt:lpstr>
      <vt:lpstr>ДЕФЕКТ — ТЕМНООКРАШЕННЫЕ    ПЯТНА И ПУЗЫРИ  НА КОРКЕ (рис. 49)</vt:lpstr>
      <vt:lpstr>Презентация PowerPoint</vt:lpstr>
      <vt:lpstr>ДЕФЕКТ— НЕПРАВИЛЬНАЯ   ФОРМА ГОРОДСКОЙ БУЛКИ (рис. 50)</vt:lpstr>
      <vt:lpstr>ДЕФЕКТ ОБЖИМИСТОСТЬ (рис. 51)</vt:lpstr>
      <vt:lpstr>ДЕФЕКТ-ОТСУТСТВИЕ  ГРЕБЕШКА (рис. 52)</vt:lpstr>
      <vt:lpstr>ДЕФФЕКТ УТОЛЩЕННЫЙ   ГРЕБЕШОК (рис. 53)</vt:lpstr>
      <vt:lpstr>БАТОНЧИКИ   К  ЧАЮ   НОРМАЛЬНОГО КАЧЕСТВА (рис.54)</vt:lpstr>
      <vt:lpstr>ДЕФЕКТ НЕПРАВИЛЬНАЯ ФОРМА (рис. 55)</vt:lpstr>
      <vt:lpstr>ХЛЕБ ДОМАШНИЙ НОРМАЛЬНОГО КАЧЕСТВА (рис. 56)</vt:lpstr>
      <vt:lpstr>БАТОН    ПОДМОСКОВНЫЙ НОРМАЛЬНОГО КАЧЕСТВА (рис.57)</vt:lpstr>
      <vt:lpstr>ПЛЕТЕНКА С МАКОМ ХОРОШЕГО КАЧЕСТВА (рис. 58)</vt:lpstr>
      <vt:lpstr>ДЕФФЕКТ —   ИСКАЖЕННАЯ   ФОРМА (рис. 59—63)</vt:lpstr>
      <vt:lpstr>Презентация PowerPoint</vt:lpstr>
      <vt:lpstr>БРАК – ХЛЕБ ДЕФОРМИРОВАННЫЙ, МЯТЫЙ. (рис. 64-66)</vt:lpstr>
      <vt:lpstr>Презентация PowerPoint</vt:lpstr>
      <vt:lpstr>ДЕФЕКТЫ, ОБУСЛОВЛЕННЫЕ НЕДОБРОКАЧЕСТВЕННОЙ МУКОЙ (рис. 67—69)</vt:lpstr>
      <vt:lpstr>Презентация PowerPoint</vt:lpstr>
      <vt:lpstr>ДЕФЕКТ - ОТРЫВ КОРКИ ОТ МЯКИША (рис. 70)</vt:lpstr>
      <vt:lpstr>ДЕФЕКТ — ОТТЕНКИ  В  МЯКИШЕ  (рис. 71)</vt:lpstr>
      <vt:lpstr>ДЕФЕКТ—СЖАТАЯ ФОРМА, НЕПОЛНЫЙ ОБЪЕМ (рис.72, 73)</vt:lpstr>
      <vt:lpstr>ДЕФЕКТ —   НЕРАВНОМЕРНАЯ ПОРИСТОСТЬ (рис.74) </vt:lpstr>
      <vt:lpstr>ДЕФЕКТ-ПОДГОРЕЛАЯ   ВЕРХНЯЯ   КОРКА С ПУСТОТАМИ   ПОД   НЕЙ   (рис.  75) </vt:lpstr>
      <vt:lpstr>ДЕФЕКТ —ЛОМКАЯ   КОРКА  (рис. 76)</vt:lpstr>
      <vt:lpstr>ДЕФЕКТ —   НЕРАВНОМЕРНАЯ   ПЛОТНОСТЬ И ПУСТОТЫ В МЯКИШЕ (рис. 77)</vt:lpstr>
      <vt:lpstr>ДЕФЕКТЫ,     ВЫЗВАННЫЕ    ПЕРЕРАБОТКОЙ МУКИ ИЗ ПРОРОСШЕГО ЗЕРНА</vt:lpstr>
      <vt:lpstr>Презентация PowerPoint</vt:lpstr>
      <vt:lpstr>Презентация PowerPoint</vt:lpstr>
      <vt:lpstr>ДЕФЕКТ — ПУСТОТЫ   В МЯКИШЕ И НА ПОВЕРХНОСТИ (рис. 80, 81, 82)</vt:lpstr>
      <vt:lpstr>ДЕФЕКТ — РАЗРЫВЫ   НА   ПОВЕРХНОСТИ (рис. 83)</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БУЛОЧНЫЕ ИЗДЕЛИЯ</dc:title>
  <dc:creator>Татьяна Васильевна</dc:creator>
  <cp:lastModifiedBy>Татьяна Васильевна</cp:lastModifiedBy>
  <cp:revision>35</cp:revision>
  <dcterms:created xsi:type="dcterms:W3CDTF">2019-09-10T12:15:19Z</dcterms:created>
  <dcterms:modified xsi:type="dcterms:W3CDTF">2019-09-18T10:39:13Z</dcterms:modified>
</cp:coreProperties>
</file>