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2957E86-0170-443C-AF95-81D5D7EC38CA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244F16B-E212-4CD2-8656-96B61F8465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.ru/document/cons_doc_LAW_197716/21e7abce00ddf234d115bafbaf2eaaf18862a4a3/#dst100011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7579/d6b7e44d6210a7083f6c00556f1b9bb441e365ac/#dst100419" TargetMode="External"/><Relationship Id="rId2" Type="http://schemas.openxmlformats.org/officeDocument/2006/relationships/hyperlink" Target="http://www.consultant.ru/document/cons_doc_LAW_17579/d6b7e44d6210a7083f6c00556f1b9bb441e365ac/#dst9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60648"/>
            <a:ext cx="7772400" cy="1829761"/>
          </a:xfrm>
        </p:spPr>
        <p:txBody>
          <a:bodyPr>
            <a:normAutofit fontScale="90000"/>
          </a:bodyPr>
          <a:lstStyle/>
          <a:p>
            <a:r>
              <a:rPr lang="ru-RU" sz="6000" b="1" i="1" u="sng" dirty="0"/>
              <a:t>Ювелирные товары</a:t>
            </a:r>
          </a:p>
        </p:txBody>
      </p:sp>
      <p:pic>
        <p:nvPicPr>
          <p:cNvPr id="1026" name="Picture 2" descr="C:\Users\KompMaster\Desktop\jewelry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20888"/>
            <a:ext cx="4608511" cy="4320480"/>
          </a:xfrm>
          <a:prstGeom prst="rect">
            <a:avLst/>
          </a:prstGeom>
          <a:noFill/>
        </p:spPr>
      </p:pic>
      <p:pic>
        <p:nvPicPr>
          <p:cNvPr id="1027" name="Picture 3" descr="C:\Users\KompMaster\Desktop\images411-Kupit-yuvelirnye-izdeliy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492896"/>
            <a:ext cx="4096577" cy="4122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8534400" cy="758952"/>
          </a:xfrm>
        </p:spPr>
        <p:txBody>
          <a:bodyPr>
            <a:normAutofit fontScale="90000"/>
          </a:bodyPr>
          <a:lstStyle/>
          <a:p>
            <a:pPr algn="l"/>
            <a:r>
              <a:rPr lang="ru-RU" sz="4400" b="1" i="1" dirty="0"/>
              <a:t>Содержание: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484784"/>
            <a:ext cx="8503920" cy="45720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Определение ювелирных товаров</a:t>
            </a:r>
          </a:p>
          <a:p>
            <a:r>
              <a:rPr lang="ru-RU" dirty="0"/>
              <a:t>Потребительские свойства ювелирных товаров</a:t>
            </a:r>
          </a:p>
          <a:p>
            <a:r>
              <a:rPr lang="ru-RU" dirty="0"/>
              <a:t>Факторы, формирующие потребительские свойства ювелирных товаров</a:t>
            </a:r>
          </a:p>
          <a:p>
            <a:r>
              <a:rPr lang="ru-RU" dirty="0"/>
              <a:t>Классификация, ассортимент товаров</a:t>
            </a:r>
          </a:p>
          <a:p>
            <a:r>
              <a:rPr lang="ru-RU" dirty="0"/>
              <a:t>Клеймение ювелирных изделий</a:t>
            </a:r>
          </a:p>
          <a:p>
            <a:r>
              <a:rPr lang="ru-RU" dirty="0"/>
              <a:t>Контроль качества ювелирных товаров</a:t>
            </a:r>
          </a:p>
          <a:p>
            <a:r>
              <a:rPr lang="ru-RU" dirty="0"/>
              <a:t>Маркировка</a:t>
            </a:r>
          </a:p>
          <a:p>
            <a:r>
              <a:rPr lang="ru-RU" dirty="0"/>
              <a:t>Упаковка</a:t>
            </a:r>
          </a:p>
          <a:p>
            <a:r>
              <a:rPr lang="ru-RU" dirty="0"/>
              <a:t>Транспортирование</a:t>
            </a:r>
          </a:p>
          <a:p>
            <a:r>
              <a:rPr lang="ru-RU" dirty="0"/>
              <a:t>Хранение</a:t>
            </a:r>
          </a:p>
          <a:p>
            <a:r>
              <a:rPr lang="ru-RU" dirty="0"/>
              <a:t>Особенности продажи</a:t>
            </a:r>
          </a:p>
          <a:p>
            <a:r>
              <a:rPr lang="ru-RU" dirty="0"/>
              <a:t>Литература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Определение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  </a:t>
            </a:r>
            <a:r>
              <a:rPr lang="ru-RU" b="1" i="1" dirty="0">
                <a:solidFill>
                  <a:srgbClr val="002060"/>
                </a:solidFill>
              </a:rPr>
              <a:t>Ювелирные  товары </a:t>
            </a:r>
            <a:r>
              <a:rPr lang="ru-RU" dirty="0"/>
              <a:t>– это изделия, выполненные из драгоценных  металлов, а также высокохудожественные изделия из недрагоценных  металлов и сплавов (камня, кости, сочетание с камнями самоцветами).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Потребительские свойства ювелирных товаров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Главным потребительским свойством ювелирных товаров является:</a:t>
            </a:r>
          </a:p>
          <a:p>
            <a:pPr>
              <a:buNone/>
            </a:pPr>
            <a:r>
              <a:rPr lang="ru-RU" dirty="0"/>
              <a:t>1. эстетическое свойство</a:t>
            </a:r>
          </a:p>
          <a:p>
            <a:pPr>
              <a:buNone/>
            </a:pPr>
            <a:r>
              <a:rPr lang="ru-RU" dirty="0"/>
              <a:t>2. надёжность</a:t>
            </a:r>
          </a:p>
          <a:p>
            <a:pPr>
              <a:buNone/>
            </a:pPr>
            <a:r>
              <a:rPr lang="ru-RU" dirty="0"/>
              <a:t>3. эргономичность</a:t>
            </a:r>
          </a:p>
          <a:p>
            <a:pPr>
              <a:buNone/>
            </a:pPr>
            <a:r>
              <a:rPr lang="ru-RU" dirty="0"/>
              <a:t>4. красота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052736"/>
            <a:ext cx="8503920" cy="45720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000" b="1" dirty="0">
                <a:solidFill>
                  <a:srgbClr val="7030A0"/>
                </a:solidFill>
              </a:rPr>
              <a:t>Материалы  для производства ювелирных изделий</a:t>
            </a:r>
            <a:r>
              <a:rPr lang="ru-RU" sz="2000" b="1" dirty="0"/>
              <a:t> </a:t>
            </a:r>
            <a:r>
              <a:rPr lang="ru-RU" sz="2000" dirty="0"/>
              <a:t>служат : </a:t>
            </a:r>
          </a:p>
          <a:p>
            <a:pPr marL="514350" indent="-514350">
              <a:buNone/>
            </a:pPr>
            <a:r>
              <a:rPr lang="ru-RU" sz="2000" dirty="0"/>
              <a:t>       1) металлы и их сплавы</a:t>
            </a:r>
          </a:p>
          <a:p>
            <a:pPr marL="514350" indent="-514350">
              <a:buNone/>
            </a:pPr>
            <a:r>
              <a:rPr lang="ru-RU" sz="2000" dirty="0"/>
              <a:t> К основным драгоценным металлам относят:</a:t>
            </a:r>
          </a:p>
          <a:p>
            <a:pPr marL="514350" indent="-514350">
              <a:buFont typeface="+mj-lt"/>
              <a:buAutoNum type="alphaLcParenR"/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Золото</a:t>
            </a:r>
          </a:p>
          <a:p>
            <a:pPr marL="514350" indent="-514350">
              <a:buNone/>
            </a:pPr>
            <a:r>
              <a:rPr lang="ru-RU" sz="2000" dirty="0"/>
              <a:t>       Для изготовления золотых ювелирных обычно применяют  тройные сплавы золота, серебра и меди, имеющие жёлтый цвет. Золотые сплавы, используемые в отечественном ювелирном производстве, бывают пяти проб – 958, 750, 583, 500, 375-й с содержанием золота соответственно 95,8%, 75,0% и т. д. Сплавы каждой пробы могут различаться цветом и тоном в зависимости от процентного состава компонентов. Сплав 958-й пробы называют «червонным золотом», по цвету он не отличается от природного золота. Марки золотых сплавов включает обозначения компонентов, входящих в их состав, и их процентного содержания.</a:t>
            </a:r>
          </a:p>
          <a:p>
            <a:pPr marL="514350" indent="-514350">
              <a:buNone/>
            </a:pPr>
            <a:r>
              <a:rPr lang="ru-RU" sz="2000" dirty="0"/>
              <a:t>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34400" cy="75895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>Факторы, формирующие потребительские свойства ювелирных товаров:</a:t>
            </a:r>
          </a:p>
        </p:txBody>
      </p:sp>
      <p:pic>
        <p:nvPicPr>
          <p:cNvPr id="2050" name="Picture 2" descr="C:\Users\KompMaster\Desktop\jpg_67_1_16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412776"/>
            <a:ext cx="2645458" cy="1563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б) 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Серебро</a:t>
            </a:r>
          </a:p>
          <a:p>
            <a:pPr marL="514350" indent="-51435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Для производства серебряных ювелирных изделий используют серебряно-медные сплавы 960, 925, 916 и 875-й проб. Маркируют серебряные сплавы аналогично золотым.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в)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Платина</a:t>
            </a:r>
          </a:p>
          <a:p>
            <a:pPr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 сплавов платины в ювелирном деле применяют в основном сплав 950-й пробы.</a:t>
            </a:r>
          </a:p>
          <a:p>
            <a:pPr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Белый цвет, отличающийся яркостью и блеском, сплав золота (белое золото) приобретает благодаря добавлению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палладия.</a:t>
            </a:r>
          </a:p>
          <a:p>
            <a:pPr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 цветных металлов и их сплавов в ювелирном производстве чаще используют сплавы меди –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латунь, мельхиор, нейзильбер.</a:t>
            </a:r>
          </a:p>
          <a:p>
            <a:pPr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 чёрных металлов и из сплавов для производства ювелирных товаров применяют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стали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None/>
            </a:pPr>
            <a:r>
              <a:rPr lang="ru-RU" dirty="0"/>
              <a:t>2) </a:t>
            </a:r>
            <a:r>
              <a:rPr lang="ru-RU" b="1" u="sng" dirty="0"/>
              <a:t>Ювелирные камни  </a:t>
            </a:r>
            <a:r>
              <a:rPr lang="ru-RU" dirty="0"/>
              <a:t>подразделяют на:</a:t>
            </a:r>
          </a:p>
          <a:p>
            <a:pPr marL="514350" indent="-514350">
              <a:buNone/>
            </a:pPr>
            <a:r>
              <a:rPr lang="ru-RU" dirty="0"/>
              <a:t>а) природные</a:t>
            </a:r>
          </a:p>
          <a:p>
            <a:pPr marL="514350" indent="-514350">
              <a:buNone/>
            </a:pPr>
            <a:r>
              <a:rPr lang="ru-RU" dirty="0"/>
              <a:t>Природные могут быть минерального и органического происхождения. Их делят на:</a:t>
            </a:r>
          </a:p>
          <a:p>
            <a:pPr marL="571500" indent="-571500">
              <a:buFont typeface="+mj-lt"/>
              <a:buAutoNum type="romanUcPeriod"/>
            </a:pPr>
            <a:r>
              <a:rPr lang="ru-RU" b="1" i="1" dirty="0"/>
              <a:t>Драгоценные  камни</a:t>
            </a:r>
          </a:p>
          <a:p>
            <a:pPr marL="571500" indent="-571500">
              <a:buNone/>
            </a:pPr>
            <a:r>
              <a:rPr lang="ru-RU" dirty="0"/>
              <a:t>Драгоценные камни (самоцветы) характеризуются  высокой прозрачностью, твёрдостью, красивой игрой света. Мерой веса драгоценных камней является </a:t>
            </a:r>
            <a:r>
              <a:rPr lang="ru-RU" i="1" dirty="0"/>
              <a:t>карат</a:t>
            </a:r>
            <a:r>
              <a:rPr lang="ru-RU" dirty="0"/>
              <a:t> (0,2 г).</a:t>
            </a:r>
          </a:p>
          <a:p>
            <a:pPr marL="571500" indent="-571500">
              <a:buNone/>
            </a:pPr>
            <a:r>
              <a:rPr lang="ru-RU" dirty="0"/>
              <a:t> К ним относят:</a:t>
            </a:r>
          </a:p>
          <a:p>
            <a:pPr marL="571500" indent="-571500">
              <a:buFont typeface="+mj-lt"/>
              <a:buAutoNum type="alphaLcParenR"/>
            </a:pPr>
            <a:r>
              <a:rPr lang="ru-RU" i="1" dirty="0"/>
              <a:t>Алмаз</a:t>
            </a:r>
          </a:p>
          <a:p>
            <a:pPr marL="571500" indent="-571500">
              <a:buFont typeface="+mj-lt"/>
              <a:buAutoNum type="alphaLcParenR"/>
            </a:pPr>
            <a:r>
              <a:rPr lang="ru-RU" i="1" dirty="0"/>
              <a:t>Сапфир</a:t>
            </a:r>
          </a:p>
          <a:p>
            <a:pPr marL="571500" indent="-571500">
              <a:buFont typeface="+mj-lt"/>
              <a:buAutoNum type="alphaLcParenR"/>
            </a:pPr>
            <a:r>
              <a:rPr lang="ru-RU" i="1" dirty="0"/>
              <a:t>Изумруд</a:t>
            </a:r>
          </a:p>
          <a:p>
            <a:pPr marL="571500" indent="-571500">
              <a:buFont typeface="+mj-lt"/>
              <a:buAutoNum type="alphaLcParenR"/>
            </a:pPr>
            <a:r>
              <a:rPr lang="ru-RU" i="1" dirty="0"/>
              <a:t>Жемчуг</a:t>
            </a:r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Алмаз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Алмаз</a:t>
            </a:r>
            <a:r>
              <a:rPr lang="ru-RU" dirty="0"/>
              <a:t> – самый твёрдый камень, состоящий из кристаллического углерода. Отличается сильным блеском и высоким показателем преломления света. Граненый алмаз называется бриллиантом. Основными параметрами, характеризующими бриллианты, являются форма (существует 17 видом форм), масса и геометрические размеры (они бывают мелкие, средние и крупные), цвет (7 групп), дефектность (8групп). Наиболее ценными являются бесцветные алмазы, а также камни с голубой, синей, красноватой или зеленоватой окраской. Мелкие бриллианты имеют массу 0,29 карата, средние – до 0,99, а крупные – 1 карат и более. Алмазам массой 20 каратов и более присваиваются собственные имена – «Звезда Якутии», «Орлов», «Регент», «Звезда Африки» и др.</a:t>
            </a:r>
          </a:p>
        </p:txBody>
      </p:sp>
      <p:pic>
        <p:nvPicPr>
          <p:cNvPr id="3074" name="Picture 2" descr="C:\Users\KompMaster\Desktop\kristall-braslet-s-podlinnymi-kristallami-svarovs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8277" y="0"/>
            <a:ext cx="2075723" cy="1556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Рубин и сапфир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Рубин и сапфир </a:t>
            </a:r>
            <a:r>
              <a:rPr lang="ru-RU" dirty="0"/>
              <a:t>– самые твёрдые после алмаза камни. Основу их составляет кристаллический глинозем (корунд). Окраска определяется присутствием незначительных примесей оксидов металлов. Рубин имеют красный цвет, сапфиры чаще синие, иногда встречаются красновато-синие или фиолетовые.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Жемчуг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Жемчуг</a:t>
            </a:r>
            <a:r>
              <a:rPr lang="ru-RU" dirty="0"/>
              <a:t> – драгоценный камень органического происхождения, образующийся в раковинах речных и морских моллюсков. Его отличает своеобразный радужный блеск перламутрового вещества. Цвет жемчуга может быть различным. Наиболее ценен блестящий жемчуг округлой формы белого и розового цвета.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845820" lvl="1" indent="-57150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II.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Полудрагоценные камни</a:t>
            </a:r>
          </a:p>
          <a:p>
            <a:pPr marL="845820" lvl="1" indent="-571500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Полудрагоценные камни отличаются разнообразием. Это камни прозрачные и полупрозрачные, бесцветные и цветные. Неодинаковы и их свойства, определяемые преимущественно химическим составом, внутренним строением. По химическому составу выделяют несколько групп полудрагоценных камней: группа берилла (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аквамарин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александрит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), группа кварца(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аметист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горный хрусталь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опал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и др. Мерой веса полудрагоценных камней является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грамм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К полудрагоценным камням относят и камни органического происхождения: </a:t>
            </a:r>
          </a:p>
          <a:p>
            <a:pPr marL="845820" lvl="1" indent="-571500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янтарь</a:t>
            </a:r>
          </a:p>
          <a:p>
            <a:pPr marL="845820" lvl="1" indent="-571500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б) 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коралл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а) </a:t>
            </a:r>
            <a:r>
              <a:rPr lang="ru-RU" i="1" dirty="0"/>
              <a:t>Аквамарин</a:t>
            </a:r>
            <a:r>
              <a:rPr lang="ru-RU" dirty="0"/>
              <a:t> – камень синевато-голубых оттенков, напоминающих морскую воду; александрит – изумрудно-зелёного цвета при дневном освещении и фиолетово-красного – при искусственном; аметист – фиолетового или голубовато-фиолетового цвета; горный хрусталь – прозрачный, бесцветный; опал – полупрозрачный, с яркой цветовой игрой, чаще молочно-белый; бирюза – непрозрачный минерал небесно-голубого цвета; гранат имеет по цвету более 30 оттенков (наиболее ценятся камни темно-красного цвета); топаз – бесцветный, винно-жёлтый, розовый и других оттенков.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/>
              <a:t>б) Янтарь</a:t>
            </a:r>
            <a:r>
              <a:rPr lang="ru-RU" dirty="0"/>
              <a:t> – легкий и мягкий камень, представляющий собой окаменевшую смолу древнейших хвойных деревьев. Цвет янтаря – от ярко-желтого до буро-коричневого. Наиболее ценен прозрачный янтарь с включениями насекомых или частичек растений.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в) </a:t>
            </a:r>
            <a:r>
              <a:rPr lang="ru-RU" i="1" dirty="0"/>
              <a:t>Кораллы</a:t>
            </a:r>
            <a:r>
              <a:rPr lang="ru-RU" dirty="0"/>
              <a:t> – окаменевшие остовы морских беспозвоночных организмов – полипов. Они непрозрачны, имеют различную окраску.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III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Поделочные камни</a:t>
            </a:r>
          </a:p>
          <a:p>
            <a:pPr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Поделочные камни – непрозрачные или слабо просвечивающиеся цветные минералы. Ценность их зависит от яркости окраски, изящества и богатства рисунка. Из поделочных камней в ювелирной промышленности применяются 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агат, нефрит, яшма,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малахит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 др.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484784"/>
            <a:ext cx="8503920" cy="4572000"/>
          </a:xfrm>
        </p:spPr>
        <p:txBody>
          <a:bodyPr/>
          <a:lstStyle/>
          <a:p>
            <a:r>
              <a:rPr lang="ru-RU" dirty="0"/>
              <a:t>а) </a:t>
            </a:r>
            <a:r>
              <a:rPr lang="ru-RU" i="1" dirty="0"/>
              <a:t>Агат</a:t>
            </a:r>
            <a:r>
              <a:rPr lang="ru-RU" dirty="0"/>
              <a:t> – полупрозрачный просвечивающийся многоцветный (до 20 оттенков) рисунчатый (полосатый, слоистый) камень. Разновидность агата, обычно с полосатостью чёрного и белого цвета, называют </a:t>
            </a:r>
            <a:r>
              <a:rPr lang="ru-RU" i="1" dirty="0"/>
              <a:t>о </a:t>
            </a:r>
            <a:r>
              <a:rPr lang="ru-RU" i="1" dirty="0" err="1"/>
              <a:t>н</a:t>
            </a:r>
            <a:r>
              <a:rPr lang="ru-RU" i="1" dirty="0"/>
              <a:t> и к с о м</a:t>
            </a:r>
            <a:r>
              <a:rPr lang="ru-RU" dirty="0"/>
              <a:t>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б) </a:t>
            </a:r>
            <a:r>
              <a:rPr lang="ru-RU" i="1" dirty="0"/>
              <a:t>Нефрит – </a:t>
            </a:r>
            <a:r>
              <a:rPr lang="ru-RU" dirty="0"/>
              <a:t>полупрозрачный камень, преимущественно зелёных оттенков, после полирования имеет маслянистый блеск.</a:t>
            </a:r>
            <a:endParaRPr lang="ru-RU" i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в) </a:t>
            </a:r>
            <a:r>
              <a:rPr lang="ru-RU" i="1" dirty="0"/>
              <a:t>Яшма</a:t>
            </a:r>
            <a:r>
              <a:rPr lang="ru-RU" dirty="0"/>
              <a:t> – непрозрачный камень разнообразной цветовой гаммы.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г) </a:t>
            </a:r>
            <a:r>
              <a:rPr lang="ru-RU" i="1" dirty="0"/>
              <a:t>Малахит – </a:t>
            </a:r>
            <a:r>
              <a:rPr lang="ru-RU" dirty="0"/>
              <a:t>непрозрачный ярко-зелёный камень со сложным извилистым рисунком.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571500" indent="-571500">
              <a:buFont typeface="+mj-lt"/>
              <a:buAutoNum type="romanUcPeriod" startAt="4"/>
            </a:pPr>
            <a:r>
              <a:rPr lang="ru-RU" b="1" dirty="0"/>
              <a:t>Искусственные камни</a:t>
            </a:r>
          </a:p>
          <a:p>
            <a:pPr marL="571500" indent="-571500">
              <a:buNone/>
            </a:pPr>
            <a:r>
              <a:rPr lang="ru-RU" dirty="0"/>
              <a:t>Искусственные камни получают чаще из оксидов различных металлов путём выращивания кристаллов в определённых условиях. К ним относятся </a:t>
            </a:r>
            <a:r>
              <a:rPr lang="ru-RU" i="1" dirty="0"/>
              <a:t>синтетический корунд, искусственные гранат, изумруд, сапфир,</a:t>
            </a:r>
            <a:r>
              <a:rPr lang="ru-RU" dirty="0"/>
              <a:t> искусственные кристаллы – </a:t>
            </a:r>
            <a:r>
              <a:rPr lang="ru-RU" i="1" dirty="0" err="1"/>
              <a:t>фианиты</a:t>
            </a:r>
            <a:r>
              <a:rPr lang="ru-RU" i="1" dirty="0"/>
              <a:t>, искусственно выращиваемый жемчуг </a:t>
            </a:r>
            <a:r>
              <a:rPr lang="ru-RU" dirty="0"/>
              <a:t>и др. Часто искусственные камни почти не отличаются от природных. Обычно они более крупных размеров, более чистые и равномерно окрашенные.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3) </a:t>
            </a:r>
            <a:r>
              <a:rPr lang="ru-RU" b="1" u="sng" dirty="0"/>
              <a:t>Декоративные и поделочные материалы</a:t>
            </a:r>
          </a:p>
          <a:p>
            <a:pPr>
              <a:buNone/>
            </a:pPr>
            <a:r>
              <a:rPr lang="ru-RU" dirty="0"/>
              <a:t>Из декоративных и поделочных материалов в производстве ювелирных изделий применяют </a:t>
            </a:r>
            <a:r>
              <a:rPr lang="ru-RU" i="1" dirty="0"/>
              <a:t>стекло, кость, рог, пластмассы</a:t>
            </a:r>
            <a:r>
              <a:rPr lang="ru-RU" dirty="0"/>
              <a:t> и др.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Способы производства ювелирных изделий.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Особенностью производства ювелирных изделий является то, что они расцениваются как произведения искусства и создаются художниками-ювелирами. Производство ювелирных изделий начинается с разработки эскиза, изготовления модели, утверждения ее на художественном совете. Основные технологические процессы включают 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производство заготовки, создания форм, отделку, огранку и закрепку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/>
              <a:t>Заготовку материалов </a:t>
            </a:r>
            <a:r>
              <a:rPr lang="ru-RU" dirty="0"/>
              <a:t>из сырья и полуфабрикатов производят плавкой, прокаткой, волочением, ковкой и резкой.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/>
              <a:t>Форму ювелирных изделий </a:t>
            </a:r>
            <a:r>
              <a:rPr lang="ru-RU" dirty="0"/>
              <a:t>создают штамповкой, литьем по выплавляемым моделям, монтировкой (сборкой деталей с помощью пайки, сварки или клепки), филигранью (сканью) – из гладкой или крученой проволоки, образующей ажурный узор.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/>
              <a:t>Отделка ювелирных изделий </a:t>
            </a:r>
            <a:r>
              <a:rPr lang="ru-RU" dirty="0"/>
              <a:t>предполагает механическую обработку (шлифование, полирование, чеканка, гравировка) или нанесение защитно-декоративных покрытий (чернение, оксидирование, золочение, серебрение, эмалирование). В последнее время для отделки ювелирных изделий все шире применяются финифть (миниатюрная живопись по эмали), инкрустирование различными материалами.</a:t>
            </a:r>
            <a:endParaRPr lang="ru-RU" i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/>
              <a:t>Огранку ювелирных камней </a:t>
            </a:r>
            <a:r>
              <a:rPr lang="ru-RU" dirty="0"/>
              <a:t>производят различными способами. Это может быть бриллиантовая, полубриллиантовая огранка, огранка розой, ступенчатая, фантазийная и др. </a:t>
            </a:r>
            <a:r>
              <a:rPr lang="ru-RU" i="1" dirty="0"/>
              <a:t>Бриллиантовой огранкой </a:t>
            </a:r>
            <a:r>
              <a:rPr lang="ru-RU" dirty="0"/>
              <a:t>производят камни с количеством граней свыше 56, расположенных в несколько ярусов, не менее трех на лицевой части вставки и не менее двух на </a:t>
            </a:r>
            <a:r>
              <a:rPr lang="ru-RU" dirty="0" err="1"/>
              <a:t>нелицевой</a:t>
            </a:r>
            <a:r>
              <a:rPr lang="ru-RU" dirty="0"/>
              <a:t>. </a:t>
            </a:r>
            <a:r>
              <a:rPr lang="ru-RU" i="1" dirty="0"/>
              <a:t>Полубриллиантовой огранкой </a:t>
            </a:r>
            <a:r>
              <a:rPr lang="ru-RU" dirty="0"/>
              <a:t>получают изделия с количеством граней от 20 до 53, при этом они расположены не менее чем в два яруса на лицевой и </a:t>
            </a:r>
            <a:r>
              <a:rPr lang="ru-RU" dirty="0" err="1"/>
              <a:t>нелицевой</a:t>
            </a:r>
            <a:r>
              <a:rPr lang="ru-RU" dirty="0"/>
              <a:t> сторонах вставки. При </a:t>
            </a:r>
            <a:r>
              <a:rPr lang="ru-RU" i="1" dirty="0"/>
              <a:t>огранке розой </a:t>
            </a:r>
            <a:r>
              <a:rPr lang="ru-RU" dirty="0"/>
              <a:t>боковые поверхности камня состоят из треугольных граней, сведенных вверху в точку. При </a:t>
            </a:r>
            <a:r>
              <a:rPr lang="ru-RU" i="1" dirty="0"/>
              <a:t>ступенчатой огранке </a:t>
            </a:r>
            <a:r>
              <a:rPr lang="ru-RU" dirty="0"/>
              <a:t>грани расположены рядами в виде ступенек. </a:t>
            </a:r>
            <a:r>
              <a:rPr lang="ru-RU" i="1" dirty="0"/>
              <a:t>Фантазийная огранка </a:t>
            </a:r>
            <a:r>
              <a:rPr lang="ru-RU" dirty="0"/>
              <a:t>отличается от всех традиционных видов, характеризуется большим количеством разновидностей, многие из которых имеют свои названия (маркиз, принцесса, лесенка и др.)</a:t>
            </a:r>
            <a:endParaRPr lang="ru-RU" i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В ювелирных изделиях наиболее распространены следующие виды</a:t>
            </a:r>
            <a:r>
              <a:rPr lang="ru-RU" i="1" dirty="0"/>
              <a:t> закрепок камней: </a:t>
            </a:r>
            <a:r>
              <a:rPr lang="ru-RU" dirty="0" err="1"/>
              <a:t>крапановая</a:t>
            </a:r>
            <a:r>
              <a:rPr lang="ru-RU" dirty="0"/>
              <a:t>, </a:t>
            </a:r>
            <a:r>
              <a:rPr lang="ru-RU" dirty="0" err="1"/>
              <a:t>корнерная</a:t>
            </a:r>
            <a:r>
              <a:rPr lang="ru-RU" dirty="0"/>
              <a:t>, глухая и клеевая</a:t>
            </a:r>
            <a:r>
              <a:rPr lang="ru-RU" i="1" dirty="0"/>
              <a:t>. </a:t>
            </a:r>
            <a:r>
              <a:rPr lang="ru-RU" dirty="0"/>
              <a:t>При </a:t>
            </a:r>
            <a:r>
              <a:rPr lang="ru-RU" i="1" dirty="0" err="1"/>
              <a:t>крапановой</a:t>
            </a:r>
            <a:r>
              <a:rPr lang="ru-RU" i="1" dirty="0"/>
              <a:t> закрепке </a:t>
            </a:r>
            <a:r>
              <a:rPr lang="ru-RU" dirty="0"/>
              <a:t>камень зажимается в лапках (</a:t>
            </a:r>
            <a:r>
              <a:rPr lang="ru-RU" dirty="0" err="1"/>
              <a:t>крапанах</a:t>
            </a:r>
            <a:r>
              <a:rPr lang="ru-RU" dirty="0"/>
              <a:t>). </a:t>
            </a:r>
            <a:r>
              <a:rPr lang="ru-RU" i="1" dirty="0" err="1"/>
              <a:t>Корнерная</a:t>
            </a:r>
            <a:r>
              <a:rPr lang="ru-RU" i="1" dirty="0"/>
              <a:t> закрепка</a:t>
            </a:r>
            <a:r>
              <a:rPr lang="ru-RU" dirty="0"/>
              <a:t> применяется чаще для мелких камней, которые устанавливают в высверленные в изделии отверстия и закрепляют корнерами (частицами металла). При </a:t>
            </a:r>
            <a:r>
              <a:rPr lang="ru-RU" i="1" dirty="0"/>
              <a:t>глухой закрепке </a:t>
            </a:r>
            <a:r>
              <a:rPr lang="ru-RU" dirty="0"/>
              <a:t>касты (оправы для одной вставки0 обжимают вставку плотно без зазора. При </a:t>
            </a:r>
            <a:r>
              <a:rPr lang="ru-RU" i="1" dirty="0"/>
              <a:t>клеевой закрепке </a:t>
            </a:r>
            <a:r>
              <a:rPr lang="ru-RU" dirty="0"/>
              <a:t>камень закрепляется с помощью клея (применяют для крепления вставок из пластмассы, граненого стекла в изделиях ювелирной галантереи). </a:t>
            </a:r>
            <a:r>
              <a:rPr lang="ru-RU" i="1" dirty="0"/>
              <a:t>Закрепка на штифтах </a:t>
            </a:r>
            <a:r>
              <a:rPr lang="ru-RU" dirty="0"/>
              <a:t>с клеем используется для ставок из жемчуга и коралла.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КЛЕЙМЕНИЕ ЮВЕЛИРНЫХ ТОВАРОВ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Все изделия  из драгоценных металлов, изготовленные в нашей стране, должны иметь пробирное клеймо, постановленное Государственной инспекцией пробирного надзора Министерства финансов Республики Беларусь.  Пробирное клеймо имеет пробу, указываемую цифру. В Беларуси применяется метрическая система. Кроме того, в ряде стран используется  каратная система проб.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Таблица  Соотношение между метрической и каратной системами проб</a:t>
            </a:r>
          </a:p>
          <a:p>
            <a:pPr>
              <a:buNone/>
            </a:pPr>
            <a:r>
              <a:rPr lang="ru-RU" dirty="0"/>
              <a:t>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2488260"/>
          <a:ext cx="5616624" cy="3389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4850">
                <a:tc>
                  <a:txBody>
                    <a:bodyPr/>
                    <a:lstStyle/>
                    <a:p>
                      <a:r>
                        <a:rPr lang="ru-RU" dirty="0"/>
                        <a:t>Проба в метрической системе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Проба в каратной пробе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40">
                <a:tc>
                  <a:txBody>
                    <a:bodyPr/>
                    <a:lstStyle/>
                    <a:p>
                      <a:r>
                        <a:rPr lang="ru-RU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940">
                <a:tc>
                  <a:txBody>
                    <a:bodyPr/>
                    <a:lstStyle/>
                    <a:p>
                      <a:r>
                        <a:rPr lang="ru-RU" dirty="0"/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940">
                <a:tc>
                  <a:txBody>
                    <a:bodyPr/>
                    <a:lstStyle/>
                    <a:p>
                      <a:r>
                        <a:rPr lang="ru-RU" dirty="0"/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940">
                <a:tc>
                  <a:txBody>
                    <a:bodyPr/>
                    <a:lstStyle/>
                    <a:p>
                      <a:r>
                        <a:rPr lang="ru-RU" dirty="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940">
                <a:tc>
                  <a:txBody>
                    <a:bodyPr/>
                    <a:lstStyle/>
                    <a:p>
                      <a:r>
                        <a:rPr lang="ru-RU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5812">
                <a:tc>
                  <a:txBody>
                    <a:bodyPr/>
                    <a:lstStyle/>
                    <a:p>
                      <a:r>
                        <a:rPr lang="ru-RU" dirty="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503920" cy="591040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Цифры на клейме сочетаются с символикой в</a:t>
            </a:r>
          </a:p>
          <a:p>
            <a:pPr>
              <a:buNone/>
            </a:pPr>
            <a:r>
              <a:rPr lang="ru-RU" dirty="0"/>
              <a:t>отечественных изделиях перед цифрами изображалась</a:t>
            </a:r>
          </a:p>
          <a:p>
            <a:pPr>
              <a:buNone/>
            </a:pPr>
            <a:r>
              <a:rPr lang="ru-RU" dirty="0"/>
              <a:t>звезда с серпом и молотом. Сейчас в России выпускают </a:t>
            </a:r>
          </a:p>
          <a:p>
            <a:pPr>
              <a:buNone/>
            </a:pPr>
            <a:r>
              <a:rPr lang="ru-RU" dirty="0"/>
              <a:t>изделия с новым клеймом, в котором вместо </a:t>
            </a:r>
          </a:p>
          <a:p>
            <a:pPr>
              <a:buNone/>
            </a:pPr>
            <a:r>
              <a:rPr lang="ru-RU" dirty="0"/>
              <a:t>звезды – девушка в кокошнике. В  Беларуси </a:t>
            </a:r>
          </a:p>
          <a:p>
            <a:pPr>
              <a:buNone/>
            </a:pPr>
            <a:r>
              <a:rPr lang="ru-RU" dirty="0"/>
              <a:t>появилась свое клеймо с своей национальной </a:t>
            </a:r>
          </a:p>
          <a:p>
            <a:pPr>
              <a:buNone/>
            </a:pPr>
            <a:r>
              <a:rPr lang="ru-RU" dirty="0"/>
              <a:t>символикой – изображением звезды вместо звезды </a:t>
            </a:r>
          </a:p>
          <a:p>
            <a:pPr>
              <a:buNone/>
            </a:pPr>
            <a:r>
              <a:rPr lang="ru-RU" dirty="0"/>
              <a:t>зубра. </a:t>
            </a:r>
          </a:p>
          <a:p>
            <a:pPr>
              <a:buNone/>
            </a:pPr>
            <a:r>
              <a:rPr lang="ru-RU" dirty="0"/>
              <a:t> Если Государственная инспекция пробирного надзора  установила несоответствие  на указанной изделии пробе, то на изделие наносится клеймо  НП(«Не соответствует пробе»). Такие изделия подлежат переработке. Наряду с пробирным клеймом на изделия наносится  </a:t>
            </a:r>
            <a:r>
              <a:rPr lang="ru-RU" dirty="0" err="1"/>
              <a:t>знак-именник</a:t>
            </a:r>
            <a:r>
              <a:rPr lang="ru-RU" dirty="0"/>
              <a:t> предприятия-изготовителя,  содержащий последнюю цифру года выпуска и  условное буквенное обозначение предприятия.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/>
              <a:t>Классификация, ассортимент ювелирных товаров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По назначению подразделяют на:</a:t>
            </a:r>
          </a:p>
          <a:p>
            <a:pPr marL="514350" indent="-514350">
              <a:buFont typeface="+mj-lt"/>
              <a:buAutoNum type="arabicParenR"/>
            </a:pPr>
            <a:r>
              <a:rPr lang="ru-RU" b="1" dirty="0"/>
              <a:t>Личные украшения</a:t>
            </a:r>
          </a:p>
          <a:p>
            <a:pPr marL="514350" indent="-514350">
              <a:buFont typeface="+mj-lt"/>
              <a:buAutoNum type="arabicParenR"/>
            </a:pPr>
            <a:r>
              <a:rPr lang="ru-RU" b="1" dirty="0"/>
              <a:t>Предметы туалета</a:t>
            </a:r>
          </a:p>
          <a:p>
            <a:pPr marL="514350" indent="-514350">
              <a:buFont typeface="+mj-lt"/>
              <a:buAutoNum type="arabicParenR"/>
            </a:pPr>
            <a:r>
              <a:rPr lang="ru-RU" b="1" dirty="0"/>
              <a:t>Посуду и столовые приборы</a:t>
            </a:r>
          </a:p>
          <a:p>
            <a:pPr marL="514350" indent="-514350">
              <a:buFont typeface="+mj-lt"/>
              <a:buAutoNum type="arabicParenR"/>
            </a:pPr>
            <a:r>
              <a:rPr lang="ru-RU" b="1" dirty="0"/>
              <a:t>Предметы украшения интерьера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1. Личные украшения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/>
              <a:t>Личные украшения </a:t>
            </a:r>
            <a:r>
              <a:rPr lang="ru-RU" dirty="0"/>
              <a:t>– это изделия, являющиеся декоративным украшением  к костюму. </a:t>
            </a:r>
          </a:p>
          <a:p>
            <a:pPr>
              <a:buNone/>
            </a:pPr>
            <a:r>
              <a:rPr lang="ru-RU" dirty="0"/>
              <a:t>По характеру использования их делят:</a:t>
            </a:r>
          </a:p>
          <a:p>
            <a:pPr marL="514350" indent="-514350">
              <a:buFont typeface="+mj-lt"/>
              <a:buAutoNum type="arabicParenR"/>
            </a:pPr>
            <a:r>
              <a:rPr lang="ru-RU" b="1" dirty="0"/>
              <a:t>Украшения для головы </a:t>
            </a:r>
          </a:p>
          <a:p>
            <a:pPr marL="514350" indent="-514350">
              <a:buFont typeface="+mj-lt"/>
              <a:buAutoNum type="alphaLcParenR"/>
            </a:pPr>
            <a:r>
              <a:rPr lang="ru-RU" b="1" dirty="0"/>
              <a:t>Серьги – </a:t>
            </a:r>
            <a:r>
              <a:rPr lang="ru-RU" dirty="0"/>
              <a:t>изготовляют из сплавов золота, серебра и цветных металлов, самых разнообразных форм, со вставками из камней и без них; в них применяются замки различных конструкций(крючок с петелькой, винт с гайкой, </a:t>
            </a:r>
            <a:r>
              <a:rPr lang="ru-RU" dirty="0" err="1"/>
              <a:t>швенза</a:t>
            </a:r>
            <a:r>
              <a:rPr lang="ru-RU" dirty="0"/>
              <a:t> и др.).</a:t>
            </a:r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None/>
            </a:pPr>
            <a:endParaRPr lang="ru-RU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noFill/>
          <a:ln>
            <a:solidFill>
              <a:schemeClr val="tx1"/>
            </a:solidFill>
          </a:ln>
        </p:spPr>
        <p:txBody>
          <a:bodyPr/>
          <a:lstStyle/>
          <a:p>
            <a:pPr marL="514350" indent="-514350">
              <a:buNone/>
            </a:pPr>
            <a:r>
              <a:rPr lang="en-US" dirty="0">
                <a:solidFill>
                  <a:srgbClr val="FF0000"/>
                </a:solidFill>
              </a:rPr>
              <a:t>b)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b="1" dirty="0"/>
              <a:t>Серьги-гвоздики </a:t>
            </a:r>
          </a:p>
          <a:p>
            <a:pPr marL="514350" indent="-514350">
              <a:buNone/>
            </a:pPr>
            <a:r>
              <a:rPr lang="en-US" dirty="0">
                <a:solidFill>
                  <a:srgbClr val="FF0000"/>
                </a:solidFill>
              </a:rPr>
              <a:t>c) 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b="1" dirty="0" err="1"/>
              <a:t>Серьги-пуссеты</a:t>
            </a:r>
            <a:endParaRPr lang="en-US" b="1" dirty="0"/>
          </a:p>
          <a:p>
            <a:pPr marL="514350" indent="-514350">
              <a:buNone/>
            </a:pPr>
            <a:r>
              <a:rPr lang="en-US" dirty="0">
                <a:solidFill>
                  <a:srgbClr val="FF0000"/>
                </a:solidFill>
              </a:rPr>
              <a:t>d)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b="1" dirty="0"/>
              <a:t> </a:t>
            </a:r>
            <a:r>
              <a:rPr lang="ru-RU" b="1" dirty="0" err="1"/>
              <a:t>Пуссеты</a:t>
            </a:r>
            <a:r>
              <a:rPr lang="ru-RU" b="1" dirty="0"/>
              <a:t> </a:t>
            </a:r>
            <a:r>
              <a:rPr lang="ru-RU" dirty="0"/>
              <a:t>– это стильные современные серьги, которые крепятся к мочке уха с помощью штифта.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503920" cy="5910408"/>
          </a:xfrm>
        </p:spPr>
        <p:txBody>
          <a:bodyPr/>
          <a:lstStyle/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2) </a:t>
            </a:r>
            <a:r>
              <a:rPr lang="ru-RU" b="1" dirty="0"/>
              <a:t>Украшения для шеи и платья </a:t>
            </a:r>
          </a:p>
          <a:p>
            <a:pPr marL="514350" indent="-514350">
              <a:buFont typeface="+mj-lt"/>
              <a:buAutoNum type="alphaLcParenR"/>
            </a:pPr>
            <a:r>
              <a:rPr lang="ru-RU" i="1" dirty="0"/>
              <a:t>Бусы</a:t>
            </a:r>
            <a:r>
              <a:rPr lang="ru-RU" b="1" dirty="0"/>
              <a:t> – </a:t>
            </a:r>
            <a:r>
              <a:rPr lang="ru-RU" dirty="0"/>
              <a:t>могут состоять из элементов любой формы, нанизанных на нить или соединенных проволочными звеньями; изготавливают их из различных материалов, с разнообразной формой бусин, с замком и без заика; они могут состоять из одной или нескольких ниток.</a:t>
            </a:r>
            <a:endParaRPr lang="ru-RU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503920" cy="5910408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b)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i="1" dirty="0"/>
              <a:t>Цепочки</a:t>
            </a:r>
            <a:r>
              <a:rPr lang="ru-RU" b="1" i="1" dirty="0"/>
              <a:t> – </a:t>
            </a:r>
            <a:r>
              <a:rPr lang="ru-RU" dirty="0"/>
              <a:t>используют как самостоятельное украшение(шейное, поясное), а также для ношения медальонов, кулонов и карманных часов. По форме звеньев бывают: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/>
              <a:t>Якорные –звенья расположены во взаимно перпендикулярных плоскостях 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/>
              <a:t>Панцирные –звенья имеют форму слегка изогнутого овала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/>
              <a:t>Витые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/>
              <a:t>Фантазийные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88640"/>
            <a:ext cx="8503920" cy="5910408"/>
          </a:xfrm>
        </p:spPr>
        <p:txBody>
          <a:bodyPr/>
          <a:lstStyle/>
          <a:p>
            <a:pPr>
              <a:buNone/>
            </a:pPr>
            <a:r>
              <a:rPr lang="ru-RU" dirty="0"/>
              <a:t>Цепочки могут быть: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/>
              <a:t>Разъемные – имеют </a:t>
            </a:r>
            <a:r>
              <a:rPr lang="ru-RU" dirty="0" err="1"/>
              <a:t>шпрингельный</a:t>
            </a:r>
            <a:r>
              <a:rPr lang="ru-RU" dirty="0"/>
              <a:t> замок ( в виде пустотелого кольца с </a:t>
            </a:r>
            <a:r>
              <a:rPr lang="ru-RU" dirty="0" err="1"/>
              <a:t>внутреннней</a:t>
            </a:r>
            <a:r>
              <a:rPr lang="ru-RU" dirty="0"/>
              <a:t> пружиной и штифтом).Длина цепочки определяется длиной развертки, включая элементы замка. Цепочки выпускаются в основном размерами от 450 до 700 мм, хотя могут быть и других размеров.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/>
              <a:t>Неразъемные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503920" cy="5910408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c)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ru-RU" i="1" dirty="0"/>
              <a:t>Колье</a:t>
            </a:r>
            <a:r>
              <a:rPr lang="ru-RU" b="1" i="1" dirty="0"/>
              <a:t> – </a:t>
            </a:r>
            <a:r>
              <a:rPr lang="ru-RU" dirty="0"/>
              <a:t>шейное украшение, которое обычно имеет несколько подвесок из ювелирных камней или драгоценных металлов, прикрепленных чаще в его центральной части.</a:t>
            </a:r>
            <a:endParaRPr lang="ru-RU" b="1" i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03920" cy="5910408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d) </a:t>
            </a:r>
            <a:r>
              <a:rPr lang="ru-RU" i="1" dirty="0"/>
              <a:t>Кулоны</a:t>
            </a:r>
            <a:r>
              <a:rPr lang="en-US" i="1" dirty="0"/>
              <a:t> – </a:t>
            </a:r>
            <a:r>
              <a:rPr lang="ru-RU" dirty="0"/>
              <a:t>обычно состоят из подвески и цепочки.</a:t>
            </a:r>
          </a:p>
          <a:p>
            <a:pPr>
              <a:buNone/>
            </a:pPr>
            <a:endParaRPr lang="ru-RU" dirty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e)</a:t>
            </a:r>
            <a:r>
              <a:rPr lang="en-US" dirty="0"/>
              <a:t> </a:t>
            </a:r>
            <a:r>
              <a:rPr lang="ru-RU" i="1" dirty="0"/>
              <a:t>Медальоны</a:t>
            </a:r>
            <a:r>
              <a:rPr lang="ru-RU" dirty="0"/>
              <a:t> -  состоят из открывающиеся подвески и цепочки.</a:t>
            </a:r>
            <a:endParaRPr lang="ru-RU" dirty="0">
              <a:solidFill>
                <a:srgbClr val="FF0000"/>
              </a:solidFill>
            </a:endParaRPr>
          </a:p>
          <a:p>
            <a:pPr>
              <a:buNone/>
            </a:pPr>
            <a:endParaRPr lang="ru-RU" i="1" dirty="0"/>
          </a:p>
          <a:p>
            <a:pPr>
              <a:buNone/>
            </a:pPr>
            <a:r>
              <a:rPr lang="en-US" i="1" dirty="0"/>
              <a:t> </a:t>
            </a:r>
            <a:endParaRPr lang="ru-RU" i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412776"/>
            <a:ext cx="8503920" cy="5910408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f)</a:t>
            </a:r>
            <a:r>
              <a:rPr lang="en-US" dirty="0"/>
              <a:t> </a:t>
            </a:r>
            <a:r>
              <a:rPr lang="ru-RU" i="1" dirty="0"/>
              <a:t>Броши – </a:t>
            </a:r>
            <a:r>
              <a:rPr lang="ru-RU" dirty="0"/>
              <a:t>наиболее распространенный вид украшения одежды. Их вырабатывают различных форм, размеров, конструкций.</a:t>
            </a:r>
            <a:endParaRPr lang="ru-RU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12776"/>
            <a:ext cx="7294584" cy="468627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3</a:t>
            </a:r>
            <a:r>
              <a:rPr lang="ru-RU" dirty="0">
                <a:solidFill>
                  <a:srgbClr val="FF0000"/>
                </a:solidFill>
              </a:rPr>
              <a:t>) </a:t>
            </a:r>
            <a:r>
              <a:rPr lang="ru-RU" b="1" dirty="0"/>
              <a:t>Украшения для рук </a:t>
            </a:r>
            <a:r>
              <a:rPr lang="ru-RU" dirty="0"/>
              <a:t>включают:</a:t>
            </a:r>
          </a:p>
          <a:p>
            <a:pPr marL="514350" indent="-514350">
              <a:buFont typeface="+mj-lt"/>
              <a:buAutoNum type="alphaLcParenR"/>
            </a:pPr>
            <a:r>
              <a:rPr lang="ru-RU" i="1" dirty="0"/>
              <a:t>Кольца – </a:t>
            </a:r>
            <a:r>
              <a:rPr lang="ru-RU" dirty="0"/>
              <a:t>изготавливают  гладкие без вставок (обручальные) и декоративные(фасонные), размер колец определяется внутренним диаметром.</a:t>
            </a:r>
            <a:endParaRPr lang="ru-RU" i="1" dirty="0"/>
          </a:p>
          <a:p>
            <a:pPr marL="514350" indent="-514350">
              <a:buFont typeface="+mj-lt"/>
              <a:buAutoNum type="alphaLcParenR"/>
            </a:pPr>
            <a:r>
              <a:rPr lang="ru-RU" i="1" dirty="0"/>
              <a:t>Браслеты</a:t>
            </a:r>
            <a:r>
              <a:rPr lang="ru-RU" dirty="0"/>
              <a:t> – могут быть жесткие и мягкие по конструкции различных размеров. В последнее время достаточно популярные браслетные цепочки.</a:t>
            </a:r>
          </a:p>
          <a:p>
            <a:pPr marL="514350" indent="-514350">
              <a:buNone/>
            </a:pPr>
            <a:r>
              <a:rPr lang="ru-RU" dirty="0"/>
              <a:t>Кроме отдельных изделий личного украшения изготавливают и гарнитуры, состоящие из изделий с единым художественным решением (например, серьги. кольцо и брошь).</a:t>
            </a:r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Font typeface="+mj-lt"/>
              <a:buAutoNum type="alphaLcParenR"/>
            </a:pPr>
            <a:endParaRPr lang="ru-RU" dirty="0"/>
          </a:p>
          <a:p>
            <a:pPr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34400" cy="758952"/>
          </a:xfrm>
        </p:spPr>
        <p:txBody>
          <a:bodyPr/>
          <a:lstStyle/>
          <a:p>
            <a:r>
              <a:rPr lang="ru-RU" dirty="0"/>
              <a:t>2. Предметы туалета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412776"/>
            <a:ext cx="8503920" cy="4572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Предметы туалета – это изделия, выполняющие декоративные функции и имеющие применение  в костюме или личном обиходе: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/>
              <a:t>Запонки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/>
              <a:t>Зажимы для галстуков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/>
              <a:t>Пряжки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/>
              <a:t>Пудреницы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/>
              <a:t>Шкатулки и др.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/>
              <a:t>Принадлежности для ручных и карманных часов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/>
              <a:t>Часы в корпусах из драгоценных металлов с ювелирными вставками.</a:t>
            </a:r>
          </a:p>
          <a:p>
            <a:pPr marL="514350" indent="-514350">
              <a:buFont typeface="+mj-lt"/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88640"/>
            <a:ext cx="8503920" cy="5910408"/>
          </a:xfrm>
        </p:spPr>
        <p:txBody>
          <a:bodyPr/>
          <a:lstStyle/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8) </a:t>
            </a:r>
            <a:r>
              <a:rPr lang="ru-RU" dirty="0"/>
              <a:t>Браслеты для часов – изготавливают их из золота, серебра и других металлов с золочением и серебрением. Имеют разнообразную конструкцию. Размер часового браслета определяется размером развертки между осями присоединительных звеньев при закрытом замке. Они бывают :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Для мужских часов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Для женских часов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88640"/>
            <a:ext cx="8503920" cy="5910408"/>
          </a:xfrm>
        </p:spPr>
        <p:txBody>
          <a:bodyPr/>
          <a:lstStyle/>
          <a:p>
            <a:pPr>
              <a:buNone/>
            </a:pPr>
            <a:r>
              <a:rPr lang="ru-RU" dirty="0"/>
              <a:t>3. </a:t>
            </a:r>
            <a:r>
              <a:rPr lang="ru-RU" b="1" dirty="0"/>
              <a:t>Посуда и столовые приборы </a:t>
            </a:r>
            <a:r>
              <a:rPr lang="ru-RU" dirty="0"/>
              <a:t>– изделия, предназначенные для сервировки и оформления стола – могут изготавливаться из драгоценных металлов с покрытием из золота и серебра. Им придается  соответственное художественное оформление.  Изделия могут быть в виде отдельных предметов или наборов. Вырабатывают их чаще из серебра, мельхиора, нейзильбера.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88640"/>
            <a:ext cx="8503920" cy="5910408"/>
          </a:xfrm>
        </p:spPr>
        <p:txBody>
          <a:bodyPr/>
          <a:lstStyle/>
          <a:p>
            <a:pPr>
              <a:buNone/>
            </a:pPr>
            <a:r>
              <a:rPr lang="ru-RU" b="1" dirty="0"/>
              <a:t>Столовые приборы </a:t>
            </a:r>
            <a:r>
              <a:rPr lang="ru-RU" dirty="0"/>
              <a:t>включают :</a:t>
            </a:r>
          </a:p>
          <a:p>
            <a:pPr marL="514350" indent="-514350">
              <a:buFont typeface="+mj-lt"/>
              <a:buAutoNum type="arabicParenR"/>
            </a:pPr>
            <a:r>
              <a:rPr lang="ru-RU" b="1" dirty="0"/>
              <a:t>Ложки:</a:t>
            </a:r>
          </a:p>
          <a:p>
            <a:pPr marL="514350" indent="-514350">
              <a:buFont typeface="+mj-lt"/>
              <a:buAutoNum type="alphaLcParenR"/>
            </a:pPr>
            <a:r>
              <a:rPr lang="ru-RU" b="1" dirty="0"/>
              <a:t>Столовые</a:t>
            </a:r>
          </a:p>
          <a:p>
            <a:pPr marL="514350" indent="-514350">
              <a:buFont typeface="+mj-lt"/>
              <a:buAutoNum type="alphaLcParenR"/>
            </a:pPr>
            <a:r>
              <a:rPr lang="ru-RU" b="1" dirty="0"/>
              <a:t>Десертные</a:t>
            </a:r>
          </a:p>
          <a:p>
            <a:pPr marL="514350" indent="-514350">
              <a:buFont typeface="+mj-lt"/>
              <a:buAutoNum type="alphaLcParenR"/>
            </a:pPr>
            <a:r>
              <a:rPr lang="ru-RU" b="1" dirty="0"/>
              <a:t>Чайные</a:t>
            </a:r>
          </a:p>
          <a:p>
            <a:pPr marL="514350" indent="-514350">
              <a:buFont typeface="+mj-lt"/>
              <a:buAutoNum type="alphaLcParenR"/>
            </a:pPr>
            <a:r>
              <a:rPr lang="ru-RU" b="1" dirty="0"/>
              <a:t>Кофейные</a:t>
            </a:r>
          </a:p>
          <a:p>
            <a:pPr marL="514350" indent="-514350">
              <a:buFont typeface="+mj-lt"/>
              <a:buAutoNum type="alphaLcParenR"/>
            </a:pPr>
            <a:r>
              <a:rPr lang="ru-RU" b="1" dirty="0"/>
              <a:t>Для специй</a:t>
            </a:r>
          </a:p>
          <a:p>
            <a:pPr marL="514350" indent="-514350">
              <a:buFont typeface="+mj-lt"/>
              <a:buAutoNum type="alphaLcParenR"/>
            </a:pPr>
            <a:r>
              <a:rPr lang="ru-RU" b="1" dirty="0"/>
              <a:t>Для заварки чая</a:t>
            </a:r>
          </a:p>
          <a:p>
            <a:pPr marL="514350" indent="-514350">
              <a:buFont typeface="+mj-lt"/>
              <a:buAutoNum type="alphaLcParenR"/>
            </a:pPr>
            <a:r>
              <a:rPr lang="ru-RU" b="1" dirty="0"/>
              <a:t>Разливательные</a:t>
            </a:r>
          </a:p>
          <a:p>
            <a:pPr marL="514350" indent="-514350">
              <a:buFont typeface="+mj-lt"/>
              <a:buAutoNum type="alphaLcParenR"/>
            </a:pPr>
            <a:r>
              <a:rPr lang="ru-RU" b="1" dirty="0"/>
              <a:t>сервировочные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2) </a:t>
            </a:r>
            <a:r>
              <a:rPr lang="ru-RU" dirty="0"/>
              <a:t>Вилки</a:t>
            </a:r>
          </a:p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3) </a:t>
            </a:r>
            <a:r>
              <a:rPr lang="ru-RU" dirty="0"/>
              <a:t>Ножи: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Столовые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Десертные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Сервировочные</a:t>
            </a:r>
          </a:p>
          <a:p>
            <a:pPr marL="514350" indent="-514350">
              <a:buNone/>
            </a:pPr>
            <a:r>
              <a:rPr lang="ru-RU" dirty="0">
                <a:solidFill>
                  <a:srgbClr val="FF0000"/>
                </a:solidFill>
              </a:rPr>
              <a:t>4) </a:t>
            </a:r>
            <a:r>
              <a:rPr lang="ru-RU" dirty="0"/>
              <a:t>Лопатки сервировочные и др.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К изделиям </a:t>
            </a:r>
            <a:r>
              <a:rPr lang="ru-RU" b="1" dirty="0"/>
              <a:t>посудной группы</a:t>
            </a:r>
            <a:r>
              <a:rPr lang="ru-RU" dirty="0"/>
              <a:t> относят :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Кофейники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Сахарницы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Чайники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Молочники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Подстаканники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Подносы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Вазы для сервировки стола и др.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Предметы украшения интерьера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Предметы украшения интерьера – это изделия, эстетически обозначающие интерьер жилого или общественного помещения. К ним относят: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Вазы для цветов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/>
              <a:t>Панно из поделочных камней, серебра, художественно обработанного металла с филигранью, эмалью, червю и др.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 качества ювелирных товаров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 Изделия подвергаются приемочному контролю у изготовителя и входному контролю у заказчика. Контроль осуществляется по следующим показателям: внешний вид изделия; качество работы замков, булавок, шарнирных соединений; прочность цепочек, браслетов, нитей и присоединительных звеньев шейных украшений; размер колец, браслетов, цепочек; устойчивость посуды и столовых приборов; масса изделий; качество маркировки и упаковки. Место проведения контроля перечисленных показателей (у изготовителя или заказчика) и методы их определения регламентируются стандартами.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 входном контроле у заказчика проводится 100%-й контроль изделий с драгоценными камнями и выборочный контроль остальных изделий – до 10% от партии, но не менее 10 шт. При обнаружении в ходе выборочного контроля несоответствия изделий требованиям стандарта производится повторный контроль на удвоенном количестве изделий из той же партии, кроме изделий, уже подвергшихся контролю. Результаты повторного контроля являются окончательными и распространяются на всю партию. Изделия, не соответствующие требованиям стандарта, должны быть возвращены изготовителю.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Контроль </a:t>
            </a:r>
            <a:r>
              <a:rPr lang="ru-RU" i="1" dirty="0"/>
              <a:t>внешнего вида изделий </a:t>
            </a:r>
            <a:r>
              <a:rPr lang="ru-RU" dirty="0"/>
              <a:t>(кроме размеров пор), </a:t>
            </a:r>
            <a:r>
              <a:rPr lang="ru-RU" i="1" dirty="0"/>
              <a:t>качества маркировки</a:t>
            </a:r>
            <a:r>
              <a:rPr lang="ru-RU" dirty="0"/>
              <a:t> (кроме маркировки изделий)  </a:t>
            </a:r>
            <a:r>
              <a:rPr lang="ru-RU" i="1" dirty="0"/>
              <a:t>и упаковки</a:t>
            </a:r>
            <a:r>
              <a:rPr lang="ru-RU" dirty="0"/>
              <a:t> проводится визуально невооруженным глазом в отраженном свете электрической лампы мощностью 30-40 Вт при расположении источника света от изделия на расстоянии 250-300 мм. Контроль размеров пор и контроль маркировки, наносимой непосредственно на изделие, должен осуществляться с помощью измерительной лупы.</a:t>
            </a:r>
          </a:p>
          <a:p>
            <a:r>
              <a:rPr lang="ru-RU" dirty="0"/>
              <a:t>При контроле качества внешнего вида покрытий необходимо установить их соответствие образцам-эталонам.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Контроль </a:t>
            </a:r>
            <a:r>
              <a:rPr lang="ru-RU" i="1" dirty="0"/>
              <a:t>вставок</a:t>
            </a:r>
            <a:r>
              <a:rPr lang="ru-RU" dirty="0"/>
              <a:t> в парных изделиях должен производится на белой бумаге и в помещении, в которое не попадает прямой солнечный свет. Не допускается контролировать парность изделий по цвету вставки на просвет.</a:t>
            </a:r>
          </a:p>
          <a:p>
            <a:r>
              <a:rPr lang="ru-RU" dirty="0"/>
              <a:t>Контроль </a:t>
            </a:r>
            <a:r>
              <a:rPr lang="ru-RU" i="1" dirty="0"/>
              <a:t>качества закрепки вставок </a:t>
            </a:r>
            <a:r>
              <a:rPr lang="ru-RU" dirty="0"/>
              <a:t>производится визуально и легким покачиванием вставки ( со стороны площадки) закругленным пластмассовым или деревянным стержнем.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Контроль </a:t>
            </a:r>
            <a:r>
              <a:rPr lang="ru-RU" i="1" dirty="0"/>
              <a:t>работы замков, булавок </a:t>
            </a:r>
            <a:r>
              <a:rPr lang="ru-RU" dirty="0"/>
              <a:t>и </a:t>
            </a:r>
            <a:r>
              <a:rPr lang="ru-RU" i="1" dirty="0"/>
              <a:t>шарнирных соединений</a:t>
            </a:r>
            <a:r>
              <a:rPr lang="ru-RU" dirty="0"/>
              <a:t> осуществляется пятикратным опробованием их в действии. </a:t>
            </a:r>
            <a:r>
              <a:rPr lang="ru-RU" i="1" dirty="0"/>
              <a:t>Прочность цепочек, полотен браслетов, нитей бус </a:t>
            </a:r>
            <a:r>
              <a:rPr lang="ru-RU" dirty="0"/>
              <a:t>и </a:t>
            </a:r>
            <a:r>
              <a:rPr lang="ru-RU" i="1" dirty="0"/>
              <a:t>присоединительных звеньев шейных украшений </a:t>
            </a:r>
            <a:r>
              <a:rPr lang="ru-RU" dirty="0"/>
              <a:t>проверяют с помощью приспособлений, обеспечивающих приложение  к ним статических усилий, указанных в стандарте. Продолжительность воздействия нагрузки – не менее 10 с.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Контроль </a:t>
            </a:r>
            <a:r>
              <a:rPr lang="ru-RU" i="1" dirty="0"/>
              <a:t>размеров колец </a:t>
            </a:r>
            <a:r>
              <a:rPr lang="ru-RU" dirty="0"/>
              <a:t>должен производиться </a:t>
            </a:r>
            <a:r>
              <a:rPr lang="ru-RU" dirty="0" err="1"/>
              <a:t>кольцемером</a:t>
            </a:r>
            <a:r>
              <a:rPr lang="ru-RU" dirty="0"/>
              <a:t>, браслетом и цепочек – металлической линейкой.</a:t>
            </a:r>
          </a:p>
          <a:p>
            <a:r>
              <a:rPr lang="ru-RU" i="1" dirty="0"/>
              <a:t>Устойчивость посуды и столовых приборов </a:t>
            </a:r>
            <a:r>
              <a:rPr lang="ru-RU" dirty="0"/>
              <a:t>определяется установлением изделий на ровную плоскость с углом наклона плоскости к горизонтали, указанным в стандарте. Посадку крышки определяют наклоном чайника или кофейника с помощью устройства, состоящего из подвижной площадки, снабженной держателями изделий и их крышек и способной наклоняться под углом 70°.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Предметы сервировки стола (рюмки, вазы и т.п.) должны быть устойчивы на горизонтальной плоскости и не опрокидываться при наклоне плоскости под углом 10-15°. При наклоне чайника или кофейника под углом до 70° крышка не должна выпадать. Ручки и планки накладных ручек соединяются с клинками ножей, шейками вилок, черенками ложек без зазоров и качания.</a:t>
            </a:r>
          </a:p>
          <a:p>
            <a:r>
              <a:rPr lang="ru-RU" dirty="0"/>
              <a:t>Контроль </a:t>
            </a:r>
            <a:r>
              <a:rPr lang="ru-RU" i="1" dirty="0"/>
              <a:t>массы изделий </a:t>
            </a:r>
            <a:r>
              <a:rPr lang="ru-RU" dirty="0"/>
              <a:t>должен производиться на весах по действующим ТНПА с погрешностью до 0,01 г включительно при взвешиваемой массе до 1 кг включительно и с погрешностью до 0,1 г – при массе свыше 1 кг (до 10 кг).</a:t>
            </a:r>
            <a:endParaRPr lang="ru-RU" i="1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88640"/>
            <a:ext cx="8856984" cy="620688"/>
          </a:xfrm>
        </p:spPr>
        <p:txBody>
          <a:bodyPr>
            <a:noAutofit/>
          </a:bodyPr>
          <a:lstStyle/>
          <a:p>
            <a:r>
              <a:rPr lang="ru-RU" sz="1800" dirty="0"/>
              <a:t>При контроле качества изделий из драгоценных металлов обязательно проверяют наличие на каждом изделии клейма Государственной инспекции пробирного надзора и </a:t>
            </a:r>
            <a:r>
              <a:rPr lang="ru-RU" sz="1800" dirty="0" err="1"/>
              <a:t>знака-именника</a:t>
            </a:r>
            <a:r>
              <a:rPr lang="ru-RU" sz="1800" dirty="0"/>
              <a:t> предприятия-изготовителя. Парные изделия должны быть подобраны по размерам, форме, цвету и огранке вставок. Если </a:t>
            </a:r>
            <a:r>
              <a:rPr lang="ru-RU" sz="1800" dirty="0" err="1"/>
              <a:t>полупары</a:t>
            </a:r>
            <a:r>
              <a:rPr lang="ru-RU" sz="1800" dirty="0"/>
              <a:t> имеют асимметричную конструкцию верхушки, то они должны быть подобраны в пару по принципу «зеркального» отражения. Поверхность изделий должна быть ровной, без вмятин, царапин, следов клея и т.п. Режущие кромки в изделиях (кроме клинков ножей, игл, булавок) не допускаются. Необходимо также проконтролировать четкость рисунка на поверхности изделий. Вставки (кроме драгоценных камней и янтаря) не должны иметь видимых невооруженным глазом неполированных участков, царапин, сколов и т.п. Вставки закрепляются неподвижно, если иное не предусмотрено художественным решением. Шарнирные соединения обеспечивают подвижность деталей без их перекосов, замки – надежность закрепления, исключая возможность их самопроизвольного открывания. Цепочки должны обладать гибкостью, быть без деформированных звеньев, звеньев с расслоением металла, а также перевернутых звеньев, изменяющих рисунок цепочки. На </a:t>
            </a:r>
            <a:r>
              <a:rPr lang="ru-RU" sz="1800" dirty="0" err="1"/>
              <a:t>шпрингельном</a:t>
            </a:r>
            <a:r>
              <a:rPr lang="ru-RU" sz="1800" dirty="0"/>
              <a:t> замке допускается пробирный </a:t>
            </a:r>
            <a:r>
              <a:rPr lang="ru-RU" sz="1800" dirty="0" err="1"/>
              <a:t>натир</a:t>
            </a:r>
            <a:r>
              <a:rPr lang="ru-RU" sz="1800" dirty="0"/>
              <a:t> в виде среза. Паяные цепочки выдерживают статическое усилие на разрыв, установленное стандартами. ТНПА регламентируются статические усилия на разрыв присоединительных звеньев шейных украшений и полотен браслетов для часов.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534400" cy="758952"/>
          </a:xfrm>
        </p:spPr>
        <p:txBody>
          <a:bodyPr>
            <a:normAutofit/>
          </a:bodyPr>
          <a:lstStyle/>
          <a:p>
            <a:r>
              <a:rPr lang="ru-RU" i="1" dirty="0"/>
              <a:t>Маркировка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Маркировка ювелирных товаров наносится на изделие, индивидуальную этикетку, групповую, транспортную тару и упаковочный лист. На изделие наносятся знак - </a:t>
            </a:r>
            <a:r>
              <a:rPr lang="ru-RU" dirty="0" err="1"/>
              <a:t>именник</a:t>
            </a:r>
            <a:r>
              <a:rPr lang="ru-RU" dirty="0"/>
              <a:t> предприятия – изготовителя и клеймо государственной инспекции пробирного надзора министерства финансов Республики Беларусь. На этикетке изделия из драгоценных металлов должны быть указанны:</a:t>
            </a:r>
          </a:p>
          <a:p>
            <a:r>
              <a:rPr lang="ru-RU" dirty="0"/>
              <a:t>На лицевой стороне: наименование и товарный знак предприятия-изготовителя, наименование изделия, наименование и проба драгоценного металла, масса изделия в граммах, цена за 1 г, цена изделия, обозначение стандарта;</a:t>
            </a:r>
          </a:p>
          <a:p>
            <a:r>
              <a:rPr lang="ru-RU" dirty="0"/>
              <a:t>На оборотной стороне: артикул, размер кольца (браслета, цепочки), наименование материала вставки, номер изделия, месяц, год изготовления, характеристика вставки и отметка о ее соответствии ТНПА, штамб службы технического контроля.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Цену за 1 г и цену изделия заполняют предприятия торговли. Для изделий со вставками из драгоценных камней, кроме того, указывают месяц и год изготовления, номер партии, нормативный документ для вставки. Вставки из натуральных природных бриллиантов содержат дополнительную маркировку, содержащую информацию о форме и виде огранки, массе в каратах, группе цветности, группе чистоты, группе качества огранки и обработки.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Особенности указания реквизитов маркировки отдельных групп ювелирных изделий по назначению, а также гарнитуров и наборов регламентируются стандартами. Размер шрифта при нанесении реквизитов маркировки на этикетке должен быть высотой не менее 1,2 мм. Этикетка к изделиям из драгоценных металлов крепится ниткой и опломбировывается. Изделия (кроме изделий с драгоценными камнями), конструкция которых не позволяет крепление несъемной этикетки, маркируются без опломбирования этикеток. В этом случае этикетка вкладывается в индивидуальную тару вместе с изделием.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Упаковка ювелирных изделий должна производиться в тару – индивидуальную (футляры, коробки и др.), групповую 9картонные коробки) и транспортную (ящики из фанеры и др.)</a:t>
            </a:r>
          </a:p>
          <a:p>
            <a:pPr>
              <a:buNone/>
            </a:pPr>
            <a:r>
              <a:rPr lang="ru-RU" dirty="0"/>
              <a:t>Изделия (кроме изделий с драгоценными камнями), вложенные в индивидуальную тару, вкладываются в групповую тару следующим образом:</a:t>
            </a:r>
          </a:p>
          <a:p>
            <a:r>
              <a:rPr lang="ru-RU" dirty="0"/>
              <a:t>кольца со вставками и без вставок, серьги, подвески – отдельно по каждому виду изделий;</a:t>
            </a:r>
          </a:p>
          <a:p>
            <a:r>
              <a:rPr lang="ru-RU" dirty="0"/>
              <a:t>Посуда и столовые приборы (ножи, вилки, ложки) по 6 или 12 шт.</a:t>
            </a:r>
          </a:p>
          <a:p>
            <a:r>
              <a:rPr lang="ru-RU" dirty="0"/>
              <a:t>Остальные изделия в количествах, согласованных с заказчиком.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39453" y="332656"/>
            <a:ext cx="25058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i="1" dirty="0">
                <a:solidFill>
                  <a:srgbClr val="3399FF"/>
                </a:solidFill>
              </a:rPr>
              <a:t>Упаковка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Допускается:</a:t>
            </a:r>
          </a:p>
          <a:p>
            <a:r>
              <a:rPr lang="ru-RU" dirty="0"/>
              <a:t>изделия без индивидуальной тары поштучно заворачивать в тонкую бумагу и вкладывать в групповую тару;</a:t>
            </a:r>
          </a:p>
          <a:p>
            <a:r>
              <a:rPr lang="ru-RU" dirty="0"/>
              <a:t>шейные украшения вкладывать в групповую тару закрепленными на листе из картона или плотного материала и завернутыми в тонкую бумагу;</a:t>
            </a:r>
          </a:p>
          <a:p>
            <a:r>
              <a:rPr lang="ru-RU" dirty="0"/>
              <a:t>посуду, столовые приборы и предметы украшения интерьера, завернутые в бумагу и вложенные в футляры или коробки, упаковывать в транспортную тару без упаковывания в групповую тару;</a:t>
            </a:r>
          </a:p>
          <a:p>
            <a:r>
              <a:rPr lang="ru-RU" dirty="0"/>
              <a:t>количество изделий, вкладываемых в групповую тару, определять по согласованию с заказчиком.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Требования к упаковыванию изделий с драгоценными камнями определяются договором на поставку. Групповая тара должна быть опломбирована. В транспортную тару могут быть вложены различные изделия, предназначенные одному получателю. Упаковывание изделий в транспортную тару производится в соответствии с требованиями специальных служб связи. Масса транспортной тары с упакованными в нее изделиями не должна превышать 10 кг, кроме случаев, предусмотренных договором на поставку. Упаковка должна обеспечивать сохранность качественных показателей изделий и их количества при транспортировании и хранении. Свободное пространство в таре заполняется вспомогательными упаковочными средствами в виде бумаги или других материалов, предохраняющих содержимое тары от перемещения при транспортировке и хранении.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Транспортирование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Транспортирование ювелирных изделий из драгоценных металлов, как правило, производится специальными службами связи или специализированными транспортными средствами.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Хранение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Хранение изделий осуществляется с соблюдением мер, исключающих их механическое повреждение и обеспечивающих их сохранность. При эксплуатации изделий следует избегать их механического повреждения, а также взаимодействия со щелочными моющими средствами, веществами, содержащими хлор, йод и серу, кремами и мазями, в состав которых входит ртуть или ее соединения. Изделия со вставками плохо выдерживают перепад температур.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03920" cy="45720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Продажа ювелирных и других изделий из драгоценных металлов, произведенных в Российской Федерации, ввезенных на ее территорию, подлежащих клеймению в </a:t>
            </a:r>
            <a:r>
              <a:rPr lang="ru-RU" dirty="0">
                <a:hlinkClick r:id="rId2"/>
              </a:rPr>
              <a:t>порядке</a:t>
            </a:r>
            <a:r>
              <a:rPr lang="ru-RU" dirty="0"/>
              <a:t>, установленном законодательством Российской Федерации, осуществляется только при наличии на этих изделиях оттисков государственных пробирных клейм, а также оттисков </a:t>
            </a:r>
            <a:r>
              <a:rPr lang="ru-RU" dirty="0" err="1"/>
              <a:t>именников</a:t>
            </a:r>
            <a:r>
              <a:rPr lang="ru-RU" dirty="0"/>
              <a:t> (для изделий отечественного производства).</a:t>
            </a:r>
          </a:p>
          <a:p>
            <a:r>
              <a:rPr lang="ru-RU" dirty="0"/>
              <a:t>Допускается продажа ювелирных и других изделий из серебра отечественного производства массой до 3 граммов включительно (без учета вставок) без оттиска государственного пробирного клейма.</a:t>
            </a:r>
          </a:p>
          <a:p>
            <a:r>
              <a:rPr lang="ru-RU" dirty="0"/>
              <a:t>Продажа ограненных бриллиантов, изготовленных из природных алмазов, и ограненных изумрудов осуществляется только при наличии сертификата на каждый такой камень или набор (партию) продаваемых драгоценных камней.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84304" y="404664"/>
            <a:ext cx="5016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>
                <a:solidFill>
                  <a:srgbClr val="0070C0"/>
                </a:solidFill>
              </a:rPr>
              <a:t>Особенности продажи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16632"/>
            <a:ext cx="8503920" cy="640871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Информация о предлагаемых к продаже ювелирных и других изделиях из драгоценных металлов и (или) драгоценных камней, ограненных изумрудах и бриллиантах помимо сведений, указанных в </a:t>
            </a:r>
            <a:r>
              <a:rPr lang="ru-RU" dirty="0">
                <a:hlinkClick r:id="rId2"/>
              </a:rPr>
              <a:t>пунктах 11</a:t>
            </a:r>
            <a:r>
              <a:rPr lang="ru-RU" dirty="0"/>
              <a:t> и </a:t>
            </a:r>
            <a:r>
              <a:rPr lang="ru-RU" dirty="0">
                <a:hlinkClick r:id="rId3"/>
              </a:rPr>
              <a:t>12</a:t>
            </a:r>
            <a:r>
              <a:rPr lang="ru-RU" dirty="0"/>
              <a:t> настоящих Правил, должна содержать извлечения из нормативных правовых актов, устанавливающих порядок опробования, анализа и клеймения ювелирных и других изделий из драгоценных металлов и сертификации драгоценных камней. Ювелирные и другие изделия из драгоценных металлов и (или) драгоценных камней до подачи в торговый зал должны пройти предпродажную подготовку, которая включает в себя осмотр и разбраковку таких изделий, проверку наличия на них оттисков государственного пробирного клейма и </a:t>
            </a:r>
            <a:r>
              <a:rPr lang="ru-RU" dirty="0" err="1"/>
              <a:t>именника</a:t>
            </a:r>
            <a:r>
              <a:rPr lang="ru-RU" dirty="0"/>
              <a:t> (для изделий отечественного производства), а также сохранности пломб и ярлыков, сортировку по размерам. Ювелирные и другие изделия из драгоценных металлов и (или) драгоценных камней, выставленные для продажи, должны быть сгруппированы по их назначению и иметь опломбированные ярлыки с указанием наименования изделия и его изготовителя, вида драгоценного металла, артикула, пробы, массы, вида и характеристики вставок, в том числе способа обработки, изменившего качественно-цветовые и стоимостные характеристики драгоценного камня, а также цены изделия (цены за 1 грамм изделия без вставок). При использовании в качестве вставок материалов искусственного происхождения, обладающих характеристиками (свойствами) драгоценных камней, на ярлыках должна быть указана информация о том, что данный камень не является драгоценным.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Ювелирные и другие изделия из драгоценных металлов и (или) драгоценных камней, а также ограненные драгоценные камни должны иметь индивидуальную упаковку. При передаче приобретенного товара покупателю лицо, осуществляющее продажу, проверяет наличие на нем оттиска государственного пробирного клейма и его качество, наличие оттиска </a:t>
            </a:r>
            <a:r>
              <a:rPr lang="ru-RU" dirty="0" err="1"/>
              <a:t>именника</a:t>
            </a:r>
            <a:r>
              <a:rPr lang="ru-RU" dirty="0"/>
              <a:t> (для изделий отечественного производства), а также сертификата на ограненный драгоценный камень. По требованию покупателя в его присутствии проводится взвешивание приобретенного ювелирного и другого изделия из драгоценных металлов и (или) драгоценных камней без ярлыка массой до 1 кг на весах, имеющих погрешность определения массы не более 0,01 г, и массой от 1 кг до 10 кг - на весах, имеющих погрешность определения не более 0,1 г.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 случае, когда в целях проверки правильности маркировки изделия, в том числе массы, требуется снятие ярлыка, составляется акт с последующим указанием номера акта на ярлыке - дубликате магазина. Ярлык изготовителя сохраняется и навешивается на изделие вместе с дубликатом.  В случае если кассовый чек на товар не содержит наименование товара, пробу, вид и характеристику драгоценного камня, артикул, вместе с товаром покупателю передается товарный чек, в котором указываются эти сведения, наименование продавца, дата продажи и цена товара и лицом, непосредственно осуществляющим продажу товара, проставляется подпись.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418</TotalTime>
  <Words>4190</Words>
  <Application>Microsoft Office PowerPoint</Application>
  <PresentationFormat>Экран (4:3)</PresentationFormat>
  <Paragraphs>234</Paragraphs>
  <Slides>68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72" baseType="lpstr">
      <vt:lpstr>Georgia</vt:lpstr>
      <vt:lpstr>Wingdings</vt:lpstr>
      <vt:lpstr>Wingdings 2</vt:lpstr>
      <vt:lpstr>Официальная</vt:lpstr>
      <vt:lpstr>Ювелирные товары</vt:lpstr>
      <vt:lpstr>Содержание: </vt:lpstr>
      <vt:lpstr>Определение</vt:lpstr>
      <vt:lpstr>Потребительские свойства ювелирных товаров</vt:lpstr>
      <vt:lpstr>Факторы, формирующие потребительские свойства ювелирных товаров:</vt:lpstr>
      <vt:lpstr>Презентация PowerPoint</vt:lpstr>
      <vt:lpstr>Презентация PowerPoint</vt:lpstr>
      <vt:lpstr>Презентация PowerPoint</vt:lpstr>
      <vt:lpstr>Алмаз</vt:lpstr>
      <vt:lpstr>Рубин и сапфир </vt:lpstr>
      <vt:lpstr>Жемчуг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КЛЕЙМЕНИЕ ЮВЕЛИРНЫХ ТОВАРОВ</vt:lpstr>
      <vt:lpstr>Презентация PowerPoint</vt:lpstr>
      <vt:lpstr>Презентация PowerPoint</vt:lpstr>
      <vt:lpstr>Классификация, ассортимент ювелирных товаров</vt:lpstr>
      <vt:lpstr>1. Личные украшения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Предметы туалета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Предметы украшения интерьера </vt:lpstr>
      <vt:lpstr>Контроль качества ювелирных товаров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Маркировка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Транспортирование</vt:lpstr>
      <vt:lpstr>Хранение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УО (Кобринский ГПЛСО</dc:title>
  <dc:creator>KompMaster</dc:creator>
  <cp:lastModifiedBy>Пользователь</cp:lastModifiedBy>
  <cp:revision>43</cp:revision>
  <dcterms:created xsi:type="dcterms:W3CDTF">2017-03-04T12:31:06Z</dcterms:created>
  <dcterms:modified xsi:type="dcterms:W3CDTF">2026-09-01T10:13:00Z</dcterms:modified>
</cp:coreProperties>
</file>