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61" r:id="rId3"/>
    <p:sldId id="276" r:id="rId4"/>
    <p:sldId id="278" r:id="rId5"/>
    <p:sldId id="277" r:id="rId6"/>
    <p:sldId id="279" r:id="rId7"/>
    <p:sldId id="258" r:id="rId8"/>
    <p:sldId id="269" r:id="rId9"/>
    <p:sldId id="259" r:id="rId10"/>
    <p:sldId id="270" r:id="rId11"/>
    <p:sldId id="260" r:id="rId12"/>
    <p:sldId id="263" r:id="rId13"/>
    <p:sldId id="264" r:id="rId14"/>
    <p:sldId id="265" r:id="rId15"/>
    <p:sldId id="272" r:id="rId16"/>
    <p:sldId id="266" r:id="rId17"/>
    <p:sldId id="267" r:id="rId18"/>
    <p:sldId id="268" r:id="rId19"/>
    <p:sldId id="271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60"/>
  </p:normalViewPr>
  <p:slideViewPr>
    <p:cSldViewPr>
      <p:cViewPr varScale="1">
        <p:scale>
          <a:sx n="75" d="100"/>
          <a:sy n="75" d="100"/>
        </p:scale>
        <p:origin x="18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A1E7F-E3DF-46D3-B270-1B9A6F3D0B40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8AD31-D44A-4324-B016-671ED1604857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8AD31-D44A-4324-B016-671ED1604857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E965-C326-4B3C-8F29-EA57554228AD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36228-0B92-43B5-A2E3-E05B365BC205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4FD6-710B-4C64-8268-CCFE19D7FC6A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533A-FD97-40A5-B1B0-4E4D47E673AB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CF15-46DF-41B2-8303-013700B6F715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FDDDF-BC9D-4C3B-A092-F2F86CD46FE7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D892-5699-4BF2-A1E3-39CDBAAC8A14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400E-BB19-46B8-AE5E-40A19EA2E51A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21619-EBF7-486A-86F7-ADA54821E770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DCF38-7081-486D-AC86-8A417E5B075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F3DFA-24B6-4299-A4AD-EDB8BB5F01BD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9A189-6476-44FC-AC2B-23E8485D0B1C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Введение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dirty="0"/>
              <a:t>		В последнее время на рынке промышленных товаров в Российской Федерации появилось большое количество разнообразных бытовых электротоваров (электрические инструменты, стиральные, посудомоечные, машины, холодильники, пылесосы и т. </a:t>
            </a:r>
            <a:r>
              <a:rPr lang="ru-RU" dirty="0" err="1"/>
              <a:t>п</a:t>
            </a:r>
            <a:r>
              <a:rPr lang="ru-RU" dirty="0"/>
              <a:t>), которые производят многочисленные компании многих стран мира. Производители этих товаров постоянно расширяют их ассортимент, разрабатывают новые конструкции, применяя для этого последние достижения науки и техники (в том числе достижения электронной цифровой техники) и улучшая их дизайн, качество и потребительские свойства.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Одни из крупнейших производителей электробытовых товаров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s://armenpress.am/static/news/b/2013/05/7185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752600"/>
            <a:ext cx="2362200" cy="1574407"/>
          </a:xfrm>
          <a:prstGeom prst="rect">
            <a:avLst/>
          </a:prstGeom>
          <a:noFill/>
        </p:spPr>
      </p:pic>
      <p:pic>
        <p:nvPicPr>
          <p:cNvPr id="1028" name="Picture 4" descr="http://cdn.guardian.ng/wp-content/uploads/2016/05/LG-Electronic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52600"/>
            <a:ext cx="2840592" cy="1600200"/>
          </a:xfrm>
          <a:prstGeom prst="rect">
            <a:avLst/>
          </a:prstGeom>
          <a:noFill/>
        </p:spPr>
      </p:pic>
      <p:sp>
        <p:nvSpPr>
          <p:cNvPr id="1030" name="AutoShape 6" descr="https://teplodivo.ru/uploads/images/%D0%91%D0%BE%D1%8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frankstreet.co.za/wp-content/uploads/2017/01/bosch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4114800"/>
            <a:ext cx="2846035" cy="1108800"/>
          </a:xfrm>
          <a:prstGeom prst="rect">
            <a:avLst/>
          </a:prstGeom>
          <a:noFill/>
        </p:spPr>
      </p:pic>
      <p:pic>
        <p:nvPicPr>
          <p:cNvPr id="1034" name="Picture 10" descr="https://www.vaughans.co.uk/images/homepage/banner/neff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3810000"/>
            <a:ext cx="4226814" cy="16383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66800" y="3429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</a:t>
            </a:r>
            <a:r>
              <a:rPr lang="en-US" dirty="0"/>
              <a:t> –</a:t>
            </a:r>
            <a:r>
              <a:rPr lang="ru-RU" dirty="0"/>
              <a:t> </a:t>
            </a:r>
            <a:r>
              <a:rPr lang="en-US" dirty="0"/>
              <a:t>SAMSUNG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3352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 </a:t>
            </a:r>
            <a:r>
              <a:rPr lang="en-US" dirty="0"/>
              <a:t>– LG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5638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</a:t>
            </a:r>
            <a:r>
              <a:rPr lang="en-US" dirty="0"/>
              <a:t>3 – BOSCH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105400" y="5715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/>
              <a:t>– NEFF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Факторы, определяющие качество электробытовых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	Факторы, формирующие качество продукции включают следующие:</a:t>
            </a:r>
          </a:p>
          <a:p>
            <a:r>
              <a:rPr lang="ru-RU" dirty="0"/>
              <a:t>проектирование и разработка продукции;</a:t>
            </a:r>
          </a:p>
          <a:p>
            <a:r>
              <a:rPr lang="ru-RU" dirty="0"/>
              <a:t>сырье;</a:t>
            </a:r>
          </a:p>
          <a:p>
            <a:r>
              <a:rPr lang="ru-RU" dirty="0"/>
              <a:t>технология производства;</a:t>
            </a:r>
          </a:p>
          <a:p>
            <a:pPr algn="just">
              <a:buNone/>
            </a:pPr>
            <a:r>
              <a:rPr lang="ru-RU" dirty="0"/>
              <a:t>		Сырье - один из основополагающих факторов, формирующих качество и количество товаров. Различают основное и вспомогательное сырье, материалы, в том числе упаковочные, а также полуфабрикаты и комплектующие изделия.</a:t>
            </a:r>
          </a:p>
          <a:p>
            <a:pPr algn="just">
              <a:buNone/>
            </a:pPr>
            <a:r>
              <a:rPr lang="ru-RU" dirty="0"/>
              <a:t>		Основное и вспомогательное сырье отличаются в различной степени их обработки и готовности, а также воздействия на формирование качества и количества.</a:t>
            </a:r>
          </a:p>
          <a:p>
            <a:pPr algn="just">
              <a:buNone/>
            </a:pPr>
            <a:r>
              <a:rPr lang="ru-RU" dirty="0"/>
              <a:t>		Основное сырье наряду с технологией производства в значительной мере определяет ассортиментную группу готовой продукции. В группу электробытовых товаров входят изделия, при эксплуатации которых используется электрическая энергии, то немаловажным является качество исходного материала для изготовления изоляции: пластмассы, резина и т. </a:t>
            </a:r>
            <a:r>
              <a:rPr lang="ru-RU" dirty="0" err="1"/>
              <a:t>п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/>
              <a:t>		Конструкция - этот фактор оказывает решающее воздействие на формирование основных характеристик непродовольственных товаров: ассортиментную, количественную, качественную и стоимостную. Назначение конструкции - обеспечение функциональных, эргономических, эстетических свойств, безопасности и надежности изделий. Выбор параметров конструкции изделий зависит от характера потребностей. Большое значение наряду с дизайном и техническим уровнем имеет взаимозаменяемость и совместимость отдельных деталей и узлов, а также их надежность. Так, например, бытовые электрические стиральные машины выпускаются с двумя принципами работы - стиркой в барабане и стиркой в баке с помощью активатора. </a:t>
            </a:r>
            <a:r>
              <a:rPr lang="ru-RU" dirty="0" err="1"/>
              <a:t>Активаторные</a:t>
            </a:r>
            <a:r>
              <a:rPr lang="ru-RU" dirty="0"/>
              <a:t> машины имеют более простую конструкцию, меньшую стоимость производства и более низкую розничную цену, но дают низкую эффективность </a:t>
            </a:r>
            <a:r>
              <a:rPr lang="ru-RU" dirty="0" err="1"/>
              <a:t>отстирывания</a:t>
            </a:r>
            <a:r>
              <a:rPr lang="ru-RU" dirty="0"/>
              <a:t> белья. Для повышения эффективности </a:t>
            </a:r>
            <a:r>
              <a:rPr lang="ru-RU" dirty="0" err="1"/>
              <a:t>отстирывания</a:t>
            </a:r>
            <a:r>
              <a:rPr lang="ru-RU" dirty="0"/>
              <a:t> белья разработаны стиральные машины, сочетающие активатор и барабан.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производства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/>
              <a:t>		Наряду с основным сырьем технологические процессы оказывают решающее воздействие на </a:t>
            </a:r>
            <a:r>
              <a:rPr lang="ru-RU" dirty="0" err="1"/>
              <a:t>сохраняемость</a:t>
            </a:r>
            <a:r>
              <a:rPr lang="ru-RU" dirty="0"/>
              <a:t>).</a:t>
            </a:r>
          </a:p>
          <a:p>
            <a:pPr algn="just">
              <a:buNone/>
            </a:pPr>
            <a:r>
              <a:rPr lang="ru-RU" dirty="0"/>
              <a:t>		Хотя каждый этап технологии производства вносит определенный ассортиментную, количественную, качественную и стоимостную. Различают три основных этапа технологии производства:</a:t>
            </a:r>
          </a:p>
          <a:p>
            <a:r>
              <a:rPr lang="ru-RU" dirty="0"/>
              <a:t>подготовительный (совокупность операций по подготовке основного и вспомогательного сырья и комплектующих изделий к сборке);</a:t>
            </a:r>
          </a:p>
          <a:p>
            <a:r>
              <a:rPr lang="ru-RU" dirty="0"/>
              <a:t>основной этап (переработка сырья, сборка комплектующих изделий);</a:t>
            </a:r>
          </a:p>
          <a:p>
            <a:r>
              <a:rPr lang="ru-RU" dirty="0"/>
              <a:t>окончательный этап (придание товарного вида, улучшение формирование основных характеристик непродовольственных товаров: вклад в формирование качества готового продукта, наибольшее значение имеют операции основного этапа.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К сохраняющим факторам относятся упаковка, хранение, товарная обработка, реализация, послепродажное обслуживание или потребление.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электробытовых товаров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	Электробытовые товары классифицируют по нескольким признакам. По назначению ассортимент электротоваров подразделяют на следующие группы:</a:t>
            </a:r>
          </a:p>
          <a:p>
            <a:pPr>
              <a:buNone/>
            </a:pPr>
            <a:r>
              <a:rPr lang="ru-RU" dirty="0"/>
              <a:t>- провода установочные; соединительные шнуры;</a:t>
            </a:r>
          </a:p>
          <a:p>
            <a:pPr>
              <a:buNone/>
            </a:pPr>
            <a:r>
              <a:rPr lang="ru-RU" dirty="0"/>
              <a:t>- </a:t>
            </a:r>
            <a:r>
              <a:rPr lang="ru-RU" dirty="0" err="1"/>
              <a:t>электроустановочные</a:t>
            </a:r>
            <a:r>
              <a:rPr lang="ru-RU" dirty="0"/>
              <a:t> изделия, источники света;</a:t>
            </a:r>
          </a:p>
          <a:p>
            <a:pPr>
              <a:buNone/>
            </a:pPr>
            <a:r>
              <a:rPr lang="ru-RU" dirty="0"/>
              <a:t>- бытовые светильники;</a:t>
            </a:r>
          </a:p>
          <a:p>
            <a:pPr>
              <a:buNone/>
            </a:pPr>
            <a:r>
              <a:rPr lang="ru-RU" dirty="0"/>
              <a:t>- бытовые электрические приборы и машины;</a:t>
            </a:r>
          </a:p>
          <a:p>
            <a:pPr>
              <a:buNone/>
            </a:pPr>
            <a:r>
              <a:rPr lang="ru-RU" dirty="0"/>
              <a:t>- электромеханические инструменты и машины для механизации хозяйственных работ;</a:t>
            </a:r>
          </a:p>
          <a:p>
            <a:pPr>
              <a:buNone/>
            </a:pPr>
            <a:r>
              <a:rPr lang="ru-RU" dirty="0"/>
              <a:t>- трансформаторы, контрольно-измерительные приборы, химические источники тока.</a:t>
            </a:r>
          </a:p>
          <a:p>
            <a:pPr algn="just">
              <a:buNone/>
            </a:pPr>
            <a:r>
              <a:rPr lang="ru-RU" dirty="0"/>
              <a:t>	Каждая группа делится на конкретные виды изделий с учетом их узкофункционального назначения. Предусмотрена внутривидовая классификация, построенная с учетом особенностей конструкции прибора, наличия элементов комфортности, величины потребляемой мощности, способа регулировки и других признаков, характерных для конкретного изделия.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Провода установочные; соединительные шнуры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8674" name="Picture 2" descr="http://dom-electrik.ru/wa-data/public/shop/products/77/01/177/images/1514/1514.750x0.jpg"/>
          <p:cNvPicPr>
            <a:picLocks noChangeAspect="1" noChangeArrowheads="1"/>
          </p:cNvPicPr>
          <p:nvPr/>
        </p:nvPicPr>
        <p:blipFill>
          <a:blip r:embed="rId2"/>
          <a:srcRect t="15118" b="16630"/>
          <a:stretch>
            <a:fillRect/>
          </a:stretch>
        </p:blipFill>
        <p:spPr bwMode="auto">
          <a:xfrm>
            <a:off x="762000" y="2438400"/>
            <a:ext cx="3594667" cy="2453366"/>
          </a:xfrm>
          <a:prstGeom prst="rect">
            <a:avLst/>
          </a:prstGeom>
          <a:noFill/>
        </p:spPr>
      </p:pic>
      <p:pic>
        <p:nvPicPr>
          <p:cNvPr id="28676" name="Picture 4" descr="https://avatars.mds.yandex.net/get-marketpic/214785/market_JOweVSdRsOf5IqEtCxX7TA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590800"/>
            <a:ext cx="2133600" cy="222597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62000" y="5105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5 – Провода установочные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0" y="5105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6 – Соединительные шнуры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Электроустановочные</a:t>
            </a:r>
            <a:r>
              <a:rPr lang="ru-RU" dirty="0"/>
              <a:t> изделия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447800"/>
            <a:ext cx="7467600" cy="22098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1600" dirty="0"/>
              <a:t>	</a:t>
            </a:r>
            <a:r>
              <a:rPr lang="ru-RU" sz="2100" dirty="0"/>
              <a:t>	</a:t>
            </a:r>
            <a:r>
              <a:rPr lang="ru-RU" sz="2300" dirty="0"/>
              <a:t>В группу </a:t>
            </a:r>
            <a:r>
              <a:rPr lang="ru-RU" sz="2300" dirty="0" err="1"/>
              <a:t>электроустановочных</a:t>
            </a:r>
            <a:r>
              <a:rPr lang="ru-RU" sz="2300" dirty="0"/>
              <a:t> изделий входят изделия, необходимые для монтажа квартирных электропроводок, подключения к ним приборов и машин, защиты проводки машин от токов короткого замыкания, перегрузки и других целей. 	</a:t>
            </a:r>
          </a:p>
          <a:p>
            <a:pPr algn="just">
              <a:buNone/>
            </a:pPr>
            <a:r>
              <a:rPr lang="ru-RU" sz="2300" dirty="0"/>
              <a:t>		Ассортимент товаров этой группы очень широк: патроны, выключатели, переключатели, штепсельные вилки и розетки, предохранители, изоляционные ролики, втулки, воронки, лента.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4" name="Picture 2" descr="https://5metrov.ru/upload/crm/goods_item/e20/e20003069e37f4cc858fad569a12d86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191000"/>
            <a:ext cx="2261657" cy="1431925"/>
          </a:xfrm>
          <a:prstGeom prst="rect">
            <a:avLst/>
          </a:prstGeom>
          <a:noFill/>
        </p:spPr>
      </p:pic>
      <p:pic>
        <p:nvPicPr>
          <p:cNvPr id="3076" name="Picture 4" descr="http://automaniashop.ru/images/autodetali/catalog/Elektronika/Adaptery_i_razvetvitely/afu-t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352800"/>
            <a:ext cx="1752600" cy="2380441"/>
          </a:xfrm>
          <a:prstGeom prst="rect">
            <a:avLst/>
          </a:prstGeom>
          <a:noFill/>
        </p:spPr>
      </p:pic>
      <p:pic>
        <p:nvPicPr>
          <p:cNvPr id="3078" name="Picture 6" descr="https://sunny-stroy.ru/upload/iblock/b58/b58bc44b01d9bebb249f583e3f7e03d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810000"/>
            <a:ext cx="2937013" cy="180136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" y="5715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7 – Штепсельная розетка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0" y="5715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9 – Штепсельная вилка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57150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8 – Предохранители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Бытовые светильники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9698" name="Picture 2" descr="http://www.vseinstrumenti.ru/images/goods/electrika-i-svet/svetilniki/717417/0x0/10193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133600"/>
            <a:ext cx="4343043" cy="2896266"/>
          </a:xfrm>
          <a:prstGeom prst="rect">
            <a:avLst/>
          </a:prstGeom>
          <a:noFill/>
        </p:spPr>
      </p:pic>
      <p:pic>
        <p:nvPicPr>
          <p:cNvPr id="29702" name="Picture 6" descr="https://avatars.mds.yandex.net/get-marketpic/203634/market_2m0nSQDU6_AX03vDez5M5Q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2971902" cy="29699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19400" y="5410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10 – Бытовые светильники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Бытовые электрические приборы и машины по назначению делят на: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нагревательные приборы;</a:t>
            </a:r>
          </a:p>
          <a:p>
            <a:r>
              <a:rPr lang="ru-RU" dirty="0"/>
              <a:t> холодильники и морозильники;</a:t>
            </a:r>
          </a:p>
          <a:p>
            <a:r>
              <a:rPr lang="ru-RU" dirty="0" err="1"/>
              <a:t>бельеобрабатывающие</a:t>
            </a:r>
            <a:r>
              <a:rPr lang="ru-RU" dirty="0"/>
              <a:t> машины (стиральные машины, гладильные машины, утюги);</a:t>
            </a:r>
          </a:p>
          <a:p>
            <a:r>
              <a:rPr lang="ru-RU" dirty="0"/>
              <a:t>уборочные машины;</a:t>
            </a:r>
          </a:p>
          <a:p>
            <a:r>
              <a:rPr lang="ru-RU" dirty="0"/>
              <a:t>швейные машины;</a:t>
            </a:r>
          </a:p>
          <a:p>
            <a:r>
              <a:rPr lang="ru-RU" dirty="0"/>
              <a:t>машины для механизации кухонных работ;</a:t>
            </a:r>
          </a:p>
          <a:p>
            <a:r>
              <a:rPr lang="ru-RU" dirty="0"/>
              <a:t>приборы личной гигиены и санитарии;</a:t>
            </a:r>
          </a:p>
          <a:p>
            <a:r>
              <a:rPr lang="ru-RU" dirty="0"/>
              <a:t>машины для поддержания микроклимата в помещениях;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Нагревательные приборы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1506" name="Picture 2" descr="http://gracenn.ru/upload/iblock/a44/00159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362200"/>
            <a:ext cx="2971800" cy="2971800"/>
          </a:xfrm>
          <a:prstGeom prst="rect">
            <a:avLst/>
          </a:prstGeom>
          <a:noFill/>
        </p:spPr>
      </p:pic>
      <p:pic>
        <p:nvPicPr>
          <p:cNvPr id="21508" name="Picture 4" descr="https://s.technopoint.ru/thumb/st1/fit/wm/1368/1414/d231636b1de26240e061694a0c99c288/921713395c60a58b9dac2160523b7214ff1afa9e805bef5dd42c70fdb0c2ac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819400"/>
            <a:ext cx="1924875" cy="1989600"/>
          </a:xfrm>
          <a:prstGeom prst="rect">
            <a:avLst/>
          </a:prstGeom>
          <a:noFill/>
        </p:spPr>
      </p:pic>
      <p:pic>
        <p:nvPicPr>
          <p:cNvPr id="21510" name="Picture 6" descr="http://ovs-solikamsk.ru/wp-content/uploads/2017/06/12747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828800"/>
            <a:ext cx="3048000" cy="304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04800" y="50292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11 – Электроплитка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5029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12 – Электрочайник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67400" y="50292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13 – Эл. водонагреватель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Холодильники и морозильники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3554" name="Picture 2" descr="https://img01.kupiprodai.ru/072016/146799432759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52600"/>
            <a:ext cx="1676400" cy="3667126"/>
          </a:xfrm>
          <a:prstGeom prst="rect">
            <a:avLst/>
          </a:prstGeom>
          <a:noFill/>
        </p:spPr>
      </p:pic>
      <p:pic>
        <p:nvPicPr>
          <p:cNvPr id="23556" name="Picture 4" descr="https://static.chance.ru/sites/default/files/styles/big_photo_gallery/public/images/977045.jpg?itok=v5YXasl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905000"/>
            <a:ext cx="4447992" cy="3391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800" y="5715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14 – Холодильник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9600" y="57150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15 – Морозильная камера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Бельеобрабатывающие</a:t>
            </a:r>
            <a:r>
              <a:rPr lang="ru-RU" dirty="0"/>
              <a:t> машины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4578" name="Picture 2" descr="http://tehdiskont.ru/wp-content/uploads/2016/08/8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133600"/>
            <a:ext cx="3124200" cy="3124200"/>
          </a:xfrm>
          <a:prstGeom prst="rect">
            <a:avLst/>
          </a:prstGeom>
          <a:noFill/>
        </p:spPr>
      </p:pic>
      <p:pic>
        <p:nvPicPr>
          <p:cNvPr id="24580" name="Picture 4" descr="http://www.mosteh.ru/pictures/product/big/4452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667000"/>
            <a:ext cx="2576540" cy="2517648"/>
          </a:xfrm>
          <a:prstGeom prst="rect">
            <a:avLst/>
          </a:prstGeom>
          <a:noFill/>
        </p:spPr>
      </p:pic>
      <p:pic>
        <p:nvPicPr>
          <p:cNvPr id="24582" name="Picture 6" descr="https://tehnomaster.com/gallery/Image/Import/Scarlett/Scarlett-SC-SI30E01R-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505200"/>
            <a:ext cx="2133600" cy="17218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638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16 – Стиральная машина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0" y="5638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17 – Гладильная машина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5638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18 – Утюг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Уборочные машины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1746" name="Picture 2" descr="https://im0-tub-ru.yandex.net/i?id=a6de2dd3a95338f5850ee374301955f1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362200"/>
            <a:ext cx="2831538" cy="1963200"/>
          </a:xfrm>
          <a:prstGeom prst="rect">
            <a:avLst/>
          </a:prstGeom>
          <a:noFill/>
        </p:spPr>
      </p:pic>
      <p:pic>
        <p:nvPicPr>
          <p:cNvPr id="31748" name="Picture 4" descr="https://trumart.ru/files/items/original/117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981200"/>
            <a:ext cx="2218183" cy="2438400"/>
          </a:xfrm>
          <a:prstGeom prst="rect">
            <a:avLst/>
          </a:prstGeom>
          <a:noFill/>
        </p:spPr>
      </p:pic>
      <p:pic>
        <p:nvPicPr>
          <p:cNvPr id="31750" name="Picture 6" descr="http://vigodalavka.ru/7814-1-large_default/%D0%A0%D0%BE%D0%B1%D0%BE%D1%82-%D0%BF%D1%8B%D0%BB%D0%B5%D1%81%D0%BE%D1%81-%D0%B4%D0%BB%D1%8F-%D1%81%D1%83%D1%85%D0%BE%D0%B9-%D1%83%D0%B1%D0%BE%D1%80%D0%BA%D0%B8-hoov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2819400"/>
            <a:ext cx="2482683" cy="13795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200" y="46482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19 – Пылесос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4648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20 – Робот-пылесос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9800" y="4648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21 – Моющий пылесос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Машины для механизации кухонных работ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5604" name="Picture 4" descr="http://home.phonegold.ru/1_%D0%A2%D0%B5%D1%81%D1%82%D0%BE%D0%BC%D0%B5%D1%81-bomann-km-1393-cb-red-pic/pictures_19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743200"/>
            <a:ext cx="2743200" cy="2743200"/>
          </a:xfrm>
          <a:prstGeom prst="rect">
            <a:avLst/>
          </a:prstGeom>
          <a:noFill/>
        </p:spPr>
      </p:pic>
      <p:pic>
        <p:nvPicPr>
          <p:cNvPr id="25606" name="Picture 6" descr="http://fast.ulmart.ru/p/ym/430/43005/4300587.jpg"/>
          <p:cNvPicPr>
            <a:picLocks noChangeAspect="1" noChangeArrowheads="1"/>
          </p:cNvPicPr>
          <p:nvPr/>
        </p:nvPicPr>
        <p:blipFill>
          <a:blip r:embed="rId3"/>
          <a:srcRect l="23622" r="24567"/>
          <a:stretch>
            <a:fillRect/>
          </a:stretch>
        </p:blipFill>
        <p:spPr bwMode="auto">
          <a:xfrm>
            <a:off x="685800" y="1371600"/>
            <a:ext cx="2057400" cy="3971409"/>
          </a:xfrm>
          <a:prstGeom prst="rect">
            <a:avLst/>
          </a:prstGeom>
          <a:noFill/>
        </p:spPr>
      </p:pic>
      <p:pic>
        <p:nvPicPr>
          <p:cNvPr id="25608" name="Picture 8" descr="https://ravta.ru/upload/iblock/791/791578d77106867d7c70d9736b3f3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438400"/>
            <a:ext cx="2892425" cy="293581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400" y="5486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22 – </a:t>
            </a:r>
            <a:r>
              <a:rPr lang="ru-RU" dirty="0" err="1"/>
              <a:t>Блендер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00400" y="5486400"/>
            <a:ext cx="2180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23 – Мясорубка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43600" y="5486400"/>
            <a:ext cx="2976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24 – Кухонный комбайн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Машины для поддержания микроклимата в помещениях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6626" name="Picture 2" descr="http://ion.mk.ua/uploads/p/7713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743200"/>
            <a:ext cx="2963815" cy="2514600"/>
          </a:xfrm>
          <a:prstGeom prst="rect">
            <a:avLst/>
          </a:prstGeom>
          <a:noFill/>
        </p:spPr>
      </p:pic>
      <p:pic>
        <p:nvPicPr>
          <p:cNvPr id="26628" name="Picture 4" descr="https://items.s2.citilink.ru/613977_v01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286000"/>
            <a:ext cx="2070735" cy="3034044"/>
          </a:xfrm>
          <a:prstGeom prst="rect">
            <a:avLst/>
          </a:prstGeom>
          <a:noFill/>
        </p:spPr>
      </p:pic>
      <p:pic>
        <p:nvPicPr>
          <p:cNvPr id="26630" name="Picture 6" descr="https://stl-orto.ru/wp-content/uploads/2018/01/0u6a88ed24-30521ca1-77b04f43-38.jpg-x760-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95600"/>
            <a:ext cx="2514600" cy="2514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57200" y="5486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25 - Кондиционер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05200" y="5486400"/>
            <a:ext cx="2182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26 - Вентилятор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48573" y="5486400"/>
            <a:ext cx="3195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27 – Увлажнитель воздуха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Швейные машины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7650" name="Picture 2" descr="http://liketechno.ru/upload/iblock/p52444_367945_shveynaya_mashina_brother_ls_21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371600"/>
            <a:ext cx="4343400" cy="407153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0" y="5715000"/>
            <a:ext cx="3200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28 – Швейные машины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Приборы личной гигиены и санитарии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22" name="Picture 2" descr="https://kupitut-crimea.ru/images/detailed/26/1-Braun-Series-3-3080s-fro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2971800" cy="2971800"/>
          </a:xfrm>
          <a:prstGeom prst="rect">
            <a:avLst/>
          </a:prstGeom>
          <a:noFill/>
        </p:spPr>
      </p:pic>
      <p:pic>
        <p:nvPicPr>
          <p:cNvPr id="30724" name="Picture 4" descr="http://stopkaries.ru/images/detailed/8/14-2-211016.jpg"/>
          <p:cNvPicPr>
            <a:picLocks noChangeAspect="1" noChangeArrowheads="1"/>
          </p:cNvPicPr>
          <p:nvPr/>
        </p:nvPicPr>
        <p:blipFill>
          <a:blip r:embed="rId3" cstate="print"/>
          <a:srcRect l="32336" r="28136"/>
          <a:stretch>
            <a:fillRect/>
          </a:stretch>
        </p:blipFill>
        <p:spPr bwMode="auto">
          <a:xfrm>
            <a:off x="3886200" y="1676400"/>
            <a:ext cx="1316154" cy="3329712"/>
          </a:xfrm>
          <a:prstGeom prst="rect">
            <a:avLst/>
          </a:prstGeom>
          <a:noFill/>
        </p:spPr>
      </p:pic>
      <p:pic>
        <p:nvPicPr>
          <p:cNvPr id="30726" name="Picture 6" descr="https://www.vsevse.ru/photo_item/626/photo_large/photo22631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524000"/>
            <a:ext cx="2438400" cy="33667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90600" y="5334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29 – Эл. бритва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5334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30 – Эл. зубная щётка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5334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Рис. 31 – Эл. машинка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ЭБТ по виду энергии, в которая преобразуется </a:t>
            </a:r>
            <a:r>
              <a:rPr lang="ru-RU" dirty="0" err="1"/>
              <a:t>эл</a:t>
            </a:r>
            <a:r>
              <a:rPr lang="ru-RU" dirty="0"/>
              <a:t>. энергия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/>
              <a:t> 		По виду энергии, в которую преобразуется электрическая энергия при работе бытовые электроприборы и машины подразделяются: </a:t>
            </a:r>
          </a:p>
          <a:p>
            <a:pPr algn="just"/>
            <a:r>
              <a:rPr lang="ru-RU" dirty="0"/>
              <a:t>на электронагревательные, в которых электрическая энергия преобразуется в тепловую;</a:t>
            </a:r>
          </a:p>
          <a:p>
            <a:pPr algn="just"/>
            <a:r>
              <a:rPr lang="ru-RU" dirty="0"/>
              <a:t> электромеханические, в которых электрическая энергия преобразуется в механическую энергию рабочего органа (</a:t>
            </a:r>
            <a:r>
              <a:rPr lang="ru-RU" dirty="0" err="1"/>
              <a:t>электрокофемолки</a:t>
            </a:r>
            <a:r>
              <a:rPr lang="ru-RU" dirty="0"/>
              <a:t>, компрессионные холодильники);</a:t>
            </a:r>
          </a:p>
          <a:p>
            <a:pPr algn="just"/>
            <a:r>
              <a:rPr lang="ru-RU" dirty="0"/>
              <a:t> световые, в которых электрическая энергия преобразуется в видимую световую энергию,</a:t>
            </a:r>
          </a:p>
          <a:p>
            <a:pPr algn="just"/>
            <a:r>
              <a:rPr lang="ru-RU" dirty="0"/>
              <a:t> и комбинированные.</a:t>
            </a:r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/>
              <a:t>Классификация ЭБТ по типу защиты от поражения электрическим током. 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267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/>
              <a:t>ЭБТ товары делят на классы.</a:t>
            </a:r>
            <a:endParaRPr lang="ru-RU" sz="1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600" dirty="0">
                <a:solidFill>
                  <a:srgbClr val="FF0000"/>
                </a:solidFill>
              </a:rPr>
              <a:t>Класс 0</a:t>
            </a:r>
          </a:p>
          <a:p>
            <a:r>
              <a:rPr lang="ru-RU" sz="1600" dirty="0"/>
              <a:t>У оборудования с нулевым классом, электрическая защита обеспечивается только основной изоляцией, а корпус или открытые токопроводящие части электрооборудования при этом не присоединяются к защитному проводнику электропроводки и в случае пробоя изоляции, защита обеспечивается только воздушным промежутком.</a:t>
            </a:r>
          </a:p>
          <a:p>
            <a:pPr>
              <a:buNone/>
            </a:pPr>
            <a:r>
              <a:rPr lang="ru-RU" sz="1600" dirty="0">
                <a:solidFill>
                  <a:srgbClr val="FF0000"/>
                </a:solidFill>
              </a:rPr>
              <a:t>Класс I</a:t>
            </a:r>
          </a:p>
          <a:p>
            <a:r>
              <a:rPr lang="ru-RU" sz="1600" dirty="0"/>
              <a:t>Защита электрооборудования, относящегося к первому классу, обеспечивается основной изоляцией и соединением корпуса или открытых токопроводящих частей, защитным проводником.</a:t>
            </a:r>
          </a:p>
          <a:p>
            <a:r>
              <a:rPr lang="ru-RU" sz="1600" dirty="0"/>
              <a:t>В случае пробоя или выхода из строя изоляции, должно сработать установленное защитное устройство для примера можно привести Автоматический выключатель, а корпус или открытые токопроводящие части не могут оказаться под напряжением.</a:t>
            </a:r>
          </a:p>
          <a:p>
            <a:r>
              <a:rPr lang="ru-RU" sz="1600" dirty="0"/>
              <a:t>Электрооборудование первого класса соединяется с электрической сетью трехжильным кабелем с защитным проводником.</a:t>
            </a:r>
          </a:p>
          <a:p>
            <a:r>
              <a:rPr lang="ru-RU" sz="1600" dirty="0"/>
              <a:t>Если соединение с электрической сетью соединяется двухжильным кабелем, то корпус оборудования должен быть снабжен зажимом (заземляющим болтом или шиной) для подключения защитного проводника.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Классы защиты от поражения электрическим током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Класс II</a:t>
            </a:r>
          </a:p>
          <a:p>
            <a:r>
              <a:rPr lang="ru-RU" dirty="0"/>
              <a:t>Ко второму классу защиты, относится электрооборудование, обеспечивающее двойную защиту или усиленную изоляцию, при этом отсутствуют средства подключения защитного заземления.</a:t>
            </a:r>
          </a:p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Класс III</a:t>
            </a:r>
          </a:p>
          <a:p>
            <a:r>
              <a:rPr lang="ru-RU" dirty="0"/>
              <a:t>Электрооборудование, имеющее третий класс защиты, обеспечивается электрическим питанием от источника безопасного (низкого) напряжения.</a:t>
            </a:r>
          </a:p>
          <a:p>
            <a:r>
              <a:rPr lang="ru-RU" dirty="0"/>
              <a:t>По режиму работы - с кратковременным, повторно-кратковременным и продолжительным режимом.</a:t>
            </a:r>
          </a:p>
          <a:p>
            <a:r>
              <a:rPr lang="ru-RU" dirty="0"/>
              <a:t>По климатическому исполнению: электроприборы для работы в умеренном климате (У), умеренном и холодном (УХЛ), а также в любом климате (В), кроме очень холодного (О).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1264</Words>
  <Application>Microsoft Office PowerPoint</Application>
  <PresentationFormat>Экран (4:3)</PresentationFormat>
  <Paragraphs>126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Введение</vt:lpstr>
      <vt:lpstr>Одни из крупнейших производителей электробытовых товаров</vt:lpstr>
      <vt:lpstr>Факторы, определяющие качество электробытовых товаров</vt:lpstr>
      <vt:lpstr>Презентация PowerPoint</vt:lpstr>
      <vt:lpstr>Технология производства</vt:lpstr>
      <vt:lpstr>К сохраняющим факторам относятся упаковка, хранение, товарная обработка, реализация, послепродажное обслуживание или потребление.</vt:lpstr>
      <vt:lpstr>Классификация электробытовых товаров</vt:lpstr>
      <vt:lpstr>Провода установочные; соединительные шнуры</vt:lpstr>
      <vt:lpstr>Электроустановочные изделия</vt:lpstr>
      <vt:lpstr>Бытовые светильники</vt:lpstr>
      <vt:lpstr>Бытовые электрические приборы и машины по назначению делят на:</vt:lpstr>
      <vt:lpstr>Нагревательные приборы</vt:lpstr>
      <vt:lpstr>Холодильники и морозильники</vt:lpstr>
      <vt:lpstr>Бельеобрабатывающие машины </vt:lpstr>
      <vt:lpstr>Уборочные машины</vt:lpstr>
      <vt:lpstr>Машины для механизации кухонных работ</vt:lpstr>
      <vt:lpstr>Машины для поддержания микроклимата в помещениях</vt:lpstr>
      <vt:lpstr>Швейные машины</vt:lpstr>
      <vt:lpstr>Приборы личной гигиены и санитарии</vt:lpstr>
      <vt:lpstr>Классификация ЭБТ по виду энергии, в которая преобразуется эл. энергия</vt:lpstr>
      <vt:lpstr>Классификация ЭБТ по типу защиты от поражения электрическим током.  </vt:lpstr>
      <vt:lpstr>Классы защиты от поражения электрическим током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Товароведение электробытовых товаров</dc:title>
  <dc:creator>User</dc:creator>
  <cp:lastModifiedBy>Пользователь</cp:lastModifiedBy>
  <cp:revision>23</cp:revision>
  <dcterms:created xsi:type="dcterms:W3CDTF">2018-05-06T12:16:50Z</dcterms:created>
  <dcterms:modified xsi:type="dcterms:W3CDTF">2026-09-01T10:12:10Z</dcterms:modified>
</cp:coreProperties>
</file>