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sldIdLst>
    <p:sldId id="257" r:id="rId2"/>
    <p:sldId id="283" r:id="rId3"/>
    <p:sldId id="275" r:id="rId4"/>
    <p:sldId id="276" r:id="rId5"/>
    <p:sldId id="277" r:id="rId6"/>
    <p:sldId id="279" r:id="rId7"/>
    <p:sldId id="278" r:id="rId8"/>
    <p:sldId id="286" r:id="rId9"/>
    <p:sldId id="287" r:id="rId10"/>
    <p:sldId id="288" r:id="rId11"/>
    <p:sldId id="260" r:id="rId12"/>
    <p:sldId id="261" r:id="rId13"/>
    <p:sldId id="262" r:id="rId14"/>
    <p:sldId id="263" r:id="rId15"/>
    <p:sldId id="258" r:id="rId16"/>
    <p:sldId id="264" r:id="rId17"/>
    <p:sldId id="302" r:id="rId18"/>
    <p:sldId id="265" r:id="rId19"/>
    <p:sldId id="300" r:id="rId20"/>
    <p:sldId id="301" r:id="rId21"/>
    <p:sldId id="266" r:id="rId22"/>
    <p:sldId id="267" r:id="rId23"/>
    <p:sldId id="303" r:id="rId24"/>
    <p:sldId id="268" r:id="rId25"/>
    <p:sldId id="269" r:id="rId26"/>
    <p:sldId id="270" r:id="rId27"/>
    <p:sldId id="271" r:id="rId28"/>
    <p:sldId id="272" r:id="rId29"/>
    <p:sldId id="273" r:id="rId30"/>
    <p:sldId id="274" r:id="rId31"/>
    <p:sldId id="289" r:id="rId32"/>
    <p:sldId id="293" r:id="rId33"/>
    <p:sldId id="294" r:id="rId34"/>
    <p:sldId id="299" r:id="rId35"/>
    <p:sldId id="295" r:id="rId36"/>
    <p:sldId id="297" r:id="rId37"/>
    <p:sldId id="296" r:id="rId38"/>
    <p:sldId id="298" r:id="rId39"/>
    <p:sldId id="290" r:id="rId40"/>
    <p:sldId id="284" r:id="rId41"/>
    <p:sldId id="291" r:id="rId4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Слава" initials="С" lastIdx="1" clrIdx="0">
    <p:extLst>
      <p:ext uri="{19B8F6BF-5375-455C-9EA6-DF929625EA0E}">
        <p15:presenceInfo xmlns:p15="http://schemas.microsoft.com/office/powerpoint/2012/main" userId="Слава"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6F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2" d="100"/>
          <a:sy n="62" d="100"/>
        </p:scale>
        <p:origin x="6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7-11-12T16:14:59.955" idx="1">
    <p:pos x="5971" y="-260"/>
    <p:text/>
    <p:extLst>
      <p:ext uri="{C676402C-5697-4E1C-873F-D02D1690AC5C}">
        <p15:threadingInfo xmlns:p15="http://schemas.microsoft.com/office/powerpoint/2012/main" timeZoneBias="-18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30061D9C-6A4E-472F-9F04-307B53674CF9}" type="datetimeFigureOut">
              <a:rPr lang="ru-RU" smtClean="0"/>
              <a:t>31.01.2019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441DA51-6B47-41C6-ABFE-9A446452091D}" type="slidenum">
              <a:rPr lang="ru-RU" smtClean="0"/>
              <a:t>‹#›</a:t>
            </a:fld>
            <a:endParaRPr lang="ru-RU"/>
          </a:p>
        </p:txBody>
      </p:sp>
    </p:spTree>
    <p:extLst>
      <p:ext uri="{BB962C8B-B14F-4D97-AF65-F5344CB8AC3E}">
        <p14:creationId xmlns:p14="http://schemas.microsoft.com/office/powerpoint/2010/main" val="27714947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0061D9C-6A4E-472F-9F04-307B53674CF9}" type="datetimeFigureOut">
              <a:rPr lang="ru-RU" smtClean="0"/>
              <a:t>31.01.2019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441DA51-6B47-41C6-ABFE-9A446452091D}" type="slidenum">
              <a:rPr lang="ru-RU" smtClean="0"/>
              <a:t>‹#›</a:t>
            </a:fld>
            <a:endParaRPr lang="ru-RU"/>
          </a:p>
        </p:txBody>
      </p:sp>
    </p:spTree>
    <p:extLst>
      <p:ext uri="{BB962C8B-B14F-4D97-AF65-F5344CB8AC3E}">
        <p14:creationId xmlns:p14="http://schemas.microsoft.com/office/powerpoint/2010/main" val="3593434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30061D9C-6A4E-472F-9F04-307B53674CF9}" type="datetimeFigureOut">
              <a:rPr lang="ru-RU" smtClean="0"/>
              <a:t>31.01.2019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441DA51-6B47-41C6-ABFE-9A446452091D}" type="slidenum">
              <a:rPr lang="ru-RU" smtClean="0"/>
              <a:t>‹#›</a:t>
            </a:fld>
            <a:endParaRPr lang="ru-RU"/>
          </a:p>
        </p:txBody>
      </p:sp>
    </p:spTree>
    <p:extLst>
      <p:ext uri="{BB962C8B-B14F-4D97-AF65-F5344CB8AC3E}">
        <p14:creationId xmlns:p14="http://schemas.microsoft.com/office/powerpoint/2010/main" val="3608764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30061D9C-6A4E-472F-9F04-307B53674CF9}" type="datetimeFigureOut">
              <a:rPr lang="ru-RU" smtClean="0"/>
              <a:t>31.01.2019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441DA51-6B47-41C6-ABFE-9A446452091D}" type="slidenum">
              <a:rPr lang="ru-RU" smtClean="0"/>
              <a:t>‹#›</a:t>
            </a:fld>
            <a:endParaRPr lang="ru-RU"/>
          </a:p>
        </p:txBody>
      </p:sp>
    </p:spTree>
    <p:extLst>
      <p:ext uri="{BB962C8B-B14F-4D97-AF65-F5344CB8AC3E}">
        <p14:creationId xmlns:p14="http://schemas.microsoft.com/office/powerpoint/2010/main" val="1070689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30061D9C-6A4E-472F-9F04-307B53674CF9}" type="datetimeFigureOut">
              <a:rPr lang="ru-RU" smtClean="0"/>
              <a:t>31.01.2019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441DA51-6B47-41C6-ABFE-9A446452091D}" type="slidenum">
              <a:rPr lang="ru-RU" smtClean="0"/>
              <a:t>‹#›</a:t>
            </a:fld>
            <a:endParaRPr lang="ru-RU"/>
          </a:p>
        </p:txBody>
      </p:sp>
    </p:spTree>
    <p:extLst>
      <p:ext uri="{BB962C8B-B14F-4D97-AF65-F5344CB8AC3E}">
        <p14:creationId xmlns:p14="http://schemas.microsoft.com/office/powerpoint/2010/main" val="645957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30061D9C-6A4E-472F-9F04-307B53674CF9}" type="datetimeFigureOut">
              <a:rPr lang="ru-RU" smtClean="0"/>
              <a:t>31.01.2019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441DA51-6B47-41C6-ABFE-9A446452091D}" type="slidenum">
              <a:rPr lang="ru-RU" smtClean="0"/>
              <a:t>‹#›</a:t>
            </a:fld>
            <a:endParaRPr lang="ru-RU"/>
          </a:p>
        </p:txBody>
      </p:sp>
    </p:spTree>
    <p:extLst>
      <p:ext uri="{BB962C8B-B14F-4D97-AF65-F5344CB8AC3E}">
        <p14:creationId xmlns:p14="http://schemas.microsoft.com/office/powerpoint/2010/main" val="17222489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0061D9C-6A4E-472F-9F04-307B53674CF9}" type="datetimeFigureOut">
              <a:rPr lang="ru-RU" smtClean="0"/>
              <a:t>31.01.2019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441DA51-6B47-41C6-ABFE-9A446452091D}" type="slidenum">
              <a:rPr lang="ru-RU" smtClean="0"/>
              <a:t>‹#›</a:t>
            </a:fld>
            <a:endParaRPr lang="ru-RU"/>
          </a:p>
        </p:txBody>
      </p:sp>
    </p:spTree>
    <p:extLst>
      <p:ext uri="{BB962C8B-B14F-4D97-AF65-F5344CB8AC3E}">
        <p14:creationId xmlns:p14="http://schemas.microsoft.com/office/powerpoint/2010/main" val="5257784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30061D9C-6A4E-472F-9F04-307B53674CF9}" type="datetimeFigureOut">
              <a:rPr lang="ru-RU" smtClean="0"/>
              <a:t>31.01.2019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441DA51-6B47-41C6-ABFE-9A446452091D}" type="slidenum">
              <a:rPr lang="ru-RU" smtClean="0"/>
              <a:t>‹#›</a:t>
            </a:fld>
            <a:endParaRPr lang="ru-RU"/>
          </a:p>
        </p:txBody>
      </p:sp>
    </p:spTree>
    <p:extLst>
      <p:ext uri="{BB962C8B-B14F-4D97-AF65-F5344CB8AC3E}">
        <p14:creationId xmlns:p14="http://schemas.microsoft.com/office/powerpoint/2010/main" val="10557624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30061D9C-6A4E-472F-9F04-307B53674CF9}" type="datetimeFigureOut">
              <a:rPr lang="ru-RU" smtClean="0"/>
              <a:t>31.01.2019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441DA51-6B47-41C6-ABFE-9A446452091D}" type="slidenum">
              <a:rPr lang="ru-RU" smtClean="0"/>
              <a:t>‹#›</a:t>
            </a:fld>
            <a:endParaRPr lang="ru-RU"/>
          </a:p>
        </p:txBody>
      </p:sp>
    </p:spTree>
    <p:extLst>
      <p:ext uri="{BB962C8B-B14F-4D97-AF65-F5344CB8AC3E}">
        <p14:creationId xmlns:p14="http://schemas.microsoft.com/office/powerpoint/2010/main" val="988870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0061D9C-6A4E-472F-9F04-307B53674CF9}" type="datetimeFigureOut">
              <a:rPr lang="ru-RU" smtClean="0"/>
              <a:t>31.01.2019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441DA51-6B47-41C6-ABFE-9A446452091D}" type="slidenum">
              <a:rPr lang="ru-RU" smtClean="0"/>
              <a:t>‹#›</a:t>
            </a:fld>
            <a:endParaRPr lang="ru-RU"/>
          </a:p>
        </p:txBody>
      </p:sp>
    </p:spTree>
    <p:extLst>
      <p:ext uri="{BB962C8B-B14F-4D97-AF65-F5344CB8AC3E}">
        <p14:creationId xmlns:p14="http://schemas.microsoft.com/office/powerpoint/2010/main" val="39362323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0061D9C-6A4E-472F-9F04-307B53674CF9}" type="datetimeFigureOut">
              <a:rPr lang="ru-RU" smtClean="0"/>
              <a:t>31.01.2019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441DA51-6B47-41C6-ABFE-9A446452091D}" type="slidenum">
              <a:rPr lang="ru-RU" smtClean="0"/>
              <a:t>‹#›</a:t>
            </a:fld>
            <a:endParaRPr lang="ru-RU"/>
          </a:p>
        </p:txBody>
      </p:sp>
    </p:spTree>
    <p:extLst>
      <p:ext uri="{BB962C8B-B14F-4D97-AF65-F5344CB8AC3E}">
        <p14:creationId xmlns:p14="http://schemas.microsoft.com/office/powerpoint/2010/main" val="34765211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061D9C-6A4E-472F-9F04-307B53674CF9}" type="datetimeFigureOut">
              <a:rPr lang="ru-RU" smtClean="0"/>
              <a:t>31.01.2019</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41DA51-6B47-41C6-ABFE-9A446452091D}" type="slidenum">
              <a:rPr lang="ru-RU" smtClean="0"/>
              <a:t>‹#›</a:t>
            </a:fld>
            <a:endParaRPr lang="ru-RU"/>
          </a:p>
        </p:txBody>
      </p:sp>
    </p:spTree>
    <p:extLst>
      <p:ext uri="{BB962C8B-B14F-4D97-AF65-F5344CB8AC3E}">
        <p14:creationId xmlns:p14="http://schemas.microsoft.com/office/powerpoint/2010/main" val="3249379615"/>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4.xml"/><Relationship Id="rId4" Type="http://schemas.openxmlformats.org/officeDocument/2006/relationships/image" Target="../media/image44.png"/></Relationships>
</file>

<file path=ppt/slides/_rels/slide3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hyperlink" Target="http://fb.ru/article/67606/polevoy-shpat-i-drugie-mineralyi" TargetMode="Externa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stretch>
            <a:fillRect/>
          </a:stretch>
        </p:blipFill>
        <p:spPr>
          <a:xfrm>
            <a:off x="-70834" y="145087"/>
            <a:ext cx="12262834" cy="6117368"/>
          </a:xfrm>
          <a:prstGeom prst="rect">
            <a:avLst/>
          </a:prstGeom>
        </p:spPr>
      </p:pic>
      <p:sp>
        <p:nvSpPr>
          <p:cNvPr id="2" name="Заголовок 1"/>
          <p:cNvSpPr>
            <a:spLocks noGrp="1"/>
          </p:cNvSpPr>
          <p:nvPr>
            <p:ph type="title"/>
          </p:nvPr>
        </p:nvSpPr>
        <p:spPr>
          <a:xfrm>
            <a:off x="696532" y="0"/>
            <a:ext cx="10515600" cy="965915"/>
          </a:xfrm>
        </p:spPr>
        <p:txBody>
          <a:bodyPr>
            <a:normAutofit fontScale="90000"/>
          </a:bodyPr>
          <a:lstStyle/>
          <a:p>
            <a:pPr lvl="0" algn="ctr">
              <a:spcBef>
                <a:spcPts val="1000"/>
              </a:spcBef>
            </a:pPr>
            <a:r>
              <a:rPr lang="ru-RU" dirty="0">
                <a:solidFill>
                  <a:srgbClr val="000000"/>
                </a:solidFill>
                <a:latin typeface="Times New Roman" panose="02020603050405020304" pitchFamily="18" charset="0"/>
                <a:ea typeface="+mn-ea"/>
                <a:cs typeface="Times New Roman" panose="02020603050405020304" pitchFamily="18" charset="0"/>
              </a:rPr>
              <a:t/>
            </a:r>
            <a:br>
              <a:rPr lang="ru-RU" dirty="0">
                <a:solidFill>
                  <a:srgbClr val="000000"/>
                </a:solidFill>
                <a:latin typeface="Times New Roman" panose="02020603050405020304" pitchFamily="18" charset="0"/>
                <a:ea typeface="+mn-ea"/>
                <a:cs typeface="Times New Roman" panose="02020603050405020304" pitchFamily="18" charset="0"/>
              </a:rPr>
            </a:br>
            <a:r>
              <a:rPr lang="ru-RU" dirty="0">
                <a:solidFill>
                  <a:srgbClr val="000000"/>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Силикатные</a:t>
            </a:r>
            <a:r>
              <a:rPr lang="ru-RU" dirty="0">
                <a:solidFill>
                  <a:srgbClr val="000000"/>
                </a:solidFill>
                <a:latin typeface="Times New Roman" panose="02020603050405020304" pitchFamily="18" charset="0"/>
                <a:ea typeface="+mn-ea"/>
                <a:cs typeface="Times New Roman" panose="02020603050405020304" pitchFamily="18" charset="0"/>
              </a:rPr>
              <a:t> товары</a:t>
            </a:r>
            <a:r>
              <a:rPr lang="ru-RU" sz="2800" dirty="0">
                <a:solidFill>
                  <a:srgbClr val="000000"/>
                </a:solidFill>
                <a:latin typeface="Arial" panose="020B0604020202020204" pitchFamily="34" charset="0"/>
                <a:ea typeface="+mn-ea"/>
                <a:cs typeface="+mn-cs"/>
              </a:rPr>
              <a:t/>
            </a:r>
            <a:br>
              <a:rPr lang="ru-RU" sz="2800" dirty="0">
                <a:solidFill>
                  <a:srgbClr val="000000"/>
                </a:solidFill>
                <a:latin typeface="Arial" panose="020B0604020202020204" pitchFamily="34" charset="0"/>
                <a:ea typeface="+mn-ea"/>
                <a:cs typeface="+mn-cs"/>
              </a:rPr>
            </a:br>
            <a:endParaRPr lang="ru-RU" dirty="0"/>
          </a:p>
        </p:txBody>
      </p:sp>
      <p:sp>
        <p:nvSpPr>
          <p:cNvPr id="3" name="Объект 2"/>
          <p:cNvSpPr>
            <a:spLocks noGrp="1"/>
          </p:cNvSpPr>
          <p:nvPr>
            <p:ph idx="1"/>
          </p:nvPr>
        </p:nvSpPr>
        <p:spPr>
          <a:xfrm>
            <a:off x="696532" y="1093744"/>
            <a:ext cx="10515600" cy="2834313"/>
          </a:xfrm>
        </p:spPr>
        <p:txBody>
          <a:bodyPr>
            <a:normAutofit/>
          </a:bodyPr>
          <a:lstStyle/>
          <a:p>
            <a:pPr algn="just"/>
            <a:r>
              <a:rPr lang="ru-RU" sz="2400" b="0" i="0" dirty="0" smtClean="0">
                <a:solidFill>
                  <a:srgbClr val="000000"/>
                </a:solidFill>
                <a:effectLst/>
                <a:latin typeface="Times New Roman" panose="02020603050405020304" pitchFamily="18" charset="0"/>
                <a:cs typeface="Times New Roman" panose="02020603050405020304" pitchFamily="18" charset="0"/>
              </a:rPr>
              <a:t>Силикатные товары(СТ) объединяют в себе изделия из стекла и керамики (фарфора, фаянса, майолики, гончарной и </a:t>
            </a:r>
            <a:r>
              <a:rPr lang="ru-RU" sz="2400" b="0" i="0" dirty="0" err="1" smtClean="0">
                <a:solidFill>
                  <a:srgbClr val="000000"/>
                </a:solidFill>
                <a:effectLst/>
                <a:latin typeface="Times New Roman" panose="02020603050405020304" pitchFamily="18" charset="0"/>
                <a:cs typeface="Times New Roman" panose="02020603050405020304" pitchFamily="18" charset="0"/>
              </a:rPr>
              <a:t>тонкокаменной</a:t>
            </a:r>
            <a:r>
              <a:rPr lang="ru-RU" sz="2400" b="0" i="0" dirty="0" smtClean="0">
                <a:solidFill>
                  <a:srgbClr val="000000"/>
                </a:solidFill>
                <a:effectLst/>
                <a:latin typeface="Times New Roman" panose="02020603050405020304" pitchFamily="18" charset="0"/>
                <a:cs typeface="Times New Roman" panose="02020603050405020304" pitchFamily="18" charset="0"/>
              </a:rPr>
              <a:t> керамики).</a:t>
            </a:r>
          </a:p>
          <a:p>
            <a:pPr algn="just"/>
            <a:r>
              <a:rPr lang="ru-RU" sz="2400" b="0" i="0" dirty="0" smtClean="0">
                <a:solidFill>
                  <a:srgbClr val="000000"/>
                </a:solidFill>
                <a:effectLst/>
                <a:latin typeface="Times New Roman" panose="02020603050405020304" pitchFamily="18" charset="0"/>
                <a:cs typeface="Times New Roman" panose="02020603050405020304" pitchFamily="18" charset="0"/>
              </a:rPr>
              <a:t>СТ получили своё название по причине того, что основным элементом, входящим в их химический состав, является кремний – </a:t>
            </a:r>
            <a:r>
              <a:rPr lang="ru-RU" sz="2400" b="0" i="0" dirty="0" err="1" smtClean="0">
                <a:solidFill>
                  <a:srgbClr val="000000"/>
                </a:solidFill>
                <a:effectLst/>
                <a:latin typeface="Times New Roman" panose="02020603050405020304" pitchFamily="18" charset="0"/>
                <a:cs typeface="Times New Roman" panose="02020603050405020304" pitchFamily="18" charset="0"/>
              </a:rPr>
              <a:t>Si</a:t>
            </a:r>
            <a:r>
              <a:rPr lang="ru-RU" sz="2400" b="0" i="0" dirty="0" smtClean="0">
                <a:solidFill>
                  <a:srgbClr val="000000"/>
                </a:solidFill>
                <a:effectLst/>
                <a:latin typeface="Times New Roman" panose="02020603050405020304" pitchFamily="18" charset="0"/>
                <a:cs typeface="Times New Roman" panose="02020603050405020304" pitchFamily="18" charset="0"/>
              </a:rPr>
              <a:t>.</a:t>
            </a:r>
            <a:endParaRPr lang="ru-RU" sz="2400" b="0" i="0" dirty="0">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156978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78734" y="25470"/>
            <a:ext cx="10515600" cy="977862"/>
          </a:xfrm>
        </p:spPr>
        <p:txBody>
          <a:bodyPr/>
          <a:lstStyle/>
          <a:p>
            <a:pPr algn="ctr"/>
            <a:r>
              <a:rPr lang="ru-RU"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Сырье для производства стекла.</a:t>
            </a:r>
            <a:endParaRPr lang="ru-RU"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309094" y="807023"/>
            <a:ext cx="10489842" cy="1107996"/>
          </a:xfrm>
          <a:prstGeom prst="rect">
            <a:avLst/>
          </a:prstGeom>
        </p:spPr>
        <p:txBody>
          <a:bodyPr wrap="square">
            <a:spAutoFit/>
          </a:bodyPr>
          <a:lstStyle/>
          <a:p>
            <a:r>
              <a:rPr lang="ru-RU" sz="1600" dirty="0">
                <a:solidFill>
                  <a:srgbClr val="333333"/>
                </a:solidFill>
                <a:latin typeface="Times New Roman" panose="02020603050405020304" pitchFamily="18" charset="0"/>
                <a:cs typeface="Times New Roman" panose="02020603050405020304" pitchFamily="18" charset="0"/>
              </a:rPr>
              <a:t>Сырьевые материалы для производства стекла разделяются на основные и вспомогательные.</a:t>
            </a:r>
          </a:p>
          <a:p>
            <a:r>
              <a:rPr lang="ru-RU" sz="1600" dirty="0">
                <a:solidFill>
                  <a:srgbClr val="333333"/>
                </a:solidFill>
                <a:latin typeface="Times New Roman" panose="02020603050405020304" pitchFamily="18" charset="0"/>
                <a:cs typeface="Times New Roman" panose="02020603050405020304" pitchFamily="18" charset="0"/>
              </a:rPr>
              <a:t>К основным относятся минеральное сырье и некоторые продукты промышленности: кварцевый песок, сода, доломит, известняк, поташ, сульфат </a:t>
            </a:r>
            <a:r>
              <a:rPr lang="ru-RU" sz="1600" dirty="0" smtClean="0">
                <a:solidFill>
                  <a:srgbClr val="333333"/>
                </a:solidFill>
                <a:latin typeface="Times New Roman" panose="02020603050405020304" pitchFamily="18" charset="0"/>
                <a:cs typeface="Times New Roman" panose="02020603050405020304" pitchFamily="18" charset="0"/>
              </a:rPr>
              <a:t>натрия.</a:t>
            </a:r>
            <a:endParaRPr lang="ru-RU" sz="1600" dirty="0">
              <a:solidFill>
                <a:srgbClr val="333333"/>
              </a:solidFill>
              <a:latin typeface="Times New Roman" panose="02020603050405020304" pitchFamily="18" charset="0"/>
              <a:cs typeface="Times New Roman" panose="02020603050405020304" pitchFamily="18" charset="0"/>
            </a:endParaRPr>
          </a:p>
          <a:p>
            <a:r>
              <a:rPr lang="ru-RU" sz="1600" dirty="0">
                <a:solidFill>
                  <a:srgbClr val="333333"/>
                </a:solidFill>
                <a:latin typeface="Times New Roman" panose="02020603050405020304" pitchFamily="18" charset="0"/>
                <a:cs typeface="Times New Roman" panose="02020603050405020304" pitchFamily="18" charset="0"/>
              </a:rPr>
              <a:t>Минеральное сырье, как правило, имеет большое количество примесей и непостоянный состав</a:t>
            </a:r>
            <a:r>
              <a:rPr lang="ru-RU" sz="1600" dirty="0" smtClean="0">
                <a:solidFill>
                  <a:srgbClr val="333333"/>
                </a:solidFill>
                <a:latin typeface="Times New Roman" panose="02020603050405020304" pitchFamily="18" charset="0"/>
                <a:cs typeface="Times New Roman" panose="02020603050405020304" pitchFamily="18" charset="0"/>
              </a:rPr>
              <a:t>.</a:t>
            </a:r>
            <a:endParaRPr lang="ru-RU" sz="1600" dirty="0">
              <a:solidFill>
                <a:srgbClr val="333333"/>
              </a:solidFill>
              <a:latin typeface="Times New Roman" panose="02020603050405020304" pitchFamily="18" charset="0"/>
              <a:cs typeface="Times New Roman" panose="02020603050405020304" pitchFamily="18" charset="0"/>
            </a:endParaRPr>
          </a:p>
        </p:txBody>
      </p:sp>
      <p:pic>
        <p:nvPicPr>
          <p:cNvPr id="6" name="Рисунок 5"/>
          <p:cNvPicPr>
            <a:picLocks noChangeAspect="1"/>
          </p:cNvPicPr>
          <p:nvPr/>
        </p:nvPicPr>
        <p:blipFill>
          <a:blip r:embed="rId2"/>
          <a:stretch>
            <a:fillRect/>
          </a:stretch>
        </p:blipFill>
        <p:spPr>
          <a:xfrm>
            <a:off x="7539505" y="3026535"/>
            <a:ext cx="4138081" cy="3310465"/>
          </a:xfrm>
          <a:prstGeom prst="rect">
            <a:avLst/>
          </a:prstGeom>
        </p:spPr>
      </p:pic>
      <p:sp>
        <p:nvSpPr>
          <p:cNvPr id="8" name="Прямоугольник 7"/>
          <p:cNvSpPr/>
          <p:nvPr/>
        </p:nvSpPr>
        <p:spPr>
          <a:xfrm>
            <a:off x="296214" y="2087463"/>
            <a:ext cx="6787166" cy="4524315"/>
          </a:xfrm>
          <a:prstGeom prst="rect">
            <a:avLst/>
          </a:prstGeom>
        </p:spPr>
        <p:txBody>
          <a:bodyPr wrap="square">
            <a:spAutoFit/>
          </a:bodyPr>
          <a:lstStyle/>
          <a:p>
            <a:pPr lvl="0"/>
            <a:r>
              <a:rPr lang="ru-RU" sz="1600" b="1" u="sng" dirty="0">
                <a:solidFill>
                  <a:srgbClr val="333333"/>
                </a:solidFill>
                <a:latin typeface="Times New Roman" panose="02020603050405020304" pitchFamily="18" charset="0"/>
                <a:cs typeface="Times New Roman" panose="02020603050405020304" pitchFamily="18" charset="0"/>
              </a:rPr>
              <a:t>Примеси условно разделяются на две группы</a:t>
            </a:r>
            <a:r>
              <a:rPr lang="ru-RU" sz="1600" b="1" dirty="0">
                <a:solidFill>
                  <a:srgbClr val="333333"/>
                </a:solidFill>
                <a:latin typeface="Times New Roman" panose="02020603050405020304" pitchFamily="18" charset="0"/>
                <a:cs typeface="Times New Roman" panose="02020603050405020304" pitchFamily="18" charset="0"/>
              </a:rPr>
              <a:t>:</a:t>
            </a:r>
            <a:endParaRPr lang="ru-RU" sz="1600" dirty="0">
              <a:solidFill>
                <a:srgbClr val="333333"/>
              </a:solidFill>
              <a:latin typeface="Times New Roman" panose="02020603050405020304" pitchFamily="18" charset="0"/>
              <a:cs typeface="Times New Roman" panose="02020603050405020304" pitchFamily="18" charset="0"/>
            </a:endParaRPr>
          </a:p>
          <a:p>
            <a:pPr lvl="0"/>
            <a:r>
              <a:rPr lang="ru-RU" sz="1600" dirty="0">
                <a:solidFill>
                  <a:srgbClr val="333333"/>
                </a:solidFill>
                <a:latin typeface="Times New Roman" panose="02020603050405020304" pitchFamily="18" charset="0"/>
                <a:cs typeface="Times New Roman" panose="02020603050405020304" pitchFamily="18" charset="0"/>
              </a:rPr>
              <a:t>- ухудшающие качества стекломассы (оксиды железа, хрома, титана, марганца, ванадия);</a:t>
            </a:r>
          </a:p>
          <a:p>
            <a:pPr lvl="0"/>
            <a:r>
              <a:rPr lang="ru-RU" sz="1600" dirty="0">
                <a:solidFill>
                  <a:srgbClr val="333333"/>
                </a:solidFill>
                <a:latin typeface="Times New Roman" panose="02020603050405020304" pitchFamily="18" charset="0"/>
                <a:cs typeface="Times New Roman" panose="02020603050405020304" pitchFamily="18" charset="0"/>
              </a:rPr>
              <a:t>- соответствующие основным компонентам состава стекла (оксиды алюминия, кальция, магния, калия, натрия).</a:t>
            </a:r>
          </a:p>
          <a:p>
            <a:pPr lvl="0"/>
            <a:r>
              <a:rPr lang="ru-RU" sz="1600" dirty="0">
                <a:solidFill>
                  <a:srgbClr val="333333"/>
                </a:solidFill>
                <a:latin typeface="Times New Roman" panose="02020603050405020304" pitchFamily="18" charset="0"/>
                <a:cs typeface="Times New Roman" panose="02020603050405020304" pitchFamily="18" charset="0"/>
              </a:rPr>
              <a:t>Примеси первой группы придают стеклу нежелательную окраску, а также могут привести к образованию пороков в стекле в виде включений. Примеси второй группы обычно учитываются при расчете рецепта шихты.</a:t>
            </a:r>
          </a:p>
          <a:p>
            <a:pPr lvl="0"/>
            <a:r>
              <a:rPr lang="ru-RU" sz="1600" dirty="0">
                <a:solidFill>
                  <a:srgbClr val="333333"/>
                </a:solidFill>
                <a:latin typeface="Times New Roman" panose="02020603050405020304" pitchFamily="18" charset="0"/>
                <a:cs typeface="Times New Roman" panose="02020603050405020304" pitchFamily="18" charset="0"/>
              </a:rPr>
              <a:t>Вспомогательные сырьевые материалы </a:t>
            </a:r>
            <a:r>
              <a:rPr lang="ru-RU" sz="1600" dirty="0" smtClean="0">
                <a:solidFill>
                  <a:srgbClr val="333333"/>
                </a:solidFill>
                <a:latin typeface="Times New Roman" panose="02020603050405020304" pitchFamily="18" charset="0"/>
                <a:cs typeface="Times New Roman" panose="02020603050405020304" pitchFamily="18" charset="0"/>
              </a:rPr>
              <a:t>вводят </a:t>
            </a:r>
            <a:r>
              <a:rPr lang="ru-RU" sz="1600" dirty="0">
                <a:solidFill>
                  <a:srgbClr val="333333"/>
                </a:solidFill>
                <a:latin typeface="Times New Roman" panose="02020603050405020304" pitchFamily="18" charset="0"/>
                <a:cs typeface="Times New Roman" panose="02020603050405020304" pitchFamily="18" charset="0"/>
              </a:rPr>
              <a:t>в шихту для ускорения варки стекла и придания ему требуемых свойств.</a:t>
            </a:r>
          </a:p>
          <a:p>
            <a:pPr lvl="0"/>
            <a:r>
              <a:rPr lang="ru-RU" sz="1600" dirty="0">
                <a:solidFill>
                  <a:srgbClr val="333333"/>
                </a:solidFill>
                <a:latin typeface="Times New Roman" panose="02020603050405020304" pitchFamily="18" charset="0"/>
                <a:cs typeface="Times New Roman" panose="02020603050405020304" pitchFamily="18" charset="0"/>
              </a:rPr>
              <a:t>Осветлители (сульфаты натрия и алюминия, калиевая селитра, мышьяковистый ангидрид) способствуют удалению из стекломассы газовых пузырьков.</a:t>
            </a:r>
          </a:p>
          <a:p>
            <a:pPr lvl="0"/>
            <a:r>
              <a:rPr lang="ru-RU" sz="1600" dirty="0">
                <a:solidFill>
                  <a:srgbClr val="333333"/>
                </a:solidFill>
                <a:latin typeface="Times New Roman" panose="02020603050405020304" pitchFamily="18" charset="0"/>
                <a:cs typeface="Times New Roman" panose="02020603050405020304" pitchFamily="18" charset="0"/>
              </a:rPr>
              <a:t>Глушители (криолит, плавиковый шпат, двойной суперфосфат) делают стекло непрозрачным.</a:t>
            </a:r>
          </a:p>
          <a:p>
            <a:pPr lvl="0"/>
            <a:r>
              <a:rPr lang="ru-RU" sz="1600" dirty="0">
                <a:solidFill>
                  <a:srgbClr val="333333"/>
                </a:solidFill>
                <a:latin typeface="Times New Roman" panose="02020603050405020304" pitchFamily="18" charset="0"/>
                <a:cs typeface="Times New Roman" panose="02020603050405020304" pitchFamily="18" charset="0"/>
              </a:rPr>
              <a:t>Красители придают стеклу заданный цвет - соединения: кобальта - синий, хрома - зеленый, марганца - фиолетовый, железа - коричневый и сине-зеленые тона и т.д.</a:t>
            </a:r>
          </a:p>
        </p:txBody>
      </p:sp>
    </p:spTree>
    <p:extLst>
      <p:ext uri="{BB962C8B-B14F-4D97-AF65-F5344CB8AC3E}">
        <p14:creationId xmlns:p14="http://schemas.microsoft.com/office/powerpoint/2010/main" val="9998134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Заголовок 9"/>
          <p:cNvSpPr>
            <a:spLocks noGrp="1"/>
          </p:cNvSpPr>
          <p:nvPr>
            <p:ph type="title"/>
          </p:nvPr>
        </p:nvSpPr>
        <p:spPr>
          <a:xfrm>
            <a:off x="580623" y="0"/>
            <a:ext cx="10515600" cy="1325563"/>
          </a:xfrm>
        </p:spPr>
        <p:txBody>
          <a:bodyPr>
            <a:normAutofit/>
          </a:bodyPr>
          <a:lstStyle/>
          <a:p>
            <a:pPr algn="ctr"/>
            <a:r>
              <a:rPr lang="ru-RU"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Требования к качеству.</a:t>
            </a:r>
            <a:endParaRPr lang="ru-RU"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9" name="Объект 8"/>
          <p:cNvPicPr>
            <a:picLocks noGrp="1" noChangeAspect="1"/>
          </p:cNvPicPr>
          <p:nvPr>
            <p:ph idx="1"/>
          </p:nvPr>
        </p:nvPicPr>
        <p:blipFill rotWithShape="1">
          <a:blip r:embed="rId2">
            <a:extLst>
              <a:ext uri="{28A0092B-C50C-407E-A947-70E740481C1C}">
                <a14:useLocalDpi xmlns:a14="http://schemas.microsoft.com/office/drawing/2010/main" val="0"/>
              </a:ext>
            </a:extLst>
          </a:blip>
          <a:srcRect t="25527"/>
          <a:stretch/>
        </p:blipFill>
        <p:spPr>
          <a:xfrm>
            <a:off x="0" y="1146220"/>
            <a:ext cx="8176728" cy="4567104"/>
          </a:xfrm>
        </p:spPr>
      </p:pic>
      <p:pic>
        <p:nvPicPr>
          <p:cNvPr id="12" name="Рисунок 11"/>
          <p:cNvPicPr>
            <a:picLocks noChangeAspect="1"/>
          </p:cNvPicPr>
          <p:nvPr/>
        </p:nvPicPr>
        <p:blipFill>
          <a:blip r:embed="rId3"/>
          <a:stretch>
            <a:fillRect/>
          </a:stretch>
        </p:blipFill>
        <p:spPr>
          <a:xfrm>
            <a:off x="7405480" y="3216666"/>
            <a:ext cx="4461992" cy="3346494"/>
          </a:xfrm>
          <a:prstGeom prst="rect">
            <a:avLst/>
          </a:prstGeom>
        </p:spPr>
      </p:pic>
    </p:spTree>
    <p:extLst>
      <p:ext uri="{BB962C8B-B14F-4D97-AF65-F5344CB8AC3E}">
        <p14:creationId xmlns:p14="http://schemas.microsoft.com/office/powerpoint/2010/main" val="41027524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Объект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9855" y="0"/>
            <a:ext cx="9267348" cy="7064062"/>
          </a:xfrm>
        </p:spPr>
      </p:pic>
    </p:spTree>
    <p:extLst>
      <p:ext uri="{BB962C8B-B14F-4D97-AF65-F5344CB8AC3E}">
        <p14:creationId xmlns:p14="http://schemas.microsoft.com/office/powerpoint/2010/main" val="708711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4851" y="90153"/>
            <a:ext cx="7927945" cy="6452316"/>
          </a:xfrm>
        </p:spPr>
      </p:pic>
      <p:pic>
        <p:nvPicPr>
          <p:cNvPr id="5" name="Рисунок 4"/>
          <p:cNvPicPr>
            <a:picLocks noChangeAspect="1"/>
          </p:cNvPicPr>
          <p:nvPr/>
        </p:nvPicPr>
        <p:blipFill>
          <a:blip r:embed="rId3"/>
          <a:stretch>
            <a:fillRect/>
          </a:stretch>
        </p:blipFill>
        <p:spPr>
          <a:xfrm>
            <a:off x="7508383" y="733023"/>
            <a:ext cx="4451797" cy="4882166"/>
          </a:xfrm>
          <a:prstGeom prst="rect">
            <a:avLst/>
          </a:prstGeom>
        </p:spPr>
      </p:pic>
    </p:spTree>
    <p:extLst>
      <p:ext uri="{BB962C8B-B14F-4D97-AF65-F5344CB8AC3E}">
        <p14:creationId xmlns:p14="http://schemas.microsoft.com/office/powerpoint/2010/main" val="33159398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819955" y="222448"/>
            <a:ext cx="6096000" cy="1200329"/>
          </a:xfrm>
          <a:prstGeom prst="rect">
            <a:avLst/>
          </a:prstGeom>
        </p:spPr>
        <p:txBody>
          <a:bodyPr>
            <a:spAutoFit/>
          </a:bodyPr>
          <a:lstStyle/>
          <a:p>
            <a:r>
              <a:rPr lang="ru-RU" sz="2400" dirty="0">
                <a:solidFill>
                  <a:prstClr val="black"/>
                </a:solidFill>
                <a:latin typeface="Times New Roman" panose="02020603050405020304" pitchFamily="18" charset="0"/>
                <a:ea typeface="+mj-ea"/>
                <a:cs typeface="Times New Roman" panose="02020603050405020304" pitchFamily="18" charset="0"/>
              </a:rPr>
              <a:t>ГОСТ 30407-96 (ИСО 7086-1-82, ИСО 7086-2-82) Посуда и декоративные изделия из </a:t>
            </a:r>
            <a:r>
              <a:rPr lang="ru-RU" sz="2400" dirty="0" smtClean="0">
                <a:solidFill>
                  <a:prstClr val="black"/>
                </a:solidFill>
                <a:latin typeface="Times New Roman" panose="02020603050405020304" pitchFamily="18" charset="0"/>
                <a:ea typeface="+mj-ea"/>
                <a:cs typeface="Times New Roman" panose="02020603050405020304" pitchFamily="18" charset="0"/>
              </a:rPr>
              <a:t>стекла.</a:t>
            </a:r>
            <a:endParaRPr lang="ru-RU" sz="2400" dirty="0"/>
          </a:p>
        </p:txBody>
      </p:sp>
      <p:sp>
        <p:nvSpPr>
          <p:cNvPr id="6" name="Прямоугольник 5"/>
          <p:cNvSpPr/>
          <p:nvPr/>
        </p:nvSpPr>
        <p:spPr>
          <a:xfrm>
            <a:off x="819955" y="1782479"/>
            <a:ext cx="6096000" cy="461665"/>
          </a:xfrm>
          <a:prstGeom prst="rect">
            <a:avLst/>
          </a:prstGeom>
        </p:spPr>
        <p:txBody>
          <a:bodyPr>
            <a:spAutoFit/>
          </a:bodyPr>
          <a:lstStyle/>
          <a:p>
            <a:r>
              <a:rPr lang="ru-RU" sz="2400" dirty="0">
                <a:solidFill>
                  <a:prstClr val="black"/>
                </a:solidFill>
                <a:latin typeface="Times New Roman" panose="02020603050405020304" pitchFamily="18" charset="0"/>
                <a:ea typeface="+mj-ea"/>
                <a:cs typeface="Times New Roman" panose="02020603050405020304" pitchFamily="18" charset="0"/>
              </a:rPr>
              <a:t>ГОСТ Р 54398-2011 Посуда керамическая.</a:t>
            </a:r>
            <a:endParaRPr lang="ru-RU" sz="2400" dirty="0"/>
          </a:p>
        </p:txBody>
      </p:sp>
      <p:pic>
        <p:nvPicPr>
          <p:cNvPr id="7" name="Рисунок 6"/>
          <p:cNvPicPr>
            <a:picLocks noChangeAspect="1"/>
          </p:cNvPicPr>
          <p:nvPr/>
        </p:nvPicPr>
        <p:blipFill>
          <a:blip r:embed="rId2"/>
          <a:stretch>
            <a:fillRect/>
          </a:stretch>
        </p:blipFill>
        <p:spPr>
          <a:xfrm>
            <a:off x="3661893" y="2457270"/>
            <a:ext cx="7426817" cy="3868134"/>
          </a:xfrm>
          <a:prstGeom prst="rect">
            <a:avLst/>
          </a:prstGeom>
        </p:spPr>
      </p:pic>
    </p:spTree>
    <p:extLst>
      <p:ext uri="{BB962C8B-B14F-4D97-AF65-F5344CB8AC3E}">
        <p14:creationId xmlns:p14="http://schemas.microsoft.com/office/powerpoint/2010/main" val="37375556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045" y="90152"/>
            <a:ext cx="10515600" cy="1609859"/>
          </a:xfrm>
        </p:spPr>
        <p:txBody>
          <a:bodyPr>
            <a:normAutofit fontScale="90000"/>
          </a:bodyPr>
          <a:lstStyle/>
          <a:p>
            <a:pPr algn="ctr"/>
            <a:r>
              <a:rPr lang="ru-RU" sz="2700" dirty="0" smtClean="0">
                <a:latin typeface="Times New Roman" panose="02020603050405020304" pitchFamily="18" charset="0"/>
                <a:cs typeface="Times New Roman" panose="02020603050405020304" pitchFamily="18" charset="0"/>
              </a:rPr>
              <a:t>.</a:t>
            </a:r>
            <a:r>
              <a:rPr lang="ru-RU" dirty="0">
                <a:solidFill>
                  <a:srgbClr val="333333"/>
                </a:solidFill>
                <a:latin typeface="Times New Roman" panose="02020603050405020304" pitchFamily="18" charset="0"/>
              </a:rPr>
              <a:t/>
            </a:r>
            <a:br>
              <a:rPr lang="ru-RU" dirty="0">
                <a:solidFill>
                  <a:srgbClr val="333333"/>
                </a:solidFill>
                <a:latin typeface="Times New Roman" panose="02020603050405020304" pitchFamily="18" charset="0"/>
              </a:rPr>
            </a:br>
            <a:r>
              <a:rPr lang="ru-RU" dirty="0"/>
              <a:t/>
            </a:r>
            <a:br>
              <a:rPr lang="ru-RU" dirty="0"/>
            </a:br>
            <a:endParaRPr lang="ru-RU" dirty="0"/>
          </a:p>
        </p:txBody>
      </p:sp>
      <p:sp>
        <p:nvSpPr>
          <p:cNvPr id="4" name="Прямоугольник 3"/>
          <p:cNvSpPr/>
          <p:nvPr/>
        </p:nvSpPr>
        <p:spPr>
          <a:xfrm>
            <a:off x="141667" y="270455"/>
            <a:ext cx="11771290" cy="6124754"/>
          </a:xfrm>
          <a:prstGeom prst="rect">
            <a:avLst/>
          </a:prstGeom>
        </p:spPr>
        <p:txBody>
          <a:bodyPr wrap="square">
            <a:spAutoFit/>
          </a:bodyPr>
          <a:lstStyle/>
          <a:p>
            <a:r>
              <a:rPr lang="ru-RU" sz="1400" dirty="0" smtClean="0">
                <a:solidFill>
                  <a:srgbClr val="333333"/>
                </a:solidFill>
                <a:latin typeface="Times New Roman" panose="02020603050405020304" pitchFamily="18" charset="0"/>
                <a:cs typeface="Times New Roman" panose="02020603050405020304" pitchFamily="18" charset="0"/>
              </a:rPr>
              <a:t>Маркировка.</a:t>
            </a:r>
            <a:endParaRPr lang="ru-RU" sz="1400" dirty="0">
              <a:solidFill>
                <a:srgbClr val="333333"/>
              </a:solidFill>
              <a:latin typeface="Times New Roman" panose="02020603050405020304" pitchFamily="18" charset="0"/>
              <a:cs typeface="Times New Roman" panose="02020603050405020304" pitchFamily="18" charset="0"/>
            </a:endParaRPr>
          </a:p>
          <a:p>
            <a:r>
              <a:rPr lang="ru-RU" sz="1400" dirty="0" smtClean="0">
                <a:solidFill>
                  <a:srgbClr val="333333"/>
                </a:solidFill>
                <a:latin typeface="Times New Roman" panose="02020603050405020304" pitchFamily="18" charset="0"/>
                <a:cs typeface="Times New Roman" panose="02020603050405020304" pitchFamily="18" charset="0"/>
              </a:rPr>
              <a:t>.</a:t>
            </a:r>
            <a:r>
              <a:rPr lang="ru-RU" sz="1400" dirty="0">
                <a:solidFill>
                  <a:srgbClr val="333333"/>
                </a:solidFill>
                <a:latin typeface="Times New Roman" panose="02020603050405020304" pitchFamily="18" charset="0"/>
                <a:cs typeface="Times New Roman" panose="02020603050405020304" pitchFamily="18" charset="0"/>
              </a:rPr>
              <a:t>1 Изделия должны иметь маркировку на русском языке, наносимую:</a:t>
            </a:r>
            <a:br>
              <a:rPr lang="ru-RU" sz="1400" dirty="0">
                <a:solidFill>
                  <a:srgbClr val="333333"/>
                </a:solidFill>
                <a:latin typeface="Times New Roman" panose="02020603050405020304" pitchFamily="18" charset="0"/>
                <a:cs typeface="Times New Roman" panose="02020603050405020304" pitchFamily="18" charset="0"/>
              </a:rPr>
            </a:br>
            <a:r>
              <a:rPr lang="ru-RU" sz="1400" dirty="0">
                <a:solidFill>
                  <a:srgbClr val="333333"/>
                </a:solidFill>
                <a:latin typeface="Times New Roman" panose="02020603050405020304" pitchFamily="18" charset="0"/>
                <a:cs typeface="Times New Roman" panose="02020603050405020304" pitchFamily="18" charset="0"/>
              </a:rPr>
              <a:t>- на изделие;</a:t>
            </a:r>
            <a:br>
              <a:rPr lang="ru-RU" sz="1400" dirty="0">
                <a:solidFill>
                  <a:srgbClr val="333333"/>
                </a:solidFill>
                <a:latin typeface="Times New Roman" panose="02020603050405020304" pitchFamily="18" charset="0"/>
                <a:cs typeface="Times New Roman" panose="02020603050405020304" pitchFamily="18" charset="0"/>
              </a:rPr>
            </a:br>
            <a:r>
              <a:rPr lang="ru-RU" sz="1400" dirty="0">
                <a:solidFill>
                  <a:srgbClr val="333333"/>
                </a:solidFill>
                <a:latin typeface="Times New Roman" panose="02020603050405020304" pitchFamily="18" charset="0"/>
                <a:cs typeface="Times New Roman" panose="02020603050405020304" pitchFamily="18" charset="0"/>
              </a:rPr>
              <a:t>- потребительскую тару;</a:t>
            </a:r>
            <a:br>
              <a:rPr lang="ru-RU" sz="1400" dirty="0">
                <a:solidFill>
                  <a:srgbClr val="333333"/>
                </a:solidFill>
                <a:latin typeface="Times New Roman" panose="02020603050405020304" pitchFamily="18" charset="0"/>
                <a:cs typeface="Times New Roman" panose="02020603050405020304" pitchFamily="18" charset="0"/>
              </a:rPr>
            </a:br>
            <a:r>
              <a:rPr lang="ru-RU" sz="1400" dirty="0">
                <a:solidFill>
                  <a:srgbClr val="333333"/>
                </a:solidFill>
                <a:latin typeface="Times New Roman" panose="02020603050405020304" pitchFamily="18" charset="0"/>
                <a:cs typeface="Times New Roman" panose="02020603050405020304" pitchFamily="18" charset="0"/>
              </a:rPr>
              <a:t>- транспортную тару.</a:t>
            </a:r>
          </a:p>
          <a:p>
            <a:r>
              <a:rPr lang="ru-RU" sz="1400" dirty="0" smtClean="0">
                <a:solidFill>
                  <a:srgbClr val="333333"/>
                </a:solidFill>
                <a:latin typeface="Times New Roman" panose="02020603050405020304" pitchFamily="18" charset="0"/>
                <a:cs typeface="Times New Roman" panose="02020603050405020304" pitchFamily="18" charset="0"/>
              </a:rPr>
              <a:t>1.2 </a:t>
            </a:r>
            <a:r>
              <a:rPr lang="ru-RU" sz="1400" dirty="0">
                <a:solidFill>
                  <a:srgbClr val="333333"/>
                </a:solidFill>
                <a:latin typeface="Times New Roman" panose="02020603050405020304" pitchFamily="18" charset="0"/>
                <a:cs typeface="Times New Roman" panose="02020603050405020304" pitchFamily="18" charset="0"/>
              </a:rPr>
              <a:t>Маркировка изделий должна содержать товарный знак предприятия-изготовителя.</a:t>
            </a:r>
            <a:br>
              <a:rPr lang="ru-RU" sz="1400" dirty="0">
                <a:solidFill>
                  <a:srgbClr val="333333"/>
                </a:solidFill>
                <a:latin typeface="Times New Roman" panose="02020603050405020304" pitchFamily="18" charset="0"/>
                <a:cs typeface="Times New Roman" panose="02020603050405020304" pitchFamily="18" charset="0"/>
              </a:rPr>
            </a:br>
            <a:r>
              <a:rPr lang="ru-RU" sz="1400" dirty="0">
                <a:solidFill>
                  <a:srgbClr val="333333"/>
                </a:solidFill>
                <a:latin typeface="Times New Roman" panose="02020603050405020304" pitchFamily="18" charset="0"/>
                <a:cs typeface="Times New Roman" panose="02020603050405020304" pitchFamily="18" charset="0"/>
              </a:rPr>
              <a:t>Допускается наносить на конкретные изделия дополнительные реквизиты: фамилии авторов формы и рисунка, метод декора, серийность изделия в партии и другие надписи по согласованию с заказчиком.</a:t>
            </a:r>
            <a:br>
              <a:rPr lang="ru-RU" sz="1400" dirty="0">
                <a:solidFill>
                  <a:srgbClr val="333333"/>
                </a:solidFill>
                <a:latin typeface="Times New Roman" panose="02020603050405020304" pitchFamily="18" charset="0"/>
                <a:cs typeface="Times New Roman" panose="02020603050405020304" pitchFamily="18" charset="0"/>
              </a:rPr>
            </a:br>
            <a:r>
              <a:rPr lang="ru-RU" sz="1400" dirty="0" smtClean="0">
                <a:solidFill>
                  <a:srgbClr val="333333"/>
                </a:solidFill>
                <a:latin typeface="Times New Roman" panose="02020603050405020304" pitchFamily="18" charset="0"/>
                <a:cs typeface="Times New Roman" panose="02020603050405020304" pitchFamily="18" charset="0"/>
              </a:rPr>
              <a:t>1.3 </a:t>
            </a:r>
            <a:r>
              <a:rPr lang="ru-RU" sz="1400" dirty="0">
                <a:solidFill>
                  <a:srgbClr val="333333"/>
                </a:solidFill>
                <a:latin typeface="Times New Roman" panose="02020603050405020304" pitchFamily="18" charset="0"/>
                <a:cs typeface="Times New Roman" panose="02020603050405020304" pitchFamily="18" charset="0"/>
              </a:rPr>
              <a:t>Маркировка потребительской тары должна содержать:</a:t>
            </a:r>
            <a:br>
              <a:rPr lang="ru-RU" sz="1400" dirty="0">
                <a:solidFill>
                  <a:srgbClr val="333333"/>
                </a:solidFill>
                <a:latin typeface="Times New Roman" panose="02020603050405020304" pitchFamily="18" charset="0"/>
                <a:cs typeface="Times New Roman" panose="02020603050405020304" pitchFamily="18" charset="0"/>
              </a:rPr>
            </a:br>
            <a:r>
              <a:rPr lang="ru-RU" sz="1400" dirty="0">
                <a:solidFill>
                  <a:srgbClr val="333333"/>
                </a:solidFill>
                <a:latin typeface="Times New Roman" panose="02020603050405020304" pitchFamily="18" charset="0"/>
                <a:cs typeface="Times New Roman" panose="02020603050405020304" pitchFamily="18" charset="0"/>
              </a:rPr>
              <a:t>- наименование и местонахождение изготовителя [юридический адрес, включая страну, и при несовпадении с юридическим адресом, адрес производства и организации в Российской Федерации, уполномоченной изготовителем на принятие претензии от потребителей на ее территории (при наличии)];</a:t>
            </a:r>
            <a:br>
              <a:rPr lang="ru-RU" sz="1400" dirty="0">
                <a:solidFill>
                  <a:srgbClr val="333333"/>
                </a:solidFill>
                <a:latin typeface="Times New Roman" panose="02020603050405020304" pitchFamily="18" charset="0"/>
                <a:cs typeface="Times New Roman" panose="02020603050405020304" pitchFamily="18" charset="0"/>
              </a:rPr>
            </a:br>
            <a:r>
              <a:rPr lang="ru-RU" sz="1400" dirty="0">
                <a:solidFill>
                  <a:srgbClr val="333333"/>
                </a:solidFill>
                <a:latin typeface="Times New Roman" panose="02020603050405020304" pitchFamily="18" charset="0"/>
                <a:cs typeface="Times New Roman" panose="02020603050405020304" pitchFamily="18" charset="0"/>
              </a:rPr>
              <a:t>- товарный знак;</a:t>
            </a:r>
            <a:br>
              <a:rPr lang="ru-RU" sz="1400" dirty="0">
                <a:solidFill>
                  <a:srgbClr val="333333"/>
                </a:solidFill>
                <a:latin typeface="Times New Roman" panose="02020603050405020304" pitchFamily="18" charset="0"/>
                <a:cs typeface="Times New Roman" panose="02020603050405020304" pitchFamily="18" charset="0"/>
              </a:rPr>
            </a:br>
            <a:r>
              <a:rPr lang="ru-RU" sz="1400" dirty="0">
                <a:solidFill>
                  <a:srgbClr val="333333"/>
                </a:solidFill>
                <a:latin typeface="Times New Roman" panose="02020603050405020304" pitchFamily="18" charset="0"/>
                <a:cs typeface="Times New Roman" panose="02020603050405020304" pitchFamily="18" charset="0"/>
              </a:rPr>
              <a:t>- наименование изделия (например, детская посуда);</a:t>
            </a:r>
            <a:br>
              <a:rPr lang="ru-RU" sz="1400" dirty="0">
                <a:solidFill>
                  <a:srgbClr val="333333"/>
                </a:solidFill>
                <a:latin typeface="Times New Roman" panose="02020603050405020304" pitchFamily="18" charset="0"/>
                <a:cs typeface="Times New Roman" panose="02020603050405020304" pitchFamily="18" charset="0"/>
              </a:rPr>
            </a:br>
            <a:r>
              <a:rPr lang="ru-RU" sz="1400" dirty="0">
                <a:solidFill>
                  <a:srgbClr val="333333"/>
                </a:solidFill>
                <a:latin typeface="Times New Roman" panose="02020603050405020304" pitchFamily="18" charset="0"/>
                <a:cs typeface="Times New Roman" panose="02020603050405020304" pitchFamily="18" charset="0"/>
              </a:rPr>
              <a:t>- число изделий в упаковке;</a:t>
            </a:r>
            <a:br>
              <a:rPr lang="ru-RU" sz="1400" dirty="0">
                <a:solidFill>
                  <a:srgbClr val="333333"/>
                </a:solidFill>
                <a:latin typeface="Times New Roman" panose="02020603050405020304" pitchFamily="18" charset="0"/>
                <a:cs typeface="Times New Roman" panose="02020603050405020304" pitchFamily="18" charset="0"/>
              </a:rPr>
            </a:br>
            <a:r>
              <a:rPr lang="ru-RU" sz="1400" dirty="0">
                <a:solidFill>
                  <a:srgbClr val="333333"/>
                </a:solidFill>
                <a:latin typeface="Times New Roman" panose="02020603050405020304" pitchFamily="18" charset="0"/>
                <a:cs typeface="Times New Roman" panose="02020603050405020304" pitchFamily="18" charset="0"/>
              </a:rPr>
              <a:t>- дату упаковывания;</a:t>
            </a:r>
            <a:br>
              <a:rPr lang="ru-RU" sz="1400" dirty="0">
                <a:solidFill>
                  <a:srgbClr val="333333"/>
                </a:solidFill>
                <a:latin typeface="Times New Roman" panose="02020603050405020304" pitchFamily="18" charset="0"/>
                <a:cs typeface="Times New Roman" panose="02020603050405020304" pitchFamily="18" charset="0"/>
              </a:rPr>
            </a:br>
            <a:r>
              <a:rPr lang="ru-RU" sz="1400" dirty="0">
                <a:solidFill>
                  <a:srgbClr val="333333"/>
                </a:solidFill>
                <a:latin typeface="Times New Roman" panose="02020603050405020304" pitchFamily="18" charset="0"/>
                <a:cs typeface="Times New Roman" panose="02020603050405020304" pitchFamily="18" charset="0"/>
              </a:rPr>
              <a:t>- номер упаковщика;</a:t>
            </a:r>
            <a:br>
              <a:rPr lang="ru-RU" sz="1400" dirty="0">
                <a:solidFill>
                  <a:srgbClr val="333333"/>
                </a:solidFill>
                <a:latin typeface="Times New Roman" panose="02020603050405020304" pitchFamily="18" charset="0"/>
                <a:cs typeface="Times New Roman" panose="02020603050405020304" pitchFamily="18" charset="0"/>
              </a:rPr>
            </a:br>
            <a:r>
              <a:rPr lang="ru-RU" sz="1400" dirty="0">
                <a:solidFill>
                  <a:srgbClr val="333333"/>
                </a:solidFill>
                <a:latin typeface="Times New Roman" panose="02020603050405020304" pitchFamily="18" charset="0"/>
                <a:cs typeface="Times New Roman" panose="02020603050405020304" pitchFamily="18" charset="0"/>
              </a:rPr>
              <a:t>- обозначение документа, в соответствии с которым изготовлена и может быть идентифицирована посуда;</a:t>
            </a:r>
            <a:br>
              <a:rPr lang="ru-RU" sz="1400" dirty="0">
                <a:solidFill>
                  <a:srgbClr val="333333"/>
                </a:solidFill>
                <a:latin typeface="Times New Roman" panose="02020603050405020304" pitchFamily="18" charset="0"/>
                <a:cs typeface="Times New Roman" panose="02020603050405020304" pitchFamily="18" charset="0"/>
              </a:rPr>
            </a:br>
            <a:r>
              <a:rPr lang="ru-RU" sz="1400" dirty="0">
                <a:solidFill>
                  <a:srgbClr val="333333"/>
                </a:solidFill>
                <a:latin typeface="Times New Roman" panose="02020603050405020304" pitchFamily="18" charset="0"/>
                <a:cs typeface="Times New Roman" panose="02020603050405020304" pitchFamily="18" charset="0"/>
              </a:rPr>
              <a:t>- информацию о подтверждении соответствия (например, сертификат соответствия для детской посуды);</a:t>
            </a:r>
            <a:br>
              <a:rPr lang="ru-RU" sz="1400" dirty="0">
                <a:solidFill>
                  <a:srgbClr val="333333"/>
                </a:solidFill>
                <a:latin typeface="Times New Roman" panose="02020603050405020304" pitchFamily="18" charset="0"/>
                <a:cs typeface="Times New Roman" panose="02020603050405020304" pitchFamily="18" charset="0"/>
              </a:rPr>
            </a:br>
            <a:r>
              <a:rPr lang="ru-RU" sz="1400" dirty="0">
                <a:solidFill>
                  <a:srgbClr val="333333"/>
                </a:solidFill>
                <a:latin typeface="Times New Roman" panose="02020603050405020304" pitchFamily="18" charset="0"/>
                <a:cs typeface="Times New Roman" panose="02020603050405020304" pitchFamily="18" charset="0"/>
              </a:rPr>
              <a:t>- информацию об изделии, необходимую для идентификации этого изделия (например, детская посуда).</a:t>
            </a:r>
          </a:p>
          <a:p>
            <a:r>
              <a:rPr lang="ru-RU" sz="1400" dirty="0" smtClean="0">
                <a:solidFill>
                  <a:srgbClr val="333333"/>
                </a:solidFill>
                <a:latin typeface="Times New Roman" panose="02020603050405020304" pitchFamily="18" charset="0"/>
                <a:cs typeface="Times New Roman" panose="02020603050405020304" pitchFamily="18" charset="0"/>
              </a:rPr>
              <a:t>1.4 </a:t>
            </a:r>
            <a:r>
              <a:rPr lang="ru-RU" sz="1400" dirty="0">
                <a:solidFill>
                  <a:srgbClr val="333333"/>
                </a:solidFill>
                <a:latin typeface="Times New Roman" panose="02020603050405020304" pitchFamily="18" charset="0"/>
                <a:cs typeface="Times New Roman" panose="02020603050405020304" pitchFamily="18" charset="0"/>
              </a:rPr>
              <a:t>Маркировка потребительской тары может содержать дополнительные реквизиты:</a:t>
            </a:r>
            <a:br>
              <a:rPr lang="ru-RU" sz="1400" dirty="0">
                <a:solidFill>
                  <a:srgbClr val="333333"/>
                </a:solidFill>
                <a:latin typeface="Times New Roman" panose="02020603050405020304" pitchFamily="18" charset="0"/>
                <a:cs typeface="Times New Roman" panose="02020603050405020304" pitchFamily="18" charset="0"/>
              </a:rPr>
            </a:br>
            <a:r>
              <a:rPr lang="ru-RU" sz="1400" dirty="0">
                <a:solidFill>
                  <a:srgbClr val="333333"/>
                </a:solidFill>
                <a:latin typeface="Times New Roman" panose="02020603050405020304" pitchFamily="18" charset="0"/>
                <a:cs typeface="Times New Roman" panose="02020603050405020304" pitchFamily="18" charset="0"/>
              </a:rPr>
              <a:t>- штриховой код в международной системе EAN;</a:t>
            </a:r>
            <a:br>
              <a:rPr lang="ru-RU" sz="1400" dirty="0">
                <a:solidFill>
                  <a:srgbClr val="333333"/>
                </a:solidFill>
                <a:latin typeface="Times New Roman" panose="02020603050405020304" pitchFamily="18" charset="0"/>
                <a:cs typeface="Times New Roman" panose="02020603050405020304" pitchFamily="18" charset="0"/>
              </a:rPr>
            </a:br>
            <a:r>
              <a:rPr lang="ru-RU" sz="1400" dirty="0">
                <a:solidFill>
                  <a:srgbClr val="333333"/>
                </a:solidFill>
                <a:latin typeface="Times New Roman" panose="02020603050405020304" pitchFamily="18" charset="0"/>
                <a:cs typeface="Times New Roman" panose="02020603050405020304" pitchFamily="18" charset="0"/>
              </a:rPr>
              <a:t>- штриховой код изделия (для внутризаводского учета);</a:t>
            </a:r>
            <a:br>
              <a:rPr lang="ru-RU" sz="1400" dirty="0">
                <a:solidFill>
                  <a:srgbClr val="333333"/>
                </a:solidFill>
                <a:latin typeface="Times New Roman" panose="02020603050405020304" pitchFamily="18" charset="0"/>
                <a:cs typeface="Times New Roman" panose="02020603050405020304" pitchFamily="18" charset="0"/>
              </a:rPr>
            </a:br>
            <a:r>
              <a:rPr lang="ru-RU" sz="1400" dirty="0">
                <a:solidFill>
                  <a:srgbClr val="333333"/>
                </a:solidFill>
                <a:latin typeface="Times New Roman" panose="02020603050405020304" pitchFamily="18" charset="0"/>
                <a:cs typeface="Times New Roman" panose="02020603050405020304" pitchFamily="18" charset="0"/>
              </a:rPr>
              <a:t>- информацию об особенностях эксплуатации изделий, например в посудомоечных машинах и микроволновых печах.</a:t>
            </a:r>
            <a:br>
              <a:rPr lang="ru-RU" sz="1400" dirty="0">
                <a:solidFill>
                  <a:srgbClr val="333333"/>
                </a:solidFill>
                <a:latin typeface="Times New Roman" panose="02020603050405020304" pitchFamily="18" charset="0"/>
                <a:cs typeface="Times New Roman" panose="02020603050405020304" pitchFamily="18" charset="0"/>
              </a:rPr>
            </a:br>
            <a:r>
              <a:rPr lang="ru-RU" sz="1400" dirty="0" smtClean="0">
                <a:solidFill>
                  <a:srgbClr val="333333"/>
                </a:solidFill>
                <a:latin typeface="Times New Roman" panose="02020603050405020304" pitchFamily="18" charset="0"/>
                <a:cs typeface="Times New Roman" panose="02020603050405020304" pitchFamily="18" charset="0"/>
              </a:rPr>
              <a:t>1.5 </a:t>
            </a:r>
            <a:r>
              <a:rPr lang="ru-RU" sz="1400" dirty="0">
                <a:solidFill>
                  <a:srgbClr val="333333"/>
                </a:solidFill>
                <a:latin typeface="Times New Roman" panose="02020603050405020304" pitchFamily="18" charset="0"/>
                <a:cs typeface="Times New Roman" panose="02020603050405020304" pitchFamily="18" charset="0"/>
              </a:rPr>
              <a:t>Маркировка транспортной тары - по ГОСТ 14192 с указанием основных, дополнительных и информационных надписей и манипуляционных знаков "Хрупкое. Осторожно".</a:t>
            </a:r>
            <a:br>
              <a:rPr lang="ru-RU" sz="1400" dirty="0">
                <a:solidFill>
                  <a:srgbClr val="333333"/>
                </a:solidFill>
                <a:latin typeface="Times New Roman" panose="02020603050405020304" pitchFamily="18" charset="0"/>
                <a:cs typeface="Times New Roman" panose="02020603050405020304" pitchFamily="18" charset="0"/>
              </a:rPr>
            </a:br>
            <a:r>
              <a:rPr lang="ru-RU" sz="1400" dirty="0" smtClean="0">
                <a:solidFill>
                  <a:srgbClr val="333333"/>
                </a:solidFill>
                <a:latin typeface="Times New Roman" panose="02020603050405020304" pitchFamily="18" charset="0"/>
                <a:cs typeface="Times New Roman" panose="02020603050405020304" pitchFamily="18" charset="0"/>
              </a:rPr>
              <a:t>1.6 </a:t>
            </a:r>
            <a:r>
              <a:rPr lang="ru-RU" sz="1400" dirty="0">
                <a:solidFill>
                  <a:srgbClr val="333333"/>
                </a:solidFill>
                <a:latin typeface="Times New Roman" panose="02020603050405020304" pitchFamily="18" charset="0"/>
                <a:cs typeface="Times New Roman" panose="02020603050405020304" pitchFamily="18" charset="0"/>
              </a:rPr>
              <a:t>Маркировку на потребительскую либо транспортную тару наносят путем наклеивания этикеток, изготовленных типографским или другим способом, обеспечивающим их четкое прочтение. </a:t>
            </a:r>
            <a:endParaRPr lang="ru-RU" sz="1400" b="0" i="0" dirty="0">
              <a:solidFill>
                <a:srgbClr val="333333"/>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434283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rotWithShape="1">
          <a:blip r:embed="rId2"/>
          <a:srcRect r="32547"/>
          <a:stretch/>
        </p:blipFill>
        <p:spPr>
          <a:xfrm flipH="1">
            <a:off x="5520743" y="2467109"/>
            <a:ext cx="6167906" cy="3352800"/>
          </a:xfrm>
          <a:prstGeom prst="rect">
            <a:avLst/>
          </a:prstGeom>
        </p:spPr>
      </p:pic>
      <p:sp>
        <p:nvSpPr>
          <p:cNvPr id="2" name="Заголовок 1"/>
          <p:cNvSpPr>
            <a:spLocks noGrp="1"/>
          </p:cNvSpPr>
          <p:nvPr>
            <p:ph type="title"/>
          </p:nvPr>
        </p:nvSpPr>
        <p:spPr>
          <a:xfrm>
            <a:off x="155620" y="0"/>
            <a:ext cx="10515600" cy="1038673"/>
          </a:xfrm>
        </p:spPr>
        <p:txBody>
          <a:bodyPr>
            <a:normAutofit fontScale="90000"/>
          </a:bodyPr>
          <a:lstStyle/>
          <a:p>
            <a:pPr lvl="0" algn="ctr">
              <a:lnSpc>
                <a:spcPct val="100000"/>
              </a:lnSpc>
              <a:spcBef>
                <a:spcPts val="0"/>
              </a:spcBef>
            </a:pPr>
            <a:r>
              <a:rPr lang="ru-RU" dirty="0" smtClean="0">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Упаковка:</a:t>
            </a:r>
            <a:r>
              <a:rPr lang="ru-RU" sz="1500" dirty="0">
                <a:solidFill>
                  <a:srgbClr val="333333"/>
                </a:solidFill>
                <a:latin typeface="inherit"/>
                <a:ea typeface="+mn-ea"/>
                <a:cs typeface="+mn-cs"/>
              </a:rPr>
              <a:t/>
            </a:r>
            <a:br>
              <a:rPr lang="ru-RU" sz="1500" dirty="0">
                <a:solidFill>
                  <a:srgbClr val="333333"/>
                </a:solidFill>
                <a:latin typeface="inherit"/>
                <a:ea typeface="+mn-ea"/>
                <a:cs typeface="+mn-cs"/>
              </a:rPr>
            </a:br>
            <a:endParaRPr lang="ru-RU" dirty="0"/>
          </a:p>
        </p:txBody>
      </p:sp>
      <p:sp>
        <p:nvSpPr>
          <p:cNvPr id="3" name="Объект 2"/>
          <p:cNvSpPr>
            <a:spLocks noGrp="1"/>
          </p:cNvSpPr>
          <p:nvPr>
            <p:ph idx="1"/>
          </p:nvPr>
        </p:nvSpPr>
        <p:spPr>
          <a:xfrm>
            <a:off x="262943" y="562154"/>
            <a:ext cx="10515600" cy="4987299"/>
          </a:xfrm>
        </p:spPr>
        <p:txBody>
          <a:bodyPr>
            <a:normAutofit fontScale="92500" lnSpcReduction="20000"/>
          </a:bodyPr>
          <a:lstStyle/>
          <a:p>
            <a:pPr marL="0" lvl="0" indent="0">
              <a:lnSpc>
                <a:spcPct val="100000"/>
              </a:lnSpc>
              <a:spcBef>
                <a:spcPts val="0"/>
              </a:spcBef>
              <a:buNone/>
            </a:pPr>
            <a:r>
              <a:rPr lang="ru-RU" sz="1900" dirty="0" smtClean="0">
                <a:latin typeface="Times New Roman" panose="02020603050405020304" pitchFamily="18" charset="0"/>
                <a:cs typeface="Times New Roman" panose="02020603050405020304" pitchFamily="18" charset="0"/>
              </a:rPr>
              <a:t>При </a:t>
            </a:r>
            <a:r>
              <a:rPr lang="ru-RU" sz="1900" dirty="0">
                <a:latin typeface="Times New Roman" panose="02020603050405020304" pitchFamily="18" charset="0"/>
                <a:cs typeface="Times New Roman" panose="02020603050405020304" pitchFamily="18" charset="0"/>
              </a:rPr>
              <a:t>упаковывании изделий применяют:</a:t>
            </a:r>
          </a:p>
          <a:p>
            <a:pPr marL="0" lvl="0" indent="0">
              <a:lnSpc>
                <a:spcPct val="100000"/>
              </a:lnSpc>
              <a:spcBef>
                <a:spcPts val="0"/>
              </a:spcBef>
              <a:buNone/>
            </a:pPr>
            <a:r>
              <a:rPr lang="ru-RU" sz="1900" dirty="0">
                <a:latin typeface="Times New Roman" panose="02020603050405020304" pitchFamily="18" charset="0"/>
                <a:cs typeface="Times New Roman" panose="02020603050405020304" pitchFamily="18" charset="0"/>
              </a:rPr>
              <a:t>- потребительскую тару (коробки из картона, бумаги и комбинированных материалов - по ГОСТ 12301, пачки из картона, бумаги и комбинированных материалов - по ГОСТ 12303);</a:t>
            </a:r>
            <a:br>
              <a:rPr lang="ru-RU" sz="1900" dirty="0">
                <a:latin typeface="Times New Roman" panose="02020603050405020304" pitchFamily="18" charset="0"/>
                <a:cs typeface="Times New Roman" panose="02020603050405020304" pitchFamily="18" charset="0"/>
              </a:rPr>
            </a:br>
            <a:r>
              <a:rPr lang="ru-RU" sz="1900" dirty="0">
                <a:latin typeface="Times New Roman" panose="02020603050405020304" pitchFamily="18" charset="0"/>
                <a:cs typeface="Times New Roman" panose="02020603050405020304" pitchFamily="18" charset="0"/>
              </a:rPr>
              <a:t>- транспортную тару (ящики деревянные - по ГОСТ 10350, ящики из гофрированного картона - по ГОСТ 13514);</a:t>
            </a:r>
            <a:br>
              <a:rPr lang="ru-RU" sz="1900" dirty="0">
                <a:latin typeface="Times New Roman" panose="02020603050405020304" pitchFamily="18" charset="0"/>
                <a:cs typeface="Times New Roman" panose="02020603050405020304" pitchFamily="18" charset="0"/>
              </a:rPr>
            </a:br>
            <a:r>
              <a:rPr lang="ru-RU" sz="1900" dirty="0">
                <a:latin typeface="Times New Roman" panose="02020603050405020304" pitchFamily="18" charset="0"/>
                <a:cs typeface="Times New Roman" panose="02020603050405020304" pitchFamily="18" charset="0"/>
              </a:rPr>
              <a:t>- вспомогательные материалы (бумага оберточная и прокладочная - по ГОСТ 8273, ГОСТ 11600, картон гофрированный - по ГОСТ Р 52901,ГОСТ Р 53207, картон тарный плоский склеенный - по ГОСТ 9421, картон прокладочный и уплотнительные прокладки из него по ГОСТ 9347);</a:t>
            </a:r>
            <a:br>
              <a:rPr lang="ru-RU" sz="1900" dirty="0">
                <a:latin typeface="Times New Roman" panose="02020603050405020304" pitchFamily="18" charset="0"/>
                <a:cs typeface="Times New Roman" panose="02020603050405020304" pitchFamily="18" charset="0"/>
              </a:rPr>
            </a:br>
            <a:r>
              <a:rPr lang="ru-RU" sz="1900" dirty="0">
                <a:latin typeface="Times New Roman" panose="02020603050405020304" pitchFamily="18" charset="0"/>
                <a:cs typeface="Times New Roman" panose="02020603050405020304" pitchFamily="18" charset="0"/>
              </a:rPr>
              <a:t>- траву морскую сушеную - по ГОСТ 6730;</a:t>
            </a:r>
            <a:br>
              <a:rPr lang="ru-RU" sz="1900" dirty="0">
                <a:latin typeface="Times New Roman" panose="02020603050405020304" pitchFamily="18" charset="0"/>
                <a:cs typeface="Times New Roman" panose="02020603050405020304" pitchFamily="18" charset="0"/>
              </a:rPr>
            </a:br>
            <a:r>
              <a:rPr lang="ru-RU" sz="1900" dirty="0">
                <a:latin typeface="Times New Roman" panose="02020603050405020304" pitchFamily="18" charset="0"/>
                <a:cs typeface="Times New Roman" panose="02020603050405020304" pitchFamily="18" charset="0"/>
              </a:rPr>
              <a:t>- </a:t>
            </a:r>
            <a:r>
              <a:rPr lang="ru-RU" sz="1900" dirty="0" err="1">
                <a:latin typeface="Times New Roman" panose="02020603050405020304" pitchFamily="18" charset="0"/>
                <a:cs typeface="Times New Roman" panose="02020603050405020304" pitchFamily="18" charset="0"/>
              </a:rPr>
              <a:t>алигнин</a:t>
            </a:r>
            <a:r>
              <a:rPr lang="ru-RU" sz="1900" dirty="0">
                <a:latin typeface="Times New Roman" panose="02020603050405020304" pitchFamily="18" charset="0"/>
                <a:cs typeface="Times New Roman" panose="02020603050405020304" pitchFamily="18" charset="0"/>
              </a:rPr>
              <a:t> медицинский - по ГОСТ 12923;</a:t>
            </a:r>
            <a:br>
              <a:rPr lang="ru-RU" sz="1900" dirty="0">
                <a:latin typeface="Times New Roman" panose="02020603050405020304" pitchFamily="18" charset="0"/>
                <a:cs typeface="Times New Roman" panose="02020603050405020304" pitchFamily="18" charset="0"/>
              </a:rPr>
            </a:br>
            <a:r>
              <a:rPr lang="ru-RU" sz="1900" dirty="0">
                <a:latin typeface="Times New Roman" panose="02020603050405020304" pitchFamily="18" charset="0"/>
                <a:cs typeface="Times New Roman" panose="02020603050405020304" pitchFamily="18" charset="0"/>
              </a:rPr>
              <a:t>- ленту клеевую на бумажной основе - по ГОСТ 18251;</a:t>
            </a:r>
            <a:br>
              <a:rPr lang="ru-RU" sz="1900" dirty="0">
                <a:latin typeface="Times New Roman" panose="02020603050405020304" pitchFamily="18" charset="0"/>
                <a:cs typeface="Times New Roman" panose="02020603050405020304" pitchFamily="18" charset="0"/>
              </a:rPr>
            </a:br>
            <a:r>
              <a:rPr lang="ru-RU" sz="1900" dirty="0">
                <a:latin typeface="Times New Roman" panose="02020603050405020304" pitchFamily="18" charset="0"/>
                <a:cs typeface="Times New Roman" panose="02020603050405020304" pitchFamily="18" charset="0"/>
              </a:rPr>
              <a:t>- ленту стальную - по ГОСТ 3560;</a:t>
            </a:r>
            <a:br>
              <a:rPr lang="ru-RU" sz="1900" dirty="0">
                <a:latin typeface="Times New Roman" panose="02020603050405020304" pitchFamily="18" charset="0"/>
                <a:cs typeface="Times New Roman" panose="02020603050405020304" pitchFamily="18" charset="0"/>
              </a:rPr>
            </a:br>
            <a:r>
              <a:rPr lang="ru-RU" sz="1900" dirty="0">
                <a:latin typeface="Times New Roman" panose="02020603050405020304" pitchFamily="18" charset="0"/>
                <a:cs typeface="Times New Roman" panose="02020603050405020304" pitchFamily="18" charset="0"/>
              </a:rPr>
              <a:t>- шпагат технический - по ГОСТ 17308;</a:t>
            </a:r>
            <a:br>
              <a:rPr lang="ru-RU" sz="1900" dirty="0">
                <a:latin typeface="Times New Roman" panose="02020603050405020304" pitchFamily="18" charset="0"/>
                <a:cs typeface="Times New Roman" panose="02020603050405020304" pitchFamily="18" charset="0"/>
              </a:rPr>
            </a:br>
            <a:r>
              <a:rPr lang="ru-RU" sz="1900" dirty="0">
                <a:latin typeface="Times New Roman" panose="02020603050405020304" pitchFamily="18" charset="0"/>
                <a:cs typeface="Times New Roman" panose="02020603050405020304" pitchFamily="18" charset="0"/>
              </a:rPr>
              <a:t>- шпагат из лубяных волокон - по ГОСТ 17308;</a:t>
            </a:r>
            <a:br>
              <a:rPr lang="ru-RU" sz="1900" dirty="0">
                <a:latin typeface="Times New Roman" panose="02020603050405020304" pitchFamily="18" charset="0"/>
                <a:cs typeface="Times New Roman" panose="02020603050405020304" pitchFamily="18" charset="0"/>
              </a:rPr>
            </a:br>
            <a:r>
              <a:rPr lang="ru-RU" sz="1900" dirty="0">
                <a:latin typeface="Times New Roman" panose="02020603050405020304" pitchFamily="18" charset="0"/>
                <a:cs typeface="Times New Roman" panose="02020603050405020304" pitchFamily="18" charset="0"/>
              </a:rPr>
              <a:t>- шпагат из химических волокон - по ГОСТ 17308;</a:t>
            </a:r>
            <a:br>
              <a:rPr lang="ru-RU" sz="1900" dirty="0">
                <a:latin typeface="Times New Roman" panose="02020603050405020304" pitchFamily="18" charset="0"/>
                <a:cs typeface="Times New Roman" panose="02020603050405020304" pitchFamily="18" charset="0"/>
              </a:rPr>
            </a:br>
            <a:r>
              <a:rPr lang="ru-RU" sz="1900" dirty="0">
                <a:latin typeface="Times New Roman" panose="02020603050405020304" pitchFamily="18" charset="0"/>
                <a:cs typeface="Times New Roman" panose="02020603050405020304" pitchFamily="18" charset="0"/>
              </a:rPr>
              <a:t>- макулатуру бумажную и картонную - по ГОСТ 10700;</a:t>
            </a:r>
            <a:br>
              <a:rPr lang="ru-RU" sz="1900" dirty="0">
                <a:latin typeface="Times New Roman" panose="02020603050405020304" pitchFamily="18" charset="0"/>
                <a:cs typeface="Times New Roman" panose="02020603050405020304" pitchFamily="18" charset="0"/>
              </a:rPr>
            </a:br>
            <a:r>
              <a:rPr lang="ru-RU" sz="1900" dirty="0">
                <a:latin typeface="Times New Roman" panose="02020603050405020304" pitchFamily="18" charset="0"/>
                <a:cs typeface="Times New Roman" panose="02020603050405020304" pitchFamily="18" charset="0"/>
              </a:rPr>
              <a:t>- стружку древесную - по ГОСТ 5244;</a:t>
            </a:r>
            <a:br>
              <a:rPr lang="ru-RU" sz="1900" dirty="0">
                <a:latin typeface="Times New Roman" panose="02020603050405020304" pitchFamily="18" charset="0"/>
                <a:cs typeface="Times New Roman" panose="02020603050405020304" pitchFamily="18" charset="0"/>
              </a:rPr>
            </a:br>
            <a:r>
              <a:rPr lang="ru-RU" sz="1900" dirty="0">
                <a:latin typeface="Times New Roman" panose="02020603050405020304" pitchFamily="18" charset="0"/>
                <a:cs typeface="Times New Roman" panose="02020603050405020304" pitchFamily="18" charset="0"/>
              </a:rPr>
              <a:t>- пленку полиэтиленовую </a:t>
            </a:r>
            <a:r>
              <a:rPr lang="ru-RU" sz="1900" dirty="0" err="1">
                <a:latin typeface="Times New Roman" panose="02020603050405020304" pitchFamily="18" charset="0"/>
                <a:cs typeface="Times New Roman" panose="02020603050405020304" pitchFamily="18" charset="0"/>
              </a:rPr>
              <a:t>термоусадочную</a:t>
            </a:r>
            <a:r>
              <a:rPr lang="ru-RU" sz="1900" dirty="0">
                <a:latin typeface="Times New Roman" panose="02020603050405020304" pitchFamily="18" charset="0"/>
                <a:cs typeface="Times New Roman" panose="02020603050405020304" pitchFamily="18" charset="0"/>
              </a:rPr>
              <a:t> - по ГОСТ 25951;</a:t>
            </a:r>
            <a:br>
              <a:rPr lang="ru-RU" sz="1900" dirty="0">
                <a:latin typeface="Times New Roman" panose="02020603050405020304" pitchFamily="18" charset="0"/>
                <a:cs typeface="Times New Roman" panose="02020603050405020304" pitchFamily="18" charset="0"/>
              </a:rPr>
            </a:br>
            <a:r>
              <a:rPr lang="ru-RU" sz="1900" dirty="0">
                <a:latin typeface="Times New Roman" panose="02020603050405020304" pitchFamily="18" charset="0"/>
                <a:cs typeface="Times New Roman" panose="02020603050405020304" pitchFamily="18" charset="0"/>
              </a:rPr>
              <a:t>- пленку полиэтиленовую - по ГОСТ 10354.</a:t>
            </a:r>
            <a:br>
              <a:rPr lang="ru-RU" sz="1900" dirty="0">
                <a:latin typeface="Times New Roman" panose="02020603050405020304" pitchFamily="18" charset="0"/>
                <a:cs typeface="Times New Roman" panose="02020603050405020304" pitchFamily="18" charset="0"/>
              </a:rPr>
            </a:br>
            <a:r>
              <a:rPr lang="ru-RU" sz="1900" dirty="0">
                <a:latin typeface="Times New Roman" panose="02020603050405020304" pitchFamily="18" charset="0"/>
                <a:cs typeface="Times New Roman" panose="02020603050405020304" pitchFamily="18" charset="0"/>
              </a:rPr>
              <a:t>По согласованию с потребителем допускается использование упаковки других видов.</a:t>
            </a:r>
          </a:p>
          <a:p>
            <a:endParaRPr lang="ru-RU" dirty="0"/>
          </a:p>
        </p:txBody>
      </p:sp>
    </p:spTree>
    <p:extLst>
      <p:ext uri="{BB962C8B-B14F-4D97-AF65-F5344CB8AC3E}">
        <p14:creationId xmlns:p14="http://schemas.microsoft.com/office/powerpoint/2010/main" val="21279038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4104" y="218942"/>
            <a:ext cx="10515600" cy="6246252"/>
          </a:xfrm>
        </p:spPr>
        <p:txBody>
          <a:bodyPr>
            <a:normAutofit lnSpcReduction="10000"/>
          </a:bodyPr>
          <a:lstStyle/>
          <a:p>
            <a:pPr marL="0" lvl="0" indent="0">
              <a:lnSpc>
                <a:spcPct val="100000"/>
              </a:lnSpc>
              <a:spcBef>
                <a:spcPts val="0"/>
              </a:spcBef>
              <a:buNone/>
            </a:pPr>
            <a:r>
              <a:rPr lang="ru-RU" sz="1800" dirty="0" smtClean="0">
                <a:latin typeface="Times New Roman" panose="02020603050405020304" pitchFamily="18" charset="0"/>
                <a:cs typeface="Times New Roman" panose="02020603050405020304" pitchFamily="18" charset="0"/>
              </a:rPr>
              <a:t>2 </a:t>
            </a:r>
            <a:r>
              <a:rPr lang="ru-RU" sz="1800" dirty="0">
                <a:latin typeface="Times New Roman" panose="02020603050405020304" pitchFamily="18" charset="0"/>
                <a:cs typeface="Times New Roman" panose="02020603050405020304" pitchFamily="18" charset="0"/>
              </a:rPr>
              <a:t>Предварительное упаковывание</a:t>
            </a:r>
          </a:p>
          <a:p>
            <a:pPr marL="0" lvl="0" indent="0">
              <a:lnSpc>
                <a:spcPct val="100000"/>
              </a:lnSpc>
              <a:spcBef>
                <a:spcPts val="0"/>
              </a:spcBef>
              <a:buNone/>
            </a:pPr>
            <a:r>
              <a:rPr lang="ru-RU" sz="1800" dirty="0" smtClean="0">
                <a:latin typeface="Times New Roman" panose="02020603050405020304" pitchFamily="18" charset="0"/>
                <a:cs typeface="Times New Roman" panose="02020603050405020304" pitchFamily="18" charset="0"/>
              </a:rPr>
              <a:t>2.1 </a:t>
            </a:r>
            <a:r>
              <a:rPr lang="ru-RU" sz="1800" dirty="0">
                <a:latin typeface="Times New Roman" panose="02020603050405020304" pitchFamily="18" charset="0"/>
                <a:cs typeface="Times New Roman" panose="02020603050405020304" pitchFamily="18" charset="0"/>
              </a:rPr>
              <a:t>Изделия полностью завертывают в бумагу. Крышку (пробку) предварительно обертывают бумагой. Допускается не обертывать крышку (пробку) бумагой, а прокладывать между основным изделием и крышкой (пробкой) бумажный лист.</a:t>
            </a:r>
            <a:br>
              <a:rPr lang="ru-RU" sz="1800" dirty="0">
                <a:latin typeface="Times New Roman" panose="02020603050405020304" pitchFamily="18" charset="0"/>
                <a:cs typeface="Times New Roman" panose="02020603050405020304" pitchFamily="18" charset="0"/>
              </a:rPr>
            </a:br>
            <a:r>
              <a:rPr lang="ru-RU" sz="1800" dirty="0">
                <a:latin typeface="Times New Roman" panose="02020603050405020304" pitchFamily="18" charset="0"/>
                <a:cs typeface="Times New Roman" panose="02020603050405020304" pitchFamily="18" charset="0"/>
              </a:rPr>
              <a:t>Изделия, предназначенные для питья, допускается завертывать в бумагу через одно. Изделия, которые можно укладывать в стопы, завертывают в бумагу через одно или прокладывают бумажным листом, превышающим по ширине диаметр дна изделия. Верхнее изделие может быть открыто до половины.</a:t>
            </a:r>
          </a:p>
          <a:p>
            <a:pPr marL="0" lvl="0" indent="0">
              <a:lnSpc>
                <a:spcPct val="100000"/>
              </a:lnSpc>
              <a:spcBef>
                <a:spcPts val="0"/>
              </a:spcBef>
              <a:buNone/>
            </a:pPr>
            <a:r>
              <a:rPr lang="ru-RU" sz="1800" dirty="0" smtClean="0">
                <a:latin typeface="Times New Roman" panose="02020603050405020304" pitchFamily="18" charset="0"/>
                <a:cs typeface="Times New Roman" panose="02020603050405020304" pitchFamily="18" charset="0"/>
              </a:rPr>
              <a:t>2.2 </a:t>
            </a:r>
            <a:r>
              <a:rPr lang="ru-RU" sz="1800" dirty="0">
                <a:latin typeface="Times New Roman" panose="02020603050405020304" pitchFamily="18" charset="0"/>
                <a:cs typeface="Times New Roman" panose="02020603050405020304" pitchFamily="18" charset="0"/>
              </a:rPr>
              <a:t>Подарочные изделия упаковывают в индивидуальную или подарочную тару</a:t>
            </a:r>
            <a:r>
              <a:rPr lang="ru-RU" sz="1800" dirty="0" smtClean="0">
                <a:latin typeface="Times New Roman" panose="02020603050405020304" pitchFamily="18" charset="0"/>
                <a:cs typeface="Times New Roman" panose="02020603050405020304" pitchFamily="18" charset="0"/>
              </a:rPr>
              <a:t>.</a:t>
            </a:r>
          </a:p>
          <a:p>
            <a:pPr marL="0" lvl="0" indent="0">
              <a:lnSpc>
                <a:spcPct val="100000"/>
              </a:lnSpc>
              <a:spcBef>
                <a:spcPts val="0"/>
              </a:spcBef>
              <a:buNone/>
            </a:pPr>
            <a:endParaRPr lang="ru-RU" sz="1800" dirty="0">
              <a:latin typeface="Times New Roman" panose="02020603050405020304" pitchFamily="18" charset="0"/>
              <a:cs typeface="Times New Roman" panose="02020603050405020304" pitchFamily="18" charset="0"/>
            </a:endParaRPr>
          </a:p>
          <a:p>
            <a:pPr marL="0" lvl="0" indent="0">
              <a:lnSpc>
                <a:spcPct val="100000"/>
              </a:lnSpc>
              <a:spcBef>
                <a:spcPts val="0"/>
              </a:spcBef>
              <a:buNone/>
            </a:pPr>
            <a:r>
              <a:rPr lang="ru-RU" sz="1800" dirty="0" smtClean="0">
                <a:latin typeface="Times New Roman" panose="02020603050405020304" pitchFamily="18" charset="0"/>
                <a:cs typeface="Times New Roman" panose="02020603050405020304" pitchFamily="18" charset="0"/>
              </a:rPr>
              <a:t>3 </a:t>
            </a:r>
            <a:r>
              <a:rPr lang="ru-RU" sz="1800" dirty="0">
                <a:latin typeface="Times New Roman" panose="02020603050405020304" pitchFamily="18" charset="0"/>
                <a:cs typeface="Times New Roman" panose="02020603050405020304" pitchFamily="18" charset="0"/>
              </a:rPr>
              <a:t>Предварительно упакованные изделия одного наименования или скомплектованные в сервизы, гарнитуры, наборы, комплекты, приборы укладывают в потребительскую или транспортную тару, прокладывая пустоты амортизирующим материалом.</a:t>
            </a:r>
          </a:p>
          <a:p>
            <a:pPr marL="0" lvl="0" indent="0">
              <a:lnSpc>
                <a:spcPct val="100000"/>
              </a:lnSpc>
              <a:spcBef>
                <a:spcPts val="0"/>
              </a:spcBef>
              <a:buNone/>
            </a:pPr>
            <a:r>
              <a:rPr lang="ru-RU" sz="1800" dirty="0">
                <a:latin typeface="Times New Roman" panose="02020603050405020304" pitchFamily="18" charset="0"/>
                <a:cs typeface="Times New Roman" panose="02020603050405020304" pitchFamily="18" charset="0"/>
              </a:rPr>
              <a:t>Стопу изделий допускается упаковывать в бумагу.</a:t>
            </a:r>
            <a:br>
              <a:rPr lang="ru-RU" sz="1800" dirty="0">
                <a:latin typeface="Times New Roman" panose="02020603050405020304" pitchFamily="18" charset="0"/>
                <a:cs typeface="Times New Roman" panose="02020603050405020304" pitchFamily="18" charset="0"/>
              </a:rPr>
            </a:br>
            <a:r>
              <a:rPr lang="ru-RU" sz="1800" dirty="0">
                <a:latin typeface="Times New Roman" panose="02020603050405020304" pitchFamily="18" charset="0"/>
                <a:cs typeface="Times New Roman" panose="02020603050405020304" pitchFamily="18" charset="0"/>
              </a:rPr>
              <a:t>Упаковывание изделий в </a:t>
            </a:r>
            <a:r>
              <a:rPr lang="ru-RU" sz="1800" dirty="0" err="1">
                <a:latin typeface="Times New Roman" panose="02020603050405020304" pitchFamily="18" charset="0"/>
                <a:cs typeface="Times New Roman" panose="02020603050405020304" pitchFamily="18" charset="0"/>
              </a:rPr>
              <a:t>термоусадочную</a:t>
            </a:r>
            <a:r>
              <a:rPr lang="ru-RU" sz="1800" dirty="0">
                <a:latin typeface="Times New Roman" panose="02020603050405020304" pitchFamily="18" charset="0"/>
                <a:cs typeface="Times New Roman" panose="02020603050405020304" pitchFamily="18" charset="0"/>
              </a:rPr>
              <a:t> или полиэтиленовую пленку, а также ящики или коробки с фиксирующими вставками или прокладками проводят без предварительного обертывания изделий бумагой или прокладки бумажным листом.</a:t>
            </a:r>
            <a:br>
              <a:rPr lang="ru-RU" sz="1800" dirty="0">
                <a:latin typeface="Times New Roman" panose="02020603050405020304" pitchFamily="18" charset="0"/>
                <a:cs typeface="Times New Roman" panose="02020603050405020304" pitchFamily="18" charset="0"/>
              </a:rPr>
            </a:br>
            <a:r>
              <a:rPr lang="ru-RU" sz="1800" dirty="0">
                <a:latin typeface="Times New Roman" panose="02020603050405020304" pitchFamily="18" charset="0"/>
                <a:cs typeface="Times New Roman" panose="02020603050405020304" pitchFamily="18" charset="0"/>
              </a:rPr>
              <a:t>Картонные ящики оклеивают клеевой лентой или скрепляют металлическими скобами.</a:t>
            </a:r>
            <a:br>
              <a:rPr lang="ru-RU" sz="1800" dirty="0">
                <a:latin typeface="Times New Roman" panose="02020603050405020304" pitchFamily="18" charset="0"/>
                <a:cs typeface="Times New Roman" panose="02020603050405020304" pitchFamily="18" charset="0"/>
              </a:rPr>
            </a:br>
            <a:r>
              <a:rPr lang="ru-RU" sz="1800" dirty="0">
                <a:latin typeface="Times New Roman" panose="02020603050405020304" pitchFamily="18" charset="0"/>
                <a:cs typeface="Times New Roman" panose="02020603050405020304" pitchFamily="18" charset="0"/>
              </a:rPr>
              <a:t>Деревянные ящики обивают или обтягивают стальной лентой.</a:t>
            </a:r>
            <a:br>
              <a:rPr lang="ru-RU" sz="1800" dirty="0">
                <a:latin typeface="Times New Roman" panose="02020603050405020304" pitchFamily="18" charset="0"/>
                <a:cs typeface="Times New Roman" panose="02020603050405020304" pitchFamily="18" charset="0"/>
              </a:rPr>
            </a:br>
            <a:r>
              <a:rPr lang="ru-RU" sz="1800" dirty="0">
                <a:latin typeface="Times New Roman" panose="02020603050405020304" pitchFamily="18" charset="0"/>
                <a:cs typeface="Times New Roman" panose="02020603050405020304" pitchFamily="18" charset="0"/>
              </a:rPr>
              <a:t>Допускается изделия, упакованные по 4.2, упаковывать в бумагу, прокладывая между вертикальными или горизонтальными рядами изделий амортизирующий материал.</a:t>
            </a:r>
            <a:br>
              <a:rPr lang="ru-RU" sz="1800" dirty="0">
                <a:latin typeface="Times New Roman" panose="02020603050405020304" pitchFamily="18" charset="0"/>
                <a:cs typeface="Times New Roman" panose="02020603050405020304" pitchFamily="18" charset="0"/>
              </a:rPr>
            </a:br>
            <a:r>
              <a:rPr lang="ru-RU" sz="1800" dirty="0">
                <a:latin typeface="Times New Roman" panose="02020603050405020304" pitchFamily="18" charset="0"/>
                <a:cs typeface="Times New Roman" panose="02020603050405020304" pitchFamily="18" charset="0"/>
              </a:rPr>
              <a:t>Изделия, упакованные в бумагу, обвязывают шпагатом крест-накрест.</a:t>
            </a:r>
          </a:p>
          <a:p>
            <a:pPr marL="0" lvl="0" indent="0">
              <a:lnSpc>
                <a:spcPct val="100000"/>
              </a:lnSpc>
              <a:spcBef>
                <a:spcPts val="0"/>
              </a:spcBef>
              <a:buNone/>
            </a:pPr>
            <a:r>
              <a:rPr lang="ru-RU" sz="1800" dirty="0" smtClean="0">
                <a:latin typeface="Times New Roman" panose="02020603050405020304" pitchFamily="18" charset="0"/>
                <a:cs typeface="Times New Roman" panose="02020603050405020304" pitchFamily="18" charset="0"/>
              </a:rPr>
              <a:t>4 </a:t>
            </a:r>
            <a:r>
              <a:rPr lang="ru-RU" sz="1800" dirty="0">
                <a:latin typeface="Times New Roman" panose="02020603050405020304" pitchFamily="18" charset="0"/>
                <a:cs typeface="Times New Roman" panose="02020603050405020304" pitchFamily="18" charset="0"/>
              </a:rPr>
              <a:t>Масса брутто упаковочной единицы должна быть не более 20 кг, для столовых сервизов - не более 25 кг.</a:t>
            </a:r>
          </a:p>
          <a:p>
            <a:pPr marL="0" lvl="0" indent="0">
              <a:lnSpc>
                <a:spcPct val="100000"/>
              </a:lnSpc>
              <a:spcBef>
                <a:spcPts val="0"/>
              </a:spcBef>
              <a:buNone/>
            </a:pPr>
            <a:r>
              <a:rPr lang="ru-RU" sz="1800" dirty="0" smtClean="0">
                <a:latin typeface="Times New Roman" panose="02020603050405020304" pitchFamily="18" charset="0"/>
                <a:cs typeface="Times New Roman" panose="02020603050405020304" pitchFamily="18" charset="0"/>
              </a:rPr>
              <a:t>4.1 </a:t>
            </a:r>
            <a:r>
              <a:rPr lang="ru-RU" sz="1800" dirty="0">
                <a:latin typeface="Times New Roman" panose="02020603050405020304" pitchFamily="18" charset="0"/>
                <a:cs typeface="Times New Roman" panose="02020603050405020304" pitchFamily="18" charset="0"/>
              </a:rPr>
              <a:t>Упаковка изделий для районов Крайнего Севера и приравненных к ним регионов - по ГОСТ 15846</a:t>
            </a:r>
            <a:r>
              <a:rPr lang="ru-RU" sz="1800" dirty="0">
                <a:latin typeface="inherit"/>
              </a:rPr>
              <a:t>.</a:t>
            </a:r>
          </a:p>
        </p:txBody>
      </p:sp>
    </p:spTree>
    <p:extLst>
      <p:ext uri="{BB962C8B-B14F-4D97-AF65-F5344CB8AC3E}">
        <p14:creationId xmlns:p14="http://schemas.microsoft.com/office/powerpoint/2010/main" val="21587670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 y="312430"/>
            <a:ext cx="12192000" cy="7294305"/>
          </a:xfrm>
          <a:prstGeom prst="rect">
            <a:avLst/>
          </a:prstGeom>
        </p:spPr>
        <p:txBody>
          <a:bodyPr wrap="square">
            <a:spAutoFit/>
          </a:bodyPr>
          <a:lstStyle/>
          <a:p>
            <a:pPr lvl="0"/>
            <a:r>
              <a:rPr lang="ru-RU" dirty="0" smtClean="0">
                <a:solidFill>
                  <a:srgbClr val="333333"/>
                </a:solidFill>
                <a:latin typeface="Times New Roman" panose="02020603050405020304" pitchFamily="18" charset="0"/>
                <a:cs typeface="Times New Roman" panose="02020603050405020304" pitchFamily="18" charset="0"/>
              </a:rPr>
              <a:t>3 </a:t>
            </a:r>
            <a:r>
              <a:rPr lang="ru-RU" dirty="0">
                <a:solidFill>
                  <a:srgbClr val="333333"/>
                </a:solidFill>
                <a:latin typeface="Times New Roman" panose="02020603050405020304" pitchFamily="18" charset="0"/>
                <a:cs typeface="Times New Roman" panose="02020603050405020304" pitchFamily="18" charset="0"/>
              </a:rPr>
              <a:t>Транспортирование</a:t>
            </a:r>
          </a:p>
          <a:p>
            <a:pPr lvl="0"/>
            <a:r>
              <a:rPr lang="ru-RU" dirty="0" smtClean="0">
                <a:solidFill>
                  <a:srgbClr val="333333"/>
                </a:solidFill>
                <a:latin typeface="Times New Roman" panose="02020603050405020304" pitchFamily="18" charset="0"/>
                <a:cs typeface="Times New Roman" panose="02020603050405020304" pitchFamily="18" charset="0"/>
              </a:rPr>
              <a:t>3.1 </a:t>
            </a:r>
            <a:r>
              <a:rPr lang="ru-RU" dirty="0">
                <a:solidFill>
                  <a:srgbClr val="333333"/>
                </a:solidFill>
                <a:latin typeface="Times New Roman" panose="02020603050405020304" pitchFamily="18" charset="0"/>
                <a:cs typeface="Times New Roman" panose="02020603050405020304" pitchFamily="18" charset="0"/>
              </a:rPr>
              <a:t>Изделия транспортируют в крытых транспортных средствах всех видов в соответствии с правилами перевозки грузов, действующими на транспорте данного вида.</a:t>
            </a:r>
            <a:br>
              <a:rPr lang="ru-RU" dirty="0">
                <a:solidFill>
                  <a:srgbClr val="333333"/>
                </a:solidFill>
                <a:latin typeface="Times New Roman" panose="02020603050405020304" pitchFamily="18" charset="0"/>
                <a:cs typeface="Times New Roman" panose="02020603050405020304" pitchFamily="18" charset="0"/>
              </a:rPr>
            </a:br>
            <a:r>
              <a:rPr lang="ru-RU" dirty="0">
                <a:solidFill>
                  <a:srgbClr val="333333"/>
                </a:solidFill>
                <a:latin typeface="Times New Roman" panose="02020603050405020304" pitchFamily="18" charset="0"/>
                <a:cs typeface="Times New Roman" panose="02020603050405020304" pitchFamily="18" charset="0"/>
              </a:rPr>
              <a:t>При выполнении погрузочно-разгрузочных работ средствами железной дороги изделия должны быть упакованы в транспортную тару.</a:t>
            </a:r>
            <a:br>
              <a:rPr lang="ru-RU" dirty="0">
                <a:solidFill>
                  <a:srgbClr val="333333"/>
                </a:solidFill>
                <a:latin typeface="Times New Roman" panose="02020603050405020304" pitchFamily="18" charset="0"/>
                <a:cs typeface="Times New Roman" panose="02020603050405020304" pitchFamily="18" charset="0"/>
              </a:rPr>
            </a:br>
            <a:r>
              <a:rPr lang="ru-RU" dirty="0" smtClean="0">
                <a:solidFill>
                  <a:srgbClr val="333333"/>
                </a:solidFill>
                <a:latin typeface="Times New Roman" panose="02020603050405020304" pitchFamily="18" charset="0"/>
                <a:cs typeface="Times New Roman" panose="02020603050405020304" pitchFamily="18" charset="0"/>
              </a:rPr>
              <a:t>3.2 </a:t>
            </a:r>
            <a:r>
              <a:rPr lang="ru-RU" dirty="0">
                <a:solidFill>
                  <a:srgbClr val="333333"/>
                </a:solidFill>
                <a:latin typeface="Times New Roman" panose="02020603050405020304" pitchFamily="18" charset="0"/>
                <a:cs typeface="Times New Roman" panose="02020603050405020304" pitchFamily="18" charset="0"/>
              </a:rPr>
              <a:t>При транспортировании изделий в потребительской таре и в бумажной упаковке пол транспортных средств предварительно застилают стружкой влажностью не более 22% слоем от 20 до 30 см.</a:t>
            </a:r>
            <a:br>
              <a:rPr lang="ru-RU" dirty="0">
                <a:solidFill>
                  <a:srgbClr val="333333"/>
                </a:solidFill>
                <a:latin typeface="Times New Roman" panose="02020603050405020304" pitchFamily="18" charset="0"/>
                <a:cs typeface="Times New Roman" panose="02020603050405020304" pitchFamily="18" charset="0"/>
              </a:rPr>
            </a:br>
            <a:r>
              <a:rPr lang="ru-RU" dirty="0">
                <a:solidFill>
                  <a:srgbClr val="333333"/>
                </a:solidFill>
                <a:latin typeface="Times New Roman" panose="02020603050405020304" pitchFamily="18" charset="0"/>
                <a:cs typeface="Times New Roman" panose="02020603050405020304" pitchFamily="18" charset="0"/>
              </a:rPr>
              <a:t>Размещение упакованных в потребительскую тару изделий в автофургонах и контейнерах проводят, начиная от дальних (торцевых) сторон. В нижних рядах размещают крупные изделия повышенной механической прочности (блюда, тарелки и т.п.), в верхних рядах - чайные и кофейные сервизы, тонкостенные изделия.</a:t>
            </a:r>
            <a:br>
              <a:rPr lang="ru-RU" dirty="0">
                <a:solidFill>
                  <a:srgbClr val="333333"/>
                </a:solidFill>
                <a:latin typeface="Times New Roman" panose="02020603050405020304" pitchFamily="18" charset="0"/>
                <a:cs typeface="Times New Roman" panose="02020603050405020304" pitchFamily="18" charset="0"/>
              </a:rPr>
            </a:br>
            <a:r>
              <a:rPr lang="ru-RU" dirty="0">
                <a:solidFill>
                  <a:srgbClr val="333333"/>
                </a:solidFill>
                <a:latin typeface="Times New Roman" panose="02020603050405020304" pitchFamily="18" charset="0"/>
                <a:cs typeface="Times New Roman" panose="02020603050405020304" pitchFamily="18" charset="0"/>
              </a:rPr>
              <a:t>Ряды изделий в бумажной упаковке в горизонтальном направлении должны быть проложены слоем стружки толщиной от 10 до 15 см или однослойным картоном.</a:t>
            </a:r>
            <a:br>
              <a:rPr lang="ru-RU" dirty="0">
                <a:solidFill>
                  <a:srgbClr val="333333"/>
                </a:solidFill>
                <a:latin typeface="Times New Roman" panose="02020603050405020304" pitchFamily="18" charset="0"/>
                <a:cs typeface="Times New Roman" panose="02020603050405020304" pitchFamily="18" charset="0"/>
              </a:rPr>
            </a:br>
            <a:r>
              <a:rPr lang="ru-RU" dirty="0">
                <a:solidFill>
                  <a:srgbClr val="333333"/>
                </a:solidFill>
                <a:latin typeface="Times New Roman" panose="02020603050405020304" pitchFamily="18" charset="0"/>
                <a:cs typeface="Times New Roman" panose="02020603050405020304" pitchFamily="18" charset="0"/>
              </a:rPr>
              <a:t>Пустые места и вертикальные зазоры должны быть заполнены стружкой.</a:t>
            </a:r>
            <a:br>
              <a:rPr lang="ru-RU" dirty="0">
                <a:solidFill>
                  <a:srgbClr val="333333"/>
                </a:solidFill>
                <a:latin typeface="Times New Roman" panose="02020603050405020304" pitchFamily="18" charset="0"/>
                <a:cs typeface="Times New Roman" panose="02020603050405020304" pitchFamily="18" charset="0"/>
              </a:rPr>
            </a:br>
            <a:r>
              <a:rPr lang="ru-RU" dirty="0">
                <a:solidFill>
                  <a:srgbClr val="333333"/>
                </a:solidFill>
                <a:latin typeface="Times New Roman" panose="02020603050405020304" pitchFamily="18" charset="0"/>
                <a:cs typeface="Times New Roman" panose="02020603050405020304" pitchFamily="18" charset="0"/>
              </a:rPr>
              <a:t>Общая высота загрузки должна быть не менее 2/3 высоты транспортного средства.</a:t>
            </a:r>
            <a:br>
              <a:rPr lang="ru-RU" dirty="0">
                <a:solidFill>
                  <a:srgbClr val="333333"/>
                </a:solidFill>
                <a:latin typeface="Times New Roman" panose="02020603050405020304" pitchFamily="18" charset="0"/>
                <a:cs typeface="Times New Roman" panose="02020603050405020304" pitchFamily="18" charset="0"/>
              </a:rPr>
            </a:br>
            <a:r>
              <a:rPr lang="ru-RU" dirty="0">
                <a:solidFill>
                  <a:srgbClr val="333333"/>
                </a:solidFill>
                <a:latin typeface="Times New Roman" panose="02020603050405020304" pitchFamily="18" charset="0"/>
                <a:cs typeface="Times New Roman" panose="02020603050405020304" pitchFamily="18" charset="0"/>
              </a:rPr>
              <a:t>Проемы между упакованными изделиями и дверями транспортных средств следует прокладывать стружкой, закрывать слоем бумаги или картона и заставлять деревянной решеткой или досками.</a:t>
            </a:r>
          </a:p>
          <a:p>
            <a:pPr lvl="0"/>
            <a:r>
              <a:rPr lang="ru-RU" dirty="0" smtClean="0">
                <a:solidFill>
                  <a:srgbClr val="333333"/>
                </a:solidFill>
                <a:latin typeface="Times New Roman" panose="02020603050405020304" pitchFamily="18" charset="0"/>
                <a:cs typeface="Times New Roman" panose="02020603050405020304" pitchFamily="18" charset="0"/>
              </a:rPr>
              <a:t>3.3 </a:t>
            </a:r>
            <a:r>
              <a:rPr lang="ru-RU" dirty="0">
                <a:solidFill>
                  <a:srgbClr val="333333"/>
                </a:solidFill>
                <a:latin typeface="Times New Roman" panose="02020603050405020304" pitchFamily="18" charset="0"/>
                <a:cs typeface="Times New Roman" panose="02020603050405020304" pitchFamily="18" charset="0"/>
              </a:rPr>
              <a:t>При транспортировании изделий в пакетированном виде в качестве средств пакетирования используют поддоны по ГОСТ 9570, ГОСТ 19848, ГОСТ 9078, ГОСТ 26663.</a:t>
            </a:r>
            <a:br>
              <a:rPr lang="ru-RU" dirty="0">
                <a:solidFill>
                  <a:srgbClr val="333333"/>
                </a:solidFill>
                <a:latin typeface="Times New Roman" panose="02020603050405020304" pitchFamily="18" charset="0"/>
                <a:cs typeface="Times New Roman" panose="02020603050405020304" pitchFamily="18" charset="0"/>
              </a:rPr>
            </a:br>
            <a:r>
              <a:rPr lang="ru-RU" dirty="0">
                <a:solidFill>
                  <a:srgbClr val="333333"/>
                </a:solidFill>
                <a:latin typeface="Times New Roman" panose="02020603050405020304" pitchFamily="18" charset="0"/>
                <a:cs typeface="Times New Roman" panose="02020603050405020304" pitchFamily="18" charset="0"/>
              </a:rPr>
              <a:t>Не допускается пакетирование изделий в бумажной упаковке на плоских поддонах.</a:t>
            </a:r>
            <a:br>
              <a:rPr lang="ru-RU" dirty="0">
                <a:solidFill>
                  <a:srgbClr val="333333"/>
                </a:solidFill>
                <a:latin typeface="Times New Roman" panose="02020603050405020304" pitchFamily="18" charset="0"/>
                <a:cs typeface="Times New Roman" panose="02020603050405020304" pitchFamily="18" charset="0"/>
              </a:rPr>
            </a:br>
            <a:r>
              <a:rPr lang="ru-RU" dirty="0">
                <a:solidFill>
                  <a:srgbClr val="333333"/>
                </a:solidFill>
                <a:latin typeface="Times New Roman" panose="02020603050405020304" pitchFamily="18" charset="0"/>
                <a:cs typeface="Times New Roman" panose="02020603050405020304" pitchFamily="18" charset="0"/>
              </a:rPr>
              <a:t>Средства крепления грузов в транспортных пакетах - по ГОСТ 21650. Параметры и масса брутто пакетов - по ГОСТ 24597</a:t>
            </a:r>
            <a:r>
              <a:rPr lang="ru-RU" dirty="0" smtClean="0">
                <a:solidFill>
                  <a:srgbClr val="333333"/>
                </a:solidFill>
                <a:latin typeface="Times New Roman" panose="02020603050405020304" pitchFamily="18" charset="0"/>
                <a:cs typeface="Times New Roman" panose="02020603050405020304" pitchFamily="18" charset="0"/>
              </a:rPr>
              <a:t>.</a:t>
            </a:r>
          </a:p>
          <a:p>
            <a:pPr lvl="0"/>
            <a:r>
              <a:rPr lang="ru-RU" dirty="0">
                <a:solidFill>
                  <a:srgbClr val="333333"/>
                </a:solidFill>
                <a:latin typeface="inherit"/>
                <a:ea typeface="+mj-ea"/>
                <a:cs typeface="+mj-cs"/>
              </a:rPr>
              <a:t>4 </a:t>
            </a:r>
            <a:r>
              <a:rPr lang="ru-RU" dirty="0">
                <a:solidFill>
                  <a:srgbClr val="333333"/>
                </a:solidFill>
                <a:latin typeface="Times New Roman" panose="02020603050405020304" pitchFamily="18" charset="0"/>
                <a:ea typeface="+mj-ea"/>
                <a:cs typeface="Times New Roman" panose="02020603050405020304" pitchFamily="18" charset="0"/>
              </a:rPr>
              <a:t>Хранение</a:t>
            </a:r>
            <a:br>
              <a:rPr lang="ru-RU" dirty="0">
                <a:solidFill>
                  <a:srgbClr val="333333"/>
                </a:solidFill>
                <a:latin typeface="Times New Roman" panose="02020603050405020304" pitchFamily="18" charset="0"/>
                <a:ea typeface="+mj-ea"/>
                <a:cs typeface="Times New Roman" panose="02020603050405020304" pitchFamily="18" charset="0"/>
              </a:rPr>
            </a:br>
            <a:r>
              <a:rPr lang="ru-RU" dirty="0">
                <a:solidFill>
                  <a:srgbClr val="333333"/>
                </a:solidFill>
                <a:latin typeface="Times New Roman" panose="02020603050405020304" pitchFamily="18" charset="0"/>
                <a:ea typeface="+mj-ea"/>
                <a:cs typeface="Times New Roman" panose="02020603050405020304" pitchFamily="18" charset="0"/>
              </a:rPr>
              <a:t>Условия хранения изделий - по группе 3 (ЖЗ) ГОСТ 15150. </a:t>
            </a:r>
            <a:endParaRPr lang="ru-RU" dirty="0">
              <a:solidFill>
                <a:srgbClr val="333333"/>
              </a:solidFill>
              <a:latin typeface="Times New Roman" panose="02020603050405020304" pitchFamily="18" charset="0"/>
              <a:cs typeface="Times New Roman" panose="02020603050405020304" pitchFamily="18" charset="0"/>
            </a:endParaRPr>
          </a:p>
          <a:p>
            <a:pPr lvl="0"/>
            <a:endParaRPr lang="ru-RU" dirty="0">
              <a:solidFill>
                <a:srgbClr val="333333"/>
              </a:solidFill>
              <a:latin typeface="Times New Roman" panose="02020603050405020304" pitchFamily="18" charset="0"/>
              <a:cs typeface="Times New Roman" panose="02020603050405020304" pitchFamily="18" charset="0"/>
            </a:endParaRPr>
          </a:p>
          <a:p>
            <a:pPr lvl="0"/>
            <a:r>
              <a:rPr lang="ru-RU" dirty="0">
                <a:solidFill>
                  <a:prstClr val="black"/>
                </a:solidFill>
              </a:rPr>
              <a:t/>
            </a:r>
            <a:br>
              <a:rPr lang="ru-RU" dirty="0">
                <a:solidFill>
                  <a:prstClr val="black"/>
                </a:solidFill>
              </a:rPr>
            </a:br>
            <a:endParaRPr lang="ru-RU" dirty="0">
              <a:solidFill>
                <a:prstClr val="black"/>
              </a:solidFill>
            </a:endParaRPr>
          </a:p>
        </p:txBody>
      </p:sp>
    </p:spTree>
    <p:extLst>
      <p:ext uri="{BB962C8B-B14F-4D97-AF65-F5344CB8AC3E}">
        <p14:creationId xmlns:p14="http://schemas.microsoft.com/office/powerpoint/2010/main" val="41732658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897005"/>
          </a:xfrm>
        </p:spPr>
        <p:txBody>
          <a:bodyPr>
            <a:normAutofit fontScale="90000"/>
          </a:bodyPr>
          <a:lstStyle/>
          <a:p>
            <a:pPr algn="ctr"/>
            <a:r>
              <a:rPr lang="ru-RU" sz="4000" dirty="0">
                <a:solidFill>
                  <a:srgbClr val="000000"/>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Классификация и ассортимент стеклянных бытовых </a:t>
            </a:r>
            <a:r>
              <a:rPr lang="ru-RU" sz="4000" dirty="0" smtClean="0">
                <a:solidFill>
                  <a:srgbClr val="000000"/>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товаров:</a:t>
            </a:r>
            <a:endParaRPr lang="ru-RU" sz="4000" dirty="0">
              <a:solidFill>
                <a:srgbClr val="000000"/>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endParaRPr>
          </a:p>
        </p:txBody>
      </p:sp>
      <p:pic>
        <p:nvPicPr>
          <p:cNvPr id="7" name="Объект 6"/>
          <p:cNvPicPr>
            <a:picLocks noGrp="1" noChangeAspect="1"/>
          </p:cNvPicPr>
          <p:nvPr>
            <p:ph idx="1"/>
          </p:nvPr>
        </p:nvPicPr>
        <p:blipFill>
          <a:blip r:embed="rId2"/>
          <a:stretch>
            <a:fillRect/>
          </a:stretch>
        </p:blipFill>
        <p:spPr>
          <a:xfrm>
            <a:off x="5947317" y="1761230"/>
            <a:ext cx="5551946" cy="4351338"/>
          </a:xfrm>
          <a:prstGeom prst="rect">
            <a:avLst/>
          </a:prstGeom>
        </p:spPr>
      </p:pic>
      <p:pic>
        <p:nvPicPr>
          <p:cNvPr id="5" name="Рисунок 4"/>
          <p:cNvPicPr>
            <a:picLocks noChangeAspect="1"/>
          </p:cNvPicPr>
          <p:nvPr/>
        </p:nvPicPr>
        <p:blipFill>
          <a:blip r:embed="rId3"/>
          <a:stretch>
            <a:fillRect/>
          </a:stretch>
        </p:blipFill>
        <p:spPr>
          <a:xfrm>
            <a:off x="838200" y="1506829"/>
            <a:ext cx="4073270" cy="5054028"/>
          </a:xfrm>
          <a:prstGeom prst="rect">
            <a:avLst/>
          </a:prstGeom>
        </p:spPr>
      </p:pic>
    </p:spTree>
    <p:extLst>
      <p:ext uri="{BB962C8B-B14F-4D97-AF65-F5344CB8AC3E}">
        <p14:creationId xmlns:p14="http://schemas.microsoft.com/office/powerpoint/2010/main" val="42855896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Объект 11"/>
          <p:cNvSpPr>
            <a:spLocks noGrp="1"/>
          </p:cNvSpPr>
          <p:nvPr>
            <p:ph idx="1"/>
          </p:nvPr>
        </p:nvSpPr>
        <p:spPr>
          <a:xfrm>
            <a:off x="657896" y="318797"/>
            <a:ext cx="10515600" cy="4351338"/>
          </a:xfrm>
        </p:spPr>
        <p:txBody>
          <a:bodyPr>
            <a:normAutofit/>
          </a:bodyPr>
          <a:lstStyle/>
          <a:p>
            <a:r>
              <a:rPr lang="ru-RU" sz="2400" dirty="0" smtClean="0">
                <a:latin typeface="Times New Roman" panose="02020603050405020304" pitchFamily="18" charset="0"/>
                <a:cs typeface="Times New Roman" panose="02020603050405020304" pitchFamily="18" charset="0"/>
              </a:rPr>
              <a:t>Ассортимент стеклянных изделий подразделяют по составу стекломассы, способу выработки, назначению, видам, фасонам, размерам и способам украшения </a:t>
            </a:r>
          </a:p>
          <a:p>
            <a:r>
              <a:rPr lang="ru-RU" sz="2400" dirty="0" smtClean="0">
                <a:latin typeface="Times New Roman" panose="02020603050405020304" pitchFamily="18" charset="0"/>
                <a:cs typeface="Times New Roman" panose="02020603050405020304" pitchFamily="18" charset="0"/>
              </a:rPr>
              <a:t>Размер </a:t>
            </a:r>
            <a:r>
              <a:rPr lang="ru-RU" sz="2400" dirty="0" smtClean="0">
                <a:solidFill>
                  <a:srgbClr val="7030A0"/>
                </a:solidFill>
                <a:latin typeface="Times New Roman" panose="02020603050405020304" pitchFamily="18" charset="0"/>
                <a:cs typeface="Times New Roman" panose="02020603050405020304" pitchFamily="18" charset="0"/>
              </a:rPr>
              <a:t>тарелок</a:t>
            </a:r>
            <a:r>
              <a:rPr lang="ru-RU" sz="2400" dirty="0" smtClean="0">
                <a:latin typeface="Times New Roman" panose="02020603050405020304" pitchFamily="18" charset="0"/>
                <a:cs typeface="Times New Roman" panose="02020603050405020304" pitchFamily="18" charset="0"/>
              </a:rPr>
              <a:t>, блюдец определяется по верх диаметру, мм.</a:t>
            </a:r>
          </a:p>
          <a:p>
            <a:r>
              <a:rPr lang="ru-RU" sz="2400" dirty="0" smtClean="0">
                <a:latin typeface="Times New Roman" panose="02020603050405020304" pitchFamily="18" charset="0"/>
                <a:cs typeface="Times New Roman" panose="02020603050405020304" pitchFamily="18" charset="0"/>
              </a:rPr>
              <a:t>Размер </a:t>
            </a:r>
            <a:r>
              <a:rPr lang="ru-RU" sz="2400" dirty="0" smtClean="0">
                <a:solidFill>
                  <a:srgbClr val="7030A0"/>
                </a:solidFill>
                <a:latin typeface="Times New Roman" panose="02020603050405020304" pitchFamily="18" charset="0"/>
                <a:cs typeface="Times New Roman" panose="02020603050405020304" pitchFamily="18" charset="0"/>
              </a:rPr>
              <a:t>стаканов</a:t>
            </a:r>
            <a:r>
              <a:rPr lang="ru-RU" sz="2400" dirty="0" smtClean="0">
                <a:latin typeface="Times New Roman" panose="02020603050405020304" pitchFamily="18" charset="0"/>
                <a:cs typeface="Times New Roman" panose="02020603050405020304" pitchFamily="18" charset="0"/>
              </a:rPr>
              <a:t> и других полых изделий- по вместимости, см3 или л.</a:t>
            </a:r>
          </a:p>
          <a:p>
            <a:r>
              <a:rPr lang="ru-RU" sz="2400" dirty="0" smtClean="0">
                <a:latin typeface="Times New Roman" panose="02020603050405020304" pitchFamily="18" charset="0"/>
                <a:cs typeface="Times New Roman" panose="02020603050405020304" pitchFamily="18" charset="0"/>
              </a:rPr>
              <a:t>Размер </a:t>
            </a:r>
            <a:r>
              <a:rPr lang="ru-RU" sz="2400" dirty="0" smtClean="0">
                <a:solidFill>
                  <a:srgbClr val="7030A0"/>
                </a:solidFill>
                <a:latin typeface="Times New Roman" panose="02020603050405020304" pitchFamily="18" charset="0"/>
                <a:cs typeface="Times New Roman" panose="02020603050405020304" pitchFamily="18" charset="0"/>
              </a:rPr>
              <a:t>высоких изделий (вазы)</a:t>
            </a:r>
            <a:r>
              <a:rPr lang="ru-RU" sz="2400" dirty="0" smtClean="0">
                <a:latin typeface="Times New Roman" panose="02020603050405020304" pitchFamily="18" charset="0"/>
                <a:cs typeface="Times New Roman" panose="02020603050405020304" pitchFamily="18" charset="0"/>
              </a:rPr>
              <a:t>-</a:t>
            </a:r>
            <a:r>
              <a:rPr lang="ru-RU" sz="2400" dirty="0" smtClean="0">
                <a:solidFill>
                  <a:srgbClr val="7030A0"/>
                </a:solidFill>
                <a:latin typeface="Times New Roman" panose="02020603050405020304" pitchFamily="18" charset="0"/>
                <a:cs typeface="Times New Roman" panose="02020603050405020304" pitchFamily="18" charset="0"/>
              </a:rPr>
              <a:t> </a:t>
            </a:r>
            <a:r>
              <a:rPr lang="ru-RU" sz="2400" dirty="0" smtClean="0">
                <a:latin typeface="Times New Roman" panose="02020603050405020304" pitchFamily="18" charset="0"/>
                <a:cs typeface="Times New Roman" panose="02020603050405020304" pitchFamily="18" charset="0"/>
              </a:rPr>
              <a:t>по высоте, мм.</a:t>
            </a:r>
          </a:p>
        </p:txBody>
      </p:sp>
      <p:pic>
        <p:nvPicPr>
          <p:cNvPr id="13" name="Рисунок 12"/>
          <p:cNvPicPr>
            <a:picLocks noChangeAspect="1"/>
          </p:cNvPicPr>
          <p:nvPr/>
        </p:nvPicPr>
        <p:blipFill rotWithShape="1">
          <a:blip r:embed="rId2">
            <a:extLst>
              <a:ext uri="{28A0092B-C50C-407E-A947-70E740481C1C}">
                <a14:useLocalDpi xmlns:a14="http://schemas.microsoft.com/office/drawing/2010/main" val="0"/>
              </a:ext>
            </a:extLst>
          </a:blip>
          <a:srcRect l="507" t="66028" r="-507" b="-66028"/>
          <a:stretch/>
        </p:blipFill>
        <p:spPr>
          <a:xfrm>
            <a:off x="1670631" y="3495004"/>
            <a:ext cx="7620000" cy="5715000"/>
          </a:xfrm>
          <a:prstGeom prst="rect">
            <a:avLst/>
          </a:prstGeom>
        </p:spPr>
      </p:pic>
      <p:pic>
        <p:nvPicPr>
          <p:cNvPr id="14" name="Рисунок 13"/>
          <p:cNvPicPr>
            <a:picLocks noChangeAspect="1"/>
          </p:cNvPicPr>
          <p:nvPr/>
        </p:nvPicPr>
        <p:blipFill rotWithShape="1">
          <a:blip r:embed="rId2">
            <a:extLst>
              <a:ext uri="{28A0092B-C50C-407E-A947-70E740481C1C}">
                <a14:useLocalDpi xmlns:a14="http://schemas.microsoft.com/office/drawing/2010/main" val="0"/>
              </a:ext>
            </a:extLst>
          </a:blip>
          <a:srcRect l="83408" t="16226" r="-676" b="39689"/>
          <a:stretch/>
        </p:blipFill>
        <p:spPr>
          <a:xfrm>
            <a:off x="10303366" y="1234751"/>
            <a:ext cx="1315792" cy="2519430"/>
          </a:xfrm>
          <a:prstGeom prst="rect">
            <a:avLst/>
          </a:prstGeom>
        </p:spPr>
      </p:pic>
    </p:spTree>
    <p:extLst>
      <p:ext uri="{BB962C8B-B14F-4D97-AF65-F5344CB8AC3E}">
        <p14:creationId xmlns:p14="http://schemas.microsoft.com/office/powerpoint/2010/main" val="27681475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63958" y="0"/>
            <a:ext cx="10515600" cy="1325563"/>
          </a:xfrm>
        </p:spPr>
        <p:txBody>
          <a:bodyPr>
            <a:normAutofit/>
          </a:bodyPr>
          <a:lstStyle/>
          <a:p>
            <a:pPr algn="ctr"/>
            <a:r>
              <a:rPr lang="ru-RU"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Столовая посуда (сортовое стекло).</a:t>
            </a:r>
            <a:endParaRPr lang="ru-RU"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9" name="Рисунок 8"/>
          <p:cNvPicPr>
            <a:picLocks noChangeAspect="1"/>
          </p:cNvPicPr>
          <p:nvPr/>
        </p:nvPicPr>
        <p:blipFill>
          <a:blip r:embed="rId2"/>
          <a:stretch>
            <a:fillRect/>
          </a:stretch>
        </p:blipFill>
        <p:spPr>
          <a:xfrm>
            <a:off x="3206840" y="1604492"/>
            <a:ext cx="5061397" cy="4797917"/>
          </a:xfrm>
          <a:prstGeom prst="rect">
            <a:avLst/>
          </a:prstGeom>
        </p:spPr>
      </p:pic>
    </p:spTree>
    <p:extLst>
      <p:ext uri="{BB962C8B-B14F-4D97-AF65-F5344CB8AC3E}">
        <p14:creationId xmlns:p14="http://schemas.microsoft.com/office/powerpoint/2010/main" val="15533043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Объект 7"/>
          <p:cNvPicPr>
            <a:picLocks noGrp="1" noChangeAspect="1"/>
          </p:cNvPicPr>
          <p:nvPr>
            <p:ph sz="half" idx="2"/>
          </p:nvPr>
        </p:nvPicPr>
        <p:blipFill>
          <a:blip r:embed="rId2"/>
          <a:stretch>
            <a:fillRect/>
          </a:stretch>
        </p:blipFill>
        <p:spPr>
          <a:xfrm>
            <a:off x="1558343" y="655235"/>
            <a:ext cx="7821982" cy="7821982"/>
          </a:xfrm>
          <a:prstGeom prst="rect">
            <a:avLst/>
          </a:prstGeom>
        </p:spPr>
      </p:pic>
      <p:sp>
        <p:nvSpPr>
          <p:cNvPr id="2" name="Заголовок 1"/>
          <p:cNvSpPr>
            <a:spLocks noGrp="1"/>
          </p:cNvSpPr>
          <p:nvPr>
            <p:ph type="title"/>
          </p:nvPr>
        </p:nvSpPr>
        <p:spPr>
          <a:xfrm>
            <a:off x="838200" y="365126"/>
            <a:ext cx="10515600" cy="884126"/>
          </a:xfrm>
        </p:spPr>
        <p:txBody>
          <a:bodyPr>
            <a:normAutofit fontScale="90000"/>
          </a:bodyPr>
          <a:lstStyle/>
          <a:p>
            <a:pPr marL="228600" lvl="0" indent="-228600">
              <a:spcBef>
                <a:spcPts val="1000"/>
              </a:spcBef>
            </a:pPr>
            <a:r>
              <a:rPr lang="ru-RU" dirty="0">
                <a:solidFill>
                  <a:srgbClr val="000000"/>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Ассортимент столовой посуды подразделяют по функциональному назначению:</a:t>
            </a:r>
            <a:r>
              <a:rPr lang="ru-RU" sz="2600" b="1" i="1" dirty="0">
                <a:solidFill>
                  <a:srgbClr val="000000"/>
                </a:solidFill>
                <a:latin typeface="Arial" panose="020B0604020202020204" pitchFamily="34" charset="0"/>
                <a:ea typeface="+mn-ea"/>
                <a:cs typeface="+mn-cs"/>
              </a:rPr>
              <a:t/>
            </a:r>
            <a:br>
              <a:rPr lang="ru-RU" sz="2600" b="1" i="1" dirty="0">
                <a:solidFill>
                  <a:srgbClr val="000000"/>
                </a:solidFill>
                <a:latin typeface="Arial" panose="020B0604020202020204" pitchFamily="34" charset="0"/>
                <a:ea typeface="+mn-ea"/>
                <a:cs typeface="+mn-cs"/>
              </a:rPr>
            </a:br>
            <a:endParaRPr lang="ru-RU" dirty="0"/>
          </a:p>
        </p:txBody>
      </p:sp>
      <p:sp>
        <p:nvSpPr>
          <p:cNvPr id="3" name="Объект 2"/>
          <p:cNvSpPr>
            <a:spLocks noGrp="1"/>
          </p:cNvSpPr>
          <p:nvPr>
            <p:ph sz="half" idx="1"/>
          </p:nvPr>
        </p:nvSpPr>
        <p:spPr>
          <a:xfrm>
            <a:off x="1108655" y="1294664"/>
            <a:ext cx="5897451" cy="4657256"/>
          </a:xfrm>
        </p:spPr>
        <p:txBody>
          <a:bodyPr>
            <a:normAutofit/>
          </a:bodyPr>
          <a:lstStyle/>
          <a:p>
            <a:pPr marL="0" lvl="0" indent="0">
              <a:buNone/>
            </a:pPr>
            <a:r>
              <a:rPr lang="ru-RU" sz="2400" dirty="0" smtClean="0">
                <a:solidFill>
                  <a:srgbClr val="7030A0"/>
                </a:solidFill>
                <a:latin typeface="Times New Roman" panose="02020603050405020304" pitchFamily="18" charset="0"/>
                <a:cs typeface="Times New Roman" panose="02020603050405020304" pitchFamily="18" charset="0"/>
              </a:rPr>
              <a:t>Изделия для принятия напитков</a:t>
            </a:r>
            <a:r>
              <a:rPr lang="ru-RU" sz="2400" dirty="0" smtClean="0">
                <a:latin typeface="Times New Roman" panose="02020603050405020304" pitchFamily="18" charset="0"/>
                <a:cs typeface="Times New Roman" panose="02020603050405020304" pitchFamily="18" charset="0"/>
              </a:rPr>
              <a:t>-</a:t>
            </a:r>
          </a:p>
          <a:p>
            <a:pPr lvl="0"/>
            <a:r>
              <a:rPr lang="ru-RU" sz="2400" dirty="0" smtClean="0">
                <a:solidFill>
                  <a:srgbClr val="000000"/>
                </a:solidFill>
                <a:latin typeface="Times New Roman" panose="02020603050405020304" pitchFamily="18" charset="0"/>
                <a:cs typeface="Times New Roman" panose="02020603050405020304" pitchFamily="18" charset="0"/>
              </a:rPr>
              <a:t>Бокалы, стаканы, рюмки, фужеры, тарелки, чашки и др.</a:t>
            </a:r>
            <a:endParaRPr lang="ru-RU" sz="2400" dirty="0">
              <a:solidFill>
                <a:srgbClr val="000000"/>
              </a:solidFill>
              <a:latin typeface="Times New Roman" panose="02020603050405020304" pitchFamily="18" charset="0"/>
              <a:cs typeface="Times New Roman" panose="02020603050405020304" pitchFamily="18" charset="0"/>
            </a:endParaRPr>
          </a:p>
          <a:p>
            <a:pPr lvl="0"/>
            <a:endParaRPr lang="ru-RU" sz="2600" b="1" i="1" dirty="0">
              <a:solidFill>
                <a:srgbClr val="000000"/>
              </a:solidFill>
              <a:latin typeface="Arial" panose="020B0604020202020204" pitchFamily="34" charset="0"/>
            </a:endParaRPr>
          </a:p>
          <a:p>
            <a:pPr lvl="0"/>
            <a:endParaRPr lang="ru-RU" sz="2600" b="1" i="1" dirty="0">
              <a:solidFill>
                <a:srgbClr val="000000"/>
              </a:solidFill>
              <a:latin typeface="Arial" panose="020B0604020202020204" pitchFamily="34" charset="0"/>
            </a:endParaRPr>
          </a:p>
          <a:p>
            <a:pPr lvl="0"/>
            <a:endParaRPr lang="ru-RU" sz="2600" b="1" i="1" dirty="0">
              <a:solidFill>
                <a:srgbClr val="000000"/>
              </a:solidFill>
              <a:latin typeface="Arial" panose="020B0604020202020204" pitchFamily="34" charset="0"/>
            </a:endParaRPr>
          </a:p>
        </p:txBody>
      </p:sp>
    </p:spTree>
    <p:extLst>
      <p:ext uri="{BB962C8B-B14F-4D97-AF65-F5344CB8AC3E}">
        <p14:creationId xmlns:p14="http://schemas.microsoft.com/office/powerpoint/2010/main" val="28363074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Рисунок 11"/>
          <p:cNvPicPr>
            <a:picLocks noChangeAspect="1"/>
          </p:cNvPicPr>
          <p:nvPr/>
        </p:nvPicPr>
        <p:blipFill>
          <a:blip r:embed="rId2"/>
          <a:stretch>
            <a:fillRect/>
          </a:stretch>
        </p:blipFill>
        <p:spPr>
          <a:xfrm>
            <a:off x="241852" y="0"/>
            <a:ext cx="11251096" cy="7478756"/>
          </a:xfrm>
          <a:prstGeom prst="rect">
            <a:avLst/>
          </a:prstGeom>
        </p:spPr>
      </p:pic>
      <p:sp>
        <p:nvSpPr>
          <p:cNvPr id="10" name="Объект 9"/>
          <p:cNvSpPr>
            <a:spLocks noGrp="1"/>
          </p:cNvSpPr>
          <p:nvPr>
            <p:ph sz="half" idx="1"/>
          </p:nvPr>
        </p:nvSpPr>
        <p:spPr>
          <a:xfrm>
            <a:off x="685800" y="730921"/>
            <a:ext cx="5181600" cy="4351338"/>
          </a:xfrm>
        </p:spPr>
        <p:txBody>
          <a:bodyPr>
            <a:normAutofit/>
          </a:bodyPr>
          <a:lstStyle/>
          <a:p>
            <a:pPr marL="0" indent="0">
              <a:buNone/>
            </a:pPr>
            <a:r>
              <a:rPr lang="ru-RU" sz="2400" dirty="0" smtClean="0">
                <a:solidFill>
                  <a:srgbClr val="7030A0"/>
                </a:solidFill>
                <a:latin typeface="Times New Roman" panose="02020603050405020304" pitchFamily="18" charset="0"/>
                <a:cs typeface="Times New Roman" panose="02020603050405020304" pitchFamily="18" charset="0"/>
              </a:rPr>
              <a:t>Бакалы для красного вина </a:t>
            </a:r>
            <a:r>
              <a:rPr lang="ru-RU" sz="2400" dirty="0" smtClean="0">
                <a:latin typeface="Times New Roman" panose="02020603050405020304" pitchFamily="18" charset="0"/>
                <a:cs typeface="Times New Roman" panose="02020603050405020304" pitchFamily="18" charset="0"/>
              </a:rPr>
              <a:t>– широкие, вместительные, на ножке и без неё, обычно из бесцветного стекла, чтобы подчеркнуть цвет вина, вместимость</a:t>
            </a:r>
            <a:r>
              <a:rPr lang="ru-RU" sz="2400" dirty="0" smtClean="0"/>
              <a:t>– </a:t>
            </a:r>
            <a:r>
              <a:rPr lang="ru-RU" sz="2400" dirty="0">
                <a:latin typeface="Times New Roman" panose="02020603050405020304" pitchFamily="18" charset="0"/>
                <a:cs typeface="Times New Roman" panose="02020603050405020304" pitchFamily="18" charset="0"/>
              </a:rPr>
              <a:t>240-255 мм</a:t>
            </a:r>
          </a:p>
        </p:txBody>
      </p:sp>
    </p:spTree>
    <p:extLst>
      <p:ext uri="{BB962C8B-B14F-4D97-AF65-F5344CB8AC3E}">
        <p14:creationId xmlns:p14="http://schemas.microsoft.com/office/powerpoint/2010/main" val="37177471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p:cNvPicPr>
            <a:picLocks noChangeAspect="1"/>
          </p:cNvPicPr>
          <p:nvPr/>
        </p:nvPicPr>
        <p:blipFill>
          <a:blip r:embed="rId2"/>
          <a:stretch>
            <a:fillRect/>
          </a:stretch>
        </p:blipFill>
        <p:spPr>
          <a:xfrm>
            <a:off x="222161" y="1970468"/>
            <a:ext cx="5694879" cy="3046188"/>
          </a:xfrm>
          <a:prstGeom prst="rect">
            <a:avLst/>
          </a:prstGeom>
        </p:spPr>
      </p:pic>
      <p:pic>
        <p:nvPicPr>
          <p:cNvPr id="8" name="Рисунок 7"/>
          <p:cNvPicPr>
            <a:picLocks noChangeAspect="1"/>
          </p:cNvPicPr>
          <p:nvPr/>
        </p:nvPicPr>
        <p:blipFill>
          <a:blip r:embed="rId3"/>
          <a:stretch>
            <a:fillRect/>
          </a:stretch>
        </p:blipFill>
        <p:spPr>
          <a:xfrm>
            <a:off x="5843868" y="193183"/>
            <a:ext cx="6116312" cy="6027313"/>
          </a:xfrm>
          <a:prstGeom prst="rect">
            <a:avLst/>
          </a:prstGeom>
        </p:spPr>
      </p:pic>
      <p:sp>
        <p:nvSpPr>
          <p:cNvPr id="4" name="Объект 3"/>
          <p:cNvSpPr>
            <a:spLocks noGrp="1"/>
          </p:cNvSpPr>
          <p:nvPr>
            <p:ph sz="half" idx="1"/>
          </p:nvPr>
        </p:nvSpPr>
        <p:spPr>
          <a:xfrm>
            <a:off x="222161" y="309092"/>
            <a:ext cx="5181600" cy="4876197"/>
          </a:xfrm>
        </p:spPr>
        <p:txBody>
          <a:bodyPr>
            <a:normAutofit/>
          </a:bodyPr>
          <a:lstStyle/>
          <a:p>
            <a:pPr marL="0" indent="0">
              <a:buNone/>
            </a:pPr>
            <a:r>
              <a:rPr lang="ru-RU" sz="2400" dirty="0" smtClean="0">
                <a:solidFill>
                  <a:srgbClr val="7030A0"/>
                </a:solidFill>
                <a:latin typeface="Times New Roman" panose="02020603050405020304" pitchFamily="18" charset="0"/>
                <a:cs typeface="Times New Roman" panose="02020603050405020304" pitchFamily="18" charset="0"/>
              </a:rPr>
              <a:t>Бакалы для белого вина</a:t>
            </a:r>
            <a:r>
              <a:rPr lang="ru-RU" sz="2400" dirty="0" smtClean="0">
                <a:latin typeface="Times New Roman" panose="02020603050405020304" pitchFamily="18" charset="0"/>
                <a:cs typeface="Times New Roman" panose="02020603050405020304" pitchFamily="18" charset="0"/>
              </a:rPr>
              <a:t>-</a:t>
            </a:r>
            <a:r>
              <a:rPr lang="ru-RU" sz="2400" dirty="0" smtClean="0">
                <a:solidFill>
                  <a:srgbClr val="7030A0"/>
                </a:solidFill>
                <a:latin typeface="Times New Roman" panose="02020603050405020304" pitchFamily="18" charset="0"/>
                <a:cs typeface="Times New Roman" panose="02020603050405020304" pitchFamily="18" charset="0"/>
              </a:rPr>
              <a:t> </a:t>
            </a:r>
            <a:r>
              <a:rPr lang="ru-RU" sz="2400" dirty="0" smtClean="0">
                <a:latin typeface="Times New Roman" panose="02020603050405020304" pitchFamily="18" charset="0"/>
                <a:cs typeface="Times New Roman" panose="02020603050405020304" pitchFamily="18" charset="0"/>
              </a:rPr>
              <a:t>также широкие и вместительные, но меньшего размера и удлиненной формы.</a:t>
            </a:r>
            <a:r>
              <a:rPr lang="ru-RU" sz="2400" dirty="0"/>
              <a:t> </a:t>
            </a:r>
            <a:r>
              <a:rPr lang="ru-RU" sz="2400" dirty="0">
                <a:latin typeface="Times New Roman" panose="02020603050405020304" pitchFamily="18" charset="0"/>
                <a:cs typeface="Times New Roman" panose="02020603050405020304" pitchFamily="18" charset="0"/>
              </a:rPr>
              <a:t>Объем – 180-260 мл</a:t>
            </a:r>
          </a:p>
        </p:txBody>
      </p:sp>
    </p:spTree>
    <p:extLst>
      <p:ext uri="{BB962C8B-B14F-4D97-AF65-F5344CB8AC3E}">
        <p14:creationId xmlns:p14="http://schemas.microsoft.com/office/powerpoint/2010/main" val="19551374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a:xfrm>
            <a:off x="802574" y="531215"/>
            <a:ext cx="5181600" cy="4351338"/>
          </a:xfrm>
        </p:spPr>
        <p:txBody>
          <a:bodyPr>
            <a:normAutofit/>
          </a:bodyPr>
          <a:lstStyle/>
          <a:p>
            <a:pPr marL="0" indent="0">
              <a:buNone/>
            </a:pPr>
            <a:r>
              <a:rPr lang="ru-RU" sz="2400" dirty="0" err="1">
                <a:solidFill>
                  <a:srgbClr val="A16FD7"/>
                </a:solidFill>
                <a:latin typeface="Times New Roman" panose="02020603050405020304" pitchFamily="18" charset="0"/>
                <a:cs typeface="Times New Roman" panose="02020603050405020304" pitchFamily="18" charset="0"/>
              </a:rPr>
              <a:t>Мадерная</a:t>
            </a:r>
            <a:r>
              <a:rPr lang="ru-RU" sz="2400" dirty="0">
                <a:solidFill>
                  <a:srgbClr val="A16FD7"/>
                </a:solidFill>
                <a:latin typeface="Times New Roman" panose="02020603050405020304" pitchFamily="18" charset="0"/>
                <a:cs typeface="Times New Roman" panose="02020603050405020304" pitchFamily="18" charset="0"/>
              </a:rPr>
              <a:t> рюмка</a:t>
            </a:r>
          </a:p>
        </p:txBody>
      </p:sp>
      <p:pic>
        <p:nvPicPr>
          <p:cNvPr id="6" name="Объект 5"/>
          <p:cNvPicPr>
            <a:picLocks noGrp="1" noChangeAspect="1"/>
          </p:cNvPicPr>
          <p:nvPr>
            <p:ph sz="half" idx="2"/>
          </p:nvPr>
        </p:nvPicPr>
        <p:blipFill>
          <a:blip r:embed="rId2"/>
          <a:stretch>
            <a:fillRect/>
          </a:stretch>
        </p:blipFill>
        <p:spPr>
          <a:xfrm>
            <a:off x="6587331" y="1825625"/>
            <a:ext cx="4351338" cy="4351338"/>
          </a:xfrm>
          <a:prstGeom prst="rect">
            <a:avLst/>
          </a:prstGeom>
        </p:spPr>
      </p:pic>
      <p:sp>
        <p:nvSpPr>
          <p:cNvPr id="5" name="Прямоугольник 4"/>
          <p:cNvSpPr/>
          <p:nvPr/>
        </p:nvSpPr>
        <p:spPr>
          <a:xfrm>
            <a:off x="345374" y="1825625"/>
            <a:ext cx="6096000" cy="646331"/>
          </a:xfrm>
          <a:prstGeom prst="rect">
            <a:avLst/>
          </a:prstGeom>
        </p:spPr>
        <p:txBody>
          <a:bodyPr>
            <a:spAutoFit/>
          </a:bodyPr>
          <a:lstStyle/>
          <a:p>
            <a:r>
              <a:rPr lang="ru-RU" dirty="0">
                <a:latin typeface="Times New Roman" panose="02020603050405020304" pitchFamily="18" charset="0"/>
                <a:cs typeface="Times New Roman" panose="02020603050405020304" pitchFamily="18" charset="0"/>
              </a:rPr>
              <a:t>Оптимальный объем бокала составляет 75 мл. Используется для подачи десертных и крепленых вин.</a:t>
            </a:r>
          </a:p>
        </p:txBody>
      </p:sp>
    </p:spTree>
    <p:extLst>
      <p:ext uri="{BB962C8B-B14F-4D97-AF65-F5344CB8AC3E}">
        <p14:creationId xmlns:p14="http://schemas.microsoft.com/office/powerpoint/2010/main" val="19342766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a:stretch>
            <a:fillRect/>
          </a:stretch>
        </p:blipFill>
        <p:spPr>
          <a:xfrm>
            <a:off x="543339" y="2206797"/>
            <a:ext cx="3710608" cy="4314201"/>
          </a:xfrm>
          <a:prstGeom prst="rect">
            <a:avLst/>
          </a:prstGeom>
        </p:spPr>
      </p:pic>
      <p:pic>
        <p:nvPicPr>
          <p:cNvPr id="8" name="Рисунок 7"/>
          <p:cNvPicPr>
            <a:picLocks noChangeAspect="1"/>
          </p:cNvPicPr>
          <p:nvPr/>
        </p:nvPicPr>
        <p:blipFill>
          <a:blip r:embed="rId3"/>
          <a:stretch>
            <a:fillRect/>
          </a:stretch>
        </p:blipFill>
        <p:spPr>
          <a:xfrm>
            <a:off x="5090820" y="466139"/>
            <a:ext cx="6709573" cy="4371176"/>
          </a:xfrm>
          <a:prstGeom prst="rect">
            <a:avLst/>
          </a:prstGeom>
        </p:spPr>
      </p:pic>
      <p:sp>
        <p:nvSpPr>
          <p:cNvPr id="4" name="Объект 3"/>
          <p:cNvSpPr>
            <a:spLocks noGrp="1"/>
          </p:cNvSpPr>
          <p:nvPr>
            <p:ph sz="half" idx="1"/>
          </p:nvPr>
        </p:nvSpPr>
        <p:spPr>
          <a:xfrm>
            <a:off x="0" y="0"/>
            <a:ext cx="5181600" cy="4351338"/>
          </a:xfrm>
        </p:spPr>
        <p:txBody>
          <a:bodyPr>
            <a:normAutofit/>
          </a:bodyPr>
          <a:lstStyle/>
          <a:p>
            <a:pPr marL="0" indent="0">
              <a:buNone/>
            </a:pPr>
            <a:r>
              <a:rPr lang="ru-RU" sz="2400" dirty="0" smtClean="0">
                <a:solidFill>
                  <a:srgbClr val="7030A0"/>
                </a:solidFill>
                <a:latin typeface="Times New Roman" panose="02020603050405020304" pitchFamily="18" charset="0"/>
                <a:cs typeface="Times New Roman" panose="02020603050405020304" pitchFamily="18" charset="0"/>
              </a:rPr>
              <a:t>Бакалы для шампанского</a:t>
            </a:r>
            <a:r>
              <a:rPr lang="ru-RU" sz="2400" dirty="0" smtClean="0">
                <a:latin typeface="Times New Roman" panose="02020603050405020304" pitchFamily="18" charset="0"/>
                <a:cs typeface="Times New Roman" panose="02020603050405020304" pitchFamily="18" charset="0"/>
              </a:rPr>
              <a:t>- широкие на ножке, элегантных пропорций, это классика, в последнее время выпускают бокалы для шампанского высокие, узкие, изящной удлиненной формы.</a:t>
            </a:r>
            <a:r>
              <a:rPr lang="ru-RU" sz="2400" dirty="0"/>
              <a:t> </a:t>
            </a:r>
            <a:r>
              <a:rPr lang="ru-RU" sz="2400" dirty="0">
                <a:latin typeface="Times New Roman" panose="02020603050405020304" pitchFamily="18" charset="0"/>
                <a:cs typeface="Times New Roman" panose="02020603050405020304" pitchFamily="18" charset="0"/>
              </a:rPr>
              <a:t>Объем – 200 мл</a:t>
            </a:r>
          </a:p>
        </p:txBody>
      </p:sp>
    </p:spTree>
    <p:extLst>
      <p:ext uri="{BB962C8B-B14F-4D97-AF65-F5344CB8AC3E}">
        <p14:creationId xmlns:p14="http://schemas.microsoft.com/office/powerpoint/2010/main" val="25681953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Объект 7"/>
          <p:cNvPicPr>
            <a:picLocks noGrp="1" noChangeAspect="1"/>
          </p:cNvPicPr>
          <p:nvPr>
            <p:ph sz="half" idx="2"/>
          </p:nvPr>
        </p:nvPicPr>
        <p:blipFill>
          <a:blip r:embed="rId2"/>
          <a:stretch>
            <a:fillRect/>
          </a:stretch>
        </p:blipFill>
        <p:spPr>
          <a:xfrm>
            <a:off x="6658583" y="1825625"/>
            <a:ext cx="4351338" cy="4351338"/>
          </a:xfrm>
          <a:prstGeom prst="rect">
            <a:avLst/>
          </a:prstGeom>
        </p:spPr>
      </p:pic>
      <p:sp>
        <p:nvSpPr>
          <p:cNvPr id="6" name="Объект 5"/>
          <p:cNvSpPr>
            <a:spLocks noGrp="1"/>
          </p:cNvSpPr>
          <p:nvPr>
            <p:ph sz="half" idx="1"/>
          </p:nvPr>
        </p:nvSpPr>
        <p:spPr>
          <a:xfrm>
            <a:off x="743197" y="590592"/>
            <a:ext cx="5181600" cy="4351338"/>
          </a:xfrm>
        </p:spPr>
        <p:txBody>
          <a:bodyPr>
            <a:normAutofit/>
          </a:bodyPr>
          <a:lstStyle/>
          <a:p>
            <a:pPr marL="0" indent="0">
              <a:buNone/>
            </a:pPr>
            <a:r>
              <a:rPr lang="fr-FR" sz="2400" dirty="0" err="1">
                <a:solidFill>
                  <a:srgbClr val="A16FD7"/>
                </a:solidFill>
                <a:latin typeface="Times New Roman" panose="02020603050405020304" pitchFamily="18" charset="0"/>
                <a:cs typeface="Times New Roman" panose="02020603050405020304" pitchFamily="18" charset="0"/>
              </a:rPr>
              <a:t>Бокал</a:t>
            </a:r>
            <a:r>
              <a:rPr lang="fr-FR" sz="2400" dirty="0">
                <a:solidFill>
                  <a:srgbClr val="A16FD7"/>
                </a:solidFill>
                <a:latin typeface="Times New Roman" panose="02020603050405020304" pitchFamily="18" charset="0"/>
                <a:cs typeface="Times New Roman" panose="02020603050405020304" pitchFamily="18" charset="0"/>
              </a:rPr>
              <a:t> </a:t>
            </a:r>
            <a:r>
              <a:rPr lang="fr-FR" sz="2400" dirty="0" err="1">
                <a:solidFill>
                  <a:srgbClr val="A16FD7"/>
                </a:solidFill>
                <a:latin typeface="Times New Roman" panose="02020603050405020304" pitchFamily="18" charset="0"/>
                <a:cs typeface="Times New Roman" panose="02020603050405020304" pitchFamily="18" charset="0"/>
              </a:rPr>
              <a:t>Шампанское</a:t>
            </a:r>
            <a:r>
              <a:rPr lang="fr-FR" sz="2400" dirty="0">
                <a:solidFill>
                  <a:srgbClr val="A16FD7"/>
                </a:solidFill>
                <a:latin typeface="Times New Roman" panose="02020603050405020304" pitchFamily="18" charset="0"/>
                <a:cs typeface="Times New Roman" panose="02020603050405020304" pitchFamily="18" charset="0"/>
              </a:rPr>
              <a:t> </a:t>
            </a:r>
            <a:r>
              <a:rPr lang="fr-FR" sz="2400" dirty="0" err="1">
                <a:solidFill>
                  <a:srgbClr val="A16FD7"/>
                </a:solidFill>
                <a:latin typeface="Times New Roman" panose="02020603050405020304" pitchFamily="18" charset="0"/>
                <a:cs typeface="Times New Roman" panose="02020603050405020304" pitchFamily="18" charset="0"/>
              </a:rPr>
              <a:t>блюдце</a:t>
            </a:r>
            <a:r>
              <a:rPr lang="fr-FR" sz="2400" dirty="0">
                <a:solidFill>
                  <a:srgbClr val="A16FD7"/>
                </a:solidFill>
                <a:latin typeface="Times New Roman" panose="02020603050405020304" pitchFamily="18" charset="0"/>
                <a:cs typeface="Times New Roman" panose="02020603050405020304" pitchFamily="18" charset="0"/>
              </a:rPr>
              <a:t> (coupe de champagne)</a:t>
            </a:r>
            <a:endParaRPr lang="ru-RU" sz="2400" dirty="0">
              <a:solidFill>
                <a:srgbClr val="A16FD7"/>
              </a:solidFill>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285997" y="1825625"/>
            <a:ext cx="6096000" cy="1815882"/>
          </a:xfrm>
          <a:prstGeom prst="rect">
            <a:avLst/>
          </a:prstGeom>
        </p:spPr>
        <p:txBody>
          <a:bodyPr>
            <a:spAutoFit/>
          </a:bodyPr>
          <a:lstStyle/>
          <a:p>
            <a:r>
              <a:rPr lang="ru-RU" sz="1600" dirty="0">
                <a:latin typeface="Times New Roman" panose="02020603050405020304" pitchFamily="18" charset="0"/>
                <a:cs typeface="Times New Roman" panose="02020603050405020304" pitchFamily="18" charset="0"/>
              </a:rPr>
              <a:t>Бокал в форме широкой низкой чаши на высокой ножке. Объем бокала составляет 120-200 мл. Этот бокал был создан специально для шампанского в Англии в 17 веке. Но более, чем за три столетия сам напиток изменился (стал обладать большей игристостью и меньшей сладостью), поэтому бокал </a:t>
            </a:r>
            <a:r>
              <a:rPr lang="ru-RU" sz="1600" dirty="0" err="1">
                <a:latin typeface="Times New Roman" panose="02020603050405020304" pitchFamily="18" charset="0"/>
                <a:cs typeface="Times New Roman" panose="02020603050405020304" pitchFamily="18" charset="0"/>
              </a:rPr>
              <a:t>Флюте</a:t>
            </a:r>
            <a:r>
              <a:rPr lang="ru-RU" sz="1600" dirty="0">
                <a:latin typeface="Times New Roman" panose="02020603050405020304" pitchFamily="18" charset="0"/>
                <a:cs typeface="Times New Roman" panose="02020603050405020304" pitchFamily="18" charset="0"/>
              </a:rPr>
              <a:t> стал для шампанского более предпочтительным. А блюдце теперь больше применяют для подачи коктейлей. </a:t>
            </a:r>
          </a:p>
        </p:txBody>
      </p:sp>
    </p:spTree>
    <p:extLst>
      <p:ext uri="{BB962C8B-B14F-4D97-AF65-F5344CB8AC3E}">
        <p14:creationId xmlns:p14="http://schemas.microsoft.com/office/powerpoint/2010/main" val="7387003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a:xfrm>
            <a:off x="755072" y="412461"/>
            <a:ext cx="5181600" cy="4351338"/>
          </a:xfrm>
        </p:spPr>
        <p:txBody>
          <a:bodyPr>
            <a:normAutofit/>
          </a:bodyPr>
          <a:lstStyle/>
          <a:p>
            <a:pPr marL="0" indent="0">
              <a:buNone/>
            </a:pPr>
            <a:r>
              <a:rPr lang="ru-RU" sz="2400" dirty="0">
                <a:solidFill>
                  <a:srgbClr val="A16FD7"/>
                </a:solidFill>
                <a:latin typeface="Times New Roman" panose="02020603050405020304" pitchFamily="18" charset="0"/>
                <a:cs typeface="Times New Roman" panose="02020603050405020304" pitchFamily="18" charset="0"/>
              </a:rPr>
              <a:t>Коктейльная рюмка</a:t>
            </a:r>
          </a:p>
        </p:txBody>
      </p:sp>
      <p:pic>
        <p:nvPicPr>
          <p:cNvPr id="6" name="Объект 5"/>
          <p:cNvPicPr>
            <a:picLocks noGrp="1" noChangeAspect="1"/>
          </p:cNvPicPr>
          <p:nvPr>
            <p:ph sz="half" idx="2"/>
          </p:nvPr>
        </p:nvPicPr>
        <p:blipFill>
          <a:blip r:embed="rId2"/>
          <a:stretch>
            <a:fillRect/>
          </a:stretch>
        </p:blipFill>
        <p:spPr>
          <a:xfrm>
            <a:off x="6851072" y="1391662"/>
            <a:ext cx="2832678" cy="4785301"/>
          </a:xfrm>
          <a:prstGeom prst="rect">
            <a:avLst/>
          </a:prstGeom>
        </p:spPr>
      </p:pic>
      <p:sp>
        <p:nvSpPr>
          <p:cNvPr id="5" name="Прямоугольник 4"/>
          <p:cNvSpPr/>
          <p:nvPr/>
        </p:nvSpPr>
        <p:spPr>
          <a:xfrm>
            <a:off x="399802" y="1825625"/>
            <a:ext cx="6096000" cy="1200329"/>
          </a:xfrm>
          <a:prstGeom prst="rect">
            <a:avLst/>
          </a:prstGeom>
        </p:spPr>
        <p:txBody>
          <a:bodyPr>
            <a:spAutoFit/>
          </a:bodyPr>
          <a:lstStyle/>
          <a:p>
            <a:r>
              <a:rPr lang="ru-RU" dirty="0">
                <a:latin typeface="Times New Roman" panose="02020603050405020304" pitchFamily="18" charset="0"/>
                <a:cs typeface="Times New Roman" panose="02020603050405020304" pitchFamily="18" charset="0"/>
              </a:rPr>
              <a:t>Бокал в форме конуса на высокой ножке. Оптимальный объем рюмки составляет 125-150 мл. Этот бокал часто называют </a:t>
            </a:r>
            <a:r>
              <a:rPr lang="ru-RU" dirty="0" err="1">
                <a:latin typeface="Times New Roman" panose="02020603050405020304" pitchFamily="18" charset="0"/>
                <a:cs typeface="Times New Roman" panose="02020603050405020304" pitchFamily="18" charset="0"/>
              </a:rPr>
              <a:t>мартинкой</a:t>
            </a:r>
            <a:r>
              <a:rPr lang="ru-RU" dirty="0">
                <a:latin typeface="Times New Roman" panose="02020603050405020304" pitchFamily="18" charset="0"/>
                <a:cs typeface="Times New Roman" panose="02020603050405020304" pitchFamily="18" charset="0"/>
              </a:rPr>
              <a:t>, хотя для чистого мартини он не пригоден, так же, как и для коктейлей со льдом.</a:t>
            </a:r>
          </a:p>
        </p:txBody>
      </p:sp>
    </p:spTree>
    <p:extLst>
      <p:ext uri="{BB962C8B-B14F-4D97-AF65-F5344CB8AC3E}">
        <p14:creationId xmlns:p14="http://schemas.microsoft.com/office/powerpoint/2010/main" val="389403783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p:cNvPicPr>
            <a:picLocks noChangeAspect="1"/>
          </p:cNvPicPr>
          <p:nvPr/>
        </p:nvPicPr>
        <p:blipFill rotWithShape="1">
          <a:blip r:embed="rId2"/>
          <a:srcRect l="757" t="-16467" r="-757" b="16467"/>
          <a:stretch/>
        </p:blipFill>
        <p:spPr>
          <a:xfrm>
            <a:off x="1464226" y="2669917"/>
            <a:ext cx="3137079" cy="4182772"/>
          </a:xfrm>
          <a:prstGeom prst="rect">
            <a:avLst/>
          </a:prstGeom>
        </p:spPr>
      </p:pic>
      <p:pic>
        <p:nvPicPr>
          <p:cNvPr id="8" name="Рисунок 7"/>
          <p:cNvPicPr>
            <a:picLocks noChangeAspect="1"/>
          </p:cNvPicPr>
          <p:nvPr/>
        </p:nvPicPr>
        <p:blipFill rotWithShape="1">
          <a:blip r:embed="rId3"/>
          <a:srcRect l="-244" t="17817" r="244" b="-17817"/>
          <a:stretch/>
        </p:blipFill>
        <p:spPr>
          <a:xfrm>
            <a:off x="4745795" y="304410"/>
            <a:ext cx="4868348" cy="3732400"/>
          </a:xfrm>
          <a:prstGeom prst="rect">
            <a:avLst/>
          </a:prstGeom>
        </p:spPr>
      </p:pic>
      <p:sp>
        <p:nvSpPr>
          <p:cNvPr id="3" name="Объект 2"/>
          <p:cNvSpPr>
            <a:spLocks noGrp="1"/>
          </p:cNvSpPr>
          <p:nvPr>
            <p:ph sz="half" idx="1"/>
          </p:nvPr>
        </p:nvSpPr>
        <p:spPr>
          <a:xfrm>
            <a:off x="889716" y="476518"/>
            <a:ext cx="5181600" cy="4386799"/>
          </a:xfrm>
        </p:spPr>
        <p:txBody>
          <a:bodyPr>
            <a:normAutofit/>
          </a:bodyPr>
          <a:lstStyle/>
          <a:p>
            <a:pPr marL="0" indent="0">
              <a:buNone/>
            </a:pPr>
            <a:r>
              <a:rPr lang="ru-RU" sz="2400" dirty="0" smtClean="0">
                <a:solidFill>
                  <a:srgbClr val="7030A0"/>
                </a:solidFill>
                <a:latin typeface="Times New Roman" panose="02020603050405020304" pitchFamily="18" charset="0"/>
                <a:cs typeface="Times New Roman" panose="02020603050405020304" pitchFamily="18" charset="0"/>
              </a:rPr>
              <a:t>Рюмки для водки</a:t>
            </a:r>
            <a:r>
              <a:rPr lang="ru-RU" sz="2400" dirty="0" smtClean="0">
                <a:latin typeface="Times New Roman" panose="02020603050405020304" pitchFamily="18" charset="0"/>
                <a:cs typeface="Times New Roman" panose="02020603050405020304" pitchFamily="18" charset="0"/>
              </a:rPr>
              <a:t>- особо вместительные, 25-100 см3</a:t>
            </a:r>
          </a:p>
          <a:p>
            <a:endParaRPr lang="ru-RU" sz="2400" dirty="0" smtClean="0">
              <a:latin typeface="Times New Roman" panose="02020603050405020304" pitchFamily="18" charset="0"/>
              <a:cs typeface="Times New Roman" panose="02020603050405020304" pitchFamily="18" charset="0"/>
            </a:endParaRPr>
          </a:p>
          <a:p>
            <a:endParaRPr lang="ru-RU" sz="2400" dirty="0">
              <a:latin typeface="Times New Roman" panose="02020603050405020304" pitchFamily="18" charset="0"/>
              <a:cs typeface="Times New Roman" panose="02020603050405020304" pitchFamily="18" charset="0"/>
            </a:endParaRPr>
          </a:p>
          <a:p>
            <a:pPr marL="0" indent="0">
              <a:buNone/>
            </a:pPr>
            <a:endParaRPr lang="ru-RU" sz="2400" dirty="0">
              <a:latin typeface="Times New Roman" panose="02020603050405020304" pitchFamily="18" charset="0"/>
              <a:cs typeface="Times New Roman" panose="02020603050405020304" pitchFamily="18" charset="0"/>
            </a:endParaRPr>
          </a:p>
          <a:p>
            <a:pPr marL="0" indent="0">
              <a:buNone/>
            </a:pPr>
            <a:r>
              <a:rPr lang="ru-RU" sz="2400" dirty="0" smtClean="0">
                <a:solidFill>
                  <a:srgbClr val="7030A0"/>
                </a:solidFill>
                <a:latin typeface="Times New Roman" panose="02020603050405020304" pitchFamily="18" charset="0"/>
                <a:cs typeface="Times New Roman" panose="02020603050405020304" pitchFamily="18" charset="0"/>
              </a:rPr>
              <a:t>Рюмки для коньяка</a:t>
            </a:r>
            <a:r>
              <a:rPr lang="ru-RU" sz="2400" dirty="0" smtClean="0">
                <a:latin typeface="Times New Roman" panose="02020603050405020304" pitchFamily="18" charset="0"/>
                <a:cs typeface="Times New Roman" panose="02020603050405020304" pitchFamily="18" charset="0"/>
              </a:rPr>
              <a:t>- на короткой ножке, небольшой ёмкости. Верхняя часть рюмки обязательно заужена.</a:t>
            </a:r>
          </a:p>
          <a:p>
            <a:pPr marL="0" indent="0">
              <a:buNone/>
            </a:pPr>
            <a:r>
              <a:rPr lang="ru-RU" sz="2400" dirty="0" smtClean="0">
                <a:latin typeface="Times New Roman" panose="02020603050405020304" pitchFamily="18" charset="0"/>
                <a:cs typeface="Times New Roman" panose="02020603050405020304" pitchFamily="18" charset="0"/>
              </a:rPr>
              <a:t>Объем-70-700 </a:t>
            </a:r>
            <a:r>
              <a:rPr lang="ru-RU" sz="2400" dirty="0">
                <a:latin typeface="Times New Roman" panose="02020603050405020304" pitchFamily="18" charset="0"/>
                <a:cs typeface="Times New Roman" panose="02020603050405020304" pitchFamily="18" charset="0"/>
              </a:rPr>
              <a:t>мл</a:t>
            </a:r>
          </a:p>
        </p:txBody>
      </p:sp>
    </p:spTree>
    <p:extLst>
      <p:ext uri="{BB962C8B-B14F-4D97-AF65-F5344CB8AC3E}">
        <p14:creationId xmlns:p14="http://schemas.microsoft.com/office/powerpoint/2010/main" val="116546275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a:stretch>
            <a:fillRect/>
          </a:stretch>
        </p:blipFill>
        <p:spPr>
          <a:xfrm>
            <a:off x="7449355" y="254402"/>
            <a:ext cx="4198513" cy="3570623"/>
          </a:xfrm>
          <a:prstGeom prst="rect">
            <a:avLst/>
          </a:prstGeom>
        </p:spPr>
      </p:pic>
      <p:sp>
        <p:nvSpPr>
          <p:cNvPr id="3" name="Объект 2"/>
          <p:cNvSpPr>
            <a:spLocks noGrp="1"/>
          </p:cNvSpPr>
          <p:nvPr>
            <p:ph sz="half" idx="1"/>
          </p:nvPr>
        </p:nvSpPr>
        <p:spPr>
          <a:xfrm>
            <a:off x="541986" y="434707"/>
            <a:ext cx="5181600" cy="4351338"/>
          </a:xfrm>
        </p:spPr>
        <p:txBody>
          <a:bodyPr>
            <a:normAutofit/>
          </a:bodyPr>
          <a:lstStyle/>
          <a:p>
            <a:pPr marL="0" indent="0">
              <a:buNone/>
            </a:pPr>
            <a:r>
              <a:rPr lang="ru-RU" sz="2400" dirty="0" smtClean="0">
                <a:solidFill>
                  <a:srgbClr val="7030A0"/>
                </a:solidFill>
                <a:latin typeface="Times New Roman" panose="02020603050405020304" pitchFamily="18" charset="0"/>
                <a:cs typeface="Times New Roman" panose="02020603050405020304" pitchFamily="18" charset="0"/>
              </a:rPr>
              <a:t>Рюмки для ликёра</a:t>
            </a:r>
            <a:r>
              <a:rPr lang="ru-RU" sz="2400" dirty="0" smtClean="0">
                <a:latin typeface="Times New Roman" panose="02020603050405020304" pitchFamily="18" charset="0"/>
                <a:cs typeface="Times New Roman" panose="02020603050405020304" pitchFamily="18" charset="0"/>
              </a:rPr>
              <a:t>- маленькие, элегантные, изящные на ножке.</a:t>
            </a:r>
          </a:p>
          <a:p>
            <a:pPr marL="0" indent="0">
              <a:buNone/>
            </a:pPr>
            <a:endParaRPr lang="ru-RU" sz="2400" dirty="0">
              <a:latin typeface="Times New Roman" panose="02020603050405020304" pitchFamily="18" charset="0"/>
              <a:cs typeface="Times New Roman" panose="02020603050405020304" pitchFamily="18" charset="0"/>
            </a:endParaRPr>
          </a:p>
          <a:p>
            <a:pPr marL="0" indent="0">
              <a:buNone/>
            </a:pPr>
            <a:endParaRPr lang="ru-RU" sz="2400" dirty="0" smtClean="0">
              <a:latin typeface="Times New Roman" panose="02020603050405020304" pitchFamily="18" charset="0"/>
              <a:cs typeface="Times New Roman" panose="02020603050405020304" pitchFamily="18" charset="0"/>
            </a:endParaRPr>
          </a:p>
          <a:p>
            <a:pPr marL="0" indent="0">
              <a:buNone/>
            </a:pPr>
            <a:r>
              <a:rPr lang="ru-RU" sz="2400" dirty="0" smtClean="0">
                <a:solidFill>
                  <a:srgbClr val="7030A0"/>
                </a:solidFill>
                <a:latin typeface="Times New Roman" panose="02020603050405020304" pitchFamily="18" charset="0"/>
                <a:cs typeface="Times New Roman" panose="02020603050405020304" pitchFamily="18" charset="0"/>
              </a:rPr>
              <a:t>Стаканы для пива</a:t>
            </a:r>
            <a:r>
              <a:rPr lang="ru-RU" sz="2400" dirty="0" smtClean="0">
                <a:latin typeface="Times New Roman" panose="02020603050405020304" pitchFamily="18" charset="0"/>
                <a:cs typeface="Times New Roman" panose="02020603050405020304" pitchFamily="18" charset="0"/>
              </a:rPr>
              <a:t>- большие, вместительные.</a:t>
            </a:r>
            <a:r>
              <a:rPr lang="ru-RU" sz="2400" dirty="0"/>
              <a:t> </a:t>
            </a:r>
            <a:r>
              <a:rPr lang="ru-RU" sz="2400" dirty="0">
                <a:latin typeface="Times New Roman" panose="02020603050405020304" pitchFamily="18" charset="0"/>
                <a:cs typeface="Times New Roman" panose="02020603050405020304" pitchFamily="18" charset="0"/>
              </a:rPr>
              <a:t>Объем – 300-500 мл</a:t>
            </a:r>
            <a:endParaRPr lang="ru-RU" sz="2400" dirty="0" smtClean="0">
              <a:latin typeface="Times New Roman" panose="02020603050405020304" pitchFamily="18" charset="0"/>
              <a:cs typeface="Times New Roman" panose="02020603050405020304" pitchFamily="18" charset="0"/>
            </a:endParaRPr>
          </a:p>
          <a:p>
            <a:pPr marL="0" indent="0">
              <a:buNone/>
            </a:pPr>
            <a:r>
              <a:rPr lang="ru-RU" sz="2400" dirty="0" smtClean="0">
                <a:latin typeface="Times New Roman" panose="02020603050405020304" pitchFamily="18" charset="0"/>
                <a:cs typeface="Times New Roman" panose="02020603050405020304" pitchFamily="18" charset="0"/>
              </a:rPr>
              <a:t>Со слегка зауженной верхней частью.</a:t>
            </a:r>
          </a:p>
          <a:p>
            <a:pPr marL="0" indent="0">
              <a:buNone/>
            </a:pPr>
            <a:endParaRPr lang="ru-RU" sz="2400" dirty="0">
              <a:latin typeface="Times New Roman" panose="02020603050405020304" pitchFamily="18" charset="0"/>
              <a:cs typeface="Times New Roman" panose="02020603050405020304" pitchFamily="18" charset="0"/>
            </a:endParaRPr>
          </a:p>
        </p:txBody>
      </p:sp>
      <p:pic>
        <p:nvPicPr>
          <p:cNvPr id="8" name="Рисунок 7"/>
          <p:cNvPicPr>
            <a:picLocks noChangeAspect="1"/>
          </p:cNvPicPr>
          <p:nvPr/>
        </p:nvPicPr>
        <p:blipFill>
          <a:blip r:embed="rId3"/>
          <a:stretch>
            <a:fillRect/>
          </a:stretch>
        </p:blipFill>
        <p:spPr>
          <a:xfrm>
            <a:off x="1422848" y="3319195"/>
            <a:ext cx="6667500" cy="2933700"/>
          </a:xfrm>
          <a:prstGeom prst="rect">
            <a:avLst/>
          </a:prstGeom>
        </p:spPr>
      </p:pic>
    </p:spTree>
    <p:extLst>
      <p:ext uri="{BB962C8B-B14F-4D97-AF65-F5344CB8AC3E}">
        <p14:creationId xmlns:p14="http://schemas.microsoft.com/office/powerpoint/2010/main" val="13177794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a:xfrm>
            <a:off x="541317" y="673719"/>
            <a:ext cx="5181600" cy="4351338"/>
          </a:xfrm>
        </p:spPr>
        <p:txBody>
          <a:bodyPr>
            <a:normAutofit/>
          </a:bodyPr>
          <a:lstStyle/>
          <a:p>
            <a:pPr marL="0" indent="0">
              <a:buNone/>
            </a:pPr>
            <a:r>
              <a:rPr lang="ru-RU" sz="2400" dirty="0">
                <a:solidFill>
                  <a:srgbClr val="A16FD7"/>
                </a:solidFill>
                <a:latin typeface="Times New Roman" panose="02020603050405020304" pitchFamily="18" charset="0"/>
                <a:cs typeface="Times New Roman" panose="02020603050405020304" pitchFamily="18" charset="0"/>
              </a:rPr>
              <a:t>Кружка пивная</a:t>
            </a:r>
          </a:p>
        </p:txBody>
      </p:sp>
      <p:pic>
        <p:nvPicPr>
          <p:cNvPr id="6" name="Объект 5"/>
          <p:cNvPicPr>
            <a:picLocks noGrp="1" noChangeAspect="1"/>
          </p:cNvPicPr>
          <p:nvPr>
            <p:ph sz="half" idx="2"/>
          </p:nvPr>
        </p:nvPicPr>
        <p:blipFill>
          <a:blip r:embed="rId2"/>
          <a:stretch>
            <a:fillRect/>
          </a:stretch>
        </p:blipFill>
        <p:spPr>
          <a:xfrm>
            <a:off x="6587331" y="1825625"/>
            <a:ext cx="4351338" cy="4351338"/>
          </a:xfrm>
          <a:prstGeom prst="rect">
            <a:avLst/>
          </a:prstGeom>
        </p:spPr>
      </p:pic>
      <p:sp>
        <p:nvSpPr>
          <p:cNvPr id="5" name="Прямоугольник 4"/>
          <p:cNvSpPr/>
          <p:nvPr/>
        </p:nvSpPr>
        <p:spPr>
          <a:xfrm>
            <a:off x="369125" y="1825625"/>
            <a:ext cx="6096000" cy="646331"/>
          </a:xfrm>
          <a:prstGeom prst="rect">
            <a:avLst/>
          </a:prstGeom>
        </p:spPr>
        <p:txBody>
          <a:bodyPr>
            <a:spAutoFit/>
          </a:bodyPr>
          <a:lstStyle/>
          <a:p>
            <a:r>
              <a:rPr lang="ru-RU" dirty="0">
                <a:latin typeface="Times New Roman" panose="02020603050405020304" pitchFamily="18" charset="0"/>
                <a:cs typeface="Times New Roman" panose="02020603050405020304" pitchFamily="18" charset="0"/>
              </a:rPr>
              <a:t>Используется только для подачи пива. Объем составляет 250-1000 мл</a:t>
            </a:r>
          </a:p>
        </p:txBody>
      </p:sp>
    </p:spTree>
    <p:extLst>
      <p:ext uri="{BB962C8B-B14F-4D97-AF65-F5344CB8AC3E}">
        <p14:creationId xmlns:p14="http://schemas.microsoft.com/office/powerpoint/2010/main" val="34501881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p:cNvPicPr>
            <a:picLocks noChangeAspect="1"/>
          </p:cNvPicPr>
          <p:nvPr/>
        </p:nvPicPr>
        <p:blipFill>
          <a:blip r:embed="rId2"/>
          <a:stretch>
            <a:fillRect/>
          </a:stretch>
        </p:blipFill>
        <p:spPr>
          <a:xfrm>
            <a:off x="6305080" y="2752043"/>
            <a:ext cx="2439675" cy="3686620"/>
          </a:xfrm>
          <a:prstGeom prst="rect">
            <a:avLst/>
          </a:prstGeom>
        </p:spPr>
      </p:pic>
      <p:pic>
        <p:nvPicPr>
          <p:cNvPr id="8" name="Рисунок 7"/>
          <p:cNvPicPr>
            <a:picLocks noChangeAspect="1"/>
          </p:cNvPicPr>
          <p:nvPr/>
        </p:nvPicPr>
        <p:blipFill>
          <a:blip r:embed="rId3"/>
          <a:stretch>
            <a:fillRect/>
          </a:stretch>
        </p:blipFill>
        <p:spPr>
          <a:xfrm>
            <a:off x="5035638" y="0"/>
            <a:ext cx="5218090" cy="3462807"/>
          </a:xfrm>
          <a:prstGeom prst="rect">
            <a:avLst/>
          </a:prstGeom>
        </p:spPr>
      </p:pic>
      <p:sp>
        <p:nvSpPr>
          <p:cNvPr id="3" name="Объект 2"/>
          <p:cNvSpPr>
            <a:spLocks noGrp="1"/>
          </p:cNvSpPr>
          <p:nvPr>
            <p:ph sz="half" idx="1"/>
          </p:nvPr>
        </p:nvSpPr>
        <p:spPr>
          <a:xfrm>
            <a:off x="503349" y="576374"/>
            <a:ext cx="5181600" cy="4351338"/>
          </a:xfrm>
        </p:spPr>
        <p:txBody>
          <a:bodyPr>
            <a:normAutofit/>
          </a:bodyPr>
          <a:lstStyle/>
          <a:p>
            <a:pPr marL="0" indent="0">
              <a:buNone/>
            </a:pPr>
            <a:r>
              <a:rPr lang="ru-RU" sz="2400" dirty="0" smtClean="0">
                <a:solidFill>
                  <a:srgbClr val="7030A0"/>
                </a:solidFill>
                <a:latin typeface="Times New Roman" panose="02020603050405020304" pitchFamily="18" charset="0"/>
                <a:cs typeface="Times New Roman" panose="02020603050405020304" pitchFamily="18" charset="0"/>
              </a:rPr>
              <a:t>Стаканы для безалкогольных напитков</a:t>
            </a:r>
            <a:r>
              <a:rPr lang="ru-RU" sz="2400" dirty="0" smtClean="0">
                <a:latin typeface="Times New Roman" panose="02020603050405020304" pitchFamily="18" charset="0"/>
                <a:cs typeface="Times New Roman" panose="02020603050405020304" pitchFamily="18" charset="0"/>
              </a:rPr>
              <a:t>- высокие, элегантные, вместительные.</a:t>
            </a:r>
          </a:p>
          <a:p>
            <a:pPr marL="0" indent="0">
              <a:buNone/>
            </a:pPr>
            <a:endParaRPr lang="ru-RU" sz="2400" dirty="0">
              <a:solidFill>
                <a:srgbClr val="7030A0"/>
              </a:solidFill>
              <a:latin typeface="Times New Roman" panose="02020603050405020304" pitchFamily="18" charset="0"/>
              <a:cs typeface="Times New Roman" panose="02020603050405020304" pitchFamily="18" charset="0"/>
            </a:endParaRPr>
          </a:p>
          <a:p>
            <a:pPr marL="0" indent="0">
              <a:buNone/>
            </a:pPr>
            <a:endParaRPr lang="ru-RU" sz="2400" dirty="0" smtClean="0">
              <a:solidFill>
                <a:srgbClr val="7030A0"/>
              </a:solidFill>
              <a:latin typeface="Times New Roman" panose="02020603050405020304" pitchFamily="18" charset="0"/>
              <a:cs typeface="Times New Roman" panose="02020603050405020304" pitchFamily="18" charset="0"/>
            </a:endParaRPr>
          </a:p>
          <a:p>
            <a:pPr marL="0" indent="0">
              <a:buNone/>
            </a:pPr>
            <a:endParaRPr lang="ru-RU" sz="2400" dirty="0">
              <a:solidFill>
                <a:srgbClr val="7030A0"/>
              </a:solidFill>
              <a:latin typeface="Times New Roman" panose="02020603050405020304" pitchFamily="18" charset="0"/>
              <a:cs typeface="Times New Roman" panose="02020603050405020304" pitchFamily="18" charset="0"/>
            </a:endParaRPr>
          </a:p>
          <a:p>
            <a:pPr marL="0" indent="0">
              <a:buNone/>
            </a:pPr>
            <a:r>
              <a:rPr lang="ru-RU" sz="2400" dirty="0" smtClean="0">
                <a:solidFill>
                  <a:srgbClr val="7030A0"/>
                </a:solidFill>
                <a:latin typeface="Times New Roman" panose="02020603050405020304" pitchFamily="18" charset="0"/>
                <a:cs typeface="Times New Roman" panose="02020603050405020304" pitchFamily="18" charset="0"/>
              </a:rPr>
              <a:t>Стаканы для воды</a:t>
            </a:r>
            <a:r>
              <a:rPr lang="ru-RU" sz="2400" dirty="0" smtClean="0">
                <a:latin typeface="Times New Roman" panose="02020603050405020304" pitchFamily="18" charset="0"/>
                <a:cs typeface="Times New Roman" panose="02020603050405020304" pitchFamily="18" charset="0"/>
              </a:rPr>
              <a:t>- широкие, низкие без ножки, из прозрачного стекла, вместимостью 200-300 см3.</a:t>
            </a:r>
            <a:endParaRPr lang="ru-RU" sz="2400"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236809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a:stretch>
            <a:fillRect/>
          </a:stretch>
        </p:blipFill>
        <p:spPr>
          <a:xfrm>
            <a:off x="2965360" y="2649012"/>
            <a:ext cx="4153157" cy="4153157"/>
          </a:xfrm>
          <a:prstGeom prst="rect">
            <a:avLst/>
          </a:prstGeom>
        </p:spPr>
      </p:pic>
      <p:pic>
        <p:nvPicPr>
          <p:cNvPr id="7" name="Рисунок 6"/>
          <p:cNvPicPr>
            <a:picLocks noChangeAspect="1"/>
          </p:cNvPicPr>
          <p:nvPr/>
        </p:nvPicPr>
        <p:blipFill>
          <a:blip r:embed="rId3"/>
          <a:stretch>
            <a:fillRect/>
          </a:stretch>
        </p:blipFill>
        <p:spPr>
          <a:xfrm>
            <a:off x="7340957" y="217375"/>
            <a:ext cx="3876542" cy="2907406"/>
          </a:xfrm>
          <a:prstGeom prst="rect">
            <a:avLst/>
          </a:prstGeom>
        </p:spPr>
      </p:pic>
      <p:sp>
        <p:nvSpPr>
          <p:cNvPr id="3" name="Объект 2"/>
          <p:cNvSpPr>
            <a:spLocks noGrp="1"/>
          </p:cNvSpPr>
          <p:nvPr>
            <p:ph sz="half" idx="1"/>
          </p:nvPr>
        </p:nvSpPr>
        <p:spPr>
          <a:xfrm>
            <a:off x="374560" y="473343"/>
            <a:ext cx="5181600" cy="4351338"/>
          </a:xfrm>
        </p:spPr>
        <p:txBody>
          <a:bodyPr>
            <a:normAutofit/>
          </a:bodyPr>
          <a:lstStyle/>
          <a:p>
            <a:pPr marL="0" indent="0">
              <a:buNone/>
            </a:pPr>
            <a:r>
              <a:rPr lang="ru-RU" sz="2400" dirty="0" smtClean="0">
                <a:solidFill>
                  <a:srgbClr val="7030A0"/>
                </a:solidFill>
                <a:latin typeface="Times New Roman" panose="02020603050405020304" pitchFamily="18" charset="0"/>
                <a:cs typeface="Times New Roman" panose="02020603050405020304" pitchFamily="18" charset="0"/>
              </a:rPr>
              <a:t>Розетки для мороженного (</a:t>
            </a:r>
            <a:r>
              <a:rPr lang="ru-RU" sz="2400" dirty="0" err="1" smtClean="0">
                <a:solidFill>
                  <a:srgbClr val="7030A0"/>
                </a:solidFill>
                <a:latin typeface="Times New Roman" panose="02020603050405020304" pitchFamily="18" charset="0"/>
                <a:cs typeface="Times New Roman" panose="02020603050405020304" pitchFamily="18" charset="0"/>
              </a:rPr>
              <a:t>креманка</a:t>
            </a:r>
            <a:r>
              <a:rPr lang="ru-RU" sz="2400" dirty="0" smtClean="0">
                <a:solidFill>
                  <a:srgbClr val="7030A0"/>
                </a:solidFill>
                <a:latin typeface="Times New Roman" panose="02020603050405020304" pitchFamily="18" charset="0"/>
                <a:cs typeface="Times New Roman" panose="02020603050405020304" pitchFamily="18" charset="0"/>
              </a:rPr>
              <a:t>)</a:t>
            </a:r>
            <a:r>
              <a:rPr lang="ru-RU" sz="2400" dirty="0" smtClean="0">
                <a:latin typeface="Times New Roman" panose="02020603050405020304" pitchFamily="18" charset="0"/>
                <a:cs typeface="Times New Roman" panose="02020603050405020304" pitchFamily="18" charset="0"/>
              </a:rPr>
              <a:t>- широкие, вместительные, обычно на ножке.</a:t>
            </a:r>
          </a:p>
          <a:p>
            <a:pPr marL="0" indent="0">
              <a:buNone/>
            </a:pPr>
            <a:endParaRPr lang="ru-RU" sz="2400" dirty="0" smtClean="0">
              <a:latin typeface="Times New Roman" panose="02020603050405020304" pitchFamily="18" charset="0"/>
              <a:cs typeface="Times New Roman" panose="02020603050405020304" pitchFamily="18" charset="0"/>
            </a:endParaRPr>
          </a:p>
          <a:p>
            <a:pPr marL="0" indent="0">
              <a:buNone/>
            </a:pPr>
            <a:r>
              <a:rPr lang="ru-RU" sz="2400" dirty="0" smtClean="0">
                <a:solidFill>
                  <a:srgbClr val="7030A0"/>
                </a:solidFill>
                <a:latin typeface="Times New Roman" panose="02020603050405020304" pitchFamily="18" charset="0"/>
                <a:cs typeface="Times New Roman" panose="02020603050405020304" pitchFamily="18" charset="0"/>
              </a:rPr>
              <a:t>Сосуд для льда</a:t>
            </a:r>
            <a:r>
              <a:rPr lang="ru-RU" sz="2400" dirty="0" smtClean="0">
                <a:latin typeface="Times New Roman" panose="02020603050405020304" pitchFamily="18" charset="0"/>
                <a:cs typeface="Times New Roman" panose="02020603050405020304" pitchFamily="18" charset="0"/>
              </a:rPr>
              <a:t>- низкий и широкий с толстыми стенками, может быть с крышкой и без неё.</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0604612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Рисунок 11"/>
          <p:cNvPicPr>
            <a:picLocks noChangeAspect="1"/>
          </p:cNvPicPr>
          <p:nvPr/>
        </p:nvPicPr>
        <p:blipFill>
          <a:blip r:embed="rId2"/>
          <a:stretch>
            <a:fillRect/>
          </a:stretch>
        </p:blipFill>
        <p:spPr>
          <a:xfrm>
            <a:off x="7718392" y="703676"/>
            <a:ext cx="4136612" cy="3102459"/>
          </a:xfrm>
          <a:prstGeom prst="rect">
            <a:avLst/>
          </a:prstGeom>
        </p:spPr>
      </p:pic>
      <p:pic>
        <p:nvPicPr>
          <p:cNvPr id="11" name="Рисунок 10"/>
          <p:cNvPicPr>
            <a:picLocks noChangeAspect="1"/>
          </p:cNvPicPr>
          <p:nvPr/>
        </p:nvPicPr>
        <p:blipFill>
          <a:blip r:embed="rId3"/>
          <a:stretch>
            <a:fillRect/>
          </a:stretch>
        </p:blipFill>
        <p:spPr>
          <a:xfrm>
            <a:off x="3709936" y="3469847"/>
            <a:ext cx="3624487" cy="2718365"/>
          </a:xfrm>
          <a:prstGeom prst="rect">
            <a:avLst/>
          </a:prstGeom>
        </p:spPr>
      </p:pic>
      <p:pic>
        <p:nvPicPr>
          <p:cNvPr id="10" name="Рисунок 9"/>
          <p:cNvPicPr>
            <a:picLocks noChangeAspect="1"/>
          </p:cNvPicPr>
          <p:nvPr/>
        </p:nvPicPr>
        <p:blipFill>
          <a:blip r:embed="rId4"/>
          <a:stretch>
            <a:fillRect/>
          </a:stretch>
        </p:blipFill>
        <p:spPr>
          <a:xfrm flipH="1">
            <a:off x="532328" y="3065494"/>
            <a:ext cx="3329188" cy="3329188"/>
          </a:xfrm>
          <a:prstGeom prst="rect">
            <a:avLst/>
          </a:prstGeom>
        </p:spPr>
      </p:pic>
      <p:sp>
        <p:nvSpPr>
          <p:cNvPr id="2" name="Заголовок 1"/>
          <p:cNvSpPr>
            <a:spLocks noGrp="1"/>
          </p:cNvSpPr>
          <p:nvPr>
            <p:ph type="title"/>
          </p:nvPr>
        </p:nvSpPr>
        <p:spPr>
          <a:xfrm>
            <a:off x="413198" y="-90152"/>
            <a:ext cx="10515600" cy="1587657"/>
          </a:xfrm>
        </p:spPr>
        <p:txBody>
          <a:bodyPr>
            <a:normAutofit/>
          </a:bodyPr>
          <a:lstStyle/>
          <a:p>
            <a:pPr algn="ctr"/>
            <a:r>
              <a:rPr lang="ru-RU" sz="2800" dirty="0" smtClean="0">
                <a:solidFill>
                  <a:srgbClr val="7030A0"/>
                </a:solidFill>
                <a:latin typeface="Times New Roman" panose="02020603050405020304" pitchFamily="18" charset="0"/>
                <a:cs typeface="Times New Roman" panose="02020603050405020304" pitchFamily="18" charset="0"/>
              </a:rPr>
              <a:t>Изделия для подачи пищи:</a:t>
            </a:r>
            <a:endParaRPr lang="ru-RU" sz="2800" dirty="0">
              <a:solidFill>
                <a:srgbClr val="7030A0"/>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sz="half" idx="1"/>
          </p:nvPr>
        </p:nvSpPr>
        <p:spPr>
          <a:xfrm>
            <a:off x="532328" y="1233197"/>
            <a:ext cx="5181600" cy="4351338"/>
          </a:xfrm>
        </p:spPr>
        <p:txBody>
          <a:bodyPr/>
          <a:lstStyle/>
          <a:p>
            <a:pPr marL="0" indent="0">
              <a:buNone/>
            </a:pPr>
            <a:r>
              <a:rPr lang="ru-RU" dirty="0" err="1"/>
              <a:t>м</a:t>
            </a:r>
            <a:r>
              <a:rPr lang="ru-RU" dirty="0" err="1" smtClean="0"/>
              <a:t>енажницы</a:t>
            </a:r>
            <a:r>
              <a:rPr lang="ru-RU" dirty="0" smtClean="0"/>
              <a:t>, блюда, вазы, графины, солонки, сахарницы, селёдочницы, салатницы, маслёнки и др.</a:t>
            </a:r>
            <a:endParaRPr lang="ru-RU" dirty="0"/>
          </a:p>
        </p:txBody>
      </p:sp>
      <p:pic>
        <p:nvPicPr>
          <p:cNvPr id="8" name="Рисунок 7"/>
          <p:cNvPicPr>
            <a:picLocks noChangeAspect="1"/>
          </p:cNvPicPr>
          <p:nvPr/>
        </p:nvPicPr>
        <p:blipFill>
          <a:blip r:embed="rId5"/>
          <a:stretch>
            <a:fillRect/>
          </a:stretch>
        </p:blipFill>
        <p:spPr>
          <a:xfrm rot="10800000" flipV="1">
            <a:off x="7920507" y="4114523"/>
            <a:ext cx="3696236" cy="20038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Рисунок 8"/>
          <p:cNvPicPr>
            <a:picLocks noChangeAspect="1"/>
          </p:cNvPicPr>
          <p:nvPr/>
        </p:nvPicPr>
        <p:blipFill>
          <a:blip r:embed="rId6"/>
          <a:stretch>
            <a:fillRect/>
          </a:stretch>
        </p:blipFill>
        <p:spPr>
          <a:xfrm>
            <a:off x="5329173" y="979987"/>
            <a:ext cx="2992190" cy="1845184"/>
          </a:xfrm>
          <a:prstGeom prst="rect">
            <a:avLst/>
          </a:prstGeom>
        </p:spPr>
      </p:pic>
    </p:spTree>
    <p:extLst>
      <p:ext uri="{BB962C8B-B14F-4D97-AF65-F5344CB8AC3E}">
        <p14:creationId xmlns:p14="http://schemas.microsoft.com/office/powerpoint/2010/main" val="161430178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Рисунок 12"/>
          <p:cNvPicPr>
            <a:picLocks noChangeAspect="1"/>
          </p:cNvPicPr>
          <p:nvPr/>
        </p:nvPicPr>
        <p:blipFill>
          <a:blip r:embed="rId2"/>
          <a:stretch>
            <a:fillRect/>
          </a:stretch>
        </p:blipFill>
        <p:spPr>
          <a:xfrm>
            <a:off x="2996486" y="1352280"/>
            <a:ext cx="8504508" cy="5381759"/>
          </a:xfrm>
          <a:prstGeom prst="rect">
            <a:avLst/>
          </a:prstGeom>
        </p:spPr>
      </p:pic>
      <p:sp>
        <p:nvSpPr>
          <p:cNvPr id="9" name="Объект 8"/>
          <p:cNvSpPr>
            <a:spLocks noGrp="1"/>
          </p:cNvSpPr>
          <p:nvPr>
            <p:ph sz="half" idx="1"/>
          </p:nvPr>
        </p:nvSpPr>
        <p:spPr>
          <a:xfrm>
            <a:off x="709412" y="499101"/>
            <a:ext cx="5181600" cy="4351338"/>
          </a:xfrm>
        </p:spPr>
        <p:txBody>
          <a:bodyPr>
            <a:normAutofit/>
          </a:bodyPr>
          <a:lstStyle/>
          <a:p>
            <a:pPr marL="0" indent="0">
              <a:buNone/>
            </a:pPr>
            <a:r>
              <a:rPr lang="ru-RU" sz="2400" dirty="0" err="1" smtClean="0">
                <a:solidFill>
                  <a:srgbClr val="7030A0"/>
                </a:solidFill>
                <a:latin typeface="Times New Roman" panose="02020603050405020304" pitchFamily="18" charset="0"/>
                <a:cs typeface="Times New Roman" panose="02020603050405020304" pitchFamily="18" charset="0"/>
              </a:rPr>
              <a:t>Менажницы</a:t>
            </a:r>
            <a:r>
              <a:rPr lang="ru-RU" sz="2400" dirty="0" smtClean="0">
                <a:latin typeface="Times New Roman" panose="02020603050405020304" pitchFamily="18" charset="0"/>
                <a:cs typeface="Times New Roman" panose="02020603050405020304" pitchFamily="18" charset="0"/>
              </a:rPr>
              <a:t>- блюда с секциями (3-5) для подачи нескольких видов холодных закусок. </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1864909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a:stretch>
            <a:fillRect/>
          </a:stretch>
        </p:blipFill>
        <p:spPr>
          <a:xfrm>
            <a:off x="-45847" y="-380574"/>
            <a:ext cx="4656920" cy="4532735"/>
          </a:xfrm>
          <a:prstGeom prst="rect">
            <a:avLst/>
          </a:prstGeom>
        </p:spPr>
      </p:pic>
      <p:pic>
        <p:nvPicPr>
          <p:cNvPr id="9" name="Рисунок 8"/>
          <p:cNvPicPr>
            <a:picLocks noChangeAspect="1"/>
          </p:cNvPicPr>
          <p:nvPr/>
        </p:nvPicPr>
        <p:blipFill>
          <a:blip r:embed="rId3"/>
          <a:stretch>
            <a:fillRect/>
          </a:stretch>
        </p:blipFill>
        <p:spPr>
          <a:xfrm>
            <a:off x="6019800" y="2426831"/>
            <a:ext cx="6020873" cy="4011407"/>
          </a:xfrm>
          <a:prstGeom prst="rect">
            <a:avLst/>
          </a:prstGeom>
        </p:spPr>
      </p:pic>
      <p:sp>
        <p:nvSpPr>
          <p:cNvPr id="2" name="Заголовок 1"/>
          <p:cNvSpPr>
            <a:spLocks noGrp="1"/>
          </p:cNvSpPr>
          <p:nvPr>
            <p:ph type="title"/>
          </p:nvPr>
        </p:nvSpPr>
        <p:spPr>
          <a:xfrm>
            <a:off x="762000" y="203848"/>
            <a:ext cx="10515600" cy="1045403"/>
          </a:xfrm>
        </p:spPr>
        <p:txBody>
          <a:bodyPr/>
          <a:lstStyle/>
          <a:p>
            <a:pPr algn="ctr"/>
            <a:r>
              <a:rPr lang="ru-RU"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Изделия из хрусталя:</a:t>
            </a:r>
            <a:endParaRPr lang="ru-RU"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Объект 2"/>
          <p:cNvSpPr>
            <a:spLocks noGrp="1"/>
          </p:cNvSpPr>
          <p:nvPr>
            <p:ph sz="half" idx="1"/>
          </p:nvPr>
        </p:nvSpPr>
        <p:spPr>
          <a:xfrm>
            <a:off x="545290" y="3080253"/>
            <a:ext cx="5181600" cy="4351338"/>
          </a:xfrm>
        </p:spPr>
        <p:txBody>
          <a:bodyPr>
            <a:normAutofit/>
          </a:bodyPr>
          <a:lstStyle/>
          <a:p>
            <a:pPr marL="0" indent="0">
              <a:buNone/>
            </a:pPr>
            <a:r>
              <a:rPr lang="ru-RU" sz="2400" dirty="0" smtClean="0">
                <a:latin typeface="Times New Roman" panose="02020603050405020304" pitchFamily="18" charset="0"/>
                <a:cs typeface="Times New Roman" panose="02020603050405020304" pitchFamily="18" charset="0"/>
              </a:rPr>
              <a:t>К ассортименту хрустальной посуды относятся изделия для сервировки стола: </a:t>
            </a:r>
            <a:r>
              <a:rPr lang="ru-RU" sz="2400" dirty="0" smtClean="0">
                <a:solidFill>
                  <a:srgbClr val="7030A0"/>
                </a:solidFill>
                <a:latin typeface="Times New Roman" panose="02020603050405020304" pitchFamily="18" charset="0"/>
                <a:cs typeface="Times New Roman" panose="02020603050405020304" pitchFamily="18" charset="0"/>
              </a:rPr>
              <a:t>вазы</a:t>
            </a:r>
            <a:r>
              <a:rPr lang="ru-RU" sz="2400" dirty="0" smtClean="0">
                <a:latin typeface="Times New Roman" panose="02020603050405020304" pitchFamily="18" charset="0"/>
                <a:cs typeface="Times New Roman" panose="02020603050405020304" pitchFamily="18" charset="0"/>
              </a:rPr>
              <a:t>, </a:t>
            </a:r>
            <a:r>
              <a:rPr lang="ru-RU" sz="2400" dirty="0" smtClean="0">
                <a:solidFill>
                  <a:srgbClr val="7030A0"/>
                </a:solidFill>
                <a:latin typeface="Times New Roman" panose="02020603050405020304" pitchFamily="18" charset="0"/>
                <a:cs typeface="Times New Roman" panose="02020603050405020304" pitchFamily="18" charset="0"/>
              </a:rPr>
              <a:t>салатники</a:t>
            </a:r>
            <a:r>
              <a:rPr lang="ru-RU" sz="2400" dirty="0" smtClean="0">
                <a:latin typeface="Times New Roman" panose="02020603050405020304" pitchFamily="18" charset="0"/>
                <a:cs typeface="Times New Roman" panose="02020603050405020304" pitchFamily="18" charset="0"/>
              </a:rPr>
              <a:t> и другие хрустальные изделия. Могут быть в металлической оправе из серебра или  мельхиора.</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2220038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a:stretch>
            <a:fillRect/>
          </a:stretch>
        </p:blipFill>
        <p:spPr>
          <a:xfrm>
            <a:off x="1301840" y="2691684"/>
            <a:ext cx="2908512" cy="4061741"/>
          </a:xfrm>
          <a:prstGeom prst="rect">
            <a:avLst/>
          </a:prstGeom>
        </p:spPr>
      </p:pic>
      <p:sp>
        <p:nvSpPr>
          <p:cNvPr id="2" name="Заголовок 1"/>
          <p:cNvSpPr>
            <a:spLocks noGrp="1"/>
          </p:cNvSpPr>
          <p:nvPr>
            <p:ph type="title"/>
          </p:nvPr>
        </p:nvSpPr>
        <p:spPr>
          <a:xfrm>
            <a:off x="1185929" y="231820"/>
            <a:ext cx="9992933" cy="850005"/>
          </a:xfrm>
        </p:spPr>
        <p:txBody>
          <a:bodyPr/>
          <a:lstStyle/>
          <a:p>
            <a:pPr algn="ctr"/>
            <a:r>
              <a:rPr lang="ru-RU"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Хозяйственная и кухонная посуда:</a:t>
            </a:r>
            <a:endParaRPr lang="ru-RU"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Объект 2"/>
          <p:cNvSpPr>
            <a:spLocks noGrp="1"/>
          </p:cNvSpPr>
          <p:nvPr>
            <p:ph sz="half" idx="1"/>
          </p:nvPr>
        </p:nvSpPr>
        <p:spPr>
          <a:xfrm>
            <a:off x="374560" y="1271833"/>
            <a:ext cx="5181600" cy="4351338"/>
          </a:xfrm>
        </p:spPr>
        <p:txBody>
          <a:bodyPr>
            <a:normAutofit/>
          </a:bodyPr>
          <a:lstStyle/>
          <a:p>
            <a:pPr marL="0" indent="0">
              <a:buNone/>
            </a:pPr>
            <a:r>
              <a:rPr lang="ru-RU" sz="2400" dirty="0" smtClean="0">
                <a:latin typeface="Times New Roman" panose="02020603050405020304" pitchFamily="18" charset="0"/>
                <a:cs typeface="Times New Roman" panose="02020603050405020304" pitchFamily="18" charset="0"/>
              </a:rPr>
              <a:t>К </a:t>
            </a:r>
            <a:r>
              <a:rPr lang="ru-RU" sz="2400" dirty="0" smtClean="0">
                <a:solidFill>
                  <a:srgbClr val="7030A0"/>
                </a:solidFill>
                <a:latin typeface="Times New Roman" panose="02020603050405020304" pitchFamily="18" charset="0"/>
                <a:cs typeface="Times New Roman" panose="02020603050405020304" pitchFamily="18" charset="0"/>
              </a:rPr>
              <a:t>хозяйственной посуде </a:t>
            </a:r>
            <a:r>
              <a:rPr lang="ru-RU" sz="2400" dirty="0" smtClean="0">
                <a:latin typeface="Times New Roman" panose="02020603050405020304" pitchFamily="18" charset="0"/>
                <a:cs typeface="Times New Roman" panose="02020603050405020304" pitchFamily="18" charset="0"/>
              </a:rPr>
              <a:t>относятся банки для консервирования, термосы, колбы для термосов, сифоны бытовые и др.</a:t>
            </a:r>
            <a:endParaRPr lang="ru-RU" sz="2400" dirty="0">
              <a:latin typeface="Times New Roman" panose="02020603050405020304" pitchFamily="18" charset="0"/>
              <a:cs typeface="Times New Roman" panose="02020603050405020304" pitchFamily="18" charset="0"/>
            </a:endParaRPr>
          </a:p>
        </p:txBody>
      </p:sp>
      <p:pic>
        <p:nvPicPr>
          <p:cNvPr id="7" name="Рисунок 6"/>
          <p:cNvPicPr>
            <a:picLocks noChangeAspect="1"/>
          </p:cNvPicPr>
          <p:nvPr/>
        </p:nvPicPr>
        <p:blipFill>
          <a:blip r:embed="rId3"/>
          <a:stretch>
            <a:fillRect/>
          </a:stretch>
        </p:blipFill>
        <p:spPr>
          <a:xfrm>
            <a:off x="5955405" y="1641887"/>
            <a:ext cx="4868214" cy="3080667"/>
          </a:xfrm>
          <a:prstGeom prst="rect">
            <a:avLst/>
          </a:prstGeom>
        </p:spPr>
      </p:pic>
    </p:spTree>
    <p:extLst>
      <p:ext uri="{BB962C8B-B14F-4D97-AF65-F5344CB8AC3E}">
        <p14:creationId xmlns:p14="http://schemas.microsoft.com/office/powerpoint/2010/main" val="314394490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p:cNvPicPr>
            <a:picLocks noChangeAspect="1"/>
          </p:cNvPicPr>
          <p:nvPr/>
        </p:nvPicPr>
        <p:blipFill>
          <a:blip r:embed="rId2"/>
          <a:stretch>
            <a:fillRect/>
          </a:stretch>
        </p:blipFill>
        <p:spPr>
          <a:xfrm>
            <a:off x="824248" y="2933955"/>
            <a:ext cx="5813738" cy="2621027"/>
          </a:xfrm>
          <a:prstGeom prst="rect">
            <a:avLst/>
          </a:prstGeom>
        </p:spPr>
      </p:pic>
      <p:pic>
        <p:nvPicPr>
          <p:cNvPr id="7" name="Рисунок 6"/>
          <p:cNvPicPr>
            <a:picLocks noChangeAspect="1"/>
          </p:cNvPicPr>
          <p:nvPr/>
        </p:nvPicPr>
        <p:blipFill>
          <a:blip r:embed="rId3"/>
          <a:stretch>
            <a:fillRect/>
          </a:stretch>
        </p:blipFill>
        <p:spPr>
          <a:xfrm>
            <a:off x="6637986" y="85980"/>
            <a:ext cx="4572000" cy="2847975"/>
          </a:xfrm>
          <a:prstGeom prst="rect">
            <a:avLst/>
          </a:prstGeom>
        </p:spPr>
      </p:pic>
      <p:pic>
        <p:nvPicPr>
          <p:cNvPr id="8" name="Рисунок 7"/>
          <p:cNvPicPr>
            <a:picLocks noChangeAspect="1"/>
          </p:cNvPicPr>
          <p:nvPr/>
        </p:nvPicPr>
        <p:blipFill>
          <a:blip r:embed="rId4"/>
          <a:stretch>
            <a:fillRect/>
          </a:stretch>
        </p:blipFill>
        <p:spPr>
          <a:xfrm>
            <a:off x="7282732" y="2933955"/>
            <a:ext cx="3493665" cy="3493665"/>
          </a:xfrm>
          <a:prstGeom prst="rect">
            <a:avLst/>
          </a:prstGeom>
        </p:spPr>
      </p:pic>
      <p:sp>
        <p:nvSpPr>
          <p:cNvPr id="3" name="Объект 2"/>
          <p:cNvSpPr>
            <a:spLocks noGrp="1"/>
          </p:cNvSpPr>
          <p:nvPr>
            <p:ph sz="half" idx="1"/>
          </p:nvPr>
        </p:nvSpPr>
        <p:spPr>
          <a:xfrm>
            <a:off x="516228" y="305918"/>
            <a:ext cx="5181600" cy="4351338"/>
          </a:xfrm>
        </p:spPr>
        <p:txBody>
          <a:bodyPr>
            <a:normAutofit/>
          </a:bodyPr>
          <a:lstStyle/>
          <a:p>
            <a:pPr marL="0" indent="0">
              <a:buNone/>
            </a:pPr>
            <a:r>
              <a:rPr lang="ru-RU" sz="2400" dirty="0" smtClean="0">
                <a:solidFill>
                  <a:srgbClr val="7030A0"/>
                </a:solidFill>
                <a:latin typeface="Times New Roman" panose="02020603050405020304" pitchFamily="18" charset="0"/>
                <a:cs typeface="Times New Roman" panose="02020603050405020304" pitchFamily="18" charset="0"/>
              </a:rPr>
              <a:t>Кухонная посуда</a:t>
            </a:r>
            <a:r>
              <a:rPr lang="ru-RU" sz="2400" dirty="0" smtClean="0">
                <a:latin typeface="Times New Roman" panose="02020603050405020304" pitchFamily="18" charset="0"/>
                <a:cs typeface="Times New Roman" panose="02020603050405020304" pitchFamily="18" charset="0"/>
              </a:rPr>
              <a:t>- предназначена для приготовлении пищи, выполняется из жаростойкого стекла. К ней относятся- кастрюли, жаровни, сковородки и др.</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0407113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79520" y="368135"/>
            <a:ext cx="4968834" cy="859415"/>
          </a:xfrm>
        </p:spPr>
        <p:txBody>
          <a:bodyPr>
            <a:normAutofit fontScale="90000"/>
          </a:bodyPr>
          <a:lstStyle/>
          <a:p>
            <a:pPr algn="ctr"/>
            <a:r>
              <a:rPr lang="ru-RU"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Классификация керамических </a:t>
            </a:r>
            <a:r>
              <a:rPr lang="ru-RU"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изделий.</a:t>
            </a:r>
            <a:endParaRPr lang="ru-RU"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Объект 2"/>
          <p:cNvSpPr>
            <a:spLocks noGrp="1"/>
          </p:cNvSpPr>
          <p:nvPr>
            <p:ph sz="half" idx="1"/>
          </p:nvPr>
        </p:nvSpPr>
        <p:spPr>
          <a:xfrm>
            <a:off x="363187" y="1725582"/>
            <a:ext cx="5206340" cy="4551424"/>
          </a:xfrm>
        </p:spPr>
        <p:txBody>
          <a:bodyPr>
            <a:normAutofit fontScale="62500" lnSpcReduction="20000"/>
          </a:bodyPr>
          <a:lstStyle/>
          <a:p>
            <a:pPr marL="0" indent="0" algn="just">
              <a:buNone/>
            </a:pPr>
            <a:r>
              <a:rPr lang="ru-RU" dirty="0">
                <a:latin typeface="Times New Roman" panose="02020603050405020304" pitchFamily="18" charset="0"/>
                <a:cs typeface="Times New Roman" panose="02020603050405020304" pitchFamily="18" charset="0"/>
              </a:rPr>
              <a:t>По основным технологическим видам различают следующие разновидности керамики:</a:t>
            </a:r>
          </a:p>
          <a:p>
            <a:pPr algn="just"/>
            <a:r>
              <a:rPr lang="ru-RU" dirty="0">
                <a:latin typeface="Times New Roman" panose="02020603050405020304" pitchFamily="18" charset="0"/>
                <a:cs typeface="Times New Roman" panose="02020603050405020304" pitchFamily="18" charset="0"/>
              </a:rPr>
              <a:t>- терракота – неглазурованная однотонная естественно окрашенная керамика от кремового до красно – коричневого цвета с пористым черепком (стеновые материалы, архитектурные детали, облицовочные плитки и т.д.)</a:t>
            </a:r>
          </a:p>
          <a:p>
            <a:pPr algn="just"/>
            <a:r>
              <a:rPr lang="ru-RU" dirty="0">
                <a:latin typeface="Times New Roman" panose="02020603050405020304" pitchFamily="18" charset="0"/>
                <a:cs typeface="Times New Roman" panose="02020603050405020304" pitchFamily="18" charset="0"/>
              </a:rPr>
              <a:t>- майолика – керамика из цветной обожженной глины с крупнопористым черепком, покрытая глазурью (изразцы, скульптура и др.)</a:t>
            </a:r>
          </a:p>
          <a:p>
            <a:pPr algn="just"/>
            <a:r>
              <a:rPr lang="ru-RU" dirty="0">
                <a:latin typeface="Times New Roman" panose="02020603050405020304" pitchFamily="18" charset="0"/>
                <a:cs typeface="Times New Roman" panose="02020603050405020304" pitchFamily="18" charset="0"/>
              </a:rPr>
              <a:t>- фаянс – твердый керамический материал обычно белого цвета с мелкопористым черепком, покрытым глазурью (санитарно-техническая керамика, посуда, облицовочные плитки и др.)</a:t>
            </a:r>
          </a:p>
          <a:p>
            <a:pPr algn="just"/>
            <a:r>
              <a:rPr lang="ru-RU" dirty="0">
                <a:latin typeface="Times New Roman" panose="02020603050405020304" pitchFamily="18" charset="0"/>
                <a:cs typeface="Times New Roman" panose="02020603050405020304" pitchFamily="18" charset="0"/>
              </a:rPr>
              <a:t>- фарфор – плотный керамический водонепроницаемый материал белого цвета (санитарно-техническая керамика, посуда, плитки и др.)</a:t>
            </a:r>
          </a:p>
          <a:p>
            <a:endParaRPr lang="ru-RU" dirty="0"/>
          </a:p>
        </p:txBody>
      </p:sp>
      <p:pic>
        <p:nvPicPr>
          <p:cNvPr id="5" name="Объект 4"/>
          <p:cNvPicPr>
            <a:picLocks noGrp="1" noChangeAspect="1"/>
          </p:cNvPicPr>
          <p:nvPr>
            <p:ph sz="half" idx="2"/>
          </p:nvPr>
        </p:nvPicPr>
        <p:blipFill>
          <a:blip r:embed="rId2"/>
          <a:stretch>
            <a:fillRect/>
          </a:stretch>
        </p:blipFill>
        <p:spPr>
          <a:xfrm>
            <a:off x="6124699" y="2757111"/>
            <a:ext cx="5181600" cy="3889654"/>
          </a:xfrm>
          <a:prstGeom prst="rect">
            <a:avLst/>
          </a:prstGeom>
        </p:spPr>
      </p:pic>
      <p:sp>
        <p:nvSpPr>
          <p:cNvPr id="6" name="Прямоугольник 5"/>
          <p:cNvSpPr/>
          <p:nvPr/>
        </p:nvSpPr>
        <p:spPr>
          <a:xfrm>
            <a:off x="5863937" y="1831309"/>
            <a:ext cx="6096000" cy="1200329"/>
          </a:xfrm>
          <a:prstGeom prst="rect">
            <a:avLst/>
          </a:prstGeom>
        </p:spPr>
        <p:txBody>
          <a:bodyPr>
            <a:spAutoFit/>
          </a:bodyPr>
          <a:lstStyle/>
          <a:p>
            <a:pPr algn="just"/>
            <a:r>
              <a:rPr lang="ru-RU" dirty="0">
                <a:latin typeface="Times New Roman" panose="02020603050405020304" pitchFamily="18" charset="0"/>
                <a:cs typeface="Times New Roman" panose="02020603050405020304" pitchFamily="18" charset="0"/>
              </a:rPr>
              <a:t>В зависимости </a:t>
            </a:r>
            <a:r>
              <a:rPr lang="ru-RU" b="1" i="1" dirty="0">
                <a:latin typeface="Times New Roman" panose="02020603050405020304" pitchFamily="18" charset="0"/>
                <a:cs typeface="Times New Roman" panose="02020603050405020304" pitchFamily="18" charset="0"/>
              </a:rPr>
              <a:t>от их структуры</a:t>
            </a:r>
            <a:r>
              <a:rPr lang="ru-RU" dirty="0">
                <a:latin typeface="Times New Roman" panose="02020603050405020304" pitchFamily="18" charset="0"/>
                <a:cs typeface="Times New Roman" panose="02020603050405020304" pitchFamily="18" charset="0"/>
              </a:rPr>
              <a:t> керамические изделия подразделяются на </a:t>
            </a:r>
            <a:r>
              <a:rPr lang="ru-RU" b="1" i="1" dirty="0">
                <a:latin typeface="Times New Roman" panose="02020603050405020304" pitchFamily="18" charset="0"/>
                <a:cs typeface="Times New Roman" panose="02020603050405020304" pitchFamily="18" charset="0"/>
              </a:rPr>
              <a:t>пористые и плотные</a:t>
            </a:r>
            <a:r>
              <a:rPr lang="ru-RU" dirty="0">
                <a:latin typeface="Times New Roman" panose="02020603050405020304" pitchFamily="18" charset="0"/>
                <a:cs typeface="Times New Roman" panose="02020603050405020304" pitchFamily="18" charset="0"/>
              </a:rPr>
              <a:t>. </a:t>
            </a:r>
          </a:p>
          <a:p>
            <a:pPr algn="just"/>
            <a:r>
              <a:rPr lang="ru-RU" dirty="0">
                <a:latin typeface="Times New Roman" panose="02020603050405020304" pitchFamily="18" charset="0"/>
                <a:cs typeface="Times New Roman" panose="02020603050405020304" pitchFamily="18" charset="0"/>
              </a:rPr>
              <a:t>1.Пористые поглощают </a:t>
            </a:r>
            <a:r>
              <a:rPr lang="ru-RU" b="1" i="1" dirty="0">
                <a:latin typeface="Times New Roman" panose="02020603050405020304" pitchFamily="18" charset="0"/>
                <a:cs typeface="Times New Roman" panose="02020603050405020304" pitchFamily="18" charset="0"/>
              </a:rPr>
              <a:t>более 5% воды</a:t>
            </a:r>
            <a:r>
              <a:rPr lang="ru-RU" dirty="0">
                <a:latin typeface="Times New Roman" panose="02020603050405020304" pitchFamily="18" charset="0"/>
                <a:cs typeface="Times New Roman" panose="02020603050405020304" pitchFamily="18" charset="0"/>
              </a:rPr>
              <a:t> по массе, </a:t>
            </a:r>
          </a:p>
          <a:p>
            <a:pPr algn="just"/>
            <a:r>
              <a:rPr lang="ru-RU" dirty="0">
                <a:latin typeface="Times New Roman" panose="02020603050405020304" pitchFamily="18" charset="0"/>
                <a:cs typeface="Times New Roman" panose="02020603050405020304" pitchFamily="18" charset="0"/>
              </a:rPr>
              <a:t>2.плотные – </a:t>
            </a:r>
            <a:r>
              <a:rPr lang="ru-RU" b="1" i="1" dirty="0">
                <a:latin typeface="Times New Roman" panose="02020603050405020304" pitchFamily="18" charset="0"/>
                <a:cs typeface="Times New Roman" panose="02020603050405020304" pitchFamily="18" charset="0"/>
              </a:rPr>
              <a:t>менее 5%</a:t>
            </a:r>
            <a:r>
              <a:rPr lang="ru-RU" dirty="0">
                <a:latin typeface="Times New Roman" panose="02020603050405020304" pitchFamily="18" charset="0"/>
                <a:cs typeface="Times New Roman" panose="02020603050405020304" pitchFamily="18" charset="0"/>
              </a:rPr>
              <a:t> воды по массе.</a:t>
            </a:r>
          </a:p>
        </p:txBody>
      </p:sp>
    </p:spTree>
    <p:extLst>
      <p:ext uri="{BB962C8B-B14F-4D97-AF65-F5344CB8AC3E}">
        <p14:creationId xmlns:p14="http://schemas.microsoft.com/office/powerpoint/2010/main" val="48526059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p:cNvPicPr>
            <a:picLocks noGrp="1" noChangeAspect="1"/>
          </p:cNvPicPr>
          <p:nvPr>
            <p:ph sz="half" idx="1"/>
          </p:nvPr>
        </p:nvPicPr>
        <p:blipFill>
          <a:blip r:embed="rId2"/>
          <a:stretch>
            <a:fillRect/>
          </a:stretch>
        </p:blipFill>
        <p:spPr>
          <a:xfrm>
            <a:off x="3515096" y="1977211"/>
            <a:ext cx="6197930" cy="4131953"/>
          </a:xfrm>
          <a:prstGeom prst="rect">
            <a:avLst/>
          </a:prstGeom>
        </p:spPr>
      </p:pic>
      <p:sp>
        <p:nvSpPr>
          <p:cNvPr id="4" name="Объект 3"/>
          <p:cNvSpPr>
            <a:spLocks noGrp="1"/>
          </p:cNvSpPr>
          <p:nvPr>
            <p:ph sz="half" idx="2"/>
          </p:nvPr>
        </p:nvSpPr>
        <p:spPr>
          <a:xfrm>
            <a:off x="1160813" y="364959"/>
            <a:ext cx="5181600" cy="4351338"/>
          </a:xfrm>
        </p:spPr>
        <p:txBody>
          <a:bodyPr>
            <a:normAutofit/>
          </a:bodyPr>
          <a:lstStyle/>
          <a:p>
            <a:r>
              <a:rPr lang="en-US" sz="4400" dirty="0">
                <a:solidFill>
                  <a:srgbClr val="A16FD7"/>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Terracotta</a:t>
            </a:r>
            <a:endParaRPr lang="ru-RU" sz="4400" dirty="0">
              <a:solidFill>
                <a:srgbClr val="A16FD7"/>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8211414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a:xfrm>
            <a:off x="1170709" y="780596"/>
            <a:ext cx="5181600" cy="4351338"/>
          </a:xfrm>
        </p:spPr>
        <p:txBody>
          <a:bodyPr>
            <a:normAutofit/>
          </a:bodyPr>
          <a:lstStyle/>
          <a:p>
            <a:r>
              <a:rPr lang="ru-RU" sz="4400" dirty="0">
                <a:solidFill>
                  <a:srgbClr val="A16FD7"/>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Майолика</a:t>
            </a:r>
          </a:p>
        </p:txBody>
      </p:sp>
      <p:pic>
        <p:nvPicPr>
          <p:cNvPr id="5" name="Объект 4"/>
          <p:cNvPicPr>
            <a:picLocks noGrp="1" noChangeAspect="1"/>
          </p:cNvPicPr>
          <p:nvPr>
            <p:ph sz="half" idx="2"/>
          </p:nvPr>
        </p:nvPicPr>
        <p:blipFill>
          <a:blip r:embed="rId2"/>
          <a:stretch>
            <a:fillRect/>
          </a:stretch>
        </p:blipFill>
        <p:spPr>
          <a:xfrm>
            <a:off x="3761509" y="1715953"/>
            <a:ext cx="6425540" cy="4283693"/>
          </a:xfrm>
          <a:prstGeom prst="rect">
            <a:avLst/>
          </a:prstGeom>
        </p:spPr>
      </p:pic>
    </p:spTree>
    <p:extLst>
      <p:ext uri="{BB962C8B-B14F-4D97-AF65-F5344CB8AC3E}">
        <p14:creationId xmlns:p14="http://schemas.microsoft.com/office/powerpoint/2010/main" val="278423385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a:xfrm>
            <a:off x="481940" y="1101231"/>
            <a:ext cx="5467598" cy="4351338"/>
          </a:xfrm>
        </p:spPr>
        <p:txBody>
          <a:bodyPr>
            <a:normAutofit fontScale="55000" lnSpcReduction="20000"/>
          </a:bodyPr>
          <a:lstStyle/>
          <a:p>
            <a:pPr algn="just"/>
            <a:r>
              <a:rPr lang="ru-RU" sz="2900" b="1" dirty="0">
                <a:latin typeface="Times New Roman" panose="02020603050405020304" pitchFamily="18" charset="0"/>
                <a:cs typeface="Times New Roman" panose="02020603050405020304" pitchFamily="18" charset="0"/>
              </a:rPr>
              <a:t>МАЙОЛИКОВАЯ И ГОНЧАРНАЯ ПОСУДА</a:t>
            </a:r>
            <a:endParaRPr lang="ru-RU" sz="2900" dirty="0">
              <a:latin typeface="Times New Roman" panose="02020603050405020304" pitchFamily="18" charset="0"/>
              <a:cs typeface="Times New Roman" panose="02020603050405020304" pitchFamily="18" charset="0"/>
            </a:endParaRPr>
          </a:p>
          <a:p>
            <a:pPr algn="just"/>
            <a:r>
              <a:rPr lang="ru-RU" sz="2900" dirty="0">
                <a:latin typeface="Times New Roman" panose="02020603050405020304" pitchFamily="18" charset="0"/>
                <a:cs typeface="Times New Roman" panose="02020603050405020304" pitchFamily="18" charset="0"/>
              </a:rPr>
              <a:t>   Майолика представляет собой большей частью тол­стостенные керамические изделия с белым и цветным черепком, покрытые разнообразными видами декора­тивных глазурей, ангобами, росписью.</a:t>
            </a:r>
          </a:p>
          <a:p>
            <a:pPr algn="just"/>
            <a:r>
              <a:rPr lang="ru-RU" sz="2900" dirty="0">
                <a:latin typeface="Times New Roman" panose="02020603050405020304" pitchFamily="18" charset="0"/>
                <a:cs typeface="Times New Roman" panose="02020603050405020304" pitchFamily="18" charset="0"/>
              </a:rPr>
              <a:t>Пористость майолики выше, чем фаянса, однако в настоящее время освоено производство майолики с черепком пониженной пористости. При ударе по</a:t>
            </a:r>
            <a:br>
              <a:rPr lang="ru-RU" sz="2900" dirty="0">
                <a:latin typeface="Times New Roman" panose="02020603050405020304" pitchFamily="18" charset="0"/>
                <a:cs typeface="Times New Roman" panose="02020603050405020304" pitchFamily="18" charset="0"/>
              </a:rPr>
            </a:br>
            <a:r>
              <a:rPr lang="ru-RU" sz="2900" dirty="0">
                <a:latin typeface="Times New Roman" panose="02020603050405020304" pitchFamily="18" charset="0"/>
                <a:cs typeface="Times New Roman" panose="02020603050405020304" pitchFamily="18" charset="0"/>
              </a:rPr>
              <a:t>краю изделия такая майолика издает более чистый звук. </a:t>
            </a:r>
          </a:p>
          <a:p>
            <a:pPr algn="just"/>
            <a:r>
              <a:rPr lang="ru-RU" sz="2900" dirty="0">
                <a:latin typeface="Times New Roman" panose="02020603050405020304" pitchFamily="18" charset="0"/>
                <a:cs typeface="Times New Roman" panose="02020603050405020304" pitchFamily="18" charset="0"/>
              </a:rPr>
              <a:t>Майолика проще в изготовлении по сравнению с фарфором и фаянсом, не требует многокомпонентных масс, обжигается при более низких температурах. Укра­шения майоликовых изделий не делят на группы, так как в украшении майолики нет четких характерных особенностей каждого вида украшения и границ рисун­ков. В декоративном оформлении майолики больше, чем фарфора и фаянса, проявляются черты народного творчества, и в то же время оно современно. Особенно­стью майолики является художественное оформление хозяйственной посуды, придающее каждому изделию индивидуальный характер и декоративность.</a:t>
            </a:r>
          </a:p>
          <a:p>
            <a:endParaRPr lang="ru-RU" dirty="0"/>
          </a:p>
        </p:txBody>
      </p:sp>
      <p:sp>
        <p:nvSpPr>
          <p:cNvPr id="12" name="Заголовок 1"/>
          <p:cNvSpPr>
            <a:spLocks noGrp="1"/>
          </p:cNvSpPr>
          <p:nvPr>
            <p:ph sz="half" idx="2"/>
          </p:nvPr>
        </p:nvSpPr>
        <p:spPr>
          <a:xfrm>
            <a:off x="6065321" y="4405746"/>
            <a:ext cx="5643748" cy="2755075"/>
          </a:xfrm>
        </p:spPr>
        <p:txBody>
          <a:bodyPr>
            <a:noAutofit/>
          </a:bodyPr>
          <a:lstStyle/>
          <a:p>
            <a:r>
              <a:rPr lang="ru-RU" sz="1600" dirty="0">
                <a:latin typeface="Times New Roman" panose="02020603050405020304" pitchFamily="18" charset="0"/>
                <a:cs typeface="Times New Roman" panose="02020603050405020304" pitchFamily="18" charset="0"/>
              </a:rPr>
              <a:t>В ассортимент майоликовой посуды входят чашки с блюдцами, кружки, стаканы, пиалы, блюдца для ва­ренья, кувшины, масленки, сливочники, молочники, графины, кофейники, чайники заварные и </a:t>
            </a:r>
            <a:r>
              <a:rPr lang="ru-RU" sz="1600" dirty="0" err="1">
                <a:latin typeface="Times New Roman" panose="02020603050405020304" pitchFamily="18" charset="0"/>
                <a:cs typeface="Times New Roman" panose="02020603050405020304" pitchFamily="18" charset="0"/>
              </a:rPr>
              <a:t>доливные</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конфетницы</a:t>
            </a:r>
            <a:r>
              <a:rPr lang="ru-RU" sz="1600" dirty="0">
                <a:latin typeface="Times New Roman" panose="02020603050405020304" pitchFamily="18" charset="0"/>
                <a:cs typeface="Times New Roman" panose="02020603050405020304" pitchFamily="18" charset="0"/>
              </a:rPr>
              <a:t>, сахарницы, вазы для печенья, </a:t>
            </a:r>
            <a:r>
              <a:rPr lang="ru-RU" sz="1600" dirty="0" err="1">
                <a:latin typeface="Times New Roman" panose="02020603050405020304" pitchFamily="18" charset="0"/>
                <a:cs typeface="Times New Roman" panose="02020603050405020304" pitchFamily="18" charset="0"/>
              </a:rPr>
              <a:t>медовницы</a:t>
            </a:r>
            <a:r>
              <a:rPr lang="ru-RU" sz="1600" dirty="0">
                <a:latin typeface="Times New Roman" panose="02020603050405020304" pitchFamily="18" charset="0"/>
                <a:cs typeface="Times New Roman" panose="02020603050405020304" pitchFamily="18" charset="0"/>
              </a:rPr>
              <a:t>, сухарницы, хлебницы, тарелки десертные и для торта, ягодницы, </a:t>
            </a:r>
            <a:r>
              <a:rPr lang="ru-RU" sz="1600" dirty="0" err="1">
                <a:latin typeface="Times New Roman" panose="02020603050405020304" pitchFamily="18" charset="0"/>
                <a:cs typeface="Times New Roman" panose="02020603050405020304" pitchFamily="18" charset="0"/>
              </a:rPr>
              <a:t>фруктовницы</a:t>
            </a:r>
            <a:r>
              <a:rPr lang="ru-RU" sz="1600" dirty="0">
                <a:latin typeface="Times New Roman" panose="02020603050405020304" pitchFamily="18" charset="0"/>
                <a:cs typeface="Times New Roman" panose="02020603050405020304" pitchFamily="18" charset="0"/>
              </a:rPr>
              <a:t>, горшочки, </a:t>
            </a:r>
            <a:r>
              <a:rPr lang="ru-RU" sz="1600" dirty="0" err="1">
                <a:latin typeface="Times New Roman" panose="02020603050405020304" pitchFamily="18" charset="0"/>
                <a:cs typeface="Times New Roman" panose="02020603050405020304" pitchFamily="18" charset="0"/>
              </a:rPr>
              <a:t>бульонки</a:t>
            </a:r>
            <a:r>
              <a:rPr lang="ru-RU" sz="1600" dirty="0">
                <a:latin typeface="Times New Roman" panose="02020603050405020304" pitchFamily="18" charset="0"/>
                <a:cs typeface="Times New Roman" panose="02020603050405020304" pitchFamily="18" charset="0"/>
              </a:rPr>
              <a:t>, салатни­ки, селедочницы, </a:t>
            </a:r>
            <a:r>
              <a:rPr lang="ru-RU" sz="1600" dirty="0" err="1">
                <a:latin typeface="Times New Roman" panose="02020603050405020304" pitchFamily="18" charset="0"/>
                <a:cs typeface="Times New Roman" panose="02020603050405020304" pitchFamily="18" charset="0"/>
              </a:rPr>
              <a:t>сырницы</a:t>
            </a:r>
            <a:r>
              <a:rPr lang="ru-RU" sz="1600" dirty="0">
                <a:latin typeface="Times New Roman" panose="02020603050405020304" pitchFamily="18" charset="0"/>
                <a:cs typeface="Times New Roman" panose="02020603050405020304" pitchFamily="18" charset="0"/>
              </a:rPr>
              <a:t>, миски, сметанницы, рюм­ки для яиц, чайницы, солонки, лотки, банки для ва­ренья и др.</a:t>
            </a:r>
          </a:p>
        </p:txBody>
      </p:sp>
      <p:pic>
        <p:nvPicPr>
          <p:cNvPr id="13" name="Рисунок 12"/>
          <p:cNvPicPr>
            <a:picLocks noChangeAspect="1"/>
          </p:cNvPicPr>
          <p:nvPr/>
        </p:nvPicPr>
        <p:blipFill>
          <a:blip r:embed="rId2"/>
          <a:stretch>
            <a:fillRect/>
          </a:stretch>
        </p:blipFill>
        <p:spPr>
          <a:xfrm>
            <a:off x="6889172" y="274789"/>
            <a:ext cx="3996047" cy="3471566"/>
          </a:xfrm>
          <a:prstGeom prst="rect">
            <a:avLst/>
          </a:prstGeom>
        </p:spPr>
      </p:pic>
    </p:spTree>
    <p:extLst>
      <p:ext uri="{BB962C8B-B14F-4D97-AF65-F5344CB8AC3E}">
        <p14:creationId xmlns:p14="http://schemas.microsoft.com/office/powerpoint/2010/main" val="191954394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a:xfrm>
            <a:off x="1073728" y="471839"/>
            <a:ext cx="5181600" cy="4351338"/>
          </a:xfrm>
        </p:spPr>
        <p:txBody>
          <a:bodyPr>
            <a:normAutofit/>
          </a:bodyPr>
          <a:lstStyle/>
          <a:p>
            <a:r>
              <a:rPr lang="ru-RU" sz="4400" dirty="0">
                <a:solidFill>
                  <a:srgbClr val="A16FD7"/>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Фаянс</a:t>
            </a:r>
          </a:p>
        </p:txBody>
      </p:sp>
      <p:pic>
        <p:nvPicPr>
          <p:cNvPr id="5" name="Объект 4"/>
          <p:cNvPicPr>
            <a:picLocks noGrp="1" noChangeAspect="1"/>
          </p:cNvPicPr>
          <p:nvPr>
            <p:ph sz="half" idx="2"/>
          </p:nvPr>
        </p:nvPicPr>
        <p:blipFill>
          <a:blip r:embed="rId2"/>
          <a:stretch>
            <a:fillRect/>
          </a:stretch>
        </p:blipFill>
        <p:spPr>
          <a:xfrm>
            <a:off x="2802577" y="1284121"/>
            <a:ext cx="7268689" cy="4724648"/>
          </a:xfrm>
          <a:prstGeom prst="rect">
            <a:avLst/>
          </a:prstGeom>
        </p:spPr>
      </p:pic>
    </p:spTree>
    <p:extLst>
      <p:ext uri="{BB962C8B-B14F-4D97-AF65-F5344CB8AC3E}">
        <p14:creationId xmlns:p14="http://schemas.microsoft.com/office/powerpoint/2010/main" val="411201553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a:xfrm>
            <a:off x="398813" y="448087"/>
            <a:ext cx="5334000" cy="4788931"/>
          </a:xfrm>
        </p:spPr>
        <p:txBody>
          <a:bodyPr>
            <a:normAutofit fontScale="55000" lnSpcReduction="20000"/>
          </a:bodyPr>
          <a:lstStyle/>
          <a:p>
            <a:r>
              <a:rPr lang="ru-RU" sz="3300" b="1" dirty="0">
                <a:latin typeface="Times New Roman" panose="02020603050405020304" pitchFamily="18" charset="0"/>
                <a:cs typeface="Times New Roman" panose="02020603050405020304" pitchFamily="18" charset="0"/>
              </a:rPr>
              <a:t>Разновидности фаянса</a:t>
            </a:r>
          </a:p>
          <a:p>
            <a:r>
              <a:rPr lang="ru-RU" sz="3300" dirty="0">
                <a:latin typeface="Times New Roman" panose="02020603050405020304" pitchFamily="18" charset="0"/>
                <a:cs typeface="Times New Roman" panose="02020603050405020304" pitchFamily="18" charset="0"/>
              </a:rPr>
              <a:t>В зависимости от состава и количества примесей различают несколько видов фаянса:</a:t>
            </a:r>
          </a:p>
          <a:p>
            <a:pPr>
              <a:buFont typeface="+mj-lt"/>
              <a:buAutoNum type="arabicPeriod"/>
            </a:pPr>
            <a:r>
              <a:rPr lang="ru-RU" sz="3300" dirty="0">
                <a:latin typeface="Times New Roman" panose="02020603050405020304" pitchFamily="18" charset="0"/>
                <a:cs typeface="Times New Roman" panose="02020603050405020304" pitchFamily="18" charset="0"/>
              </a:rPr>
              <a:t>Известковый фаянс – кроме кварца и белой глины в состав входят мел и доломит. Благодаря этим добавкам изделия изготовляются намного проще и быстрее.</a:t>
            </a:r>
          </a:p>
          <a:p>
            <a:pPr>
              <a:buFont typeface="+mj-lt"/>
              <a:buAutoNum type="arabicPeriod"/>
            </a:pPr>
            <a:r>
              <a:rPr lang="ru-RU" sz="3300" dirty="0">
                <a:latin typeface="Times New Roman" panose="02020603050405020304" pitchFamily="18" charset="0"/>
                <a:cs typeface="Times New Roman" panose="02020603050405020304" pitchFamily="18" charset="0"/>
              </a:rPr>
              <a:t>Мягкий фаянс – к традиционному составу добавляются разные плавни – вещества, которые при термальной обработке образуют легкоплавкие соединения.</a:t>
            </a:r>
          </a:p>
          <a:p>
            <a:pPr>
              <a:buFont typeface="+mj-lt"/>
              <a:buAutoNum type="arabicPeriod"/>
            </a:pPr>
            <a:r>
              <a:rPr lang="ru-RU" sz="3300" dirty="0">
                <a:latin typeface="Times New Roman" panose="02020603050405020304" pitchFamily="18" charset="0"/>
                <a:cs typeface="Times New Roman" panose="02020603050405020304" pitchFamily="18" charset="0"/>
              </a:rPr>
              <a:t>Полевошпатный фаянс – он содержит определенное количество </a:t>
            </a:r>
            <a:r>
              <a:rPr lang="ru-RU" sz="3300" dirty="0">
                <a:latin typeface="Times New Roman" panose="02020603050405020304" pitchFamily="18" charset="0"/>
                <a:cs typeface="Times New Roman" panose="02020603050405020304" pitchFamily="18" charset="0"/>
                <a:hlinkClick r:id="rId2"/>
              </a:rPr>
              <a:t>полевых шпатов</a:t>
            </a:r>
            <a:r>
              <a:rPr lang="ru-RU" sz="3300" dirty="0">
                <a:latin typeface="Times New Roman" panose="02020603050405020304" pitchFamily="18" charset="0"/>
                <a:cs typeface="Times New Roman" panose="02020603050405020304" pitchFamily="18" charset="0"/>
              </a:rPr>
              <a:t> (породообразующих минералов).</a:t>
            </a:r>
          </a:p>
          <a:p>
            <a:pPr>
              <a:buFont typeface="+mj-lt"/>
              <a:buAutoNum type="arabicPeriod"/>
            </a:pPr>
            <a:r>
              <a:rPr lang="ru-RU" sz="3300" dirty="0">
                <a:latin typeface="Times New Roman" panose="02020603050405020304" pitchFamily="18" charset="0"/>
                <a:cs typeface="Times New Roman" panose="02020603050405020304" pitchFamily="18" charset="0"/>
              </a:rPr>
              <a:t>Твердый фаянс – это наиболее прочный материал. Такие изделия отличаются высокими механическими характеристиками. Обжог твердого фаянса проходит при очень высокой температуре.</a:t>
            </a:r>
          </a:p>
          <a:p>
            <a:endParaRPr lang="ru-RU" dirty="0"/>
          </a:p>
        </p:txBody>
      </p:sp>
      <p:pic>
        <p:nvPicPr>
          <p:cNvPr id="5" name="Объект 4"/>
          <p:cNvPicPr>
            <a:picLocks noGrp="1" noChangeAspect="1"/>
          </p:cNvPicPr>
          <p:nvPr>
            <p:ph sz="half" idx="2"/>
          </p:nvPr>
        </p:nvPicPr>
        <p:blipFill>
          <a:blip r:embed="rId3"/>
          <a:stretch>
            <a:fillRect/>
          </a:stretch>
        </p:blipFill>
        <p:spPr>
          <a:xfrm>
            <a:off x="5878286" y="2217184"/>
            <a:ext cx="5760522" cy="3834862"/>
          </a:xfrm>
          <a:prstGeom prst="rect">
            <a:avLst/>
          </a:prstGeom>
        </p:spPr>
      </p:pic>
    </p:spTree>
    <p:extLst>
      <p:ext uri="{BB962C8B-B14F-4D97-AF65-F5344CB8AC3E}">
        <p14:creationId xmlns:p14="http://schemas.microsoft.com/office/powerpoint/2010/main" val="387153318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a:xfrm>
            <a:off x="990600" y="412461"/>
            <a:ext cx="5181600" cy="4351338"/>
          </a:xfrm>
        </p:spPr>
        <p:txBody>
          <a:bodyPr>
            <a:normAutofit/>
          </a:bodyPr>
          <a:lstStyle/>
          <a:p>
            <a:r>
              <a:rPr lang="ru-RU" sz="4400" dirty="0" smtClean="0">
                <a:solidFill>
                  <a:srgbClr val="A16FD7"/>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Фарфор</a:t>
            </a:r>
            <a:endParaRPr lang="ru-RU" sz="4400" dirty="0">
              <a:solidFill>
                <a:srgbClr val="A16FD7"/>
              </a:solidFill>
              <a:effectLst>
                <a:outerShdw blurRad="38100" dist="38100" dir="2700000" algn="tl">
                  <a:srgbClr val="000000">
                    <a:alpha val="43137"/>
                  </a:srgbClr>
                </a:outerShdw>
              </a:effectLst>
            </a:endParaRPr>
          </a:p>
        </p:txBody>
      </p:sp>
      <p:pic>
        <p:nvPicPr>
          <p:cNvPr id="5" name="Рисунок 4"/>
          <p:cNvPicPr>
            <a:picLocks noChangeAspect="1"/>
          </p:cNvPicPr>
          <p:nvPr/>
        </p:nvPicPr>
        <p:blipFill>
          <a:blip r:embed="rId2"/>
          <a:stretch>
            <a:fillRect/>
          </a:stretch>
        </p:blipFill>
        <p:spPr>
          <a:xfrm>
            <a:off x="2534145" y="1915144"/>
            <a:ext cx="8572500" cy="4381500"/>
          </a:xfrm>
          <a:prstGeom prst="rect">
            <a:avLst/>
          </a:prstGeom>
        </p:spPr>
      </p:pic>
    </p:spTree>
    <p:extLst>
      <p:ext uri="{BB962C8B-B14F-4D97-AF65-F5344CB8AC3E}">
        <p14:creationId xmlns:p14="http://schemas.microsoft.com/office/powerpoint/2010/main" val="198476686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a:xfrm>
            <a:off x="707571" y="590591"/>
            <a:ext cx="5181600" cy="4351338"/>
          </a:xfrm>
        </p:spPr>
        <p:txBody>
          <a:bodyPr>
            <a:normAutofit fontScale="55000" lnSpcReduction="20000"/>
          </a:bodyPr>
          <a:lstStyle/>
          <a:p>
            <a:r>
              <a:rPr lang="ru-RU" sz="2900" b="1" dirty="0">
                <a:latin typeface="Times New Roman" panose="02020603050405020304" pitchFamily="18" charset="0"/>
                <a:cs typeface="Times New Roman" panose="02020603050405020304" pitchFamily="18" charset="0"/>
              </a:rPr>
              <a:t>Производство фарфоровой посуды</a:t>
            </a:r>
          </a:p>
          <a:p>
            <a:r>
              <a:rPr lang="ru-RU" sz="2900" dirty="0">
                <a:latin typeface="Times New Roman" panose="02020603050405020304" pitchFamily="18" charset="0"/>
                <a:cs typeface="Times New Roman" panose="02020603050405020304" pitchFamily="18" charset="0"/>
              </a:rPr>
              <a:t>Производственный процесс включает в себя следующие стадии:</a:t>
            </a:r>
          </a:p>
          <a:p>
            <a:pPr>
              <a:buFont typeface="+mj-lt"/>
              <a:buAutoNum type="arabicPeriod"/>
            </a:pPr>
            <a:r>
              <a:rPr lang="ru-RU" sz="2900" dirty="0">
                <a:latin typeface="Times New Roman" panose="02020603050405020304" pitchFamily="18" charset="0"/>
                <a:cs typeface="Times New Roman" panose="02020603050405020304" pitchFamily="18" charset="0"/>
              </a:rPr>
              <a:t>подготовка сырья – на этом этапе исходные материалы подвергаются очистке от посторонних примесей и измельчаются;</a:t>
            </a:r>
          </a:p>
          <a:p>
            <a:pPr>
              <a:buFont typeface="+mj-lt"/>
              <a:buAutoNum type="arabicPeriod"/>
            </a:pPr>
            <a:r>
              <a:rPr lang="ru-RU" sz="2900" dirty="0">
                <a:latin typeface="Times New Roman" panose="02020603050405020304" pitchFamily="18" charset="0"/>
                <a:cs typeface="Times New Roman" panose="02020603050405020304" pitchFamily="18" charset="0"/>
              </a:rPr>
              <a:t>приготовление массы подразумевает перемешивание ингредиентов в четко установленных частях. Полученная фарфоровая масса очищается с помощью электромагнита от железной крошки, после чего на специальных прессах обезвоживается;</a:t>
            </a:r>
          </a:p>
          <a:p>
            <a:pPr>
              <a:buFont typeface="+mj-lt"/>
              <a:buAutoNum type="arabicPeriod"/>
            </a:pPr>
            <a:r>
              <a:rPr lang="ru-RU" sz="2900" dirty="0">
                <a:latin typeface="Times New Roman" panose="02020603050405020304" pitchFamily="18" charset="0"/>
                <a:cs typeface="Times New Roman" panose="02020603050405020304" pitchFamily="18" charset="0"/>
              </a:rPr>
              <a:t>формирование изделия – сегодня есть множество способов: ручная работа, формирование на гончарном круге, </a:t>
            </a:r>
            <a:r>
              <a:rPr lang="ru-RU" sz="2900" dirty="0" err="1">
                <a:latin typeface="Times New Roman" panose="02020603050405020304" pitchFamily="18" charset="0"/>
                <a:cs typeface="Times New Roman" panose="02020603050405020304" pitchFamily="18" charset="0"/>
              </a:rPr>
              <a:t>шликрное</a:t>
            </a:r>
            <a:r>
              <a:rPr lang="ru-RU" sz="2900" dirty="0">
                <a:latin typeface="Times New Roman" panose="02020603050405020304" pitchFamily="18" charset="0"/>
                <a:cs typeface="Times New Roman" panose="02020603050405020304" pitchFamily="18" charset="0"/>
              </a:rPr>
              <a:t> литье и прочие. Нередко процесс изготовления фарфоровой посуды сочетает несколько способов;</a:t>
            </a:r>
          </a:p>
          <a:p>
            <a:pPr>
              <a:buFont typeface="+mj-lt"/>
              <a:buAutoNum type="arabicPeriod"/>
            </a:pPr>
            <a:r>
              <a:rPr lang="ru-RU" sz="2900" dirty="0">
                <a:latin typeface="Times New Roman" panose="02020603050405020304" pitchFamily="18" charset="0"/>
                <a:cs typeface="Times New Roman" panose="02020603050405020304" pitchFamily="18" charset="0"/>
              </a:rPr>
              <a:t>покрытие глазурью;</a:t>
            </a:r>
          </a:p>
          <a:p>
            <a:pPr>
              <a:buFont typeface="+mj-lt"/>
              <a:buAutoNum type="arabicPeriod"/>
            </a:pPr>
            <a:r>
              <a:rPr lang="ru-RU" sz="2900" dirty="0">
                <a:latin typeface="Times New Roman" panose="02020603050405020304" pitchFamily="18" charset="0"/>
                <a:cs typeface="Times New Roman" panose="02020603050405020304" pitchFamily="18" charset="0"/>
              </a:rPr>
              <a:t>обжиг.</a:t>
            </a:r>
          </a:p>
          <a:p>
            <a:endParaRPr lang="ru-RU" dirty="0"/>
          </a:p>
        </p:txBody>
      </p:sp>
      <p:pic>
        <p:nvPicPr>
          <p:cNvPr id="5" name="Объект 4"/>
          <p:cNvPicPr>
            <a:picLocks noGrp="1" noChangeAspect="1"/>
          </p:cNvPicPr>
          <p:nvPr>
            <p:ph sz="half" idx="2"/>
          </p:nvPr>
        </p:nvPicPr>
        <p:blipFill>
          <a:blip r:embed="rId2"/>
          <a:stretch>
            <a:fillRect/>
          </a:stretch>
        </p:blipFill>
        <p:spPr>
          <a:xfrm>
            <a:off x="6472051" y="899349"/>
            <a:ext cx="4303302" cy="4944315"/>
          </a:xfrm>
          <a:prstGeom prst="rect">
            <a:avLst/>
          </a:prstGeom>
        </p:spPr>
      </p:pic>
    </p:spTree>
    <p:extLst>
      <p:ext uri="{BB962C8B-B14F-4D97-AF65-F5344CB8AC3E}">
        <p14:creationId xmlns:p14="http://schemas.microsoft.com/office/powerpoint/2010/main" val="385029662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a:xfrm>
            <a:off x="481941" y="531215"/>
            <a:ext cx="5181600" cy="4351338"/>
          </a:xfrm>
        </p:spPr>
        <p:txBody>
          <a:bodyPr>
            <a:normAutofit fontScale="70000" lnSpcReduction="20000"/>
          </a:bodyPr>
          <a:lstStyle/>
          <a:p>
            <a:pPr algn="just"/>
            <a:r>
              <a:rPr lang="ru-RU" sz="2900" b="1" i="1" dirty="0">
                <a:latin typeface="Times New Roman" panose="02020603050405020304" pitchFamily="18" charset="0"/>
                <a:cs typeface="Times New Roman" panose="02020603050405020304" pitchFamily="18" charset="0"/>
              </a:rPr>
              <a:t>По назначению</a:t>
            </a:r>
            <a:r>
              <a:rPr lang="ru-RU" sz="2900" dirty="0">
                <a:latin typeface="Times New Roman" panose="02020603050405020304" pitchFamily="18" charset="0"/>
                <a:cs typeface="Times New Roman" panose="02020603050405020304" pitchFamily="18" charset="0"/>
              </a:rPr>
              <a:t> керамические изделия подразделяются на: </a:t>
            </a:r>
          </a:p>
          <a:p>
            <a:pPr algn="just"/>
            <a:r>
              <a:rPr lang="ru-RU" sz="2900" dirty="0">
                <a:latin typeface="Times New Roman" panose="02020603050405020304" pitchFamily="18" charset="0"/>
                <a:cs typeface="Times New Roman" panose="02020603050405020304" pitchFamily="18" charset="0"/>
              </a:rPr>
              <a:t>стеновые, </a:t>
            </a:r>
          </a:p>
          <a:p>
            <a:pPr algn="just"/>
            <a:r>
              <a:rPr lang="ru-RU" sz="2900" dirty="0">
                <a:latin typeface="Times New Roman" panose="02020603050405020304" pitchFamily="18" charset="0"/>
                <a:cs typeface="Times New Roman" panose="02020603050405020304" pitchFamily="18" charset="0"/>
              </a:rPr>
              <a:t>кровельные, </a:t>
            </a:r>
          </a:p>
          <a:p>
            <a:pPr algn="just"/>
            <a:r>
              <a:rPr lang="ru-RU" sz="2900" dirty="0">
                <a:latin typeface="Times New Roman" panose="02020603050405020304" pitchFamily="18" charset="0"/>
                <a:cs typeface="Times New Roman" panose="02020603050405020304" pitchFamily="18" charset="0"/>
              </a:rPr>
              <a:t>облицовочные, </a:t>
            </a:r>
          </a:p>
          <a:p>
            <a:pPr algn="just"/>
            <a:r>
              <a:rPr lang="ru-RU" sz="2900" dirty="0">
                <a:latin typeface="Times New Roman" panose="02020603050405020304" pitchFamily="18" charset="0"/>
                <a:cs typeface="Times New Roman" panose="02020603050405020304" pitchFamily="18" charset="0"/>
              </a:rPr>
              <a:t>заполнители для легких бетонов, </a:t>
            </a:r>
          </a:p>
          <a:p>
            <a:pPr algn="just"/>
            <a:r>
              <a:rPr lang="ru-RU" sz="2900" dirty="0">
                <a:latin typeface="Times New Roman" panose="02020603050405020304" pitchFamily="18" charset="0"/>
                <a:cs typeface="Times New Roman" panose="02020603050405020304" pitchFamily="18" charset="0"/>
              </a:rPr>
              <a:t>теплоизоляционные изделия, </a:t>
            </a:r>
          </a:p>
          <a:p>
            <a:pPr algn="just"/>
            <a:r>
              <a:rPr lang="ru-RU" sz="2900" dirty="0">
                <a:latin typeface="Times New Roman" panose="02020603050405020304" pitchFamily="18" charset="0"/>
                <a:cs typeface="Times New Roman" panose="02020603050405020304" pitchFamily="18" charset="0"/>
              </a:rPr>
              <a:t>санитарно-технические изделия, </a:t>
            </a:r>
          </a:p>
          <a:p>
            <a:pPr algn="just"/>
            <a:r>
              <a:rPr lang="ru-RU" sz="2900" dirty="0">
                <a:latin typeface="Times New Roman" panose="02020603050405020304" pitchFamily="18" charset="0"/>
                <a:cs typeface="Times New Roman" panose="02020603050405020304" pitchFamily="18" charset="0"/>
              </a:rPr>
              <a:t>плитка для пола, </a:t>
            </a:r>
          </a:p>
          <a:p>
            <a:pPr algn="just"/>
            <a:r>
              <a:rPr lang="ru-RU" sz="2900" dirty="0">
                <a:latin typeface="Times New Roman" panose="02020603050405020304" pitchFamily="18" charset="0"/>
                <a:cs typeface="Times New Roman" panose="02020603050405020304" pitchFamily="18" charset="0"/>
              </a:rPr>
              <a:t>дорожный кирпич, </a:t>
            </a:r>
          </a:p>
          <a:p>
            <a:pPr algn="just"/>
            <a:r>
              <a:rPr lang="ru-RU" sz="2900" dirty="0">
                <a:latin typeface="Times New Roman" panose="02020603050405020304" pitchFamily="18" charset="0"/>
                <a:cs typeface="Times New Roman" panose="02020603050405020304" pitchFamily="18" charset="0"/>
              </a:rPr>
              <a:t>изделия для подземных коммуникаций, </a:t>
            </a:r>
          </a:p>
          <a:p>
            <a:pPr algn="just"/>
            <a:r>
              <a:rPr lang="ru-RU" sz="2900" dirty="0">
                <a:latin typeface="Times New Roman" panose="02020603050405020304" pitchFamily="18" charset="0"/>
                <a:cs typeface="Times New Roman" panose="02020603050405020304" pitchFamily="18" charset="0"/>
              </a:rPr>
              <a:t>кислотоупорная и огнеупорная керамика.</a:t>
            </a:r>
          </a:p>
          <a:p>
            <a:endParaRPr lang="ru-RU" dirty="0"/>
          </a:p>
        </p:txBody>
      </p:sp>
      <p:pic>
        <p:nvPicPr>
          <p:cNvPr id="7" name="Рисунок 6"/>
          <p:cNvPicPr>
            <a:picLocks noChangeAspect="1"/>
          </p:cNvPicPr>
          <p:nvPr/>
        </p:nvPicPr>
        <p:blipFill>
          <a:blip r:embed="rId2"/>
          <a:stretch>
            <a:fillRect/>
          </a:stretch>
        </p:blipFill>
        <p:spPr>
          <a:xfrm>
            <a:off x="5373802" y="1594808"/>
            <a:ext cx="6572776" cy="4378480"/>
          </a:xfrm>
          <a:prstGeom prst="rect">
            <a:avLst/>
          </a:prstGeom>
        </p:spPr>
      </p:pic>
    </p:spTree>
    <p:extLst>
      <p:ext uri="{BB962C8B-B14F-4D97-AF65-F5344CB8AC3E}">
        <p14:creationId xmlns:p14="http://schemas.microsoft.com/office/powerpoint/2010/main" val="246839544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3374266" y="1756393"/>
            <a:ext cx="5882291" cy="4575115"/>
          </a:xfrm>
          <a:prstGeom prst="rect">
            <a:avLst/>
          </a:prstGeom>
        </p:spPr>
      </p:pic>
      <p:sp>
        <p:nvSpPr>
          <p:cNvPr id="2" name="Заголовок 1"/>
          <p:cNvSpPr>
            <a:spLocks noGrp="1"/>
          </p:cNvSpPr>
          <p:nvPr>
            <p:ph type="title"/>
          </p:nvPr>
        </p:nvSpPr>
        <p:spPr>
          <a:xfrm>
            <a:off x="503349" y="1"/>
            <a:ext cx="10515600" cy="914400"/>
          </a:xfrm>
        </p:spPr>
        <p:txBody>
          <a:bodyPr>
            <a:normAutofit/>
          </a:bodyPr>
          <a:lstStyle/>
          <a:p>
            <a:pPr algn="ctr"/>
            <a:r>
              <a:rPr lang="ru-RU"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Сырьё для керамических изделий.</a:t>
            </a:r>
            <a:endParaRPr lang="ru-RU"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218941" y="1068946"/>
            <a:ext cx="11134859" cy="5108017"/>
          </a:xfrm>
        </p:spPr>
        <p:txBody>
          <a:bodyPr>
            <a:normAutofit/>
          </a:bodyPr>
          <a:lstStyle/>
          <a:p>
            <a:r>
              <a:rPr lang="ru-RU" sz="2400" dirty="0" smtClean="0">
                <a:solidFill>
                  <a:srgbClr val="000000"/>
                </a:solidFill>
                <a:latin typeface="Times New Roman" panose="02020603050405020304" pitchFamily="18" charset="0"/>
                <a:cs typeface="Times New Roman" panose="02020603050405020304" pitchFamily="18" charset="0"/>
              </a:rPr>
              <a:t>Керамические </a:t>
            </a:r>
            <a:r>
              <a:rPr lang="ru-RU" sz="2400" dirty="0">
                <a:solidFill>
                  <a:srgbClr val="000000"/>
                </a:solidFill>
                <a:latin typeface="Times New Roman" panose="02020603050405020304" pitchFamily="18" charset="0"/>
                <a:cs typeface="Times New Roman" panose="02020603050405020304" pitchFamily="18" charset="0"/>
              </a:rPr>
              <a:t>материалы получают из глиняных масс путем формования и последующего обжига</a:t>
            </a:r>
            <a:r>
              <a:rPr lang="ru-RU" sz="2400" b="1" dirty="0">
                <a:solidFill>
                  <a:srgbClr val="000000"/>
                </a:solidFill>
                <a:latin typeface="Times New Roman" panose="02020603050405020304" pitchFamily="18" charset="0"/>
                <a:cs typeface="Times New Roman" panose="02020603050405020304" pitchFamily="18" charset="0"/>
              </a:rPr>
              <a:t>. </a:t>
            </a:r>
            <a:r>
              <a:rPr lang="ru-RU" sz="2400" dirty="0">
                <a:solidFill>
                  <a:srgbClr val="000000"/>
                </a:solidFill>
                <a:latin typeface="Times New Roman" panose="02020603050405020304" pitchFamily="18" charset="0"/>
                <a:cs typeface="Times New Roman" panose="02020603050405020304" pitchFamily="18" charset="0"/>
              </a:rPr>
              <a:t>При этом часто имеет мес­то промежуточная технологическая операция — сушка свежесформованных изделий, называемых «сырцом».</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9234620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stretch>
            <a:fillRect/>
          </a:stretch>
        </p:blipFill>
        <p:spPr>
          <a:xfrm>
            <a:off x="6464878" y="3989777"/>
            <a:ext cx="3498520" cy="2332347"/>
          </a:xfrm>
          <a:prstGeom prst="rect">
            <a:avLst/>
          </a:prstGeom>
        </p:spPr>
      </p:pic>
      <p:pic>
        <p:nvPicPr>
          <p:cNvPr id="5" name="Рисунок 4"/>
          <p:cNvPicPr>
            <a:picLocks noChangeAspect="1"/>
          </p:cNvPicPr>
          <p:nvPr/>
        </p:nvPicPr>
        <p:blipFill rotWithShape="1">
          <a:blip r:embed="rId3"/>
          <a:srcRect r="17184"/>
          <a:stretch/>
        </p:blipFill>
        <p:spPr>
          <a:xfrm>
            <a:off x="7422079" y="246206"/>
            <a:ext cx="4120738" cy="2970316"/>
          </a:xfrm>
          <a:prstGeom prst="rect">
            <a:avLst/>
          </a:prstGeom>
        </p:spPr>
      </p:pic>
      <p:sp>
        <p:nvSpPr>
          <p:cNvPr id="3" name="Объект 2"/>
          <p:cNvSpPr>
            <a:spLocks noGrp="1"/>
          </p:cNvSpPr>
          <p:nvPr>
            <p:ph sz="half" idx="1"/>
          </p:nvPr>
        </p:nvSpPr>
        <p:spPr>
          <a:xfrm>
            <a:off x="565067" y="436211"/>
            <a:ext cx="5181600" cy="5740751"/>
          </a:xfrm>
        </p:spPr>
        <p:txBody>
          <a:bodyPr>
            <a:noAutofit/>
          </a:bodyPr>
          <a:lstStyle/>
          <a:p>
            <a:r>
              <a:rPr lang="ru-RU" sz="1600" b="1" dirty="0">
                <a:latin typeface="Times New Roman" panose="02020603050405020304" pitchFamily="18" charset="0"/>
                <a:cs typeface="Times New Roman" panose="02020603050405020304" pitchFamily="18" charset="0"/>
              </a:rPr>
              <a:t>Плюсы и минусы кухонной керамической посуды</a:t>
            </a:r>
          </a:p>
          <a:p>
            <a:r>
              <a:rPr lang="ru-RU" sz="1600" dirty="0">
                <a:latin typeface="Times New Roman" panose="02020603050405020304" pitchFamily="18" charset="0"/>
                <a:cs typeface="Times New Roman" panose="02020603050405020304" pitchFamily="18" charset="0"/>
              </a:rPr>
              <a:t>У керамической посуды имеются следующие ощутимые</a:t>
            </a:r>
            <a:r>
              <a:rPr lang="ru-RU" sz="1600" b="1" dirty="0">
                <a:latin typeface="Times New Roman" panose="02020603050405020304" pitchFamily="18" charset="0"/>
                <a:cs typeface="Times New Roman" panose="02020603050405020304" pitchFamily="18" charset="0"/>
              </a:rPr>
              <a:t> преимущества</a:t>
            </a:r>
            <a:r>
              <a:rPr lang="ru-RU" sz="1600" dirty="0">
                <a:latin typeface="Times New Roman" panose="02020603050405020304" pitchFamily="18" charset="0"/>
                <a:cs typeface="Times New Roman" panose="02020603050405020304" pitchFamily="18" charset="0"/>
              </a:rPr>
              <a:t>:</a:t>
            </a:r>
          </a:p>
          <a:p>
            <a:pPr>
              <a:buFont typeface="+mj-lt"/>
              <a:buAutoNum type="arabicPeriod"/>
            </a:pPr>
            <a:r>
              <a:rPr lang="ru-RU" sz="1600" dirty="0">
                <a:latin typeface="Times New Roman" panose="02020603050405020304" pitchFamily="18" charset="0"/>
                <a:cs typeface="Times New Roman" panose="02020603050405020304" pitchFamily="18" charset="0"/>
              </a:rPr>
              <a:t>Керамическая посуда в большинстве своем всегда смотрится привлекательно и аутентично. </a:t>
            </a:r>
          </a:p>
          <a:p>
            <a:pPr>
              <a:buFont typeface="+mj-lt"/>
              <a:buAutoNum type="arabicPeriod"/>
            </a:pPr>
            <a:r>
              <a:rPr lang="ru-RU" sz="1600" dirty="0">
                <a:latin typeface="Times New Roman" panose="02020603050405020304" pitchFamily="18" charset="0"/>
                <a:cs typeface="Times New Roman" panose="02020603050405020304" pitchFamily="18" charset="0"/>
              </a:rPr>
              <a:t>Благодаря равномерному нагреву, что обеспечивает керамика, пища, приготовленная в ней, имеет великолепный вкус. </a:t>
            </a:r>
          </a:p>
          <a:p>
            <a:pPr>
              <a:buFont typeface="+mj-lt"/>
              <a:buAutoNum type="arabicPeriod"/>
            </a:pPr>
            <a:r>
              <a:rPr lang="ru-RU" sz="1600" dirty="0">
                <a:latin typeface="Times New Roman" panose="02020603050405020304" pitchFamily="18" charset="0"/>
                <a:cs typeface="Times New Roman" panose="02020603050405020304" pitchFamily="18" charset="0"/>
              </a:rPr>
              <a:t>Немаловажное достоинство посуды из этого материала – </a:t>
            </a:r>
            <a:r>
              <a:rPr lang="ru-RU" sz="1600" dirty="0" err="1">
                <a:latin typeface="Times New Roman" panose="02020603050405020304" pitchFamily="18" charset="0"/>
                <a:cs typeface="Times New Roman" panose="02020603050405020304" pitchFamily="18" charset="0"/>
              </a:rPr>
              <a:t>экологичность</a:t>
            </a:r>
            <a:r>
              <a:rPr lang="ru-RU" sz="1600" dirty="0">
                <a:latin typeface="Times New Roman" panose="02020603050405020304" pitchFamily="18" charset="0"/>
                <a:cs typeface="Times New Roman" panose="02020603050405020304" pitchFamily="18" charset="0"/>
              </a:rPr>
              <a:t>. При нагревании никаких вредных веществ не выделяется, а значит, ваши блюда не только вкусны, но и безопасны. </a:t>
            </a:r>
          </a:p>
          <a:p>
            <a:pPr>
              <a:buFont typeface="+mj-lt"/>
              <a:buAutoNum type="arabicPeriod"/>
            </a:pPr>
            <a:r>
              <a:rPr lang="ru-RU" sz="1600" dirty="0">
                <a:latin typeface="Times New Roman" panose="02020603050405020304" pitchFamily="18" charset="0"/>
                <a:cs typeface="Times New Roman" panose="02020603050405020304" pitchFamily="18" charset="0"/>
              </a:rPr>
              <a:t>Кроме того, керамическая посуда легко моется. </a:t>
            </a:r>
          </a:p>
          <a:p>
            <a:r>
              <a:rPr lang="ru-RU" sz="1600" dirty="0">
                <a:latin typeface="Times New Roman" panose="02020603050405020304" pitchFamily="18" charset="0"/>
                <a:cs typeface="Times New Roman" panose="02020603050405020304" pitchFamily="18" charset="0"/>
              </a:rPr>
              <a:t>К сожалению, не обошлось без </a:t>
            </a:r>
            <a:r>
              <a:rPr lang="ru-RU" sz="1600" b="1" dirty="0">
                <a:latin typeface="Times New Roman" panose="02020603050405020304" pitchFamily="18" charset="0"/>
                <a:cs typeface="Times New Roman" panose="02020603050405020304" pitchFamily="18" charset="0"/>
              </a:rPr>
              <a:t>недостатков</a:t>
            </a:r>
            <a:r>
              <a:rPr lang="ru-RU" sz="1600" dirty="0">
                <a:latin typeface="Times New Roman" panose="02020603050405020304" pitchFamily="18" charset="0"/>
                <a:cs typeface="Times New Roman" panose="02020603050405020304" pitchFamily="18" charset="0"/>
              </a:rPr>
              <a:t>:</a:t>
            </a:r>
          </a:p>
          <a:p>
            <a:pPr>
              <a:buFont typeface="+mj-lt"/>
              <a:buAutoNum type="arabicPeriod"/>
            </a:pPr>
            <a:r>
              <a:rPr lang="ru-RU" sz="1600" dirty="0">
                <a:latin typeface="Times New Roman" panose="02020603050405020304" pitchFamily="18" charset="0"/>
                <a:cs typeface="Times New Roman" panose="02020603050405020304" pitchFamily="18" charset="0"/>
              </a:rPr>
              <a:t>Керамика плохо реагирует на перепад температур. Поэтому, вынув, скажем, кастрюлю из холодильника, не спешите ставить ее на плиту. И, наоборот, нагретую посуду не нужно мыть холодной водой, иначе возможно появление трещин.</a:t>
            </a:r>
          </a:p>
          <a:p>
            <a:pPr>
              <a:buFont typeface="+mj-lt"/>
              <a:buAutoNum type="arabicPeriod"/>
            </a:pPr>
            <a:r>
              <a:rPr lang="ru-RU" sz="1600" dirty="0">
                <a:latin typeface="Times New Roman" panose="02020603050405020304" pitchFamily="18" charset="0"/>
                <a:cs typeface="Times New Roman" panose="02020603050405020304" pitchFamily="18" charset="0"/>
              </a:rPr>
              <a:t>Кроме того, керамические изделия нуждаются в аккуратном обращении, в противном случае сколов, трещин и повреждений не избежать</a:t>
            </a:r>
            <a:r>
              <a:rPr lang="ru-RU" sz="1600" dirty="0" smtClean="0">
                <a:latin typeface="Times New Roman" panose="02020603050405020304" pitchFamily="18" charset="0"/>
                <a:cs typeface="Times New Roman" panose="02020603050405020304" pitchFamily="18" charset="0"/>
              </a:rPr>
              <a:t>.</a:t>
            </a:r>
            <a:r>
              <a:rPr lang="ru-RU" sz="1600" dirty="0">
                <a:latin typeface="Times New Roman" panose="02020603050405020304" pitchFamily="18" charset="0"/>
                <a:cs typeface="Times New Roman" panose="02020603050405020304" pitchFamily="18" charset="0"/>
              </a:rPr>
              <a:t/>
            </a:r>
            <a:br>
              <a:rPr lang="ru-RU" sz="1600" dirty="0">
                <a:latin typeface="Times New Roman" panose="02020603050405020304" pitchFamily="18" charset="0"/>
                <a:cs typeface="Times New Roman" panose="02020603050405020304" pitchFamily="18" charset="0"/>
              </a:rPr>
            </a:br>
            <a:endParaRPr lang="ru-RU" sz="1600" dirty="0">
              <a:latin typeface="Times New Roman" panose="02020603050405020304" pitchFamily="18" charset="0"/>
              <a:cs typeface="Times New Roman" panose="02020603050405020304" pitchFamily="18" charset="0"/>
            </a:endParaRPr>
          </a:p>
          <a:p>
            <a:endParaRPr lang="ru-RU" sz="1600" dirty="0"/>
          </a:p>
        </p:txBody>
      </p:sp>
    </p:spTree>
    <p:extLst>
      <p:ext uri="{BB962C8B-B14F-4D97-AF65-F5344CB8AC3E}">
        <p14:creationId xmlns:p14="http://schemas.microsoft.com/office/powerpoint/2010/main" val="3825650643"/>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349</TotalTime>
  <Words>1371</Words>
  <Application>Microsoft Office PowerPoint</Application>
  <PresentationFormat>Широкоэкранный</PresentationFormat>
  <Paragraphs>141</Paragraphs>
  <Slides>41</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41</vt:i4>
      </vt:variant>
    </vt:vector>
  </HeadingPairs>
  <TitlesOfParts>
    <vt:vector size="47" baseType="lpstr">
      <vt:lpstr>Arial</vt:lpstr>
      <vt:lpstr>Calibri</vt:lpstr>
      <vt:lpstr>Calibri Light</vt:lpstr>
      <vt:lpstr>inherit</vt:lpstr>
      <vt:lpstr>Times New Roman</vt:lpstr>
      <vt:lpstr>Тема Office</vt:lpstr>
      <vt:lpstr> Силикатные товары </vt:lpstr>
      <vt:lpstr>Сырье для производства стекла.</vt:lpstr>
      <vt:lpstr>Требования к качеству.</vt:lpstr>
      <vt:lpstr>Презентация PowerPoint</vt:lpstr>
      <vt:lpstr>Презентация PowerPoint</vt:lpstr>
      <vt:lpstr>Презентация PowerPoint</vt:lpstr>
      <vt:lpstr>.  </vt:lpstr>
      <vt:lpstr>Упаковка: </vt:lpstr>
      <vt:lpstr>Презентация PowerPoint</vt:lpstr>
      <vt:lpstr>Презентация PowerPoint</vt:lpstr>
      <vt:lpstr>Классификация и ассортимент стеклянных бытовых товаров:</vt:lpstr>
      <vt:lpstr>Презентация PowerPoint</vt:lpstr>
      <vt:lpstr>Столовая посуда (сортовое стекло).</vt:lpstr>
      <vt:lpstr>Ассортимент столовой посуды подразделяют по функциональному назначению: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Изделия для подачи пищи:</vt:lpstr>
      <vt:lpstr>Презентация PowerPoint</vt:lpstr>
      <vt:lpstr>Изделия из хрусталя:</vt:lpstr>
      <vt:lpstr>Хозяйственная и кухонная посуда:</vt:lpstr>
      <vt:lpstr>Презентация PowerPoint</vt:lpstr>
      <vt:lpstr>Классификация керамических изделий.</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Сырьё для керамических изделий.</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Слава</dc:creator>
  <cp:lastModifiedBy>Преподаватель Библиотека</cp:lastModifiedBy>
  <cp:revision>34</cp:revision>
  <dcterms:created xsi:type="dcterms:W3CDTF">2017-11-12T13:01:48Z</dcterms:created>
  <dcterms:modified xsi:type="dcterms:W3CDTF">2019-01-31T03:31:26Z</dcterms:modified>
</cp:coreProperties>
</file>