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9" r:id="rId11"/>
    <p:sldId id="270" r:id="rId12"/>
    <p:sldId id="271" r:id="rId13"/>
    <p:sldId id="268" r:id="rId14"/>
    <p:sldId id="273" r:id="rId15"/>
    <p:sldId id="272" r:id="rId16"/>
    <p:sldId id="274" r:id="rId17"/>
    <p:sldId id="276" r:id="rId18"/>
    <p:sldId id="26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CCFF"/>
    <a:srgbClr val="FDA1F0"/>
    <a:srgbClr val="FFFF99"/>
    <a:srgbClr val="FFFFCC"/>
    <a:srgbClr val="993300"/>
    <a:srgbClr val="0D02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8F0D3-A7C9-447F-AF19-A4146BE41DF4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C57-E756-4E67-8C9A-F0F032334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678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8F0D3-A7C9-447F-AF19-A4146BE41DF4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C57-E756-4E67-8C9A-F0F032334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337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8F0D3-A7C9-447F-AF19-A4146BE41DF4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C57-E756-4E67-8C9A-F0F032334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553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8F0D3-A7C9-447F-AF19-A4146BE41DF4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C57-E756-4E67-8C9A-F0F032334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588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8F0D3-A7C9-447F-AF19-A4146BE41DF4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C57-E756-4E67-8C9A-F0F032334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60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8F0D3-A7C9-447F-AF19-A4146BE41DF4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C57-E756-4E67-8C9A-F0F032334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275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8F0D3-A7C9-447F-AF19-A4146BE41DF4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C57-E756-4E67-8C9A-F0F032334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12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8F0D3-A7C9-447F-AF19-A4146BE41DF4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C57-E756-4E67-8C9A-F0F032334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82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8F0D3-A7C9-447F-AF19-A4146BE41DF4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C57-E756-4E67-8C9A-F0F032334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573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8F0D3-A7C9-447F-AF19-A4146BE41DF4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C57-E756-4E67-8C9A-F0F032334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15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8F0D3-A7C9-447F-AF19-A4146BE41DF4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C57-E756-4E67-8C9A-F0F032334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055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7B75BC-5E4A-443F-9E8E-8564894624B5}" type="slidenum">
              <a:rPr lang="es-ES" altLang="ru-RU">
                <a:solidFill>
                  <a:srgbClr val="000000"/>
                </a:solidFill>
              </a:rPr>
              <a:pPr/>
              <a:t>‹#›</a:t>
            </a:fld>
            <a:endParaRPr lang="es-ES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184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93CAAF-5E70-4D97-93BD-46A28D863F83}" type="slidenum">
              <a:rPr lang="es-ES" altLang="ru-RU">
                <a:solidFill>
                  <a:srgbClr val="000000"/>
                </a:solidFill>
              </a:rPr>
              <a:pPr/>
              <a:t>‹#›</a:t>
            </a:fld>
            <a:endParaRPr lang="es-ES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817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731A21-FEA2-49E2-AD21-76FB7D0A1FAF}" type="slidenum">
              <a:rPr lang="es-ES" altLang="ru-RU">
                <a:solidFill>
                  <a:srgbClr val="000000"/>
                </a:solidFill>
              </a:rPr>
              <a:pPr/>
              <a:t>‹#›</a:t>
            </a:fld>
            <a:endParaRPr lang="es-ES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2132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4B823F-B9E2-48E5-B10E-77C17C937863}" type="slidenum">
              <a:rPr lang="es-ES" altLang="ru-RU">
                <a:solidFill>
                  <a:srgbClr val="000000"/>
                </a:solidFill>
              </a:rPr>
              <a:pPr/>
              <a:t>‹#›</a:t>
            </a:fld>
            <a:endParaRPr lang="es-ES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3463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6A94BE-123F-4F93-8CEF-A1F48E823E05}" type="slidenum">
              <a:rPr lang="es-ES" altLang="ru-RU">
                <a:solidFill>
                  <a:srgbClr val="000000"/>
                </a:solidFill>
              </a:rPr>
              <a:pPr/>
              <a:t>‹#›</a:t>
            </a:fld>
            <a:endParaRPr lang="es-ES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0808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C034B1-D74A-4778-B44B-BAC7A58C5A9C}" type="slidenum">
              <a:rPr lang="es-ES" altLang="ru-RU">
                <a:solidFill>
                  <a:srgbClr val="000000"/>
                </a:solidFill>
              </a:rPr>
              <a:pPr/>
              <a:t>‹#›</a:t>
            </a:fld>
            <a:endParaRPr lang="es-ES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2939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6236AF-1CC7-43BD-98E2-EBDD38BE0B14}" type="slidenum">
              <a:rPr lang="es-ES" altLang="ru-RU">
                <a:solidFill>
                  <a:srgbClr val="000000"/>
                </a:solidFill>
              </a:rPr>
              <a:pPr/>
              <a:t>‹#›</a:t>
            </a:fld>
            <a:endParaRPr lang="es-ES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658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C75B41-9B11-4071-9107-A9E804B3B5BB}" type="slidenum">
              <a:rPr lang="es-ES" altLang="ru-RU">
                <a:solidFill>
                  <a:srgbClr val="000000"/>
                </a:solidFill>
              </a:rPr>
              <a:pPr/>
              <a:t>‹#›</a:t>
            </a:fld>
            <a:endParaRPr lang="es-ES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3786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843ECA-7F95-449D-AAF7-F22394202AD0}" type="slidenum">
              <a:rPr lang="es-ES" altLang="ru-RU">
                <a:solidFill>
                  <a:srgbClr val="000000"/>
                </a:solidFill>
              </a:rPr>
              <a:pPr/>
              <a:t>‹#›</a:t>
            </a:fld>
            <a:endParaRPr lang="es-ES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2847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1079DB-CF5E-424E-BA89-14512D36CB16}" type="slidenum">
              <a:rPr lang="es-ES" altLang="ru-RU">
                <a:solidFill>
                  <a:srgbClr val="000000"/>
                </a:solidFill>
              </a:rPr>
              <a:pPr/>
              <a:t>‹#›</a:t>
            </a:fld>
            <a:endParaRPr lang="es-ES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7422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592A99-B763-4778-A11E-AC12429C1EDB}" type="slidenum">
              <a:rPr lang="es-ES" altLang="ru-RU">
                <a:solidFill>
                  <a:srgbClr val="000000"/>
                </a:solidFill>
              </a:rPr>
              <a:pPr/>
              <a:t>‹#›</a:t>
            </a:fld>
            <a:endParaRPr lang="es-ES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080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8F0D3-A7C9-447F-AF19-A4146BE41DF4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E7C57-E756-4E67-8C9A-F0F032334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79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 smtClean="0"/>
              <a:t>Haga clic para modificar el estilo de texto del patrón</a:t>
            </a:r>
          </a:p>
          <a:p>
            <a:pPr lvl="1"/>
            <a:r>
              <a:rPr lang="es-ES" altLang="ru-RU" smtClean="0"/>
              <a:t>Segundo nivel</a:t>
            </a:r>
          </a:p>
          <a:p>
            <a:pPr lvl="2"/>
            <a:r>
              <a:rPr lang="es-ES" altLang="ru-RU" smtClean="0"/>
              <a:t>Tercer nivel</a:t>
            </a:r>
          </a:p>
          <a:p>
            <a:pPr lvl="3"/>
            <a:r>
              <a:rPr lang="es-ES" altLang="ru-RU" smtClean="0"/>
              <a:t>Cuarto nivel</a:t>
            </a:r>
          </a:p>
          <a:p>
            <a:pPr lvl="4"/>
            <a:r>
              <a:rPr lang="es-ES" altLang="ru-RU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28D1A9-96CC-4A6C-B999-6BAF61438F1B}" type="slidenum">
              <a:rPr lang="es-ES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s-ES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74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дмин\AppData\Local\Microsoft\Windows\Temporary Internet Files\Content.IE5\N8E9D7E6\Essence-Summer-2013-Tribal-Summer-Collection[1]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66667" y1="25000" x2="66667" y2="25000"/>
                        <a14:foregroundMark x1="60000" y1="20000" x2="73500" y2="22000"/>
                        <a14:foregroundMark x1="46500" y1="3800" x2="46500" y2="37000"/>
                        <a14:foregroundMark x1="31500" y1="1200" x2="31167" y2="19600"/>
                        <a14:foregroundMark x1="89500" y1="57600" x2="99167" y2="87800"/>
                        <a14:foregroundMark x1="90500" y1="90000" x2="99167" y2="87400"/>
                        <a14:foregroundMark x1="54667" y1="93400" x2="64333" y2="89600"/>
                        <a14:foregroundMark x1="72500" y1="90400" x2="81333" y2="88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894330"/>
            <a:ext cx="3629203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633264"/>
            <a:ext cx="8309723" cy="1470025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СВЕДЕНИЯ О ПАРФЮМЕРИИ И КОСМЕТИКЕ</a:t>
            </a:r>
            <a:endParaRPr lang="ru-RU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Админ\AppData\Local\Microsoft\Windows\Temporary Internet Files\Content.IE5\NXQCUV6Z\6a00e5504d1b2f88330133f0007e41970b-800wi[1]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4841" l="0" r="96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178729"/>
            <a:ext cx="2174761" cy="274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Админ\AppData\Local\Microsoft\Windows\Temporary Internet Files\Content.IE5\FHL98YUQ\220px-Perfume_shelf_536pix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03289"/>
            <a:ext cx="2329212" cy="2678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95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4525963"/>
          </a:xfrm>
        </p:spPr>
        <p:txBody>
          <a:bodyPr/>
          <a:lstStyle/>
          <a:p>
            <a:pPr marL="0" indent="0" algn="just"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>
                <a:solidFill>
                  <a:srgbClr val="FF0000"/>
                </a:solidFill>
                <a:latin typeface="Times New Roman"/>
                <a:ea typeface="Times New Roman"/>
              </a:rPr>
              <a:t>Задачей парфюмерии и косметики</a:t>
            </a:r>
            <a:r>
              <a:rPr lang="ru-RU" sz="240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является </a:t>
            </a:r>
            <a:r>
              <a:rPr lang="ru-RU" sz="2400" u="sng" dirty="0">
                <a:solidFill>
                  <a:srgbClr val="000000"/>
                </a:solidFill>
                <a:latin typeface="Times New Roman"/>
                <a:ea typeface="Times New Roman"/>
              </a:rPr>
              <a:t>всестороннее облагораживание внешности человека с эстетической точки зрения.</a:t>
            </a:r>
            <a:endParaRPr lang="ru-RU" sz="2400" u="sng" dirty="0">
              <a:solidFill>
                <a:srgbClr val="000000"/>
              </a:solidFill>
              <a:latin typeface="Courier New"/>
              <a:ea typeface="Courier New"/>
            </a:endParaRPr>
          </a:p>
          <a:p>
            <a:pPr marL="0" indent="0" algn="just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«парфюмерия»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от французского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fummer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(дымиться, испаряться, курить) и итальянского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perfumo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объясняется тем, что наиболее распространенным было применение благовоний для ароматизации жилых помещений путем сжигания душистых растений и смол. </a:t>
            </a:r>
          </a:p>
          <a:p>
            <a:endParaRPr lang="ru-RU" dirty="0"/>
          </a:p>
        </p:txBody>
      </p:sp>
      <p:pic>
        <p:nvPicPr>
          <p:cNvPr id="2051" name="Picture 3" descr="C:\Users\Админ\AppData\Local\Microsoft\Windows\Temporary Internet Files\Content.IE5\FHL98YUQ\Christian_Lacroix_Rouge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883" y="3776205"/>
            <a:ext cx="2123728" cy="283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Админ\AppData\Local\Microsoft\Windows\Temporary Internet Files\Content.IE5\N8E9D7E6\Thierry-Mugler-Alien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445977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64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34082"/>
          </a:xfrm>
        </p:spPr>
        <p:txBody>
          <a:bodyPr/>
          <a:lstStyle/>
          <a:p>
            <a:r>
              <a:rPr lang="ru-RU" b="1" dirty="0" smtClean="0">
                <a:solidFill>
                  <a:srgbClr val="0D025E"/>
                </a:solidFill>
                <a:latin typeface="Times New Roman"/>
                <a:ea typeface="Times New Roman"/>
              </a:rPr>
              <a:t>Парфюмерные товары</a:t>
            </a:r>
            <a:r>
              <a:rPr lang="ru-RU" dirty="0" smtClean="0">
                <a:solidFill>
                  <a:srgbClr val="0D025E"/>
                </a:solidFill>
                <a:latin typeface="Times New Roman"/>
                <a:ea typeface="Times New Roman"/>
              </a:rPr>
              <a:t> </a:t>
            </a:r>
            <a:endParaRPr lang="ru-RU" dirty="0">
              <a:solidFill>
                <a:srgbClr val="0D025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212295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kern="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Основное </a:t>
            </a:r>
            <a:r>
              <a:rPr lang="ru-RU" sz="2800" b="1" kern="0" dirty="0">
                <a:solidFill>
                  <a:srgbClr val="000000"/>
                </a:solidFill>
                <a:latin typeface="Times New Roman"/>
                <a:ea typeface="Times New Roman"/>
              </a:rPr>
              <a:t>назначение </a:t>
            </a:r>
            <a:r>
              <a:rPr lang="ru-RU" sz="2800" kern="0" dirty="0" smtClean="0">
                <a:solidFill>
                  <a:srgbClr val="000000"/>
                </a:solidFill>
                <a:latin typeface="Times New Roman"/>
                <a:ea typeface="Times New Roman"/>
              </a:rPr>
              <a:t>- ароматизировать </a:t>
            </a:r>
            <a:r>
              <a:rPr lang="ru-RU" sz="2800" kern="0" dirty="0">
                <a:solidFill>
                  <a:srgbClr val="000000"/>
                </a:solidFill>
                <a:latin typeface="Times New Roman"/>
                <a:ea typeface="Times New Roman"/>
              </a:rPr>
              <a:t>кожу, волосы, одежду и т. д. </a:t>
            </a:r>
            <a:endParaRPr lang="ru-RU" sz="2800" kern="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4547676"/>
              </p:ext>
            </p:extLst>
          </p:nvPr>
        </p:nvGraphicFramePr>
        <p:xfrm>
          <a:off x="179512" y="1041410"/>
          <a:ext cx="8712968" cy="1008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2088232"/>
                <a:gridCol w="2790310"/>
                <a:gridCol w="2178242"/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Духи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Одеколоны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Парфюмерные наборы</a:t>
                      </a:r>
                      <a:endParaRPr lang="ru-RU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kumimoji="0" lang="ru-RU" sz="2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Душистые воды</a:t>
                      </a:r>
                      <a:endParaRPr kumimoji="0" lang="ru-RU" sz="28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ourier New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851920" y="3126740"/>
            <a:ext cx="50405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800" kern="0" dirty="0">
                <a:solidFill>
                  <a:srgbClr val="000000"/>
                </a:solidFill>
                <a:latin typeface="Times New Roman"/>
                <a:ea typeface="Times New Roman"/>
              </a:rPr>
              <a:t>Некоторые виды парфюмерных товаров применяются как гигиенические и освежающие средства. </a:t>
            </a:r>
            <a:r>
              <a:rPr lang="ru-RU" sz="2800" b="1" kern="0" dirty="0">
                <a:solidFill>
                  <a:srgbClr val="FF0000"/>
                </a:solidFill>
                <a:latin typeface="Times New Roman"/>
                <a:ea typeface="Times New Roman"/>
              </a:rPr>
              <a:t>Основное требование к парфюмерным изделиям</a:t>
            </a:r>
            <a:r>
              <a:rPr lang="ru-RU" sz="2800" kern="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2800" kern="0" dirty="0">
                <a:solidFill>
                  <a:srgbClr val="000000"/>
                </a:solidFill>
                <a:latin typeface="Times New Roman"/>
                <a:ea typeface="Times New Roman"/>
              </a:rPr>
              <a:t>— обладание приятным </a:t>
            </a:r>
            <a:r>
              <a:rPr lang="ru-RU" sz="3200" kern="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запахом.</a:t>
            </a:r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0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1"/>
            <a:ext cx="8568952" cy="4104456"/>
          </a:xfrm>
        </p:spPr>
        <p:txBody>
          <a:bodyPr/>
          <a:lstStyle/>
          <a:p>
            <a:pPr marL="0" indent="0" algn="just"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В парфюмерной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промышленности используются различные ароматические вещества: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28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амбра, мускус, сандаловое дерево, цибет, смолы и другие душистые вещества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Современные парфюмеры используют смеси различных эфирных масел и экстрактов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Содружество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химиков, медиков, фармакологов, физиологов способствовало рождению новой науки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— 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косметологии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ea typeface="Courier New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075" name="Picture 3" descr="C:\Users\Админ\AppData\Local\Microsoft\Windows\Temporary Internet Files\Content.IE5\N8E9D7E6\234951875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" b="97000" l="3900" r="97400">
                        <a14:foregroundMark x1="69000" y1="36300" x2="72000" y2="61600"/>
                        <a14:foregroundMark x1="31000" y1="16200" x2="41500" y2="11000"/>
                        <a14:foregroundMark x1="31400" y1="19700" x2="29700" y2="791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861048"/>
            <a:ext cx="2766633" cy="276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34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50106"/>
          </a:xfrm>
        </p:spPr>
        <p:txBody>
          <a:bodyPr/>
          <a:lstStyle/>
          <a:p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Косметика</a:t>
            </a:r>
            <a:endParaRPr lang="ru-RU" sz="36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266429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b="1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Косметика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(греч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en-US" sz="28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kosmetike</a:t>
            </a:r>
            <a:r>
              <a:rPr lang="en-US" sz="28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— искусство украшать) — </a:t>
            </a:r>
            <a:r>
              <a:rPr lang="ru-RU" sz="2800" u="sng" dirty="0">
                <a:solidFill>
                  <a:srgbClr val="000000"/>
                </a:solidFill>
                <a:latin typeface="Times New Roman"/>
                <a:ea typeface="Times New Roman"/>
              </a:rPr>
              <a:t>учение о средствах и методах улучшения внешности человека. </a:t>
            </a:r>
            <a:endParaRPr lang="ru-RU" sz="2800" u="sng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indent="0" algn="just">
              <a:buNone/>
            </a:pP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Под 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понятием «косметика» подразумеваются также средства по уходу за кожей, волосами, зубами и ногтями. 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067944" y="3443261"/>
            <a:ext cx="493204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20000"/>
              </a:spcBef>
              <a:spcAft>
                <a:spcPct val="0"/>
              </a:spcAft>
            </a:pPr>
            <a:r>
              <a:rPr lang="ru-RU" sz="2800" kern="0" dirty="0">
                <a:solidFill>
                  <a:srgbClr val="000000"/>
                </a:solidFill>
                <a:latin typeface="Times New Roman"/>
                <a:ea typeface="Times New Roman"/>
              </a:rPr>
              <a:t>Постепенно косметика перестала быть только искусством украшения — она стала включать в себя ги</a:t>
            </a:r>
            <a:r>
              <a:rPr lang="ru-RU" sz="2800" kern="0" dirty="0">
                <a:solidFill>
                  <a:srgbClr val="000000"/>
                </a:solidFill>
                <a:latin typeface="Times New Roman"/>
                <a:ea typeface="Courier New"/>
              </a:rPr>
              <a:t>гиенический уход за телом и волосами, а также лечения ряда косметических дефектов.</a:t>
            </a:r>
            <a:endParaRPr lang="ru-RU" sz="280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27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5271" y="2213467"/>
            <a:ext cx="3908737" cy="1863605"/>
          </a:xfrm>
          <a:prstGeom prst="rect">
            <a:avLst/>
          </a:prstGeom>
          <a:solidFill>
            <a:srgbClr val="FFFFCC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изучает причины и разрабатывает методы профилактики и лечения косметических дефектов различного происхождения </a:t>
            </a:r>
          </a:p>
        </p:txBody>
      </p:sp>
      <p:pic>
        <p:nvPicPr>
          <p:cNvPr id="4098" name="Picture 2" descr="C:\Users\Админ\AppData\Local\Microsoft\Windows\Temporary Internet Files\Content.IE5\NXQCUV6Z\lavender-products-616444_960_72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630" y="3789040"/>
            <a:ext cx="4405211" cy="293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562074"/>
          </a:xfrm>
        </p:spPr>
        <p:txBody>
          <a:bodyPr/>
          <a:lstStyle/>
          <a:p>
            <a:r>
              <a:rPr lang="ru-RU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Косметика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487354" y="950074"/>
            <a:ext cx="2808312" cy="792088"/>
          </a:xfrm>
          <a:prstGeom prst="round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Декоративная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71600" y="950074"/>
            <a:ext cx="2808312" cy="792088"/>
          </a:xfrm>
          <a:prstGeom prst="round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Медицинская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гнутая влево стрелка 8"/>
          <p:cNvSpPr/>
          <p:nvPr/>
        </p:nvSpPr>
        <p:spPr>
          <a:xfrm>
            <a:off x="2123728" y="548587"/>
            <a:ext cx="915799" cy="797438"/>
          </a:xfrm>
          <a:prstGeom prst="curvedRightArrow">
            <a:avLst>
              <a:gd name="adj1" fmla="val 25000"/>
              <a:gd name="adj2" fmla="val 50000"/>
              <a:gd name="adj3" fmla="val 7447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право стрелка 9"/>
          <p:cNvSpPr/>
          <p:nvPr/>
        </p:nvSpPr>
        <p:spPr>
          <a:xfrm>
            <a:off x="6228184" y="548587"/>
            <a:ext cx="936104" cy="797438"/>
          </a:xfrm>
          <a:prstGeom prst="curvedLeftArrow">
            <a:avLst>
              <a:gd name="adj1" fmla="val 17970"/>
              <a:gd name="adj2" fmla="val 50000"/>
              <a:gd name="adj3" fmla="val 7364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2133440" y="1742162"/>
            <a:ext cx="350328" cy="50634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067582" y="2248508"/>
            <a:ext cx="3948429" cy="1756029"/>
          </a:xfrm>
          <a:prstGeom prst="rect">
            <a:avLst/>
          </a:prstGeom>
          <a:solidFill>
            <a:srgbClr val="FFFFCC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ourier New"/>
              </a:rPr>
              <a:t>предусматривает специальный уход за кожей лица и шеи (массаж), уход за ногтями рук (маникюр)  и ног (педикюр)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6716346" y="1766611"/>
            <a:ext cx="350328" cy="50634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54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дмин\AppData\Local\Microsoft\Windows\Temporary Internet Files\Content.IE5\NXQCUV6Z\lavender-products-616444_960_72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630" y="3789040"/>
            <a:ext cx="4405211" cy="293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562074"/>
          </a:xfrm>
        </p:spPr>
        <p:txBody>
          <a:bodyPr/>
          <a:lstStyle/>
          <a:p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Медицинская косметика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090529" y="1002630"/>
            <a:ext cx="2808312" cy="792088"/>
          </a:xfrm>
          <a:prstGeom prst="round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  <a:ea typeface="Courier New"/>
              </a:rPr>
              <a:t>Хирургическая (пластическая) 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808" y="1002630"/>
            <a:ext cx="2906007" cy="792088"/>
          </a:xfrm>
          <a:prstGeom prst="round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  <a:ea typeface="Courier New"/>
              </a:rPr>
              <a:t>Профилактическая (гигиеническая)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ourier New"/>
              </a:rPr>
              <a:t> 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6125" y="2160517"/>
            <a:ext cx="2721995" cy="2016224"/>
          </a:xfrm>
          <a:prstGeom prst="rect">
            <a:avLst/>
          </a:prstGeom>
          <a:solidFill>
            <a:srgbClr val="FFFFCC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направлена чтобы сохранить естественную красоту человеческого тела, предупредить старение и заболевания кожи.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гнутая влево стрелка 8"/>
          <p:cNvSpPr/>
          <p:nvPr/>
        </p:nvSpPr>
        <p:spPr>
          <a:xfrm>
            <a:off x="870001" y="299427"/>
            <a:ext cx="915799" cy="797438"/>
          </a:xfrm>
          <a:prstGeom prst="curvedRightArrow">
            <a:avLst>
              <a:gd name="adj1" fmla="val 25000"/>
              <a:gd name="adj2" fmla="val 50000"/>
              <a:gd name="adj3" fmla="val 7447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право стрелка 9"/>
          <p:cNvSpPr/>
          <p:nvPr/>
        </p:nvSpPr>
        <p:spPr>
          <a:xfrm>
            <a:off x="7460855" y="299427"/>
            <a:ext cx="1173386" cy="941361"/>
          </a:xfrm>
          <a:prstGeom prst="curvedLeftArrow">
            <a:avLst>
              <a:gd name="adj1" fmla="val 17970"/>
              <a:gd name="adj2" fmla="val 50000"/>
              <a:gd name="adj3" fmla="val 7364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1089644" y="1829888"/>
            <a:ext cx="242316" cy="47477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24838" y="1082016"/>
            <a:ext cx="2562646" cy="633316"/>
          </a:xfrm>
          <a:prstGeom prst="round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  <a:ea typeface="Courier New"/>
              </a:rPr>
              <a:t>Лечебная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15816" y="2090848"/>
            <a:ext cx="2981970" cy="2155562"/>
          </a:xfrm>
          <a:prstGeom prst="rect">
            <a:avLst/>
          </a:prstGeom>
          <a:solidFill>
            <a:srgbClr val="FFFFCC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предупреждению и устранению неблагоприятных изменений кожи (возрастные изменения),  дефектов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112580" y="2215837"/>
            <a:ext cx="2721995" cy="2016224"/>
          </a:xfrm>
          <a:prstGeom prst="rect">
            <a:avLst/>
          </a:prstGeom>
          <a:solidFill>
            <a:srgbClr val="FFFFCC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предусматривает изменение или устранение внешних дефектов,  коррекцию формы лица и тела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4297203" y="1715332"/>
            <a:ext cx="242316" cy="47477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7473578" y="1769562"/>
            <a:ext cx="242316" cy="47477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47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35271" y="2213467"/>
            <a:ext cx="3908737" cy="1863605"/>
          </a:xfrm>
          <a:prstGeom prst="rect">
            <a:avLst/>
          </a:prstGeom>
          <a:solidFill>
            <a:srgbClr val="FFFFCC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предусматривает применение различных средств с целью скрыть или сделать менее заметными некоторые дефекты,  или оттенить,  подчеркнуть какие-то черты лица.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Админ\AppData\Local\Microsoft\Windows\Temporary Internet Files\Content.IE5\NXQCUV6Z\lavender-products-616444_960_72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630" y="3789040"/>
            <a:ext cx="4405211" cy="293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562074"/>
          </a:xfrm>
        </p:spPr>
        <p:txBody>
          <a:bodyPr/>
          <a:lstStyle/>
          <a:p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Декоративная косметика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487354" y="950074"/>
            <a:ext cx="2808312" cy="792088"/>
          </a:xfrm>
          <a:prstGeom prst="round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Театральная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71600" y="950074"/>
            <a:ext cx="2808312" cy="792088"/>
          </a:xfrm>
          <a:prstGeom prst="round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Бытовая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гнутая влево стрелка 8"/>
          <p:cNvSpPr/>
          <p:nvPr/>
        </p:nvSpPr>
        <p:spPr>
          <a:xfrm>
            <a:off x="55801" y="501227"/>
            <a:ext cx="915799" cy="797438"/>
          </a:xfrm>
          <a:prstGeom prst="curvedRightArrow">
            <a:avLst>
              <a:gd name="adj1" fmla="val 25000"/>
              <a:gd name="adj2" fmla="val 50000"/>
              <a:gd name="adj3" fmla="val 7447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право стрелка 9"/>
          <p:cNvSpPr/>
          <p:nvPr/>
        </p:nvSpPr>
        <p:spPr>
          <a:xfrm>
            <a:off x="7827614" y="501227"/>
            <a:ext cx="936104" cy="797438"/>
          </a:xfrm>
          <a:prstGeom prst="curvedLeftArrow">
            <a:avLst>
              <a:gd name="adj1" fmla="val 17970"/>
              <a:gd name="adj2" fmla="val 50000"/>
              <a:gd name="adj3" fmla="val 7364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2133440" y="1742162"/>
            <a:ext cx="350328" cy="50634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067582" y="2248508"/>
            <a:ext cx="3948429" cy="1756029"/>
          </a:xfrm>
          <a:prstGeom prst="rect">
            <a:avLst/>
          </a:prstGeom>
          <a:solidFill>
            <a:srgbClr val="FFFFCC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ourier New"/>
              </a:rPr>
              <a:t>предусматривает изменения внешности актера с помощью гримировальных красок (позволяет очень сильно менять облик актера).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6716346" y="1766611"/>
            <a:ext cx="350328" cy="50634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25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34082"/>
          </a:xfrm>
        </p:spPr>
        <p:txBody>
          <a:bodyPr/>
          <a:lstStyle/>
          <a:p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Классификация косметических товаров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косметические средства принято классифицировать по следующим признакам:</a:t>
            </a:r>
          </a:p>
          <a:p>
            <a:pPr algn="just"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целевому назначению;</a:t>
            </a:r>
          </a:p>
          <a:p>
            <a:pPr algn="just"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функциональному действию;</a:t>
            </a:r>
          </a:p>
          <a:p>
            <a:pPr algn="just"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онсистенции;</a:t>
            </a:r>
          </a:p>
          <a:p>
            <a:pPr algn="just"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типу кожи и волос;</a:t>
            </a:r>
          </a:p>
          <a:p>
            <a:pPr algn="just"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половозрастному признаку;</a:t>
            </a:r>
          </a:p>
          <a:p>
            <a:pPr algn="just"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виду и типу упаковки;</a:t>
            </a:r>
          </a:p>
          <a:p>
            <a:pPr algn="just"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другим признакам.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Админ\AppData\Local\Microsoft\Windows\Temporary Internet Files\Content.IE5\N8E9D7E6\decorativnaya-cosmetika-big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199275"/>
            <a:ext cx="4863455" cy="2135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\AppData\Local\Microsoft\Windows\Temporary Internet Files\Content.IE5\NXQCUV6Z\wie-schminkt-man-sich-richtig-schmink-tipps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19" b="99591" l="1429" r="98000">
                        <a14:foregroundMark x1="26429" y1="84175" x2="26429" y2="84175"/>
                        <a14:foregroundMark x1="42143" y1="96044" x2="42143" y2="960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342402"/>
            <a:ext cx="2554545" cy="2674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54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764704"/>
            <a:ext cx="8568952" cy="4525963"/>
          </a:xfrm>
        </p:spPr>
        <p:txBody>
          <a:bodyPr/>
          <a:lstStyle/>
          <a:p>
            <a:pPr marL="285750" lvl="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u="sng" kern="1200" dirty="0">
                <a:solidFill>
                  <a:srgbClr val="000000"/>
                </a:solidFill>
                <a:latin typeface="Times New Roman"/>
                <a:ea typeface="Courier New"/>
              </a:rPr>
              <a:t>средства для ухода за </a:t>
            </a:r>
            <a:r>
              <a:rPr lang="ru-RU" sz="2000" u="sng" kern="1200" dirty="0" smtClean="0">
                <a:solidFill>
                  <a:srgbClr val="000000"/>
                </a:solidFill>
                <a:latin typeface="Times New Roman"/>
                <a:ea typeface="Courier New"/>
              </a:rPr>
              <a:t>кожей </a:t>
            </a:r>
            <a:r>
              <a:rPr lang="ru-RU" sz="2000" kern="1200" dirty="0" smtClean="0">
                <a:solidFill>
                  <a:srgbClr val="000000"/>
                </a:solidFill>
                <a:latin typeface="Times New Roman"/>
                <a:ea typeface="Courier New"/>
              </a:rPr>
              <a:t>– делят по типам кожи: для сухой, нормальной, жирной и комбинированной. Также включают средства ухода за кожей глаз и губ.</a:t>
            </a:r>
          </a:p>
          <a:p>
            <a:pPr marL="285750" lvl="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u="sng" kern="1200" dirty="0" smtClean="0">
                <a:solidFill>
                  <a:srgbClr val="000000"/>
                </a:solidFill>
                <a:latin typeface="Times New Roman"/>
                <a:ea typeface="Courier New"/>
              </a:rPr>
              <a:t>средства </a:t>
            </a:r>
            <a:r>
              <a:rPr lang="ru-RU" sz="2000" u="sng" kern="1200" dirty="0">
                <a:solidFill>
                  <a:srgbClr val="000000"/>
                </a:solidFill>
                <a:latin typeface="Times New Roman"/>
                <a:ea typeface="Courier New"/>
              </a:rPr>
              <a:t>для ухода за </a:t>
            </a:r>
            <a:r>
              <a:rPr lang="ru-RU" sz="2000" u="sng" kern="1200" dirty="0" smtClean="0">
                <a:solidFill>
                  <a:srgbClr val="000000"/>
                </a:solidFill>
                <a:latin typeface="Times New Roman"/>
                <a:ea typeface="Courier New"/>
              </a:rPr>
              <a:t>волосами </a:t>
            </a:r>
            <a:r>
              <a:rPr lang="ru-RU" sz="2000" kern="1200" dirty="0" smtClean="0">
                <a:solidFill>
                  <a:srgbClr val="000000"/>
                </a:solidFill>
                <a:latin typeface="Times New Roman"/>
                <a:ea typeface="Courier New"/>
              </a:rPr>
              <a:t> </a:t>
            </a:r>
            <a:r>
              <a:rPr lang="ru-RU" sz="2000" kern="1200" dirty="0">
                <a:solidFill>
                  <a:srgbClr val="000000"/>
                </a:solidFill>
                <a:latin typeface="Times New Roman"/>
                <a:ea typeface="Courier New"/>
              </a:rPr>
              <a:t>(шампуни,  бальзамы, </a:t>
            </a:r>
            <a:r>
              <a:rPr lang="ru-RU" sz="2000" kern="1200" dirty="0" smtClean="0">
                <a:solidFill>
                  <a:srgbClr val="000000"/>
                </a:solidFill>
                <a:latin typeface="Times New Roman"/>
                <a:ea typeface="Courier New"/>
              </a:rPr>
              <a:t>ополаскиватели и </a:t>
            </a:r>
            <a:r>
              <a:rPr lang="ru-RU" sz="2000" kern="1200" dirty="0">
                <a:solidFill>
                  <a:srgbClr val="000000"/>
                </a:solidFill>
                <a:latin typeface="Times New Roman"/>
                <a:ea typeface="Courier New"/>
              </a:rPr>
              <a:t>др</a:t>
            </a:r>
            <a:r>
              <a:rPr lang="ru-RU" sz="2000" kern="1200" dirty="0" smtClean="0">
                <a:solidFill>
                  <a:srgbClr val="000000"/>
                </a:solidFill>
                <a:latin typeface="Times New Roman"/>
                <a:ea typeface="Courier New"/>
              </a:rPr>
              <a:t>.) делятся по типу волос: для сухих, нормальных, жирных и др. Лаки, пенки, муссы для волос выпускают с разной степенью фиксации: нормальной (естественной), средней, сильной, сверхсильной (</a:t>
            </a:r>
            <a:r>
              <a:rPr lang="ru-RU" sz="2000" kern="1200" dirty="0" err="1" smtClean="0">
                <a:solidFill>
                  <a:srgbClr val="000000"/>
                </a:solidFill>
                <a:latin typeface="Times New Roman"/>
                <a:ea typeface="Courier New"/>
              </a:rPr>
              <a:t>ультрасильная</a:t>
            </a:r>
            <a:r>
              <a:rPr lang="ru-RU" sz="2000" kern="1200" dirty="0" smtClean="0">
                <a:solidFill>
                  <a:srgbClr val="000000"/>
                </a:solidFill>
                <a:latin typeface="Times New Roman"/>
                <a:ea typeface="Courier New"/>
              </a:rPr>
              <a:t>, </a:t>
            </a:r>
            <a:r>
              <a:rPr lang="ru-RU" sz="2000" kern="1200" dirty="0" err="1" smtClean="0">
                <a:solidFill>
                  <a:srgbClr val="000000"/>
                </a:solidFill>
                <a:latin typeface="Times New Roman"/>
                <a:ea typeface="Courier New"/>
              </a:rPr>
              <a:t>экстрасильная</a:t>
            </a:r>
            <a:r>
              <a:rPr lang="ru-RU" sz="2000" kern="1200" dirty="0" smtClean="0">
                <a:solidFill>
                  <a:srgbClr val="000000"/>
                </a:solidFill>
                <a:latin typeface="Times New Roman"/>
                <a:ea typeface="Courier New"/>
              </a:rPr>
              <a:t>)</a:t>
            </a:r>
            <a:r>
              <a:rPr lang="ru-RU" sz="2000" kern="1200" dirty="0">
                <a:solidFill>
                  <a:srgbClr val="000000"/>
                </a:solidFill>
                <a:latin typeface="Times New Roman"/>
                <a:ea typeface="Courier New"/>
              </a:rPr>
              <a:t>  </a:t>
            </a:r>
          </a:p>
          <a:p>
            <a:pPr marL="285750" lvl="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u="sng" kern="1200" dirty="0">
                <a:solidFill>
                  <a:srgbClr val="000000"/>
                </a:solidFill>
                <a:latin typeface="Times New Roman"/>
                <a:ea typeface="Courier New"/>
              </a:rPr>
              <a:t>средства  по уходу за зубами </a:t>
            </a:r>
            <a:r>
              <a:rPr lang="ru-RU" sz="2000" u="sng" kern="1200" dirty="0" smtClean="0">
                <a:solidFill>
                  <a:srgbClr val="000000"/>
                </a:solidFill>
                <a:latin typeface="Times New Roman"/>
                <a:ea typeface="Courier New"/>
              </a:rPr>
              <a:t>и полостью рта;</a:t>
            </a:r>
          </a:p>
          <a:p>
            <a:pPr marL="285750" lvl="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u="sng" kern="1200" dirty="0" smtClean="0">
                <a:solidFill>
                  <a:srgbClr val="000000"/>
                </a:solidFill>
                <a:latin typeface="Times New Roman"/>
                <a:ea typeface="Courier New"/>
              </a:rPr>
              <a:t>средства ухода за ногтями;</a:t>
            </a:r>
          </a:p>
          <a:p>
            <a:pPr marL="285750" lvl="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u="sng" kern="1200" dirty="0" smtClean="0">
                <a:solidFill>
                  <a:srgbClr val="000000"/>
                </a:solidFill>
                <a:latin typeface="Times New Roman"/>
                <a:ea typeface="Courier New"/>
              </a:rPr>
              <a:t>декоративную косметику</a:t>
            </a: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0080"/>
          </a:xfrm>
        </p:spPr>
        <p:txBody>
          <a:bodyPr/>
          <a:lstStyle/>
          <a:p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По целевому назначению выделяют:</a:t>
            </a:r>
            <a:endParaRPr lang="ru-RU" sz="3200" dirty="0"/>
          </a:p>
        </p:txBody>
      </p:sp>
      <p:pic>
        <p:nvPicPr>
          <p:cNvPr id="2051" name="Picture 3" descr="C:\Users\Админ\AppData\Local\Microsoft\Windows\Temporary Internet Files\Content.IE5\N8E9D7E6\8950-FX-6-0-12-6-0-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056974"/>
            <a:ext cx="3275856" cy="245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83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6480720" cy="2592287"/>
          </a:xfrm>
        </p:spPr>
        <p:txBody>
          <a:bodyPr/>
          <a:lstStyle/>
          <a:p>
            <a:pPr marL="285750" lvl="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400" u="sng" kern="1200" dirty="0" smtClean="0">
                <a:solidFill>
                  <a:srgbClr val="000000"/>
                </a:solidFill>
                <a:latin typeface="Times New Roman"/>
                <a:ea typeface="Courier New"/>
              </a:rPr>
              <a:t>гигиенические;</a:t>
            </a:r>
          </a:p>
          <a:p>
            <a:pPr marL="285750" lvl="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400" u="sng" kern="1200" dirty="0" smtClean="0">
                <a:solidFill>
                  <a:srgbClr val="000000"/>
                </a:solidFill>
                <a:latin typeface="Times New Roman"/>
              </a:rPr>
              <a:t>средства косметического или общего ухода;</a:t>
            </a:r>
          </a:p>
          <a:p>
            <a:pPr marL="285750" lvl="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400" u="sng" kern="1200" dirty="0" smtClean="0">
                <a:solidFill>
                  <a:srgbClr val="000000"/>
                </a:solidFill>
                <a:latin typeface="Times New Roman"/>
              </a:rPr>
              <a:t>лечебно-профилактические;</a:t>
            </a:r>
          </a:p>
          <a:p>
            <a:pPr marL="285750" lvl="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400" u="sng" kern="1200" dirty="0" smtClean="0">
                <a:solidFill>
                  <a:srgbClr val="000000"/>
                </a:solidFill>
                <a:latin typeface="Times New Roman"/>
              </a:rPr>
              <a:t>декоративные;</a:t>
            </a:r>
          </a:p>
          <a:p>
            <a:pPr marL="285750" lvl="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400" u="sng" kern="1200" dirty="0" smtClean="0">
                <a:solidFill>
                  <a:srgbClr val="000000"/>
                </a:solidFill>
                <a:latin typeface="Times New Roman"/>
              </a:rPr>
              <a:t>специальные;</a:t>
            </a:r>
          </a:p>
          <a:p>
            <a:pPr marL="285750" lvl="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400" u="sng" kern="1200" dirty="0" smtClean="0">
                <a:solidFill>
                  <a:srgbClr val="000000"/>
                </a:solidFill>
                <a:latin typeface="Times New Roman"/>
              </a:rPr>
              <a:t>защитные</a:t>
            </a:r>
            <a:endParaRPr lang="ru-RU" sz="24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24936" cy="1080120"/>
          </a:xfrm>
        </p:spPr>
        <p:txBody>
          <a:bodyPr/>
          <a:lstStyle/>
          <a:p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По функциональному действию </a:t>
            </a:r>
            <a:b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</a:b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делятся на:</a:t>
            </a:r>
            <a:endParaRPr lang="ru-RU" sz="3200" dirty="0"/>
          </a:p>
        </p:txBody>
      </p:sp>
      <p:pic>
        <p:nvPicPr>
          <p:cNvPr id="3074" name="Picture 2" descr="C:\Users\Админ\AppData\Local\Microsoft\Windows\Temporary Internet Files\Content.IE5\G80AX7IO\219245582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00" b="100000" l="2700" r="98200">
                        <a14:foregroundMark x1="88100" y1="65800" x2="88100" y2="65800"/>
                        <a14:foregroundMark x1="88100" y1="65800" x2="88800" y2="8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068121"/>
            <a:ext cx="2060848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Админ\AppData\Local\Microsoft\Windows\Temporary Internet Files\Content.IE5\NXQCUV6Z\lavender-products-616444_960_720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717032"/>
            <a:ext cx="4355976" cy="289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82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дмин\AppData\Local\Microsoft\Windows\Temporary Internet Files\Content.IE5\NXQCUV6Z\lavender-products-616444_960_72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630" y="3789040"/>
            <a:ext cx="4405211" cy="293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562074"/>
          </a:xfrm>
        </p:spPr>
        <p:txBody>
          <a:bodyPr/>
          <a:lstStyle/>
          <a:p>
            <a:r>
              <a:rPr lang="ru-RU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К гигиеническим,  профилактическим и лечебным косметическим средствам 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относятся: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24744"/>
            <a:ext cx="82872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u="sng" dirty="0" smtClean="0">
                <a:solidFill>
                  <a:srgbClr val="000000"/>
                </a:solidFill>
                <a:latin typeface="Times New Roman"/>
                <a:ea typeface="Courier New"/>
              </a:rPr>
              <a:t>средства </a:t>
            </a:r>
            <a:r>
              <a:rPr lang="ru-RU" sz="2000" u="sng" dirty="0">
                <a:solidFill>
                  <a:srgbClr val="000000"/>
                </a:solidFill>
                <a:latin typeface="Times New Roman"/>
                <a:ea typeface="Courier New"/>
              </a:rPr>
              <a:t>для ухода за кожей лица,  головы и  тела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ourier New"/>
              </a:rPr>
              <a:t>(кремы, лосьоны,  мыла);  </a:t>
            </a:r>
            <a:endParaRPr lang="ru-RU" sz="2000" dirty="0" smtClean="0">
              <a:solidFill>
                <a:srgbClr val="000000"/>
              </a:solidFill>
              <a:latin typeface="Times New Roman"/>
              <a:ea typeface="Courier New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u="sng" dirty="0" smtClean="0">
                <a:solidFill>
                  <a:srgbClr val="000000"/>
                </a:solidFill>
                <a:latin typeface="Times New Roman"/>
                <a:ea typeface="Courier New"/>
              </a:rPr>
              <a:t>средства </a:t>
            </a:r>
            <a:r>
              <a:rPr lang="ru-RU" sz="2000" u="sng" dirty="0">
                <a:solidFill>
                  <a:srgbClr val="000000"/>
                </a:solidFill>
                <a:latin typeface="Times New Roman"/>
                <a:ea typeface="Courier New"/>
              </a:rPr>
              <a:t>от пота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ourier New"/>
              </a:rPr>
              <a:t>( тальк освежающий лосьоны,  дезодоранты и др.);  </a:t>
            </a:r>
            <a:endParaRPr lang="ru-RU" sz="2000" dirty="0" smtClean="0">
              <a:solidFill>
                <a:srgbClr val="000000"/>
              </a:solidFill>
              <a:latin typeface="Times New Roman"/>
              <a:ea typeface="Courier New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u="sng" dirty="0" smtClean="0">
                <a:solidFill>
                  <a:srgbClr val="000000"/>
                </a:solidFill>
                <a:latin typeface="Times New Roman"/>
                <a:ea typeface="Courier New"/>
              </a:rPr>
              <a:t>средства </a:t>
            </a:r>
            <a:r>
              <a:rPr lang="ru-RU" sz="2000" u="sng" dirty="0">
                <a:solidFill>
                  <a:srgbClr val="000000"/>
                </a:solidFill>
                <a:latin typeface="Times New Roman"/>
                <a:ea typeface="Courier New"/>
              </a:rPr>
              <a:t>для ухода за волосами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ourier New"/>
              </a:rPr>
              <a:t>(шампуни,  бальзамы, ополаскиватели, гели, эмульсии и др.);  </a:t>
            </a:r>
            <a:endParaRPr lang="ru-RU" sz="2000" dirty="0" smtClean="0">
              <a:solidFill>
                <a:srgbClr val="000000"/>
              </a:solidFill>
              <a:latin typeface="Times New Roman"/>
              <a:ea typeface="Courier New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u="sng" dirty="0" smtClean="0">
                <a:solidFill>
                  <a:srgbClr val="000000"/>
                </a:solidFill>
                <a:latin typeface="Times New Roman"/>
                <a:ea typeface="Courier New"/>
              </a:rPr>
              <a:t>средства</a:t>
            </a:r>
            <a:r>
              <a:rPr lang="ru-RU" sz="2000" u="sng" dirty="0">
                <a:solidFill>
                  <a:srgbClr val="000000"/>
                </a:solidFill>
                <a:latin typeface="Times New Roman"/>
                <a:ea typeface="Courier New"/>
              </a:rPr>
              <a:t>  по уходу за зубами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ourier New"/>
              </a:rPr>
              <a:t>(зубные пасты, порошки) за полостью рта (жидкость для полоскания рта);  </a:t>
            </a:r>
            <a:endParaRPr lang="ru-RU" sz="2000" dirty="0" smtClean="0">
              <a:solidFill>
                <a:srgbClr val="000000"/>
              </a:solidFill>
              <a:latin typeface="Times New Roman"/>
              <a:ea typeface="Courier New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u="sng" dirty="0" smtClean="0">
                <a:solidFill>
                  <a:srgbClr val="000000"/>
                </a:solidFill>
                <a:latin typeface="Times New Roman"/>
                <a:ea typeface="Courier New"/>
              </a:rPr>
              <a:t>средства </a:t>
            </a:r>
            <a:r>
              <a:rPr lang="ru-RU" sz="2000" u="sng" dirty="0">
                <a:solidFill>
                  <a:srgbClr val="000000"/>
                </a:solidFill>
                <a:latin typeface="Times New Roman"/>
                <a:ea typeface="Courier New"/>
              </a:rPr>
              <a:t>декоративной косметики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ourier New"/>
              </a:rPr>
              <a:t>(пудра, тушь для ресниц, помада для губ, тени для век, румяна, тональные кремы и др.).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11275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дмин\AppData\Local\Microsoft\Windows\Temporary Internet Files\Content.IE5\NXQCUV6Z\lavender-products-616444_960_72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630" y="3789040"/>
            <a:ext cx="4405211" cy="293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562074"/>
          </a:xfrm>
        </p:spPr>
        <p:txBody>
          <a:bodyPr/>
          <a:lstStyle/>
          <a:p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По специализации ухода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090529" y="1002630"/>
            <a:ext cx="2808312" cy="792088"/>
          </a:xfrm>
          <a:prstGeom prst="round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  <a:ea typeface="Courier New"/>
              </a:rPr>
              <a:t>Лечебные (медицинские)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808" y="1002630"/>
            <a:ext cx="2906007" cy="554162"/>
          </a:xfrm>
          <a:prstGeom prst="round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  <a:ea typeface="Courier New"/>
              </a:rPr>
              <a:t>Бытовые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/>
                <a:ea typeface="Courier New"/>
              </a:rPr>
              <a:t> 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6124" y="1831730"/>
            <a:ext cx="2721995" cy="2400331"/>
          </a:xfrm>
          <a:prstGeom prst="rect">
            <a:avLst/>
          </a:prstGeom>
          <a:solidFill>
            <a:srgbClr val="FFFFCC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предназначены для повседневного использования в домашних условиях, расфасованы в потребительскую тару, реализуются через сеть магазинов, не требуют специальной подготовки,  навыков для их использования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гнутая влево стрелка 8"/>
          <p:cNvSpPr/>
          <p:nvPr/>
        </p:nvSpPr>
        <p:spPr>
          <a:xfrm>
            <a:off x="870001" y="299427"/>
            <a:ext cx="915799" cy="797438"/>
          </a:xfrm>
          <a:prstGeom prst="curvedRightArrow">
            <a:avLst>
              <a:gd name="adj1" fmla="val 25000"/>
              <a:gd name="adj2" fmla="val 50000"/>
              <a:gd name="adj3" fmla="val 7447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право стрелка 9"/>
          <p:cNvSpPr/>
          <p:nvPr/>
        </p:nvSpPr>
        <p:spPr>
          <a:xfrm>
            <a:off x="7460855" y="299427"/>
            <a:ext cx="1173386" cy="941361"/>
          </a:xfrm>
          <a:prstGeom prst="curvedLeftArrow">
            <a:avLst>
              <a:gd name="adj1" fmla="val 17970"/>
              <a:gd name="adj2" fmla="val 50000"/>
              <a:gd name="adj3" fmla="val 7364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1123910" y="1582270"/>
            <a:ext cx="121158" cy="24946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26340" y="1002630"/>
            <a:ext cx="2562646" cy="542628"/>
          </a:xfrm>
          <a:prstGeom prst="round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000000"/>
                </a:solidFill>
                <a:effectLst/>
                <a:latin typeface="Times New Roman"/>
                <a:ea typeface="Courier New"/>
              </a:rPr>
              <a:t>Профессиональные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15816" y="1918910"/>
            <a:ext cx="2981970" cy="2327500"/>
          </a:xfrm>
          <a:prstGeom prst="rect">
            <a:avLst/>
          </a:prstGeom>
          <a:solidFill>
            <a:srgbClr val="FFFFCC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препараты для парикмахерских и косметических салонов, более концентрированные, чем бытовые, существуют специальные методики применения, необходима профессиональная подготовка, упаковывают в емкости большого объема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112580" y="2167548"/>
            <a:ext cx="2721995" cy="2064513"/>
          </a:xfrm>
          <a:prstGeom prst="rect">
            <a:avLst/>
          </a:prstGeom>
          <a:solidFill>
            <a:srgbClr val="FFFFCC"/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с лечебными и фармацевтическими свойствами, предназначенные для профилактики, лечения и устранения кожных заболеваний, заболеваний волос, ногтей и др.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4302138" y="1556792"/>
            <a:ext cx="191491" cy="36211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7473578" y="1804254"/>
            <a:ext cx="121158" cy="363294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30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По консистенции: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07504" y="908050"/>
            <a:ext cx="892899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u="sng" dirty="0" smtClean="0">
                <a:solidFill>
                  <a:srgbClr val="000000"/>
                </a:solidFill>
                <a:latin typeface="Times New Roman"/>
                <a:ea typeface="Courier New"/>
              </a:rPr>
              <a:t>эмульсионные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ourier New"/>
              </a:rPr>
              <a:t>;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ourier New"/>
              </a:rPr>
              <a:t>  </a:t>
            </a:r>
            <a:endParaRPr lang="ru-RU" sz="2000" dirty="0" smtClean="0">
              <a:solidFill>
                <a:srgbClr val="000000"/>
              </a:solidFill>
              <a:latin typeface="Times New Roman"/>
              <a:ea typeface="Courier New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u="sng" dirty="0" smtClean="0">
                <a:solidFill>
                  <a:srgbClr val="000000"/>
                </a:solidFill>
                <a:latin typeface="Times New Roman"/>
                <a:ea typeface="Courier New"/>
              </a:rPr>
              <a:t>мазеобразные, кремообразные – кремы, зубные пасты и др.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ourier New"/>
              </a:rPr>
              <a:t>;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ourier New"/>
              </a:rPr>
              <a:t>  </a:t>
            </a:r>
            <a:endParaRPr lang="ru-RU" sz="2000" dirty="0" smtClean="0">
              <a:solidFill>
                <a:srgbClr val="000000"/>
              </a:solidFill>
              <a:latin typeface="Times New Roman"/>
              <a:ea typeface="Courier New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u="sng" dirty="0" smtClean="0">
                <a:solidFill>
                  <a:srgbClr val="000000"/>
                </a:solidFill>
                <a:latin typeface="Times New Roman"/>
                <a:ea typeface="Courier New"/>
              </a:rPr>
              <a:t>порошкообразные -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Courier New"/>
              </a:rPr>
              <a:t>пудры, румяна, тальк, зубные порошки, хна, басма и др.;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Courier New"/>
              </a:rPr>
              <a:t>  </a:t>
            </a:r>
            <a:endParaRPr lang="ru-RU" sz="2000" dirty="0" smtClean="0">
              <a:solidFill>
                <a:srgbClr val="000000"/>
              </a:solidFill>
              <a:latin typeface="Times New Roman"/>
              <a:ea typeface="Courier New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u="sng" dirty="0" smtClean="0">
                <a:solidFill>
                  <a:srgbClr val="000000"/>
                </a:solidFill>
                <a:latin typeface="Times New Roman"/>
                <a:ea typeface="Courier New"/>
              </a:rPr>
              <a:t>твердые (на жировой основе) – мыло, соли, губные помады, дезодоранты и др.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u="sng" dirty="0" smtClean="0">
                <a:solidFill>
                  <a:srgbClr val="000000"/>
                </a:solidFill>
                <a:latin typeface="Times New Roman"/>
                <a:ea typeface="Courier New"/>
              </a:rPr>
              <a:t>жидкие – лосьоны, эмульсии, шампуни, краски и др.;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u="sng" dirty="0" smtClean="0">
                <a:solidFill>
                  <a:srgbClr val="000000"/>
                </a:solidFill>
                <a:latin typeface="Times New Roman"/>
                <a:ea typeface="Courier New"/>
              </a:rPr>
              <a:t>воскообразные;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u="sng" dirty="0" smtClean="0">
                <a:solidFill>
                  <a:srgbClr val="000000"/>
                </a:solidFill>
                <a:latin typeface="Times New Roman"/>
                <a:ea typeface="Courier New"/>
              </a:rPr>
              <a:t>желе- и гелеобразные – зубные пасты, шампуни, средства для фиксации волос и др.</a:t>
            </a:r>
          </a:p>
        </p:txBody>
      </p:sp>
      <p:pic>
        <p:nvPicPr>
          <p:cNvPr id="4099" name="Picture 3" descr="C:\Users\Админ\AppData\Local\Microsoft\Windows\Temporary Internet Files\Content.IE5\G80AX7IO\IMG-6372.half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651" y="3861614"/>
            <a:ext cx="355239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17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0134706"/>
              </p:ext>
            </p:extLst>
          </p:nvPr>
        </p:nvGraphicFramePr>
        <p:xfrm>
          <a:off x="467544" y="332656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зависимости от типа кожи и волос:</a:t>
                      </a:r>
                      <a:endParaRPr lang="ru-RU" sz="1800" b="1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DA1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половозрастному признаку:</a:t>
                      </a:r>
                      <a:endParaRPr lang="ru-RU" sz="180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DA1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сухой кожи (волос)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мужчин;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нормальной кожи (волос)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женщин;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жирной кожи (волос)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детей;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 юношества;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общего назначения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95536" y="2764959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Косметика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также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классифицируется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возрастным группам.</a:t>
            </a:r>
            <a:r>
              <a:rPr lang="ru-RU" dirty="0" smtClean="0"/>
              <a:t>.</a:t>
            </a:r>
            <a:endParaRPr lang="ru-RU" dirty="0"/>
          </a:p>
        </p:txBody>
      </p:sp>
      <p:graphicFrame>
        <p:nvGraphicFramePr>
          <p:cNvPr id="8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4087448"/>
              </p:ext>
            </p:extLst>
          </p:nvPr>
        </p:nvGraphicFramePr>
        <p:xfrm>
          <a:off x="3923928" y="3501008"/>
          <a:ext cx="504056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виду и типу упаковки:</a:t>
                      </a:r>
                      <a:endParaRPr lang="ru-RU" sz="1800" b="1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DA1F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металлических и пластмассовых тубах;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стеклянных, металлических и пластмассовых баночках;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стеклянных и пластмассовых флаконах;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бумажных пакетах и картонных коробках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металлических баллонах и др.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906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Админ\AppData\Local\Microsoft\Windows\Temporary Internet Files\Content.IE5\G80AX7IO\212579142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945766"/>
            <a:ext cx="18002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145469"/>
              </p:ext>
            </p:extLst>
          </p:nvPr>
        </p:nvGraphicFramePr>
        <p:xfrm>
          <a:off x="251520" y="836712"/>
          <a:ext cx="8640960" cy="192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0"/>
              </a:tblGrid>
              <a:tr h="370840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Комплектность – штучные товары, косметическая серия, парфюмерно-косметическая</a:t>
                      </a: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серия;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 и фирма производитель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Маркетинговая (ценовая) классификация. Все современные косметические и парфюмерные средства подразделяют на основные группы: масс-</a:t>
                      </a:r>
                      <a:r>
                        <a:rPr lang="ru-RU" sz="1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мидл-маркет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(медиум-</a:t>
                      </a:r>
                      <a:r>
                        <a:rPr lang="ru-RU" sz="18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премиум класс, класс люкс (или селективная продукция), 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720080"/>
          </a:xfrm>
        </p:spPr>
        <p:txBody>
          <a:bodyPr/>
          <a:lstStyle/>
          <a:p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Другие общие классификационные признаки: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2780928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Косметическая серия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комплект изделий различного назначения, но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названия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марки. Может состоять только из средств ухода за кожей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волосами, может включать средства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ухода за кожей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за волосами, средства ухода за кожей и средства декоративной косметики. Все изделия в серии имеют одинаковое по стилю и цветовой гамме оформление.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10879" y="4299435"/>
            <a:ext cx="489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Парфюмерно-косметическая </a:t>
            </a:r>
            <a:r>
              <a:rPr lang="ru-RU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серия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набор парфюмерных и косметических средств.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Админ\AppData\Local\Microsoft\Windows\Temporary Internet Files\Content.IE5\NXQCUV6Z\Hugo-Element-Hugo-Boss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899" y="4945766"/>
            <a:ext cx="1733178" cy="1733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85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Косметологические учреждения</a:t>
            </a:r>
            <a:endParaRPr lang="ru-RU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Косметические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населению оказывает широкая сеть 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косметологические клиники, кабинеты, косметические салоны, кабинеты при учреждениях в сфере парикмахерских услуг.  </a:t>
            </a:r>
            <a:endParaRPr lang="ru-RU" sz="2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Современная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косметология развивается стремительно, постоянно отслеживаются самые последние открытия ученых, наиболее важные технологические достижения. </a:t>
            </a:r>
          </a:p>
        </p:txBody>
      </p:sp>
      <p:pic>
        <p:nvPicPr>
          <p:cNvPr id="5122" name="Picture 2" descr="C:\Users\Админ\AppData\Local\Microsoft\Windows\Temporary Internet Files\Content.IE5\N8E9D7E6\Olay-Regenerist-Trio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9" y="4006822"/>
            <a:ext cx="2384299" cy="2384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85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792</Words>
  <Application>Microsoft Office PowerPoint</Application>
  <PresentationFormat>Экран (4:3)</PresentationFormat>
  <Paragraphs>102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Diseño predeterminado</vt:lpstr>
      <vt:lpstr>ОБЩИЕ СВЕДЕНИЯ О ПАРФЮМЕРИИ И КОСМЕТИКЕ</vt:lpstr>
      <vt:lpstr>Презентация PowerPoint</vt:lpstr>
      <vt:lpstr>Парфюмерные товары </vt:lpstr>
      <vt:lpstr>Презентация PowerPoint</vt:lpstr>
      <vt:lpstr>Косметика</vt:lpstr>
      <vt:lpstr>Косметика</vt:lpstr>
      <vt:lpstr>Медицинская косметика</vt:lpstr>
      <vt:lpstr>Декоративная косметика</vt:lpstr>
      <vt:lpstr>Классификация косметических товаров</vt:lpstr>
      <vt:lpstr>По целевому назначению выделяют:</vt:lpstr>
      <vt:lpstr>По функциональному действию  делятся на:</vt:lpstr>
      <vt:lpstr>К гигиеническим,  профилактическим и лечебным косметическим средствам относятся:</vt:lpstr>
      <vt:lpstr>По специализации ухода</vt:lpstr>
      <vt:lpstr>По консистенции:</vt:lpstr>
      <vt:lpstr>Презентация PowerPoint</vt:lpstr>
      <vt:lpstr>Другие общие классификационные признаки:</vt:lpstr>
      <vt:lpstr>Косметологические учреждения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ПАРФЮМЕРИИ И КОСМЕТИКИ</dc:title>
  <dc:creator>Админ</dc:creator>
  <cp:lastModifiedBy>Admin</cp:lastModifiedBy>
  <cp:revision>19</cp:revision>
  <dcterms:created xsi:type="dcterms:W3CDTF">2017-09-16T18:04:26Z</dcterms:created>
  <dcterms:modified xsi:type="dcterms:W3CDTF">2018-10-31T10:58:28Z</dcterms:modified>
</cp:coreProperties>
</file>