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embeddedFontLst>
    <p:embeddedFont>
      <p:font typeface="Roboto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font" Target="fonts/Roboto-bold.fntdata"/><Relationship Id="rId10" Type="http://schemas.openxmlformats.org/officeDocument/2006/relationships/slide" Target="slides/slide5.xml"/><Relationship Id="rId21" Type="http://schemas.openxmlformats.org/officeDocument/2006/relationships/font" Target="fonts/Roboto-regular.fntdata"/><Relationship Id="rId13" Type="http://schemas.openxmlformats.org/officeDocument/2006/relationships/slide" Target="slides/slide8.xml"/><Relationship Id="rId24" Type="http://schemas.openxmlformats.org/officeDocument/2006/relationships/font" Target="fonts/Roboto-boldItalic.fntdata"/><Relationship Id="rId12" Type="http://schemas.openxmlformats.org/officeDocument/2006/relationships/slide" Target="slides/slide7.xml"/><Relationship Id="rId23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a1233c8ae3_0_3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a1233c8ae3_0_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a1233c8ae3_0_4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a1233c8ae3_0_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a1233c8ae3_0_4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a1233c8ae3_0_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a1233c8ae3_0_4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a1233c8ae3_0_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a1233c8ae3_0_4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a1233c8ae3_0_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a1233c8ae3_0_4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a1233c8ae3_0_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a1233c8ae3_0_4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a1233c8ae3_0_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a1233c8ae3_0_4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a1233c8ae3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a1233c8ae3_0_4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a1233c8ae3_0_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a1233c8ae3_0_4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a1233c8ae3_0_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a1233c8ae3_0_4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a1233c8ae3_0_4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a1233c8ae3_0_4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a1233c8ae3_0_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1233c8ae3_0_5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1233c8ae3_0_5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a1233c8ae3_0_5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a1233c8ae3_0_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11" name="Google Shape;11;p2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598100" y="1775222"/>
            <a:ext cx="8222100" cy="838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98088" y="2715913"/>
            <a:ext cx="8222100" cy="43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21" name="Google Shape;21;p3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6" name="Google Shape;26;p3"/>
          <p:cNvSpPr txBox="1"/>
          <p:nvPr>
            <p:ph type="title"/>
          </p:nvPr>
        </p:nvSpPr>
        <p:spPr>
          <a:xfrm>
            <a:off x="598100" y="2152347"/>
            <a:ext cx="8222100" cy="8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7" name="Google Shape;27;p3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oogle Shape;29;p4"/>
          <p:cNvGrpSpPr/>
          <p:nvPr/>
        </p:nvGrpSpPr>
        <p:grpSpPr>
          <a:xfrm>
            <a:off x="0" y="3903669"/>
            <a:ext cx="9144000" cy="1239925"/>
            <a:chOff x="0" y="3903669"/>
            <a:chExt cx="9144000" cy="1239925"/>
          </a:xfrm>
        </p:grpSpPr>
        <p:sp>
          <p:nvSpPr>
            <p:cNvPr id="30" name="Google Shape;30;p4"/>
            <p:cNvSpPr/>
            <p:nvPr/>
          </p:nvSpPr>
          <p:spPr>
            <a:xfrm>
              <a:off x="8154895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4"/>
            <p:cNvSpPr/>
            <p:nvPr/>
          </p:nvSpPr>
          <p:spPr>
            <a:xfrm flipH="1">
              <a:off x="6181163" y="3903669"/>
              <a:ext cx="989100" cy="9879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7170274" y="3903669"/>
              <a:ext cx="989100" cy="9879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 rot="10800000">
              <a:off x="8154757" y="3903682"/>
              <a:ext cx="989100" cy="9879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4891594"/>
              <a:ext cx="9144000" cy="25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5" name="Google Shape;35;p4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7" name="Google Shape;37;p4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" type="body"/>
          </p:nvPr>
        </p:nvSpPr>
        <p:spPr>
          <a:xfrm>
            <a:off x="3117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5"/>
          <p:cNvSpPr txBox="1"/>
          <p:nvPr>
            <p:ph idx="2" type="body"/>
          </p:nvPr>
        </p:nvSpPr>
        <p:spPr>
          <a:xfrm>
            <a:off x="4832400" y="1229975"/>
            <a:ext cx="39999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2" name="Google Shape;42;p5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311700" y="1465804"/>
            <a:ext cx="2808000" cy="310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4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oogle Shape;51;p8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52" name="Google Shape;52;p8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8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8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8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8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" name="Google Shape;57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/>
          <p:nvPr/>
        </p:nvSpPr>
        <p:spPr>
          <a:xfrm>
            <a:off x="4572000" y="-17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" name="Google Shape;61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2" name="Google Shape;62;p9"/>
          <p:cNvSpPr txBox="1"/>
          <p:nvPr>
            <p:ph type="title"/>
          </p:nvPr>
        </p:nvSpPr>
        <p:spPr>
          <a:xfrm>
            <a:off x="265500" y="1151100"/>
            <a:ext cx="4045200" cy="1564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63" name="Google Shape;63;p9"/>
          <p:cNvSpPr txBox="1"/>
          <p:nvPr>
            <p:ph idx="1" type="subTitle"/>
          </p:nvPr>
        </p:nvSpPr>
        <p:spPr>
          <a:xfrm>
            <a:off x="265500" y="2769001"/>
            <a:ext cx="4045200" cy="126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4" name="Google Shape;64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68" name="Google Shape;68;p10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11"/>
          <p:cNvGrpSpPr/>
          <p:nvPr/>
        </p:nvGrpSpPr>
        <p:grpSpPr>
          <a:xfrm>
            <a:off x="6098378" y="5"/>
            <a:ext cx="3045625" cy="2030570"/>
            <a:chOff x="6098378" y="5"/>
            <a:chExt cx="3045625" cy="2030570"/>
          </a:xfrm>
        </p:grpSpPr>
        <p:sp>
          <p:nvSpPr>
            <p:cNvPr id="71" name="Google Shape;71;p11"/>
            <p:cNvSpPr/>
            <p:nvPr/>
          </p:nvSpPr>
          <p:spPr>
            <a:xfrm>
              <a:off x="8128803" y="16"/>
              <a:ext cx="1015200" cy="1015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1"/>
            <p:cNvSpPr/>
            <p:nvPr/>
          </p:nvSpPr>
          <p:spPr>
            <a:xfrm flipH="1">
              <a:off x="7113463" y="5"/>
              <a:ext cx="1015200" cy="10152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1"/>
            <p:cNvSpPr/>
            <p:nvPr/>
          </p:nvSpPr>
          <p:spPr>
            <a:xfrm flipH="1" rot="10800000">
              <a:off x="7113588" y="107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1"/>
            <p:cNvSpPr/>
            <p:nvPr/>
          </p:nvSpPr>
          <p:spPr>
            <a:xfrm rot="10800000">
              <a:off x="6098378" y="97"/>
              <a:ext cx="1015200" cy="10152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1"/>
            <p:cNvSpPr/>
            <p:nvPr/>
          </p:nvSpPr>
          <p:spPr>
            <a:xfrm rot="10800000">
              <a:off x="8128789" y="1015375"/>
              <a:ext cx="1015200" cy="1015200"/>
            </a:xfrm>
            <a:prstGeom prst="rtTriangle">
              <a:avLst/>
            </a:pr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6" name="Google Shape;76;p11"/>
          <p:cNvSpPr txBox="1"/>
          <p:nvPr>
            <p:ph hasCustomPrompt="1" type="title"/>
          </p:nvPr>
        </p:nvSpPr>
        <p:spPr>
          <a:xfrm>
            <a:off x="311700" y="1256050"/>
            <a:ext cx="8520600" cy="2030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0"/>
              <a:buNone/>
              <a:defRPr sz="12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77" name="Google Shape;77;p11"/>
          <p:cNvSpPr txBox="1"/>
          <p:nvPr>
            <p:ph idx="1" type="body"/>
          </p:nvPr>
        </p:nvSpPr>
        <p:spPr>
          <a:xfrm>
            <a:off x="311700" y="3369225"/>
            <a:ext cx="8520600" cy="12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dk2"/>
                </a:solidFill>
              </a:defRPr>
            </a:lvl1pPr>
            <a:lvl2pPr lvl="1">
              <a:buNone/>
              <a:defRPr>
                <a:solidFill>
                  <a:schemeClr val="dk2"/>
                </a:solidFill>
              </a:defRPr>
            </a:lvl2pPr>
            <a:lvl3pPr lvl="2">
              <a:buNone/>
              <a:defRPr>
                <a:solidFill>
                  <a:schemeClr val="dk2"/>
                </a:solidFill>
              </a:defRPr>
            </a:lvl3pPr>
            <a:lvl4pPr lvl="3">
              <a:buNone/>
              <a:defRPr>
                <a:solidFill>
                  <a:schemeClr val="dk2"/>
                </a:solidFill>
              </a:defRPr>
            </a:lvl4pPr>
            <a:lvl5pPr lvl="4">
              <a:buNone/>
              <a:defRPr>
                <a:solidFill>
                  <a:schemeClr val="dk2"/>
                </a:solidFill>
              </a:defRPr>
            </a:lvl5pPr>
            <a:lvl6pPr lvl="5">
              <a:buNone/>
              <a:defRPr>
                <a:solidFill>
                  <a:schemeClr val="dk2"/>
                </a:solidFill>
              </a:defRPr>
            </a:lvl6pPr>
            <a:lvl7pPr lvl="6">
              <a:buNone/>
              <a:defRPr>
                <a:solidFill>
                  <a:schemeClr val="dk2"/>
                </a:solidFill>
              </a:defRPr>
            </a:lvl7pPr>
            <a:lvl8pPr lvl="7">
              <a:buNone/>
              <a:defRPr>
                <a:solidFill>
                  <a:schemeClr val="dk2"/>
                </a:solidFill>
              </a:defRPr>
            </a:lvl8pPr>
            <a:lvl9pPr lvl="8">
              <a:buNone/>
              <a:defRPr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geometric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10000"/>
            <a:ext cx="8520600" cy="6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  <a:defRPr sz="3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Roboto"/>
              <a:buChar char="●"/>
              <a:defRPr sz="18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●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Roboto"/>
              <a:buChar char="○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Roboto"/>
              <a:buChar char="■"/>
              <a:defRPr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60431" y="4651190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jpg"/><Relationship Id="rId4" Type="http://schemas.openxmlformats.org/officeDocument/2006/relationships/image" Target="../media/image7.jpg"/><Relationship Id="rId5" Type="http://schemas.openxmlformats.org/officeDocument/2006/relationships/image" Target="../media/image27.jpg"/><Relationship Id="rId6" Type="http://schemas.openxmlformats.org/officeDocument/2006/relationships/image" Target="../media/image5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Relationship Id="rId4" Type="http://schemas.openxmlformats.org/officeDocument/2006/relationships/image" Target="../media/image18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Relationship Id="rId4" Type="http://schemas.openxmlformats.org/officeDocument/2006/relationships/image" Target="../media/image8.jpg"/><Relationship Id="rId5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jpg"/><Relationship Id="rId4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g"/><Relationship Id="rId4" Type="http://schemas.openxmlformats.org/officeDocument/2006/relationships/image" Target="../media/image23.jpg"/><Relationship Id="rId5" Type="http://schemas.openxmlformats.org/officeDocument/2006/relationships/image" Target="../media/image1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g"/><Relationship Id="rId4" Type="http://schemas.openxmlformats.org/officeDocument/2006/relationships/image" Target="../media/image1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9.jpg"/><Relationship Id="rId4" Type="http://schemas.openxmlformats.org/officeDocument/2006/relationships/image" Target="../media/image2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jpg"/><Relationship Id="rId4" Type="http://schemas.openxmlformats.org/officeDocument/2006/relationships/image" Target="../media/image26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jpg"/><Relationship Id="rId4" Type="http://schemas.openxmlformats.org/officeDocument/2006/relationships/image" Target="../media/image25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ctrTitle"/>
          </p:nvPr>
        </p:nvSpPr>
        <p:spPr>
          <a:xfrm>
            <a:off x="311708" y="10152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None/>
            </a:pPr>
            <a:r>
              <a:rPr b="1" i="1" lang="en" sz="3500">
                <a:solidFill>
                  <a:srgbClr val="333333"/>
                </a:solidFill>
                <a:highlight>
                  <a:srgbClr val="FFFFFF"/>
                </a:highlight>
              </a:rPr>
              <a:t>Классификация и ассортимент хлеба и хлебобулочных изделий</a:t>
            </a:r>
            <a:endParaRPr b="1" i="1" sz="6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idx="1" type="body"/>
          </p:nvPr>
        </p:nvSpPr>
        <p:spPr>
          <a:xfrm>
            <a:off x="311700" y="467600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Хлебобулочные изделия в зависимости от вида используемой муки могут быть ржаные, пшеничные, ржано-пшеничные и пшенично-ржаные.</a:t>
            </a:r>
            <a:endParaRPr sz="155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По рецептуре изделия бывают простые, улучшенные и сдобные (только пшеничные). В рецептуру простых изделий входят мука, вода, дрожжи и соль. В рецептуру улучшенных изделий вводят дополнительное сырье — молочные продукты, сахар, патоку, солод и др.</a:t>
            </a:r>
            <a:endParaRPr sz="2300"/>
          </a:p>
        </p:txBody>
      </p:sp>
      <p:pic>
        <p:nvPicPr>
          <p:cNvPr id="91" name="Google Shape;9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679050"/>
            <a:ext cx="2178250" cy="1452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0825" y="2679048"/>
            <a:ext cx="2178251" cy="1450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9950" y="2679050"/>
            <a:ext cx="1087834" cy="1450472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48650" y="2679051"/>
            <a:ext cx="2178250" cy="1452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5"/>
          <p:cNvSpPr txBox="1"/>
          <p:nvPr>
            <p:ph idx="1" type="body"/>
          </p:nvPr>
        </p:nvSpPr>
        <p:spPr>
          <a:xfrm>
            <a:off x="311700" y="4747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В сдобных изделиях содержится много жира и сахара, кроме того, могут быть добавлены орехи, изюм, цукаты, яйца, сахарная пудра и др.</a:t>
            </a:r>
            <a:endParaRPr sz="155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По способу выпечки различают изделия подовые и формовые:</a:t>
            </a:r>
            <a:endParaRPr sz="1750">
              <a:solidFill>
                <a:srgbClr val="337AB7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1600"/>
              </a:spcAft>
              <a:buNone/>
            </a:pPr>
            <a:r>
              <a:t/>
            </a:r>
            <a:endParaRPr sz="2300"/>
          </a:p>
        </p:txBody>
      </p:sp>
      <p:pic>
        <p:nvPicPr>
          <p:cNvPr id="100" name="Google Shape;10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699725"/>
            <a:ext cx="4041050" cy="2674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42858" y="1699724"/>
            <a:ext cx="2744067" cy="267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>
            <p:ph idx="1" type="body"/>
          </p:nvPr>
        </p:nvSpPr>
        <p:spPr>
          <a:xfrm>
            <a:off x="311700" y="325125"/>
            <a:ext cx="8520600" cy="414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Хлеб ржаной </a:t>
            </a:r>
            <a:r>
              <a:rPr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выпекают из сеяной, обдирной и обойной муки.</a:t>
            </a:r>
            <a:endParaRPr sz="155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Хлеб ржано-пшеничный простой </a:t>
            </a:r>
            <a:r>
              <a:rPr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выпекают формовым и подовым из муки ржаной обойной и пшеничной обойной, массой 0,75-1,45 кг.</a:t>
            </a:r>
            <a:endParaRPr sz="155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Хлеб из пшеничной муки </a:t>
            </a:r>
            <a:r>
              <a:rPr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выпекают простым, улучшенным и сдобным.</a:t>
            </a:r>
            <a:endParaRPr sz="155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Булочные изделия выпекают из пшеничной муки, массой менее 500 г. К ним относят батоны, плетеные изделия, булки, сайки, сдобные булочные изделия.</a:t>
            </a:r>
            <a:endParaRPr sz="1550">
              <a:solidFill>
                <a:srgbClr val="337AB7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55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 sz="155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/>
          <p:nvPr>
            <p:ph type="title"/>
          </p:nvPr>
        </p:nvSpPr>
        <p:spPr>
          <a:xfrm>
            <a:off x="311700" y="267525"/>
            <a:ext cx="8520600" cy="90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Хлеб из ржаной муки.</a:t>
            </a:r>
            <a:endParaRPr sz="4000"/>
          </a:p>
        </p:txBody>
      </p:sp>
      <p:sp>
        <p:nvSpPr>
          <p:cNvPr id="112" name="Google Shape;112;p17"/>
          <p:cNvSpPr txBox="1"/>
          <p:nvPr>
            <p:ph idx="1" type="body"/>
          </p:nvPr>
        </p:nvSpPr>
        <p:spPr>
          <a:xfrm>
            <a:off x="311700" y="1229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зависимос­ти от рецептуры и особенностей приготовления теста выра­батывают простой и улучшенный хлеб.</a:t>
            </a:r>
            <a:endParaRPr sz="15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38100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Ржаной хлеб простой изготовляют только из основного сырья: муки, воды, соли, закваски.</a:t>
            </a:r>
            <a:endParaRPr sz="15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38100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Ржаной простой хлеб выпекают из обойной муки весовым, формовым, подовым и штучным; масса — 0,5 и 1,4 кг.</a:t>
            </a:r>
            <a:endParaRPr sz="15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38100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5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Хлеб из обойной муки имеет приятный кисловатый вкус, характери­зуется наиболее высокой влажностью</a:t>
            </a:r>
            <a:endParaRPr sz="15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/>
          <p:nvPr>
            <p:ph type="title"/>
          </p:nvPr>
        </p:nvSpPr>
        <p:spPr>
          <a:xfrm>
            <a:off x="311700" y="139250"/>
            <a:ext cx="8520600" cy="71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Хлеб пшеничный из муки обойной, высшего, 1-го и 2-го сортов</a:t>
            </a:r>
            <a:endParaRPr sz="2100"/>
          </a:p>
        </p:txBody>
      </p:sp>
      <p:sp>
        <p:nvSpPr>
          <p:cNvPr id="118" name="Google Shape;118;p18"/>
          <p:cNvSpPr txBox="1"/>
          <p:nvPr>
            <p:ph idx="1" type="body"/>
          </p:nvPr>
        </p:nvSpPr>
        <p:spPr>
          <a:xfrm>
            <a:off x="311700" y="854750"/>
            <a:ext cx="8520600" cy="240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Пшеничное тесто готовят из всех сортов пшеничной муки. По рецептуре он может быть простым и улучшенным.</a:t>
            </a:r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38100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Простые сорта выпекают из пшеничной муки 1-го, 2-го сортов и обойной. Выпекают хлеб в формах или на поду, ве­совым или штучным. Название его определяется сортом муки, например хлеб из пшеничной муки высшего сорта. Сюда же относятся Паляница украинская, Паляница николаевская, Арнаут киевский и др.</a:t>
            </a:r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38100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05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Улучшенный пшеничный хлеб выпекают из муки высшего, 1-го и 2-го сортов с введением в рецептуру по 3—6 % сахара и 2-8 % маргарина. Наиболее распространенными сортами этой подгруп­пы являются Красносельский хлеб, Саратовский калач. Ситный с изюмом, Дорожный; его упаковывают в полимерные пленки, предо-, храняющие от высыхания.Влажность улучшенных сортов хлеба—42—45%, кислот­ность — 2,5—5 °Н, пористость — 65—75 %.</a:t>
            </a:r>
            <a:endParaRPr sz="105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 sz="1050"/>
          </a:p>
        </p:txBody>
      </p:sp>
      <p:pic>
        <p:nvPicPr>
          <p:cNvPr id="119" name="Google Shape;11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9800" y="2978900"/>
            <a:ext cx="2381150" cy="178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3225" y="2978901"/>
            <a:ext cx="2681195" cy="1785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56700" y="2978900"/>
            <a:ext cx="2734323" cy="1785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9"/>
          <p:cNvSpPr txBox="1"/>
          <p:nvPr>
            <p:ph idx="1" type="body"/>
          </p:nvPr>
        </p:nvSpPr>
        <p:spPr>
          <a:xfrm>
            <a:off x="311700" y="239650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К </a:t>
            </a:r>
            <a:r>
              <a:rPr i="1"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сдобным булочным изделиям </a:t>
            </a:r>
            <a:r>
              <a:rPr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относят изделия, в рецептуру которых входят сахар и жир в суммарном количестве 14%.</a:t>
            </a:r>
            <a:endParaRPr sz="155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По наименованиям сдобные изделия могут быть объединены в следующие основные группы: хлеб, булки, сдоба, слойки, изделия любительские, мелкоштучные, пироги, лепешки. Каждая группа может включать несколько видов и разновидностей. Сдобные изделия вырабатывают в основном массой 0,05-0,5 кг, некоторые имеют большую массу — 1,0—2,0 кг</a:t>
            </a:r>
            <a:endParaRPr sz="1550">
              <a:solidFill>
                <a:srgbClr val="337AB7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1600"/>
              </a:spcAft>
              <a:buNone/>
            </a:pPr>
            <a:r>
              <a:t/>
            </a:r>
            <a:endParaRPr sz="1900"/>
          </a:p>
        </p:txBody>
      </p:sp>
      <p:pic>
        <p:nvPicPr>
          <p:cNvPr id="127" name="Google Shape;12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627200"/>
            <a:ext cx="2575350" cy="177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73675" y="2627199"/>
            <a:ext cx="2658417" cy="177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8713" y="2627200"/>
            <a:ext cx="2358611" cy="177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0"/>
          <p:cNvSpPr txBox="1"/>
          <p:nvPr>
            <p:ph idx="1" type="body"/>
          </p:nvPr>
        </p:nvSpPr>
        <p:spPr>
          <a:xfrm>
            <a:off x="311700" y="2040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i="1"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Слоеные булочные изделия </a:t>
            </a:r>
            <a:r>
              <a:rPr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— булочки слоеные квадратной формы, конвертики слоеные с повидлом продолговато-овальные или квадратные, слойка Свердловская квадратной или прямоугольной формы с притисками, слойка кондитерская квадратная или округлая и др. По рецептуре в слоеное тесто вводят путем «слоения» сливочное масло. Раскатку и складывание повторяют несколько раз, тесто выдерживают на холоде, после чего формуют изделия.</a:t>
            </a:r>
            <a:endParaRPr sz="2300"/>
          </a:p>
        </p:txBody>
      </p:sp>
      <p:pic>
        <p:nvPicPr>
          <p:cNvPr id="135" name="Google Shape;135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876" y="2176300"/>
            <a:ext cx="3470376" cy="231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3125" y="2176300"/>
            <a:ext cx="2865870" cy="2311801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0"/>
          <p:cNvSpPr txBox="1"/>
          <p:nvPr/>
        </p:nvSpPr>
        <p:spPr>
          <a:xfrm>
            <a:off x="2151425" y="626900"/>
            <a:ext cx="4103400" cy="4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/>
          <p:nvPr>
            <p:ph idx="1" type="body"/>
          </p:nvPr>
        </p:nvSpPr>
        <p:spPr>
          <a:xfrm>
            <a:off x="333075" y="367875"/>
            <a:ext cx="47391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Любительские изделия </a:t>
            </a:r>
            <a:r>
              <a:rPr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разделывают в виде рожков простых и двойных, розанчиков, витых и круглых булочек, плетенок.</a:t>
            </a:r>
            <a:endParaRPr sz="155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050">
              <a:solidFill>
                <a:srgbClr val="337AB7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3" name="Google Shape;14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9975" y="2811500"/>
            <a:ext cx="3615877" cy="2033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9975" y="121098"/>
            <a:ext cx="3615875" cy="2412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0463" y="2811500"/>
            <a:ext cx="3686531" cy="2033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/>
          <p:nvPr>
            <p:ph idx="1" type="body"/>
          </p:nvPr>
        </p:nvSpPr>
        <p:spPr>
          <a:xfrm>
            <a:off x="311700" y="23252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В последние годы в мире большое внимание уделяется обогащению хлеба различными полезными веществами, придающими ему лечебные и профилактические свойства.</a:t>
            </a:r>
            <a:endParaRPr sz="155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rPr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Лечебный и профилактический эффект от употребления диетических хлебобулочных изделий обеспечивается либо введением в рецептуру необходимых дополнительных компонентов, либо исключением нежелательных, а также изменения технологии их приготовления.</a:t>
            </a:r>
            <a:endParaRPr sz="2300"/>
          </a:p>
        </p:txBody>
      </p:sp>
      <p:pic>
        <p:nvPicPr>
          <p:cNvPr id="151" name="Google Shape;151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571750"/>
            <a:ext cx="3376000" cy="208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47707" y="2571749"/>
            <a:ext cx="3200243" cy="208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3"/>
          <p:cNvSpPr txBox="1"/>
          <p:nvPr>
            <p:ph idx="1" type="body"/>
          </p:nvPr>
        </p:nvSpPr>
        <p:spPr>
          <a:xfrm>
            <a:off x="311700" y="367875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Диетические хлебобулочные изделия предназначены для лечебного и профилактического питания. В зависимости от назначения подразделяют на семь групп: бессолевые, с пониженной кислотностью, пониженным содержанием углеводов, с пониженным содержанием белка, с повышенным содержанием пищевых волокон, с добавлением лецитина или овсяной муки, с повышенным содержанием йода.</a:t>
            </a:r>
            <a:endParaRPr sz="155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i="1" sz="1050">
              <a:solidFill>
                <a:srgbClr val="333333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8" name="Google Shape;158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9704" y="2205500"/>
            <a:ext cx="2504425" cy="2275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86750" y="2205500"/>
            <a:ext cx="3436667" cy="2275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 txBox="1"/>
          <p:nvPr>
            <p:ph idx="1" type="body"/>
          </p:nvPr>
        </p:nvSpPr>
        <p:spPr>
          <a:xfrm>
            <a:off x="340200" y="567350"/>
            <a:ext cx="8520600" cy="333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550">
                <a:solidFill>
                  <a:srgbClr val="333333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Хлеб - один из наиболее употребляемых населением продуктов питания. Введение в его рецептуру компонентов, придающих лечебные и профилактические свойства, позволит эффективно решить проблему профилактики и лечения различных заболеваний, связанных с дефицитом тех или иных веществ.</a:t>
            </a:r>
            <a:endParaRPr sz="2300"/>
          </a:p>
        </p:txBody>
      </p:sp>
      <p:pic>
        <p:nvPicPr>
          <p:cNvPr id="165" name="Google Shape;16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269375"/>
            <a:ext cx="3429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0650" y="1869400"/>
            <a:ext cx="2685975" cy="268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5"/>
          <p:cNvSpPr txBox="1"/>
          <p:nvPr>
            <p:ph type="title"/>
          </p:nvPr>
        </p:nvSpPr>
        <p:spPr>
          <a:xfrm>
            <a:off x="311700" y="303125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0" rtl="0" algn="just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Национальные сорта хлеба.</a:t>
            </a:r>
            <a:endParaRPr sz="4000"/>
          </a:p>
        </p:txBody>
      </p:sp>
      <p:sp>
        <p:nvSpPr>
          <p:cNvPr id="172" name="Google Shape;172;p25"/>
          <p:cNvSpPr txBox="1"/>
          <p:nvPr>
            <p:ph idx="1" type="body"/>
          </p:nvPr>
        </p:nvSpPr>
        <p:spPr>
          <a:xfrm>
            <a:off x="254700" y="1030400"/>
            <a:ext cx="6185400" cy="363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38100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 производстве национальных сортов хлеба применяется пшенич­ная мука всех вырабатываемых сортов: иногда добавляют куку­рузную муку, измельченный пут (или горох), часто используют баранье сало и пряности — бадьян, анис, тмин, семена кунжута.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38100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Армянский лаваш выпекают из пшеничной муки 1-го и 2-го сортов. Он представляет со­бой тонкую лепешку удлиненно-овальной формы, поверхность пузырчатая, светло-коричневого цвета. Мякиш почти отсут­ствует.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38100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у армянского матнакаша форма овально-удлиненная, с про­дольными углублениями. Мякиш имеет крупную неравномер­ную пористость. Выпекают из пшеничной муки высшего, 1-го и 2-го сортов и обойной.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381000" rtl="0" algn="just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Грузинский хлеб выпекают из муки пшеничной 1-го, 2-го сортов и обойной. Выпускаются различные виды грузинского хлеба — Грузинский круглый, Мадаури, Шоти и др.</a:t>
            </a:r>
            <a:endParaRPr sz="1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 sz="1700"/>
          </a:p>
        </p:txBody>
      </p:sp>
      <p:pic>
        <p:nvPicPr>
          <p:cNvPr id="173" name="Google Shape;17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900" y="303125"/>
            <a:ext cx="2331400" cy="233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00900" y="2794050"/>
            <a:ext cx="2331400" cy="174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6"/>
          <p:cNvSpPr txBox="1"/>
          <p:nvPr>
            <p:ph type="title"/>
          </p:nvPr>
        </p:nvSpPr>
        <p:spPr>
          <a:xfrm>
            <a:off x="311700" y="224775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Классификация </a:t>
            </a:r>
            <a:endParaRPr/>
          </a:p>
        </p:txBody>
      </p:sp>
      <p:pic>
        <p:nvPicPr>
          <p:cNvPr id="180" name="Google Shape;18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2825" y="904750"/>
            <a:ext cx="7218350" cy="398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/>
          <p:cNvSpPr txBox="1"/>
          <p:nvPr>
            <p:ph type="title"/>
          </p:nvPr>
        </p:nvSpPr>
        <p:spPr>
          <a:xfrm>
            <a:off x="311700" y="224775"/>
            <a:ext cx="8520600" cy="607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Классификация </a:t>
            </a:r>
            <a:endParaRPr/>
          </a:p>
        </p:txBody>
      </p:sp>
      <p:pic>
        <p:nvPicPr>
          <p:cNvPr id="186" name="Google Shape;18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5000" y="832575"/>
            <a:ext cx="5774000" cy="406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eometric">
  <a:themeElements>
    <a:clrScheme name="Geometric">
      <a:dk1>
        <a:srgbClr val="2A3990"/>
      </a:dk1>
      <a:lt1>
        <a:srgbClr val="FFFFFF"/>
      </a:lt1>
      <a:dk2>
        <a:srgbClr val="434343"/>
      </a:dk2>
      <a:lt2>
        <a:srgbClr val="999999"/>
      </a:lt2>
      <a:accent1>
        <a:srgbClr val="212D74"/>
      </a:accent1>
      <a:accent2>
        <a:srgbClr val="3949AB"/>
      </a:accent2>
      <a:accent3>
        <a:srgbClr val="9C254D"/>
      </a:accent3>
      <a:accent4>
        <a:srgbClr val="D23369"/>
      </a:accent4>
      <a:accent5>
        <a:srgbClr val="F06292"/>
      </a:accent5>
      <a:accent6>
        <a:srgbClr val="7890CD"/>
      </a:accent6>
      <a:hlink>
        <a:srgbClr val="F06292"/>
      </a:hlink>
      <a:folHlink>
        <a:srgbClr val="F0629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