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79" r:id="rId4"/>
    <p:sldId id="259" r:id="rId5"/>
    <p:sldId id="280" r:id="rId6"/>
    <p:sldId id="260" r:id="rId7"/>
    <p:sldId id="281" r:id="rId8"/>
    <p:sldId id="261" r:id="rId9"/>
    <p:sldId id="289" r:id="rId10"/>
    <p:sldId id="262" r:id="rId11"/>
    <p:sldId id="290" r:id="rId12"/>
    <p:sldId id="263" r:id="rId13"/>
    <p:sldId id="291" r:id="rId14"/>
    <p:sldId id="264" r:id="rId15"/>
    <p:sldId id="298" r:id="rId16"/>
    <p:sldId id="265" r:id="rId17"/>
    <p:sldId id="266" r:id="rId18"/>
    <p:sldId id="267" r:id="rId19"/>
    <p:sldId id="268" r:id="rId20"/>
    <p:sldId id="269" r:id="rId21"/>
    <p:sldId id="297" r:id="rId22"/>
    <p:sldId id="286" r:id="rId23"/>
    <p:sldId id="293" r:id="rId24"/>
    <p:sldId id="270" r:id="rId25"/>
    <p:sldId id="299" r:id="rId26"/>
    <p:sldId id="271" r:id="rId27"/>
    <p:sldId id="302" r:id="rId28"/>
    <p:sldId id="272" r:id="rId29"/>
    <p:sldId id="273" r:id="rId30"/>
    <p:sldId id="288" r:id="rId31"/>
    <p:sldId id="296" r:id="rId32"/>
    <p:sldId id="274" r:id="rId33"/>
    <p:sldId id="300" r:id="rId34"/>
    <p:sldId id="275" r:id="rId35"/>
    <p:sldId id="282" r:id="rId36"/>
    <p:sldId id="276" r:id="rId37"/>
    <p:sldId id="301" r:id="rId38"/>
    <p:sldId id="287" r:id="rId39"/>
    <p:sldId id="277" r:id="rId40"/>
    <p:sldId id="303" r:id="rId41"/>
    <p:sldId id="278" r:id="rId42"/>
    <p:sldId id="295" r:id="rId43"/>
    <p:sldId id="292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CC00CC"/>
    <a:srgbClr val="CC3300"/>
    <a:srgbClr val="FF0066"/>
    <a:srgbClr val="6600CC"/>
    <a:srgbClr val="990000"/>
    <a:srgbClr val="990099"/>
    <a:srgbClr val="993366"/>
    <a:srgbClr val="FF66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948264" y="2492896"/>
            <a:ext cx="2101537" cy="1384995"/>
          </a:xfrm>
          <a:prstGeom prst="rect">
            <a:avLst/>
          </a:prstGeom>
          <a:ln w="190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РЫБА 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ВЯЛЕНАЯ 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СУШЕНАЯ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6840760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4637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914" y="116632"/>
            <a:ext cx="2021574" cy="1616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914" y="1733321"/>
            <a:ext cx="2021574" cy="1616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914" y="3344390"/>
            <a:ext cx="2021574" cy="1616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915" y="4961080"/>
            <a:ext cx="2021574" cy="178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7828" y="548680"/>
            <a:ext cx="66247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Blip>
                <a:blip r:embed="rId6"/>
              </a:buBlip>
            </a:pPr>
            <a:r>
              <a:rPr lang="ru-RU" sz="3600" b="1" u="sng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Вяленой</a:t>
            </a:r>
            <a:r>
              <a:rPr lang="ru-RU" sz="3200" dirty="0" smtClean="0">
                <a:solidFill>
                  <a:srgbClr val="FFFF99"/>
                </a:solidFill>
              </a:rPr>
              <a:t> </a:t>
            </a:r>
            <a:r>
              <a:rPr lang="ru-RU" sz="3200" dirty="0">
                <a:solidFill>
                  <a:srgbClr val="FFFF99"/>
                </a:solidFill>
              </a:rPr>
              <a:t>называют частично обезвоженную в процессе </a:t>
            </a:r>
            <a:r>
              <a:rPr lang="ru-RU" sz="3200" dirty="0" smtClean="0">
                <a:solidFill>
                  <a:srgbClr val="FFFF99"/>
                </a:solidFill>
              </a:rPr>
              <a:t>вяления</a:t>
            </a:r>
            <a:r>
              <a:rPr lang="en-US" sz="3200" dirty="0" smtClean="0">
                <a:solidFill>
                  <a:srgbClr val="FFFF99"/>
                </a:solidFill>
              </a:rPr>
              <a:t> </a:t>
            </a:r>
            <a:r>
              <a:rPr lang="ru-RU" sz="3200" dirty="0" smtClean="0">
                <a:solidFill>
                  <a:srgbClr val="FFFF99"/>
                </a:solidFill>
              </a:rPr>
              <a:t>соленую </a:t>
            </a:r>
            <a:r>
              <a:rPr lang="ru-RU" sz="3200" dirty="0">
                <a:solidFill>
                  <a:srgbClr val="FFFF99"/>
                </a:solidFill>
              </a:rPr>
              <a:t>рыбу, обладающую плотной консистенцией и </a:t>
            </a:r>
            <a:r>
              <a:rPr lang="ru-RU" sz="3200" dirty="0" smtClean="0">
                <a:solidFill>
                  <a:srgbClr val="FFFF99"/>
                </a:solidFill>
              </a:rPr>
              <a:t>свойствами</a:t>
            </a:r>
            <a:r>
              <a:rPr lang="en-US" sz="3200" dirty="0" smtClean="0">
                <a:solidFill>
                  <a:srgbClr val="FFFF99"/>
                </a:solidFill>
              </a:rPr>
              <a:t> </a:t>
            </a:r>
            <a:r>
              <a:rPr lang="ru-RU" sz="3200" dirty="0" smtClean="0">
                <a:solidFill>
                  <a:srgbClr val="FFFF99"/>
                </a:solidFill>
              </a:rPr>
              <a:t>созревшего продукта</a:t>
            </a:r>
            <a:endParaRPr lang="ru-RU" sz="3200" dirty="0">
              <a:solidFill>
                <a:srgbClr val="FFFF99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044" y="4005064"/>
            <a:ext cx="66247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Blip>
                <a:blip r:embed="rId6"/>
              </a:buBlip>
            </a:pPr>
            <a:r>
              <a:rPr lang="ru-RU" sz="3600" b="1" u="sng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Сушеной</a:t>
            </a:r>
            <a:r>
              <a:rPr lang="ru-RU" sz="3200" dirty="0">
                <a:solidFill>
                  <a:srgbClr val="FFFF99"/>
                </a:solidFill>
              </a:rPr>
              <a:t> называется рыба, обезвоженная в результате </a:t>
            </a:r>
            <a:r>
              <a:rPr lang="ru-RU" sz="3200" dirty="0" smtClean="0">
                <a:solidFill>
                  <a:srgbClr val="FFFF99"/>
                </a:solidFill>
              </a:rPr>
              <a:t>сушки</a:t>
            </a:r>
            <a:r>
              <a:rPr lang="en-US" sz="3200" dirty="0" smtClean="0">
                <a:solidFill>
                  <a:srgbClr val="FFFF99"/>
                </a:solidFill>
              </a:rPr>
              <a:t> </a:t>
            </a:r>
            <a:r>
              <a:rPr lang="ru-RU" sz="3200" dirty="0" smtClean="0">
                <a:solidFill>
                  <a:srgbClr val="FFFF99"/>
                </a:solidFill>
              </a:rPr>
              <a:t>до </a:t>
            </a:r>
            <a:r>
              <a:rPr lang="ru-RU" sz="3200" dirty="0">
                <a:solidFill>
                  <a:srgbClr val="FFFF99"/>
                </a:solidFill>
              </a:rPr>
              <a:t>определенной </a:t>
            </a:r>
            <a:r>
              <a:rPr lang="en-US" sz="3200" dirty="0" smtClean="0">
                <a:solidFill>
                  <a:srgbClr val="FFFF99"/>
                </a:solidFill>
              </a:rPr>
              <a:t> </a:t>
            </a:r>
            <a:r>
              <a:rPr lang="ru-RU" sz="3200" dirty="0" smtClean="0">
                <a:solidFill>
                  <a:srgbClr val="FFFF99"/>
                </a:solidFill>
              </a:rPr>
              <a:t>массовой </a:t>
            </a:r>
            <a:r>
              <a:rPr lang="ru-RU" sz="3200" dirty="0">
                <a:solidFill>
                  <a:srgbClr val="FFFF99"/>
                </a:solidFill>
              </a:rPr>
              <a:t>доли </a:t>
            </a:r>
            <a:r>
              <a:rPr lang="ru-RU" sz="3200" dirty="0" smtClean="0">
                <a:solidFill>
                  <a:srgbClr val="FFFF99"/>
                </a:solidFill>
              </a:rPr>
              <a:t>влаги</a:t>
            </a:r>
            <a:endParaRPr lang="ru-RU" sz="3200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973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2716"/>
            <a:ext cx="5328524" cy="6466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458" y="140745"/>
            <a:ext cx="2011775" cy="177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693" y="1916833"/>
            <a:ext cx="2020540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672" y="3296415"/>
            <a:ext cx="2003561" cy="150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692" y="4810864"/>
            <a:ext cx="2020541" cy="1930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477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Классификация и характеристика ассортимента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3782" y="1700808"/>
            <a:ext cx="88569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/>
              <a:t>По видам разделки </a:t>
            </a:r>
            <a:r>
              <a:rPr lang="ru-RU" sz="2400" b="1" i="1" u="sng" dirty="0">
                <a:solidFill>
                  <a:srgbClr val="FF0066"/>
                </a:solidFill>
              </a:rPr>
              <a:t>вяленую рыбу </a:t>
            </a:r>
            <a:r>
              <a:rPr lang="ru-RU" sz="2400" b="1" i="1" u="sng" dirty="0" smtClean="0"/>
              <a:t>подразделяют:</a:t>
            </a:r>
            <a:endParaRPr lang="ru-RU" sz="2400" b="1" i="1" u="sng" dirty="0"/>
          </a:p>
          <a:p>
            <a:pPr marL="342900" indent="-342900">
              <a:buFont typeface="Wingdings" pitchFamily="2" charset="2"/>
              <a:buChar char="q"/>
            </a:pPr>
            <a:r>
              <a:rPr lang="ru-RU" b="1" dirty="0" smtClean="0">
                <a:solidFill>
                  <a:srgbClr val="C00000"/>
                </a:solidFill>
              </a:rPr>
              <a:t>Неразделанная</a:t>
            </a:r>
            <a:r>
              <a:rPr lang="ru-RU" dirty="0" smtClean="0"/>
              <a:t> </a:t>
            </a:r>
            <a:r>
              <a:rPr lang="ru-RU" dirty="0"/>
              <a:t>- рыба в целом виде.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b="1" dirty="0" err="1" smtClean="0">
                <a:solidFill>
                  <a:srgbClr val="7030A0"/>
                </a:solidFill>
              </a:rPr>
              <a:t>Жаброванная</a:t>
            </a:r>
            <a:r>
              <a:rPr lang="ru-RU" dirty="0" smtClean="0"/>
              <a:t> </a:t>
            </a:r>
            <a:r>
              <a:rPr lang="ru-RU" dirty="0"/>
              <a:t>- рыба, у которой удалены жабры или жабры и часть внутренностей.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b="1" dirty="0" smtClean="0">
                <a:solidFill>
                  <a:srgbClr val="002060"/>
                </a:solidFill>
              </a:rPr>
              <a:t>Потрошеная </a:t>
            </a:r>
            <a:r>
              <a:rPr lang="ru-RU" b="1" dirty="0">
                <a:solidFill>
                  <a:srgbClr val="002060"/>
                </a:solidFill>
              </a:rPr>
              <a:t>с головой </a:t>
            </a:r>
            <a:r>
              <a:rPr lang="ru-RU" dirty="0"/>
              <a:t>- рыба, разрезанная по брюшку между грудными плавниками </a:t>
            </a:r>
            <a:r>
              <a:rPr lang="ru-RU" dirty="0" smtClean="0"/>
              <a:t>от </a:t>
            </a:r>
            <a:r>
              <a:rPr lang="ru-RU" dirty="0" err="1" smtClean="0"/>
              <a:t>калтычка</a:t>
            </a:r>
            <a:r>
              <a:rPr lang="ru-RU" dirty="0" smtClean="0"/>
              <a:t> </a:t>
            </a:r>
            <a:r>
              <a:rPr lang="ru-RU" dirty="0"/>
              <a:t>до анального отверстия или далее, </a:t>
            </a:r>
            <a:r>
              <a:rPr lang="ru-RU" dirty="0" err="1"/>
              <a:t>калтычок</a:t>
            </a:r>
            <a:r>
              <a:rPr lang="ru-RU" dirty="0"/>
              <a:t> может быть перерезан; внутренности, в </a:t>
            </a:r>
            <a:r>
              <a:rPr lang="ru-RU" dirty="0" smtClean="0"/>
              <a:t>том числе </a:t>
            </a:r>
            <a:r>
              <a:rPr lang="ru-RU" dirty="0"/>
              <a:t>икра или молоки, удалены; сгустки крови зачищены; жабры могут быть удалены</a:t>
            </a:r>
            <a:r>
              <a:rPr lang="ru-RU" dirty="0" smtClean="0"/>
              <a:t>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b="1" dirty="0">
                <a:solidFill>
                  <a:srgbClr val="990033"/>
                </a:solidFill>
              </a:rPr>
              <a:t>Потрошеная обезглавленная </a:t>
            </a:r>
            <a:r>
              <a:rPr lang="ru-RU" dirty="0"/>
              <a:t>- рыба, разрезанная по брюшку между </a:t>
            </a:r>
            <a:r>
              <a:rPr lang="ru-RU" dirty="0" smtClean="0"/>
              <a:t>грудными плавниками </a:t>
            </a:r>
            <a:r>
              <a:rPr lang="ru-RU" dirty="0"/>
              <a:t>от </a:t>
            </a:r>
            <a:r>
              <a:rPr lang="ru-RU" dirty="0" err="1"/>
              <a:t>калтычка</a:t>
            </a:r>
            <a:r>
              <a:rPr lang="ru-RU" dirty="0"/>
              <a:t> до анального отверстия или далее, </a:t>
            </a:r>
            <a:r>
              <a:rPr lang="ru-RU" dirty="0" err="1"/>
              <a:t>калтычок</a:t>
            </a:r>
            <a:r>
              <a:rPr lang="ru-RU" dirty="0"/>
              <a:t> может быть </a:t>
            </a:r>
            <a:r>
              <a:rPr lang="ru-RU" dirty="0" smtClean="0"/>
              <a:t>перерезан; голова</a:t>
            </a:r>
            <a:r>
              <a:rPr lang="ru-RU" dirty="0"/>
              <a:t>, внутренности, в том числе икра или молоки, удалены; сгустки крови зачищены.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b="1" dirty="0" smtClean="0">
                <a:solidFill>
                  <a:srgbClr val="003300"/>
                </a:solidFill>
              </a:rPr>
              <a:t>Обезглавленная</a:t>
            </a:r>
            <a:r>
              <a:rPr lang="ru-RU" dirty="0" smtClean="0"/>
              <a:t> </a:t>
            </a:r>
            <a:r>
              <a:rPr lang="ru-RU" dirty="0"/>
              <a:t>- рыба, у которой голова с плечевыми костями и внутренности </a:t>
            </a:r>
            <a:r>
              <a:rPr lang="ru-RU" dirty="0" smtClean="0"/>
              <a:t>удалены без </a:t>
            </a:r>
            <a:r>
              <a:rPr lang="ru-RU" dirty="0"/>
              <a:t>разреза по брюшку.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b="1" dirty="0">
                <a:solidFill>
                  <a:srgbClr val="993366"/>
                </a:solidFill>
              </a:rPr>
              <a:t>Пласт с головой </a:t>
            </a:r>
            <a:r>
              <a:rPr lang="ru-RU" dirty="0"/>
              <a:t>- рыба, разрезанная по спине вдоль позвоночника; </a:t>
            </a:r>
            <a:r>
              <a:rPr lang="ru-RU" dirty="0" smtClean="0"/>
              <a:t>жабры, внутренности</a:t>
            </a:r>
            <a:r>
              <a:rPr lang="ru-RU" dirty="0"/>
              <a:t>, в том числе икра или молоки, удалены; сгустки крови зачищены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032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6333"/>
          <a:stretch/>
        </p:blipFill>
        <p:spPr bwMode="auto">
          <a:xfrm>
            <a:off x="179512" y="188640"/>
            <a:ext cx="878497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899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Классификация и характеристика ассортимента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2606" y="1700808"/>
            <a:ext cx="88569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/>
              <a:t>По видам разделки </a:t>
            </a:r>
            <a:r>
              <a:rPr lang="ru-RU" sz="2400" b="1" i="1" u="sng" dirty="0">
                <a:solidFill>
                  <a:srgbClr val="FF0066"/>
                </a:solidFill>
              </a:rPr>
              <a:t>вяленую рыбу </a:t>
            </a:r>
            <a:r>
              <a:rPr lang="ru-RU" sz="2400" b="1" i="1" u="sng" dirty="0"/>
              <a:t>подразделяют:</a:t>
            </a:r>
            <a:endParaRPr lang="ru-RU" sz="2400" b="1" i="1" u="sng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ru-RU" b="1" dirty="0" smtClean="0">
                <a:solidFill>
                  <a:srgbClr val="FF0000"/>
                </a:solidFill>
              </a:rPr>
              <a:t>Обезглавленный пласт </a:t>
            </a:r>
            <a:r>
              <a:rPr lang="ru-RU" dirty="0" smtClean="0"/>
              <a:t>- рыба, разрезанная по спине вдоль позвоночника; голова, внутренности, в том числе икра или молоки, удалены; сгустки крови зачищены.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Полупласт</a:t>
            </a:r>
            <a:r>
              <a:rPr lang="ru-RU" dirty="0" smtClean="0"/>
              <a:t> </a:t>
            </a:r>
            <a:r>
              <a:rPr lang="ru-RU" dirty="0"/>
              <a:t>- рыба, разрезанная по спине вдоль позвоночника от правого глаза </a:t>
            </a:r>
            <a:r>
              <a:rPr lang="ru-RU" dirty="0" smtClean="0"/>
              <a:t>до хвостового </a:t>
            </a:r>
            <a:r>
              <a:rPr lang="ru-RU" dirty="0"/>
              <a:t>плавника; внутренности, в том числе икра или молоки, удалены; сгустки </a:t>
            </a:r>
            <a:r>
              <a:rPr lang="ru-RU" dirty="0" smtClean="0"/>
              <a:t>крови зачищены</a:t>
            </a:r>
            <a:r>
              <a:rPr lang="ru-RU" dirty="0"/>
              <a:t>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b="1" dirty="0" err="1" smtClean="0">
                <a:solidFill>
                  <a:srgbClr val="7030A0"/>
                </a:solidFill>
              </a:rPr>
              <a:t>Палтусная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>
                <a:solidFill>
                  <a:srgbClr val="7030A0"/>
                </a:solidFill>
              </a:rPr>
              <a:t>разделка </a:t>
            </a:r>
            <a:r>
              <a:rPr lang="ru-RU" dirty="0"/>
              <a:t>- рыба, у которой удалены голова вместе с плечевыми </a:t>
            </a:r>
            <a:r>
              <a:rPr lang="ru-RU" dirty="0" smtClean="0"/>
              <a:t>костями, мясо </a:t>
            </a:r>
            <a:r>
              <a:rPr lang="ru-RU" dirty="0"/>
              <a:t>одной из сторон до позвоночника, внутренности, плавники, кроме хвостового, </a:t>
            </a:r>
            <a:r>
              <a:rPr lang="ru-RU" dirty="0" smtClean="0"/>
              <a:t>который выравнивается </a:t>
            </a:r>
            <a:r>
              <a:rPr lang="ru-RU" dirty="0"/>
              <a:t>срезом; сгустки крови зачищены.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b="1" dirty="0" smtClean="0">
                <a:solidFill>
                  <a:srgbClr val="6600CC"/>
                </a:solidFill>
              </a:rPr>
              <a:t>Спинка</a:t>
            </a:r>
            <a:r>
              <a:rPr lang="ru-RU" dirty="0" smtClean="0"/>
              <a:t> </a:t>
            </a:r>
            <a:r>
              <a:rPr lang="ru-RU" dirty="0"/>
              <a:t>- рыба, у которой срезана брюшная часть, удалены внутренности, жабры </a:t>
            </a:r>
            <a:r>
              <a:rPr lang="ru-RU" dirty="0" smtClean="0"/>
              <a:t>или голова </a:t>
            </a:r>
            <a:r>
              <a:rPr lang="ru-RU" dirty="0"/>
              <a:t>с плечевыми костями; сгустки крови зачищены.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b="1" dirty="0" err="1" smtClean="0">
                <a:solidFill>
                  <a:srgbClr val="660066"/>
                </a:solidFill>
              </a:rPr>
              <a:t>Боковник</a:t>
            </a:r>
            <a:r>
              <a:rPr lang="ru-RU" dirty="0" smtClean="0"/>
              <a:t> </a:t>
            </a:r>
            <a:r>
              <a:rPr lang="ru-RU" dirty="0"/>
              <a:t>- рыба, разрезанная по спине вдоль позвоночника на две </a:t>
            </a:r>
            <a:r>
              <a:rPr lang="ru-RU" dirty="0" smtClean="0"/>
              <a:t>продольные половины</a:t>
            </a:r>
            <a:r>
              <a:rPr lang="ru-RU" dirty="0"/>
              <a:t>; голова, позвоночник, внутренности удалены; сгустки крови зачищены; брюшная часть, </a:t>
            </a:r>
            <a:r>
              <a:rPr lang="ru-RU" dirty="0" smtClean="0"/>
              <a:t>а также </a:t>
            </a:r>
            <a:r>
              <a:rPr lang="ru-RU" dirty="0"/>
              <a:t>плавники (кроме хвостового) могут быть удалены.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b="1" dirty="0" smtClean="0">
                <a:solidFill>
                  <a:srgbClr val="CC0066"/>
                </a:solidFill>
              </a:rPr>
              <a:t>Теша</a:t>
            </a:r>
            <a:r>
              <a:rPr lang="ru-RU" dirty="0" smtClean="0"/>
              <a:t> </a:t>
            </a:r>
            <a:r>
              <a:rPr lang="ru-RU" dirty="0"/>
              <a:t>- брюшная часть рыб в целом виде или в виде двух половинок. </a:t>
            </a:r>
            <a:r>
              <a:rPr lang="ru-RU" dirty="0" smtClean="0"/>
              <a:t>При необходимости </a:t>
            </a:r>
            <a:r>
              <a:rPr lang="ru-RU" dirty="0"/>
              <a:t>теша крупных рыб может быть разрезана на куски длиной не менее 15 см.</a:t>
            </a:r>
          </a:p>
        </p:txBody>
      </p:sp>
    </p:spTree>
    <p:extLst>
      <p:ext uri="{BB962C8B-B14F-4D97-AF65-F5344CB8AC3E}">
        <p14:creationId xmlns:p14="http://schemas.microsoft.com/office/powerpoint/2010/main" val="2434902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71386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848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Классификация и характеристика ассортимента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687116"/>
            <a:ext cx="88569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/>
              <a:t>По </a:t>
            </a:r>
            <a:r>
              <a:rPr lang="ru-RU" sz="2400" b="1" i="1" u="sng" dirty="0" smtClean="0"/>
              <a:t>особенностям технологии и назначению к </a:t>
            </a:r>
            <a:r>
              <a:rPr lang="ru-RU" sz="2400" b="1" i="1" u="sng" dirty="0" smtClean="0">
                <a:solidFill>
                  <a:srgbClr val="993366"/>
                </a:solidFill>
              </a:rPr>
              <a:t>сушеным рыбным товарам</a:t>
            </a:r>
            <a:r>
              <a:rPr lang="ru-RU" sz="2400" b="1" i="1" u="sng" dirty="0" smtClean="0"/>
              <a:t> относятся:</a:t>
            </a:r>
            <a:endParaRPr lang="ru-RU" sz="2400" b="1" i="1" u="sng" dirty="0"/>
          </a:p>
          <a:p>
            <a:pPr marL="285750" indent="-285750">
              <a:buFont typeface="Wingdings" pitchFamily="2" charset="2"/>
              <a:buChar char="q"/>
            </a:pPr>
            <a:r>
              <a:rPr lang="ru-RU" sz="2200" b="1" dirty="0" err="1" smtClean="0">
                <a:solidFill>
                  <a:srgbClr val="FF0000"/>
                </a:solidFill>
              </a:rPr>
              <a:t>Стокфиск</a:t>
            </a:r>
            <a:r>
              <a:rPr lang="ru-RU" sz="2200" dirty="0"/>
              <a:t>, устаревшее название «пресно-сушеная рыба» (продукт, полученный в результате сушки нежирной несоленой рыбы, разделанной на пласт</a:t>
            </a:r>
            <a:r>
              <a:rPr lang="ru-RU" sz="2200" dirty="0" smtClean="0"/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200" b="1" dirty="0" smtClean="0">
                <a:solidFill>
                  <a:srgbClr val="990033"/>
                </a:solidFill>
              </a:rPr>
              <a:t>Солено-сушеная </a:t>
            </a:r>
            <a:r>
              <a:rPr lang="ru-RU" sz="2200" b="1" dirty="0">
                <a:solidFill>
                  <a:srgbClr val="990033"/>
                </a:solidFill>
              </a:rPr>
              <a:t>рыба </a:t>
            </a:r>
            <a:r>
              <a:rPr lang="ru-RU" sz="2200" dirty="0"/>
              <a:t>(продукт, полученный в результате сушки нежирной, предварительно посоленной рыбы</a:t>
            </a:r>
            <a:r>
              <a:rPr lang="ru-RU" sz="2200" dirty="0" smtClean="0"/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200" b="1" dirty="0" smtClean="0">
                <a:solidFill>
                  <a:srgbClr val="6600CC"/>
                </a:solidFill>
              </a:rPr>
              <a:t>Сублимированные </a:t>
            </a:r>
            <a:r>
              <a:rPr lang="ru-RU" sz="2200" b="1" dirty="0">
                <a:solidFill>
                  <a:srgbClr val="6600CC"/>
                </a:solidFill>
              </a:rPr>
              <a:t>рыбные </a:t>
            </a:r>
            <a:r>
              <a:rPr lang="ru-RU" sz="2200" b="1" dirty="0" smtClean="0">
                <a:solidFill>
                  <a:srgbClr val="6600CC"/>
                </a:solidFill>
              </a:rPr>
              <a:t>продукты </a:t>
            </a:r>
            <a:r>
              <a:rPr lang="ru-RU" sz="2200" dirty="0"/>
              <a:t>(обезвоженные рыбные продукты, получаемые в результате сушки под вакуумом при низких температурах</a:t>
            </a:r>
            <a:r>
              <a:rPr lang="ru-RU" sz="2200" dirty="0" smtClean="0"/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200" b="1" dirty="0" smtClean="0">
                <a:solidFill>
                  <a:srgbClr val="CC0066"/>
                </a:solidFill>
              </a:rPr>
              <a:t>Концентрат </a:t>
            </a:r>
            <a:r>
              <a:rPr lang="ru-RU" sz="2200" b="1" dirty="0">
                <a:solidFill>
                  <a:srgbClr val="CC0066"/>
                </a:solidFill>
              </a:rPr>
              <a:t>рыбного белка </a:t>
            </a:r>
            <a:r>
              <a:rPr lang="ru-RU" sz="2200" dirty="0"/>
              <a:t>(тонкоизмельченная мышечная ткань рыбы, высушенная, не имеющая рыбного запаха и вкуса</a:t>
            </a:r>
            <a:r>
              <a:rPr lang="ru-RU" sz="2200" dirty="0" smtClean="0"/>
              <a:t>)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200" b="1" dirty="0" smtClean="0">
                <a:solidFill>
                  <a:srgbClr val="CC00CC"/>
                </a:solidFill>
              </a:rPr>
              <a:t>Рыбный </a:t>
            </a:r>
            <a:r>
              <a:rPr lang="ru-RU" sz="2200" b="1" dirty="0">
                <a:solidFill>
                  <a:srgbClr val="CC00CC"/>
                </a:solidFill>
              </a:rPr>
              <a:t>порошок </a:t>
            </a:r>
            <a:r>
              <a:rPr lang="ru-RU" sz="2200" dirty="0"/>
              <a:t>(</a:t>
            </a:r>
            <a:r>
              <a:rPr lang="ru-RU" sz="2200" dirty="0" smtClean="0"/>
              <a:t>тонкоизмельченная </a:t>
            </a:r>
            <a:r>
              <a:rPr lang="ru-RU" sz="2200" dirty="0"/>
              <a:t>мышечная ткань рыбы, высушенная, с выраженным рыбным запахом и вкусом</a:t>
            </a:r>
            <a:r>
              <a:rPr lang="ru-RU" sz="22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34902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628800"/>
            <a:ext cx="8856983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2160239" cy="1406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92636"/>
            <a:ext cx="1944216" cy="1456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811" y="116632"/>
            <a:ext cx="2321405" cy="1431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48272" cy="1406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9033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Классификация и характеристика ассортимента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6308" y="1772816"/>
            <a:ext cx="8856984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/>
              <a:t>По </a:t>
            </a:r>
            <a:r>
              <a:rPr lang="ru-RU" sz="2400" b="1" i="1" u="sng" dirty="0" smtClean="0"/>
              <a:t>особенностям технологии и назначению к </a:t>
            </a:r>
            <a:r>
              <a:rPr lang="ru-RU" sz="2400" b="1" i="1" u="sng" dirty="0" smtClean="0">
                <a:solidFill>
                  <a:srgbClr val="993366"/>
                </a:solidFill>
              </a:rPr>
              <a:t>сушеным рыбным товарам</a:t>
            </a:r>
            <a:r>
              <a:rPr lang="ru-RU" sz="2400" b="1" i="1" u="sng" dirty="0" smtClean="0"/>
              <a:t> относятся: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200" b="1" dirty="0">
                <a:solidFill>
                  <a:srgbClr val="990099"/>
                </a:solidFill>
              </a:rPr>
              <a:t>Рыбная крупка </a:t>
            </a:r>
            <a:r>
              <a:rPr lang="ru-RU" sz="2200" dirty="0"/>
              <a:t>(высушенный пищевой рыбный фарш), рыбный белковый </a:t>
            </a:r>
            <a:r>
              <a:rPr lang="ru-RU" sz="2200" dirty="0" err="1"/>
              <a:t>изолят</a:t>
            </a:r>
            <a:r>
              <a:rPr lang="ru-RU" sz="2200" dirty="0"/>
              <a:t> (извлекаемые из мышечной ткани рыбы изолированные белки в виде сухого порошка без вкуса и запаха)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200" b="1" dirty="0" smtClean="0">
                <a:solidFill>
                  <a:srgbClr val="CC0066"/>
                </a:solidFill>
              </a:rPr>
              <a:t>Визига</a:t>
            </a:r>
            <a:r>
              <a:rPr lang="ru-RU" sz="2200" dirty="0" smtClean="0"/>
              <a:t> </a:t>
            </a:r>
            <a:r>
              <a:rPr lang="ru-RU" sz="2200" dirty="0"/>
              <a:t>(приготавливается обезвоживанием внешней оболочки спинной </a:t>
            </a:r>
            <a:r>
              <a:rPr lang="ru-RU" sz="2200" dirty="0" smtClean="0"/>
              <a:t>струны </a:t>
            </a:r>
            <a:r>
              <a:rPr lang="ru-RU" sz="2200" dirty="0"/>
              <a:t>— хорды осетровых рыб</a:t>
            </a:r>
            <a:r>
              <a:rPr lang="ru-RU" sz="2200" dirty="0" smtClean="0"/>
              <a:t>)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200" b="1" dirty="0" smtClean="0">
                <a:solidFill>
                  <a:srgbClr val="FF0000"/>
                </a:solidFill>
              </a:rPr>
              <a:t>Пищевой </a:t>
            </a:r>
            <a:r>
              <a:rPr lang="ru-RU" sz="2200" b="1" dirty="0">
                <a:solidFill>
                  <a:srgbClr val="FF0000"/>
                </a:solidFill>
              </a:rPr>
              <a:t>клей </a:t>
            </a:r>
            <a:r>
              <a:rPr lang="ru-RU" sz="2200" dirty="0"/>
              <a:t>(изготавливается из плавательных пузырей осетровых рыб, применяется для осветления высококачественных вин и другой </a:t>
            </a:r>
            <a:r>
              <a:rPr lang="ru-RU" sz="2200" dirty="0" smtClean="0"/>
              <a:t>продукции)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200" b="1" dirty="0" smtClean="0">
                <a:solidFill>
                  <a:srgbClr val="6600CC"/>
                </a:solidFill>
              </a:rPr>
              <a:t>Сушеные </a:t>
            </a:r>
            <a:r>
              <a:rPr lang="ru-RU" sz="2200" b="1" dirty="0">
                <a:solidFill>
                  <a:srgbClr val="6600CC"/>
                </a:solidFill>
              </a:rPr>
              <a:t>акульи плавники </a:t>
            </a:r>
            <a:r>
              <a:rPr lang="ru-RU" sz="2200" dirty="0"/>
              <a:t>(первый спинной, грудные и нижняя лопасть хвостового плавника, содержащие </a:t>
            </a:r>
            <a:r>
              <a:rPr lang="ru-RU" sz="2200" dirty="0" err="1"/>
              <a:t>желирующие</a:t>
            </a:r>
            <a:r>
              <a:rPr lang="ru-RU" sz="2200" dirty="0"/>
              <a:t> вещества и мышечные </a:t>
            </a:r>
            <a:r>
              <a:rPr lang="ru-RU" sz="2200" dirty="0" smtClean="0"/>
              <a:t>волокна)</a:t>
            </a:r>
          </a:p>
        </p:txBody>
      </p:sp>
    </p:spTree>
    <p:extLst>
      <p:ext uri="{BB962C8B-B14F-4D97-AF65-F5344CB8AC3E}">
        <p14:creationId xmlns:p14="http://schemas.microsoft.com/office/powerpoint/2010/main" val="145889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4775"/>
            <a:ext cx="8928992" cy="664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2623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ПОТРЕБИТЕЛЬСКИЕ СВОЙСТВА ВЯЛЕНОЙ РЫБЫ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651814"/>
            <a:ext cx="8784976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sz="2100" b="1" dirty="0" smtClean="0"/>
              <a:t>В </a:t>
            </a:r>
            <a:r>
              <a:rPr lang="ru-RU" sz="2100" b="1" dirty="0"/>
              <a:t>процессе </a:t>
            </a:r>
            <a:r>
              <a:rPr lang="ru-RU" sz="2100" b="1" dirty="0" smtClean="0"/>
              <a:t>вяления </a:t>
            </a:r>
            <a:r>
              <a:rPr lang="ru-RU" sz="2100" dirty="0"/>
              <a:t>мясо рыбы уплотняется, жир перераспределяется, продукт созревает, приобретает специфические вкус, аромат, </a:t>
            </a:r>
            <a:r>
              <a:rPr lang="ru-RU" sz="2100" dirty="0" smtClean="0"/>
              <a:t>консистенцию</a:t>
            </a:r>
            <a:r>
              <a:rPr lang="ru-RU" sz="2100" dirty="0"/>
              <a:t>, становится пригодным в пищу без кулинарной обработки. </a:t>
            </a:r>
            <a:endParaRPr lang="ru-RU" sz="2100" dirty="0" smtClean="0"/>
          </a:p>
          <a:p>
            <a:pPr marL="342900" indent="-342900">
              <a:buBlip>
                <a:blip r:embed="rId2"/>
              </a:buBlip>
            </a:pPr>
            <a:r>
              <a:rPr lang="ru-RU" sz="2100" b="1" dirty="0" smtClean="0"/>
              <a:t>При </a:t>
            </a:r>
            <a:r>
              <a:rPr lang="ru-RU" sz="2100" b="1" dirty="0"/>
              <a:t>вялении рыба созревает </a:t>
            </a:r>
            <a:r>
              <a:rPr lang="ru-RU" sz="2100" dirty="0"/>
              <a:t>в результате сложных </a:t>
            </a:r>
            <a:r>
              <a:rPr lang="ru-RU" sz="2100" dirty="0" smtClean="0"/>
              <a:t>ферментативных </a:t>
            </a:r>
            <a:r>
              <a:rPr lang="ru-RU" sz="2100" dirty="0"/>
              <a:t>и физико-химических процессов, в которых участвуют тканевые протеолитические и </a:t>
            </a:r>
            <a:r>
              <a:rPr lang="ru-RU" sz="2100" dirty="0" err="1"/>
              <a:t>липолитические</a:t>
            </a:r>
            <a:r>
              <a:rPr lang="ru-RU" sz="2100" dirty="0"/>
              <a:t> ферменты. </a:t>
            </a:r>
            <a:r>
              <a:rPr lang="ru-RU" sz="2100" dirty="0" smtClean="0"/>
              <a:t>Происходят </a:t>
            </a:r>
            <a:r>
              <a:rPr lang="ru-RU" sz="2100" dirty="0"/>
              <a:t>окислительные процессы в липидах и образование </a:t>
            </a:r>
            <a:r>
              <a:rPr lang="ru-RU" sz="2100" dirty="0" smtClean="0"/>
              <a:t>липопротеиновых </a:t>
            </a:r>
            <a:r>
              <a:rPr lang="ru-RU" sz="2100" dirty="0"/>
              <a:t>комплексов</a:t>
            </a:r>
            <a:r>
              <a:rPr lang="ru-RU" sz="2100" dirty="0" smtClean="0"/>
              <a:t>.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100" b="1" dirty="0"/>
              <a:t>Примерно 3... 7 % начального количества белков </a:t>
            </a:r>
            <a:r>
              <a:rPr lang="ru-RU" sz="2100" dirty="0"/>
              <a:t>подвергается гидролизу, при этом возрастает доля небелкового азота. Продукты гидролиза </a:t>
            </a:r>
            <a:r>
              <a:rPr lang="ru-RU" sz="2100" dirty="0" smtClean="0"/>
              <a:t>азотистых </a:t>
            </a:r>
            <a:r>
              <a:rPr lang="ru-RU" sz="2100" dirty="0"/>
              <a:t>веществ и липидов участвуют в реакциях </a:t>
            </a:r>
            <a:r>
              <a:rPr lang="ru-RU" sz="2100" dirty="0" err="1" smtClean="0"/>
              <a:t>комплексообразования</a:t>
            </a:r>
            <a:r>
              <a:rPr lang="ru-RU" sz="2100" dirty="0"/>
              <a:t>. </a:t>
            </a:r>
            <a:endParaRPr lang="ru-RU" sz="2100" dirty="0" smtClean="0"/>
          </a:p>
          <a:p>
            <a:pPr marL="342900" indent="-342900">
              <a:buBlip>
                <a:blip r:embed="rId2"/>
              </a:buBlip>
            </a:pPr>
            <a:r>
              <a:rPr lang="ru-RU" sz="2100" b="1" dirty="0" smtClean="0"/>
              <a:t>При </a:t>
            </a:r>
            <a:r>
              <a:rPr lang="ru-RU" sz="2100" b="1" dirty="0"/>
              <a:t>этом формируется</a:t>
            </a:r>
            <a:r>
              <a:rPr lang="ru-RU" sz="2100" dirty="0"/>
              <a:t> композиция веществ, </a:t>
            </a:r>
            <a:r>
              <a:rPr lang="ru-RU" sz="2100" dirty="0" smtClean="0"/>
              <a:t>обусловливающая </a:t>
            </a:r>
            <a:r>
              <a:rPr lang="ru-RU" sz="2100" dirty="0" err="1"/>
              <a:t>вкусоароматические</a:t>
            </a:r>
            <a:r>
              <a:rPr lang="ru-RU" sz="2100" dirty="0"/>
              <a:t> свойства вяленой </a:t>
            </a:r>
            <a:r>
              <a:rPr lang="ru-RU" sz="2100" dirty="0" smtClean="0"/>
              <a:t>рыбы.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1666441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2"/>
            <a:ext cx="8928993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5706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ПОТРЕБИТЕЛЬСКИЕ СВОЙСТВА ВЯЛЕНОЙ РЫБЫ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7748" y="1844824"/>
            <a:ext cx="88569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sz="2000" b="1" dirty="0"/>
              <a:t>Положительное влияние </a:t>
            </a:r>
            <a:r>
              <a:rPr lang="ru-RU" sz="2000" dirty="0"/>
              <a:t>на сенсорную характеристику вяленых товаров оказывают также продукты </a:t>
            </a:r>
            <a:r>
              <a:rPr lang="ru-RU" sz="2000" dirty="0" smtClean="0"/>
              <a:t>гидролиза </a:t>
            </a:r>
            <a:r>
              <a:rPr lang="ru-RU" sz="2000" dirty="0"/>
              <a:t>и окисления липидов. </a:t>
            </a:r>
            <a:endParaRPr lang="ru-RU" sz="2000" dirty="0" smtClean="0"/>
          </a:p>
          <a:p>
            <a:pPr marL="342900" indent="-342900">
              <a:buBlip>
                <a:blip r:embed="rId2"/>
              </a:buBlip>
            </a:pPr>
            <a:r>
              <a:rPr lang="ru-RU" sz="2000" b="1" dirty="0" smtClean="0"/>
              <a:t>При </a:t>
            </a:r>
            <a:r>
              <a:rPr lang="ru-RU" sz="2000" b="1" dirty="0"/>
              <a:t>вялении рыбы </a:t>
            </a:r>
            <a:r>
              <a:rPr lang="ru-RU" sz="2000" dirty="0"/>
              <a:t>протекают также </a:t>
            </a:r>
            <a:r>
              <a:rPr lang="ru-RU" sz="2000" dirty="0" err="1"/>
              <a:t>денатурационные</a:t>
            </a:r>
            <a:r>
              <a:rPr lang="ru-RU" sz="2000" dirty="0"/>
              <a:t> процессы в белках и перераспределение жиров в тканях рыб. При этом мышцы рыб равномерно пропитываются жировыми веществами, просвечивают при осмотре рыбы против света, чешуя приобретает блеск. </a:t>
            </a:r>
            <a:endParaRPr lang="ru-RU" sz="2000" dirty="0" smtClean="0"/>
          </a:p>
          <a:p>
            <a:pPr marL="342900" indent="-342900">
              <a:buBlip>
                <a:blip r:embed="rId2"/>
              </a:buBlip>
            </a:pPr>
            <a:r>
              <a:rPr lang="ru-RU" sz="2000" b="1" dirty="0" smtClean="0"/>
              <a:t>Процессы </a:t>
            </a:r>
            <a:r>
              <a:rPr lang="ru-RU" sz="2000" b="1" dirty="0"/>
              <a:t>созревания </a:t>
            </a:r>
            <a:r>
              <a:rPr lang="ru-RU" sz="2000" dirty="0"/>
              <a:t>более </a:t>
            </a:r>
            <a:r>
              <a:rPr lang="ru-RU" sz="2000" dirty="0" smtClean="0"/>
              <a:t>эффективно </a:t>
            </a:r>
            <a:r>
              <a:rPr lang="ru-RU" sz="2000" dirty="0"/>
              <a:t>протекают в неразделанной рыбе, так как во </a:t>
            </a:r>
            <a:r>
              <a:rPr lang="ru-RU" sz="2000" dirty="0" smtClean="0"/>
              <a:t>внутренних </a:t>
            </a:r>
            <a:r>
              <a:rPr lang="ru-RU" sz="2000" dirty="0"/>
              <a:t>органах сосредоточен активный комплекс ферментов, жиры брюшной полости также участвуют в созревании непотрошеной рыбы и перераспределяются в мышцах. </a:t>
            </a:r>
            <a:endParaRPr lang="ru-RU" sz="2000" dirty="0" smtClean="0"/>
          </a:p>
          <a:p>
            <a:pPr marL="342900" indent="-342900">
              <a:buBlip>
                <a:blip r:embed="rId2"/>
              </a:buBlip>
            </a:pPr>
            <a:r>
              <a:rPr lang="ru-RU" sz="2000" b="1" dirty="0" smtClean="0"/>
              <a:t>В </a:t>
            </a:r>
            <a:r>
              <a:rPr lang="ru-RU" sz="2000" b="1" dirty="0"/>
              <a:t>разделанной рыбе </a:t>
            </a:r>
            <a:r>
              <a:rPr lang="ru-RU" sz="2000" dirty="0" smtClean="0"/>
              <a:t>быстрее </a:t>
            </a:r>
            <a:r>
              <a:rPr lang="ru-RU" sz="2000" dirty="0"/>
              <a:t>окисляются жиры. </a:t>
            </a:r>
            <a:endParaRPr lang="ru-RU" sz="2000" dirty="0" smtClean="0"/>
          </a:p>
          <a:p>
            <a:pPr marL="342900" indent="-342900">
              <a:buBlip>
                <a:blip r:embed="rId2"/>
              </a:buBlip>
            </a:pPr>
            <a:r>
              <a:rPr lang="ru-RU" sz="2000" b="1" dirty="0" smtClean="0"/>
              <a:t>В </a:t>
            </a:r>
            <a:r>
              <a:rPr lang="ru-RU" sz="2000" b="1" dirty="0"/>
              <a:t>формировании </a:t>
            </a:r>
            <a:r>
              <a:rPr lang="ru-RU" sz="2000" b="1" dirty="0" err="1"/>
              <a:t>вкусоароматических</a:t>
            </a:r>
            <a:r>
              <a:rPr lang="ru-RU" sz="2000" b="1" dirty="0"/>
              <a:t> свойств вяленой рыбы</a:t>
            </a:r>
            <a:r>
              <a:rPr lang="ru-RU" sz="2000" dirty="0"/>
              <a:t> участвуют также продукты реакций </a:t>
            </a:r>
            <a:r>
              <a:rPr lang="ru-RU" sz="2000" dirty="0" err="1" smtClean="0"/>
              <a:t>меланоидинообразования</a:t>
            </a:r>
            <a:r>
              <a:rPr lang="ru-RU" sz="2000" dirty="0"/>
              <a:t>, в которых участвуют вещества углеводной природы и свободные аминокислоты.</a:t>
            </a:r>
          </a:p>
        </p:txBody>
      </p:sp>
    </p:spTree>
    <p:extLst>
      <p:ext uri="{BB962C8B-B14F-4D97-AF65-F5344CB8AC3E}">
        <p14:creationId xmlns:p14="http://schemas.microsoft.com/office/powerpoint/2010/main" val="1772703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9592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6331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ФОРМИРУЮЩИЕ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ТЕХНОЛОГИЯ ВЯЛЕНИЯ </a:t>
            </a:r>
            <a:endParaRPr lang="ru-RU" sz="2400" b="1" i="1" u="sng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700808"/>
            <a:ext cx="885698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rgbClr val="CC00CC"/>
                </a:solidFill>
              </a:rPr>
              <a:t>Подготовка </a:t>
            </a:r>
            <a:r>
              <a:rPr lang="ru-RU" sz="2400" b="1" i="1" u="sng" dirty="0" smtClean="0">
                <a:solidFill>
                  <a:srgbClr val="CC00CC"/>
                </a:solidFill>
              </a:rPr>
              <a:t>сырья</a:t>
            </a:r>
            <a:endParaRPr lang="ru-RU" sz="2400" b="1" i="1" dirty="0" smtClean="0">
              <a:solidFill>
                <a:srgbClr val="CC00CC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b="1" dirty="0" smtClean="0"/>
              <a:t>Для </a:t>
            </a:r>
            <a:r>
              <a:rPr lang="ru-RU" sz="2000" b="1" dirty="0"/>
              <a:t>вяления используют </a:t>
            </a:r>
            <a:r>
              <a:rPr lang="ru-RU" sz="2000" dirty="0"/>
              <a:t>живую, </a:t>
            </a:r>
            <a:r>
              <a:rPr lang="ru-RU" sz="2000" dirty="0" smtClean="0"/>
              <a:t>охлажденную</a:t>
            </a:r>
            <a:r>
              <a:rPr lang="ru-RU" sz="2000" dirty="0"/>
              <a:t>, мороженую и подсоленную рыбу по качеству не ниже 1-го сорта.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b="1" dirty="0"/>
              <a:t>Живую рыбу </a:t>
            </a:r>
            <a:r>
              <a:rPr lang="ru-RU" sz="2000" dirty="0"/>
              <a:t>выдерживают в охлаждаемых помещениях или во льду для выделения слизи, в противном случае при посоле на поверхности рыбы образуется </a:t>
            </a:r>
            <a:r>
              <a:rPr lang="ru-RU" sz="2000" dirty="0" err="1"/>
              <a:t>трудносмываемая</a:t>
            </a:r>
            <a:r>
              <a:rPr lang="ru-RU" sz="2000" dirty="0"/>
              <a:t> белая пленка. Выдержанную рыбу моют в воде </a:t>
            </a:r>
            <a:r>
              <a:rPr lang="ru-RU" sz="2000" dirty="0" smtClean="0"/>
              <a:t>до </a:t>
            </a:r>
            <a:r>
              <a:rPr lang="ru-RU" sz="2000" dirty="0"/>
              <a:t>полного удаления слизи и загрязнений.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b="1" dirty="0"/>
              <a:t>Охлажденную рыбу </a:t>
            </a:r>
            <a:r>
              <a:rPr lang="ru-RU" sz="2000" dirty="0"/>
              <a:t>промывают от слизи и других загрязнений.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b="1" dirty="0"/>
              <a:t>Мороженую рыбу </a:t>
            </a:r>
            <a:r>
              <a:rPr lang="ru-RU" sz="2000" dirty="0"/>
              <a:t>размораживают </a:t>
            </a:r>
            <a:r>
              <a:rPr lang="ru-RU" sz="2000" dirty="0" smtClean="0"/>
              <a:t>.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b="1" dirty="0" smtClean="0"/>
              <a:t>Сырьем </a:t>
            </a:r>
            <a:r>
              <a:rPr lang="ru-RU" sz="2000" b="1" dirty="0"/>
              <a:t>может служить соленая рыба</a:t>
            </a:r>
            <a:r>
              <a:rPr lang="ru-RU" sz="2000" dirty="0"/>
              <a:t>, которую отмачивают до солености 3... 6 % при соотношении рыбы и воды 1:2. </a:t>
            </a:r>
            <a:endParaRPr lang="ru-RU" sz="20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000" b="1" dirty="0" smtClean="0"/>
              <a:t>Затем </a:t>
            </a:r>
            <a:r>
              <a:rPr lang="ru-RU" sz="2000" b="1" dirty="0"/>
              <a:t>рыбу сортируют на размерные группы</a:t>
            </a:r>
            <a:r>
              <a:rPr lang="ru-RU" sz="2000" dirty="0"/>
              <a:t>. Например, воблу и мелкие частиковые рыбы внутренних водоемов сортируют на пять групп: 14,5... 17, 17...20, 20...22, 22...24 и свыше 24 см; леща — на четыре группы: 18...22, 22...24, 24...26, 26...28 см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64383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ФОРМИРУЮЩИЕ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ТЕХНОЛОГИЯ ВЯЛЕНИЯ</a:t>
            </a:r>
            <a:endParaRPr lang="ru-RU" sz="2400" b="1" i="1" u="sng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556792"/>
            <a:ext cx="88569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FF0066"/>
                </a:solidFill>
              </a:rPr>
              <a:t>Посол</a:t>
            </a:r>
            <a:endParaRPr lang="ru-RU" sz="2400" b="1" i="1" dirty="0" smtClean="0">
              <a:solidFill>
                <a:srgbClr val="FF0066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b="1" dirty="0"/>
              <a:t>Отличительная особенность посола рыбы для вяления </a:t>
            </a:r>
            <a:r>
              <a:rPr lang="ru-RU" dirty="0"/>
              <a:t>состоит в обязательном применении натуральных тузлуков, </a:t>
            </a:r>
            <a:r>
              <a:rPr lang="ru-RU" dirty="0" smtClean="0"/>
              <a:t>полученных </a:t>
            </a:r>
            <a:r>
              <a:rPr lang="ru-RU" dirty="0"/>
              <a:t>при посоле сельди, леща и другой </a:t>
            </a:r>
            <a:r>
              <a:rPr lang="ru-RU" dirty="0" smtClean="0"/>
              <a:t>рыбы. Рыбу каждой </a:t>
            </a:r>
            <a:r>
              <a:rPr lang="ru-RU" dirty="0"/>
              <a:t>размерной группы солят отдельно.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b="1" dirty="0"/>
              <a:t>Воблу, тарань и мелких частиковых (кроме красноперки)</a:t>
            </a:r>
            <a:r>
              <a:rPr lang="ru-RU" dirty="0"/>
              <a:t> </a:t>
            </a:r>
            <a:r>
              <a:rPr lang="ru-RU" dirty="0" smtClean="0"/>
              <a:t>обрабатывают </a:t>
            </a:r>
            <a:r>
              <a:rPr lang="ru-RU" dirty="0"/>
              <a:t>смешанным посолом. Количество тузлука плотностью 1,14... 1,17 г/см3 составляет 20...30% массы рыбы-сырца; общий расход соли — 15... 18 % массы рыбы.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b="1" dirty="0"/>
              <a:t>Крупную воблу и красн</a:t>
            </a:r>
            <a:r>
              <a:rPr lang="ru-RU" dirty="0"/>
              <a:t>оперку солят в охлаждаемых </a:t>
            </a:r>
            <a:r>
              <a:rPr lang="ru-RU" dirty="0" smtClean="0"/>
              <a:t>помещениях </a:t>
            </a:r>
            <a:r>
              <a:rPr lang="ru-RU" dirty="0"/>
              <a:t>или с добавлением льда в чаны при посоле. </a:t>
            </a:r>
            <a:r>
              <a:rPr lang="ru-RU" dirty="0" smtClean="0"/>
              <a:t>Продолжительность </a:t>
            </a:r>
            <a:r>
              <a:rPr lang="ru-RU" dirty="0"/>
              <a:t>просаливания рыбы в теплых помещениях 1,5...3 </a:t>
            </a:r>
            <a:r>
              <a:rPr lang="ru-RU" dirty="0" err="1"/>
              <a:t>сут</a:t>
            </a:r>
            <a:r>
              <a:rPr lang="ru-RU" dirty="0"/>
              <a:t>.; при посоле с охлаждением или в охлаждаемых помещениях — 3... 5 </a:t>
            </a:r>
            <a:r>
              <a:rPr lang="ru-RU" dirty="0" err="1"/>
              <a:t>сут</a:t>
            </a:r>
            <a:r>
              <a:rPr lang="ru-RU" dirty="0"/>
              <a:t>. </a:t>
            </a:r>
            <a:endParaRPr lang="ru-RU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b="1" dirty="0" smtClean="0"/>
              <a:t>Леща</a:t>
            </a:r>
            <a:r>
              <a:rPr lang="ru-RU" dirty="0" smtClean="0"/>
              <a:t> </a:t>
            </a:r>
            <a:r>
              <a:rPr lang="ru-RU" dirty="0"/>
              <a:t>солят с предварительным </a:t>
            </a:r>
            <a:r>
              <a:rPr lang="ru-RU" dirty="0" err="1"/>
              <a:t>подмораживанием</a:t>
            </a:r>
            <a:r>
              <a:rPr lang="ru-RU" dirty="0"/>
              <a:t> </a:t>
            </a:r>
            <a:r>
              <a:rPr lang="ru-RU" dirty="0" err="1"/>
              <a:t>льдо</a:t>
            </a:r>
            <a:r>
              <a:rPr lang="ru-RU" dirty="0"/>
              <a:t>- соляной смесью или с охлаждением в процессе посола. </a:t>
            </a:r>
            <a:r>
              <a:rPr lang="ru-RU" dirty="0" smtClean="0"/>
              <a:t>Подмороженного </a:t>
            </a:r>
            <a:r>
              <a:rPr lang="ru-RU" dirty="0"/>
              <a:t>леща обрабатывают смешанным посолом. Расход соли на посол </a:t>
            </a:r>
            <a:r>
              <a:rPr lang="ru-RU" dirty="0" smtClean="0"/>
              <a:t>составляет </a:t>
            </a:r>
            <a:r>
              <a:rPr lang="ru-RU" dirty="0"/>
              <a:t>25 % массы рыбы.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b="1" dirty="0"/>
              <a:t>По окончании посола </a:t>
            </a:r>
            <a:r>
              <a:rPr lang="ru-RU" dirty="0"/>
              <a:t>полуфабрикат должен иметь </a:t>
            </a:r>
            <a:r>
              <a:rPr lang="ru-RU" dirty="0" smtClean="0"/>
              <a:t>определенную </a:t>
            </a:r>
            <a:r>
              <a:rPr lang="ru-RU" dirty="0"/>
              <a:t>соленость в зависимости от </a:t>
            </a:r>
            <a:r>
              <a:rPr lang="ru-RU" dirty="0" smtClean="0"/>
              <a:t>размерной группы.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537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ФОРМИРУЮЩИЕ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ТЕХНОЛОГИЯ ВЯЛЕНИЯ</a:t>
            </a:r>
            <a:endParaRPr lang="ru-RU" sz="2400" b="1" i="1" u="sng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595021"/>
            <a:ext cx="885698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rgbClr val="6600CC"/>
                </a:solidFill>
              </a:rPr>
              <a:t>Выравнивание </a:t>
            </a:r>
            <a:r>
              <a:rPr lang="ru-RU" sz="2400" b="1" i="1" u="sng" dirty="0" smtClean="0">
                <a:solidFill>
                  <a:srgbClr val="6600CC"/>
                </a:solidFill>
              </a:rPr>
              <a:t>солености</a:t>
            </a:r>
            <a:r>
              <a:rPr lang="ru-RU" dirty="0" smtClean="0"/>
              <a:t>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После </a:t>
            </a:r>
            <a:r>
              <a:rPr lang="ru-RU" b="1" dirty="0"/>
              <a:t>окончания посола </a:t>
            </a:r>
            <a:r>
              <a:rPr lang="ru-RU" dirty="0"/>
              <a:t>рыбу </a:t>
            </a:r>
            <a:r>
              <a:rPr lang="ru-RU" dirty="0" smtClean="0"/>
              <a:t>выбирают </a:t>
            </a:r>
            <a:r>
              <a:rPr lang="ru-RU" dirty="0"/>
              <a:t>из чанов и укладывают на решета или стеллажи. Мелкую рыбу можно выравнивать в корзинах при толщине слоя рыбы 0,5...0,6 м. Продолжительность выравнивания солености </a:t>
            </a:r>
            <a:r>
              <a:rPr lang="ru-RU" dirty="0" smtClean="0"/>
              <a:t>составляет</a:t>
            </a:r>
            <a:r>
              <a:rPr lang="ru-RU" dirty="0"/>
              <a:t>: для леща и сибирских рыб — 18... 24 ч, океанических рыб — 24...38 ч, воблы, тарани, красноперки, мелких частиковых — 12... 18 ч, мелкой сельди и других мелких рыб — 0,8... 1 ч.</a:t>
            </a:r>
          </a:p>
          <a:p>
            <a:pPr algn="ctr"/>
            <a:r>
              <a:rPr lang="ru-RU" sz="2400" b="1" i="1" u="sng" dirty="0">
                <a:solidFill>
                  <a:srgbClr val="990099"/>
                </a:solidFill>
              </a:rPr>
              <a:t>Нанизывание </a:t>
            </a:r>
            <a:r>
              <a:rPr lang="ru-RU" sz="2400" b="1" i="1" u="sng" dirty="0" smtClean="0">
                <a:solidFill>
                  <a:srgbClr val="990099"/>
                </a:solidFill>
              </a:rPr>
              <a:t>рыбы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После стекания </a:t>
            </a:r>
            <a:r>
              <a:rPr lang="ru-RU" b="1" dirty="0"/>
              <a:t>тузлука </a:t>
            </a:r>
            <a:r>
              <a:rPr lang="ru-RU" dirty="0"/>
              <a:t>рыбу нанизывают на шпагат, шомпола, прутки или накалывают на рейки так, чтобы спинки нанизанных рыб были повернуты в одну сторону.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Количество </a:t>
            </a:r>
            <a:r>
              <a:rPr lang="ru-RU" b="1" dirty="0"/>
              <a:t>рыб</a:t>
            </a:r>
            <a:r>
              <a:rPr lang="ru-RU" dirty="0"/>
              <a:t>, нанизываемых на каждую бечевку, зависит от их </a:t>
            </a:r>
            <a:r>
              <a:rPr lang="ru-RU" dirty="0" smtClean="0"/>
              <a:t>размеров </a:t>
            </a:r>
            <a:r>
              <a:rPr lang="ru-RU" dirty="0"/>
              <a:t>(длины).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При </a:t>
            </a:r>
            <a:r>
              <a:rPr lang="ru-RU" b="1" dirty="0"/>
              <a:t>нанизывании на шомпола </a:t>
            </a:r>
            <a:r>
              <a:rPr lang="ru-RU" dirty="0"/>
              <a:t>рыбу располагают так, чтобы отдельные экземпляры не </a:t>
            </a:r>
            <a:r>
              <a:rPr lang="ru-RU" dirty="0" smtClean="0"/>
              <a:t>соприкасались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На </a:t>
            </a:r>
            <a:r>
              <a:rPr lang="ru-RU" b="1" dirty="0"/>
              <a:t>рейки рыбу накалывают </a:t>
            </a:r>
            <a:r>
              <a:rPr lang="ru-RU" dirty="0"/>
              <a:t>хвостовой или затылочной </a:t>
            </a:r>
            <a:r>
              <a:rPr lang="ru-RU" dirty="0" smtClean="0"/>
              <a:t>частью</a:t>
            </a:r>
            <a:r>
              <a:rPr lang="ru-RU" dirty="0"/>
              <a:t>, раскрывая жаберные крышки. </a:t>
            </a:r>
          </a:p>
        </p:txBody>
      </p:sp>
    </p:spTree>
    <p:extLst>
      <p:ext uri="{BB962C8B-B14F-4D97-AF65-F5344CB8AC3E}">
        <p14:creationId xmlns:p14="http://schemas.microsoft.com/office/powerpoint/2010/main" val="2957783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ФОРМИРУЮЩИЕ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ТЕХНОЛОГИЯ ВЯЛЕНИЯ</a:t>
            </a:r>
            <a:endParaRPr lang="ru-RU" sz="2400" b="1" i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772816"/>
            <a:ext cx="885698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CC3300"/>
                </a:solidFill>
              </a:rPr>
              <a:t>Мойка </a:t>
            </a:r>
            <a:r>
              <a:rPr lang="ru-RU" sz="2400" b="1" i="1" u="sng" dirty="0">
                <a:solidFill>
                  <a:srgbClr val="CC3300"/>
                </a:solidFill>
              </a:rPr>
              <a:t>и </a:t>
            </a:r>
            <a:r>
              <a:rPr lang="ru-RU" sz="2400" b="1" i="1" u="sng" dirty="0" smtClean="0">
                <a:solidFill>
                  <a:srgbClr val="CC3300"/>
                </a:solidFill>
              </a:rPr>
              <a:t>отмачивание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2000" b="1" dirty="0" smtClean="0"/>
              <a:t>Проводят </a:t>
            </a:r>
            <a:r>
              <a:rPr lang="ru-RU" sz="2000" b="1" dirty="0"/>
              <a:t>для снижения солености </a:t>
            </a:r>
            <a:r>
              <a:rPr lang="ru-RU" sz="2000" dirty="0"/>
              <a:t>в поверхностных слоях (во избежание появления во время </a:t>
            </a:r>
            <a:r>
              <a:rPr lang="ru-RU" sz="2000" dirty="0" smtClean="0"/>
              <a:t>вяления </a:t>
            </a:r>
            <a:r>
              <a:rPr lang="ru-RU" sz="2000" dirty="0"/>
              <a:t>рапы) и удаления загрязнений.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sz="2000" b="1" dirty="0" smtClean="0"/>
              <a:t>Рыбу </a:t>
            </a:r>
            <a:r>
              <a:rPr lang="ru-RU" sz="2000" b="1" dirty="0"/>
              <a:t>тщательно моют </a:t>
            </a:r>
            <a:r>
              <a:rPr lang="ru-RU" sz="2000" dirty="0"/>
              <a:t>в </a:t>
            </a:r>
            <a:r>
              <a:rPr lang="ru-RU" sz="2000" dirty="0" smtClean="0"/>
              <a:t>проточной </a:t>
            </a:r>
            <a:r>
              <a:rPr lang="ru-RU" sz="2000" dirty="0"/>
              <a:t>или часто сменяемой воде в течение 2...5,5 ч, что </a:t>
            </a:r>
            <a:r>
              <a:rPr lang="ru-RU" sz="2000" dirty="0" smtClean="0"/>
              <a:t>позволяет </a:t>
            </a:r>
            <a:r>
              <a:rPr lang="ru-RU" sz="2000" dirty="0"/>
              <a:t>получить готовую продукцию с блестящей чешуей. Рыбу с повышенной соленостью отмачивают до содержания соли 6 % в чистой воде температурой не выше 12 °С.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sz="2000" b="1" dirty="0" smtClean="0"/>
              <a:t>При </a:t>
            </a:r>
            <a:r>
              <a:rPr lang="ru-RU" sz="2000" b="1" dirty="0"/>
              <a:t>длительном </a:t>
            </a:r>
            <a:r>
              <a:rPr lang="ru-RU" sz="2000" b="1" dirty="0" smtClean="0"/>
              <a:t>отмачивании </a:t>
            </a:r>
            <a:r>
              <a:rPr lang="ru-RU" sz="2000" dirty="0"/>
              <a:t>(до 12 ч) воду меняют через каждые 4 ч, делая перерывы (отдых) для перераспределения соли.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sz="2000" b="1" dirty="0" smtClean="0"/>
              <a:t>Продолжительность отмачивания </a:t>
            </a:r>
            <a:r>
              <a:rPr lang="ru-RU" sz="2000" dirty="0"/>
              <a:t>зависит от солености, вида и размера рыбы и </a:t>
            </a:r>
            <a:r>
              <a:rPr lang="ru-RU" sz="2000" dirty="0" smtClean="0"/>
              <a:t>устанавливается </a:t>
            </a:r>
            <a:r>
              <a:rPr lang="ru-RU" sz="2000" dirty="0"/>
              <a:t>лабораторией.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sz="2000" b="1" dirty="0" smtClean="0"/>
              <a:t>Перед </a:t>
            </a:r>
            <a:r>
              <a:rPr lang="ru-RU" sz="2000" b="1" dirty="0"/>
              <a:t>вывешиванием на вешала </a:t>
            </a:r>
            <a:r>
              <a:rPr lang="ru-RU" sz="2000" dirty="0"/>
              <a:t>рыбу </a:t>
            </a:r>
            <a:r>
              <a:rPr lang="ru-RU" sz="2000" dirty="0" smtClean="0"/>
              <a:t>ополаскивают </a:t>
            </a:r>
            <a:r>
              <a:rPr lang="ru-RU" sz="2000" dirty="0"/>
              <a:t>в чистой воде, а в жаркое время года после мойки допускается ополаскивание рыбы в 3...5%-ном растворе </a:t>
            </a:r>
            <a:r>
              <a:rPr lang="ru-RU" sz="2000" dirty="0" smtClean="0"/>
              <a:t>уксусной </a:t>
            </a:r>
            <a:r>
              <a:rPr lang="ru-RU" sz="2000" dirty="0"/>
              <a:t>кислоты.</a:t>
            </a:r>
          </a:p>
        </p:txBody>
      </p:sp>
    </p:spTree>
    <p:extLst>
      <p:ext uri="{BB962C8B-B14F-4D97-AF65-F5344CB8AC3E}">
        <p14:creationId xmlns:p14="http://schemas.microsoft.com/office/powerpoint/2010/main" val="367493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ФОРМИРУЮЩИЕ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ТЕХНОЛОГИЯ ВЯЛЕНИЯ </a:t>
            </a:r>
            <a:endParaRPr lang="ru-RU" sz="2400" b="1" i="1" u="sng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2342" y="1556792"/>
            <a:ext cx="885698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FF6600"/>
                </a:solidFill>
              </a:rPr>
              <a:t>Вяление </a:t>
            </a:r>
            <a:endParaRPr lang="ru-RU" sz="2400" b="1" i="1" u="sng" dirty="0">
              <a:solidFill>
                <a:srgbClr val="FF6600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Вяление </a:t>
            </a:r>
            <a:r>
              <a:rPr lang="ru-RU" b="1" dirty="0"/>
              <a:t>рыбы проводят в основном в естественных условиях </a:t>
            </a:r>
            <a:r>
              <a:rPr lang="ru-RU" dirty="0"/>
              <a:t>на </a:t>
            </a:r>
            <a:r>
              <a:rPr lang="ru-RU" dirty="0" err="1"/>
              <a:t>вешалах</a:t>
            </a:r>
            <a:r>
              <a:rPr lang="ru-RU" dirty="0"/>
              <a:t>, установленных на открытом, освещенном и хорошо </a:t>
            </a:r>
            <a:r>
              <a:rPr lang="ru-RU" dirty="0" smtClean="0"/>
              <a:t>проветриваемом </a:t>
            </a:r>
            <a:r>
              <a:rPr lang="ru-RU" dirty="0"/>
              <a:t>месте. </a:t>
            </a:r>
            <a:r>
              <a:rPr lang="ru-RU" dirty="0" smtClean="0"/>
              <a:t>Рыбу </a:t>
            </a:r>
            <a:r>
              <a:rPr lang="ru-RU" dirty="0"/>
              <a:t>развешивают так, чтобы отдельные экземпляры не соприкасались. </a:t>
            </a:r>
            <a:r>
              <a:rPr lang="ru-RU" dirty="0" smtClean="0"/>
              <a:t>При </a:t>
            </a:r>
            <a:r>
              <a:rPr lang="ru-RU" dirty="0"/>
              <a:t>вялении разделанной рыбы в брюшную полость вставляют распорки. Снимать вяленую рыбу с </a:t>
            </a:r>
            <a:r>
              <a:rPr lang="ru-RU" dirty="0" err="1"/>
              <a:t>вешалов</a:t>
            </a:r>
            <a:r>
              <a:rPr lang="ru-RU" dirty="0"/>
              <a:t> следует после того, как обсохнет утренняя роса.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В </a:t>
            </a:r>
            <a:r>
              <a:rPr lang="ru-RU" b="1" dirty="0"/>
              <a:t>районах, где естественное вяление рыбы затруднено из-за климатических условий, применяют искусственное вяление</a:t>
            </a:r>
            <a:r>
              <a:rPr lang="ru-RU" dirty="0"/>
              <a:t>. </a:t>
            </a:r>
            <a:r>
              <a:rPr lang="ru-RU" dirty="0" smtClean="0"/>
              <a:t>В </a:t>
            </a:r>
            <a:r>
              <a:rPr lang="ru-RU" dirty="0"/>
              <a:t>помещении, предназначенном для вяления, устанавливают батареи, обогреваемые паром, в окна вместо стекол вставляют решетки и с помощью вентиляторов поддерживают температуру 20... 28 °С. Продолжительность вяления воблы составляет 10... 11 </a:t>
            </a:r>
            <a:r>
              <a:rPr lang="ru-RU" dirty="0" err="1"/>
              <a:t>сут</a:t>
            </a:r>
            <a:r>
              <a:rPr lang="ru-RU" dirty="0"/>
              <a:t>. Более эффективно искусственное </a:t>
            </a:r>
            <a:r>
              <a:rPr lang="ru-RU" dirty="0" smtClean="0"/>
              <a:t>вяление </a:t>
            </a:r>
            <a:r>
              <a:rPr lang="ru-RU" dirty="0"/>
              <a:t>рыбы в специальных установках с циркулирующим </a:t>
            </a:r>
            <a:r>
              <a:rPr lang="ru-RU" dirty="0" smtClean="0"/>
              <a:t>воздухом </a:t>
            </a:r>
            <a:r>
              <a:rPr lang="ru-RU" dirty="0"/>
              <a:t>для ускорения процесса обезвоживания тканей рыб.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/>
              <a:t>В зависимости от погоды продолжительность вяления </a:t>
            </a:r>
            <a:r>
              <a:rPr lang="ru-RU" dirty="0"/>
              <a:t>воблы, тарани и других мелких частиковых рыб в естественных условиях составляет 10... 17 </a:t>
            </a:r>
            <a:r>
              <a:rPr lang="ru-RU" dirty="0" err="1"/>
              <a:t>сут</a:t>
            </a:r>
            <a:r>
              <a:rPr lang="ru-RU" dirty="0"/>
              <a:t>, крупных частиковых — 35...45, леща и </a:t>
            </a:r>
            <a:r>
              <a:rPr lang="ru-RU" dirty="0" smtClean="0"/>
              <a:t>крупной </a:t>
            </a:r>
            <a:r>
              <a:rPr lang="ru-RU" dirty="0"/>
              <a:t>красноперки — 12... 17 </a:t>
            </a:r>
            <a:r>
              <a:rPr lang="ru-RU" dirty="0" err="1"/>
              <a:t>сут</a:t>
            </a:r>
            <a:r>
              <a:rPr lang="ru-RU" dirty="0"/>
              <a:t>, океанических рыб — 15...23, </a:t>
            </a:r>
            <a:r>
              <a:rPr lang="ru-RU" dirty="0" smtClean="0"/>
              <a:t>маломерных </a:t>
            </a:r>
            <a:r>
              <a:rPr lang="ru-RU" dirty="0"/>
              <a:t>рыб — 1,5...7 </a:t>
            </a:r>
            <a:r>
              <a:rPr lang="ru-RU" dirty="0" err="1"/>
              <a:t>сут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Оптимальная </a:t>
            </a:r>
            <a:r>
              <a:rPr lang="ru-RU" b="1" dirty="0"/>
              <a:t>температура вяления </a:t>
            </a:r>
            <a:r>
              <a:rPr lang="ru-RU" dirty="0"/>
              <a:t>20...22 °С. </a:t>
            </a:r>
          </a:p>
        </p:txBody>
      </p:sp>
    </p:spTree>
    <p:extLst>
      <p:ext uri="{BB962C8B-B14F-4D97-AF65-F5344CB8AC3E}">
        <p14:creationId xmlns:p14="http://schemas.microsoft.com/office/powerpoint/2010/main" val="988940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" t="32" r="213" b="7160"/>
          <a:stretch/>
        </p:blipFill>
        <p:spPr bwMode="auto">
          <a:xfrm>
            <a:off x="107504" y="116632"/>
            <a:ext cx="8890988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810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9" t="4" r="602" b="17476"/>
          <a:stretch/>
        </p:blipFill>
        <p:spPr bwMode="auto">
          <a:xfrm>
            <a:off x="179512" y="144076"/>
            <a:ext cx="8784976" cy="6597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8623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8542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ФОРМИРУЮЩИЕ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ТЕХНОЛОГИЯ сушки </a:t>
            </a:r>
            <a:endParaRPr lang="ru-RU" sz="2400" b="1" i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700808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993366"/>
                </a:solidFill>
              </a:rPr>
              <a:t>Получение </a:t>
            </a:r>
            <a:r>
              <a:rPr lang="ru-RU" sz="2400" b="1" i="1" u="sng" dirty="0" err="1" smtClean="0">
                <a:solidFill>
                  <a:srgbClr val="993366"/>
                </a:solidFill>
              </a:rPr>
              <a:t>стокфиска</a:t>
            </a:r>
            <a:endParaRPr lang="ru-RU" sz="2400" b="1" i="1" u="sng" dirty="0" smtClean="0">
              <a:solidFill>
                <a:srgbClr val="993366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При </a:t>
            </a:r>
            <a:r>
              <a:rPr lang="ru-RU" b="1" dirty="0"/>
              <a:t>получении </a:t>
            </a:r>
            <a:r>
              <a:rPr lang="ru-RU" b="1" dirty="0" err="1"/>
              <a:t>стокфиска</a:t>
            </a:r>
            <a:r>
              <a:rPr lang="ru-RU" b="1" dirty="0"/>
              <a:t> </a:t>
            </a:r>
            <a:r>
              <a:rPr lang="ru-RU" dirty="0"/>
              <a:t>разделанную на пласт рыбу сушат обычно в естественных условиях в течение 6... 12 </a:t>
            </a:r>
            <a:r>
              <a:rPr lang="ru-RU" dirty="0" err="1" smtClean="0"/>
              <a:t>нед</a:t>
            </a:r>
            <a:r>
              <a:rPr lang="ru-RU" dirty="0" smtClean="0"/>
              <a:t>. </a:t>
            </a:r>
            <a:r>
              <a:rPr lang="ru-RU" dirty="0"/>
              <a:t>в </a:t>
            </a:r>
            <a:r>
              <a:rPr lang="ru-RU" dirty="0" smtClean="0"/>
              <a:t>зависимости </a:t>
            </a:r>
            <a:r>
              <a:rPr lang="ru-RU" dirty="0"/>
              <a:t>от погодных условий. </a:t>
            </a:r>
            <a:r>
              <a:rPr lang="ru-RU" b="1" dirty="0"/>
              <a:t>Выход продукции </a:t>
            </a:r>
            <a:r>
              <a:rPr lang="ru-RU" dirty="0"/>
              <a:t>составляет 25... 27 %.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Рыбу (предпочтительно живую):</a:t>
            </a:r>
          </a:p>
          <a:p>
            <a:pPr marL="536575" indent="-273050">
              <a:buFont typeface="Wingdings" pitchFamily="2" charset="2"/>
              <a:buChar char="Ø"/>
            </a:pPr>
            <a:r>
              <a:rPr lang="ru-RU" b="1" i="1" dirty="0" smtClean="0"/>
              <a:t>обескровливают</a:t>
            </a:r>
            <a:r>
              <a:rPr lang="ru-RU" dirty="0"/>
              <a:t>, перерезая межжаберный промежуток и сердечную луковицу, </a:t>
            </a:r>
            <a:endParaRPr lang="ru-RU" dirty="0" smtClean="0"/>
          </a:p>
          <a:p>
            <a:pPr marL="536575" indent="-273050">
              <a:buFont typeface="Wingdings" pitchFamily="2" charset="2"/>
              <a:buChar char="Ø"/>
            </a:pPr>
            <a:r>
              <a:rPr lang="ru-RU" b="1" i="1" dirty="0" smtClean="0"/>
              <a:t>разделывают</a:t>
            </a:r>
            <a:r>
              <a:rPr lang="ru-RU" dirty="0" smtClean="0"/>
              <a:t> </a:t>
            </a:r>
            <a:r>
              <a:rPr lang="ru-RU" dirty="0"/>
              <a:t>на пласт обезглавленный, </a:t>
            </a:r>
            <a:endParaRPr lang="ru-RU" dirty="0" smtClean="0"/>
          </a:p>
          <a:p>
            <a:pPr marL="536575" indent="-273050">
              <a:buFont typeface="Wingdings" pitchFamily="2" charset="2"/>
              <a:buChar char="Ø"/>
            </a:pPr>
            <a:r>
              <a:rPr lang="ru-RU" b="1" i="1" dirty="0" smtClean="0"/>
              <a:t>моют </a:t>
            </a:r>
            <a:r>
              <a:rPr lang="ru-RU" dirty="0"/>
              <a:t>в пресной воде, </a:t>
            </a:r>
            <a:endParaRPr lang="ru-RU" dirty="0" smtClean="0"/>
          </a:p>
          <a:p>
            <a:pPr marL="536575" indent="-273050">
              <a:buFont typeface="Wingdings" pitchFamily="2" charset="2"/>
              <a:buChar char="Ø"/>
            </a:pPr>
            <a:r>
              <a:rPr lang="ru-RU" b="1" i="1" dirty="0" smtClean="0"/>
              <a:t>связывают</a:t>
            </a:r>
            <a:r>
              <a:rPr lang="ru-RU" dirty="0" smtClean="0"/>
              <a:t> экземпляры попарно,</a:t>
            </a:r>
          </a:p>
          <a:p>
            <a:pPr marL="536575" indent="-273050">
              <a:buFont typeface="Wingdings" pitchFamily="2" charset="2"/>
              <a:buChar char="Ø"/>
            </a:pPr>
            <a:r>
              <a:rPr lang="ru-RU" b="1" i="1" dirty="0" smtClean="0"/>
              <a:t>развешивают</a:t>
            </a:r>
            <a:r>
              <a:rPr lang="ru-RU" dirty="0" smtClean="0"/>
              <a:t> </a:t>
            </a:r>
            <a:r>
              <a:rPr lang="ru-RU" dirty="0"/>
              <a:t>их на </a:t>
            </a:r>
            <a:r>
              <a:rPr lang="ru-RU" dirty="0" err="1"/>
              <a:t>вешалах</a:t>
            </a:r>
            <a:r>
              <a:rPr lang="ru-RU" dirty="0"/>
              <a:t> так, чтобы они не соприкасались.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Высушенную рыбу:</a:t>
            </a:r>
          </a:p>
          <a:p>
            <a:pPr marL="536575" indent="-273050">
              <a:buFont typeface="Wingdings" pitchFamily="2" charset="2"/>
              <a:buChar char="Ø"/>
            </a:pPr>
            <a:r>
              <a:rPr lang="ru-RU" b="1" i="1" dirty="0" smtClean="0"/>
              <a:t>сортируют</a:t>
            </a:r>
            <a:r>
              <a:rPr lang="ru-RU" i="1" dirty="0"/>
              <a:t>, </a:t>
            </a:r>
            <a:endParaRPr lang="ru-RU" i="1" dirty="0" smtClean="0"/>
          </a:p>
          <a:p>
            <a:pPr marL="536575" indent="-273050">
              <a:buFont typeface="Wingdings" pitchFamily="2" charset="2"/>
              <a:buChar char="Ø"/>
            </a:pPr>
            <a:r>
              <a:rPr lang="ru-RU" b="1" i="1" dirty="0" smtClean="0"/>
              <a:t>складывают </a:t>
            </a:r>
            <a:r>
              <a:rPr lang="ru-RU" b="1" i="1" dirty="0"/>
              <a:t>в кипы </a:t>
            </a:r>
            <a:r>
              <a:rPr lang="ru-RU" dirty="0"/>
              <a:t>массой по 50 </a:t>
            </a:r>
            <a:r>
              <a:rPr lang="ru-RU" dirty="0" smtClean="0"/>
              <a:t>кг,</a:t>
            </a:r>
          </a:p>
          <a:p>
            <a:pPr marL="536575" indent="-273050">
              <a:buFont typeface="Wingdings" pitchFamily="2" charset="2"/>
              <a:buChar char="Ø"/>
            </a:pPr>
            <a:r>
              <a:rPr lang="ru-RU" b="1" i="1" dirty="0" smtClean="0"/>
              <a:t>прессуют</a:t>
            </a:r>
            <a:r>
              <a:rPr lang="ru-RU" dirty="0"/>
              <a:t>, </a:t>
            </a:r>
            <a:endParaRPr lang="ru-RU" dirty="0" smtClean="0"/>
          </a:p>
          <a:p>
            <a:pPr marL="536575" indent="-273050">
              <a:buFont typeface="Wingdings" pitchFamily="2" charset="2"/>
              <a:buChar char="Ø"/>
            </a:pPr>
            <a:r>
              <a:rPr lang="ru-RU" b="1" i="1" dirty="0" smtClean="0"/>
              <a:t>обшивают</a:t>
            </a:r>
            <a:r>
              <a:rPr lang="ru-RU" dirty="0" smtClean="0"/>
              <a:t> холстом,</a:t>
            </a:r>
          </a:p>
          <a:p>
            <a:pPr marL="536575" indent="-273050">
              <a:buFont typeface="Wingdings" pitchFamily="2" charset="2"/>
              <a:buChar char="Ø"/>
            </a:pPr>
            <a:r>
              <a:rPr lang="ru-RU" b="1" i="1" dirty="0" smtClean="0"/>
              <a:t>обтягивают</a:t>
            </a:r>
            <a:r>
              <a:rPr lang="ru-RU" dirty="0" smtClean="0"/>
              <a:t> </a:t>
            </a:r>
            <a:r>
              <a:rPr lang="ru-RU" dirty="0"/>
              <a:t>оцинкованной проволокой. </a:t>
            </a:r>
          </a:p>
        </p:txBody>
      </p:sp>
    </p:spTree>
    <p:extLst>
      <p:ext uri="{BB962C8B-B14F-4D97-AF65-F5344CB8AC3E}">
        <p14:creationId xmlns:p14="http://schemas.microsoft.com/office/powerpoint/2010/main" val="2514704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2"/>
            <a:ext cx="8928993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438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ФОРМИРУЮЩИЕ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ТЕХНОЛОГИЯ сушки </a:t>
            </a:r>
            <a:endParaRPr lang="ru-RU" sz="2400" b="1" i="1" u="sng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772816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6600CC"/>
                </a:solidFill>
              </a:rPr>
              <a:t>Получение солено-сушеной рыбы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b="1" dirty="0" smtClean="0"/>
              <a:t>При </a:t>
            </a:r>
            <a:r>
              <a:rPr lang="ru-RU" sz="2000" b="1" dirty="0"/>
              <a:t>получении солено-сушеной рыбы </a:t>
            </a:r>
            <a:r>
              <a:rPr lang="ru-RU" sz="2000" b="1" dirty="0" err="1"/>
              <a:t>клипфискной</a:t>
            </a:r>
            <a:r>
              <a:rPr lang="ru-RU" sz="2000" b="1" dirty="0"/>
              <a:t> разделки </a:t>
            </a:r>
            <a:r>
              <a:rPr lang="ru-RU" sz="2000" dirty="0" smtClean="0"/>
              <a:t>соленый </a:t>
            </a:r>
            <a:r>
              <a:rPr lang="ru-RU" sz="2000" dirty="0"/>
              <a:t>полуфабрикат выдерживают сначала в воде 1 ...2 ч для </a:t>
            </a:r>
            <a:r>
              <a:rPr lang="ru-RU" sz="2000" dirty="0" smtClean="0"/>
              <a:t>опреснения </a:t>
            </a:r>
            <a:r>
              <a:rPr lang="ru-RU" sz="2000" dirty="0"/>
              <a:t>верхних слоев и в штабелях 24 ч, затем сушат естественным или искусственным способом, но чаще комбинированным, который позволяет ускорить процесс и получить продукцию </a:t>
            </a:r>
            <a:r>
              <a:rPr lang="ru-RU" sz="2000" dirty="0" smtClean="0"/>
              <a:t>хорошего </a:t>
            </a:r>
            <a:r>
              <a:rPr lang="ru-RU" sz="2000" dirty="0"/>
              <a:t>качества со светлым мясом, без специфического запаха тресковых рыб, с гладкой поверхностью, без трещин и </a:t>
            </a:r>
            <a:r>
              <a:rPr lang="ru-RU" sz="2000" dirty="0" smtClean="0"/>
              <a:t>расслоений</a:t>
            </a:r>
            <a:r>
              <a:rPr lang="ru-RU" sz="2000" dirty="0"/>
              <a:t>. </a:t>
            </a:r>
            <a:endParaRPr lang="ru-RU" sz="2000" dirty="0" smtClean="0"/>
          </a:p>
          <a:p>
            <a:pPr algn="ctr"/>
            <a:r>
              <a:rPr lang="ru-RU" sz="2400" b="1" i="1" u="sng" dirty="0" smtClean="0">
                <a:solidFill>
                  <a:srgbClr val="CC0066"/>
                </a:solidFill>
              </a:rPr>
              <a:t>Получение солено-сушеного снетка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b="1" dirty="0" smtClean="0"/>
              <a:t>Солено-сушеный </a:t>
            </a:r>
            <a:r>
              <a:rPr lang="ru-RU" sz="2000" b="1" dirty="0"/>
              <a:t>снеток, а также солено-сушеную продукцию из других маломерных рыб </a:t>
            </a:r>
            <a:r>
              <a:rPr lang="ru-RU" sz="2000" dirty="0"/>
              <a:t>готовят горячим способом в печах </a:t>
            </a:r>
            <a:r>
              <a:rPr lang="ru-RU" sz="2000" dirty="0" smtClean="0"/>
              <a:t>при температуре </a:t>
            </a:r>
            <a:r>
              <a:rPr lang="ru-RU" sz="2000" dirty="0"/>
              <a:t>в начале процесса 200 °С </a:t>
            </a:r>
            <a:r>
              <a:rPr lang="ru-RU" sz="2000" dirty="0" err="1"/>
              <a:t>с</a:t>
            </a:r>
            <a:r>
              <a:rPr lang="ru-RU" sz="2000" dirty="0"/>
              <a:t> последующим </a:t>
            </a:r>
            <a:r>
              <a:rPr lang="ru-RU" sz="2000" dirty="0" smtClean="0"/>
              <a:t>понижением</a:t>
            </a:r>
            <a:r>
              <a:rPr lang="ru-RU" sz="2000" dirty="0"/>
              <a:t>. Такой режим позволяет получить продукт рассыпчатой </a:t>
            </a:r>
            <a:r>
              <a:rPr lang="ru-RU" sz="2000" dirty="0" smtClean="0"/>
              <a:t>консистенции </a:t>
            </a:r>
            <a:r>
              <a:rPr lang="ru-RU" sz="2000" dirty="0"/>
              <a:t>и хороших вкусовых свойств</a:t>
            </a:r>
            <a:r>
              <a:rPr lang="ru-RU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27401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2"/>
            <a:ext cx="8928993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62255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ФОРМИРУЮЩИЕ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ТЕХНОЛОГИЯ сушки </a:t>
            </a:r>
            <a:endParaRPr lang="ru-RU" sz="2400" b="1" i="1" u="sng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628507"/>
            <a:ext cx="885698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990099"/>
                </a:solidFill>
              </a:rPr>
              <a:t>Получение рыбы сублимационной сушки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На </a:t>
            </a:r>
            <a:r>
              <a:rPr lang="ru-RU" b="1" dirty="0"/>
              <a:t>сублимационную сушку </a:t>
            </a:r>
            <a:r>
              <a:rPr lang="ru-RU" dirty="0"/>
              <a:t>направляют тощие виды рыб (</a:t>
            </a:r>
            <a:r>
              <a:rPr lang="ru-RU" dirty="0" smtClean="0"/>
              <a:t>тресковых</a:t>
            </a:r>
            <a:r>
              <a:rPr lang="ru-RU" dirty="0"/>
              <a:t>, судака, щуку и др.) в свежем, мороженом или вареном виде. Разделанное сырье (филе или рыба специальной разделки, порезанные на куски), либо куски вареной рыбы, либо рыбный фарш замораживают до температуры не выше -22 °С и сушат в сублимационных установках различной конструкции при </a:t>
            </a:r>
            <a:r>
              <a:rPr lang="ru-RU" dirty="0" smtClean="0"/>
              <a:t>остаточном </a:t>
            </a:r>
            <a:r>
              <a:rPr lang="ru-RU" dirty="0"/>
              <a:t>давлении 0,7... 1,5 мм рт. ст. Температура рыбы в период </a:t>
            </a:r>
            <a:r>
              <a:rPr lang="ru-RU" dirty="0" smtClean="0"/>
              <a:t>сублимации </a:t>
            </a:r>
            <a:r>
              <a:rPr lang="ru-RU" dirty="0"/>
              <a:t>-15... -22 °С. По мере сублимации льда температура рыбы повышается до 0 °С. Удаление остаточной влаги проводят при </a:t>
            </a:r>
            <a:r>
              <a:rPr lang="ru-RU" dirty="0" smtClean="0"/>
              <a:t>температуре </a:t>
            </a:r>
            <a:r>
              <a:rPr lang="ru-RU" dirty="0"/>
              <a:t>45... 50 °С</a:t>
            </a:r>
            <a:r>
              <a:rPr lang="ru-RU" dirty="0" smtClean="0"/>
              <a:t>.</a:t>
            </a:r>
          </a:p>
          <a:p>
            <a:pPr algn="ctr"/>
            <a:r>
              <a:rPr lang="ru-RU" sz="2400" b="1" i="1" u="sng" dirty="0" smtClean="0">
                <a:solidFill>
                  <a:srgbClr val="990000"/>
                </a:solidFill>
              </a:rPr>
              <a:t>Получение визиги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Визигу </a:t>
            </a:r>
            <a:r>
              <a:rPr lang="ru-RU" b="1" dirty="0"/>
              <a:t>сушат </a:t>
            </a:r>
            <a:r>
              <a:rPr lang="ru-RU" dirty="0"/>
              <a:t>в естественных условиях в тени, в подвешенном виде в местах, хорошо продуваемых ветром. По мере </a:t>
            </a:r>
            <a:r>
              <a:rPr lang="ru-RU" dirty="0" smtClean="0"/>
              <a:t>высушивания </a:t>
            </a:r>
            <a:r>
              <a:rPr lang="ru-RU" dirty="0"/>
              <a:t>визига скручивается в трубочку и становится упруго-жесткой. Сушка продолжается 6... 48 ч в зависимости от погодных условий. Хорошо высушенная визига имеет мутно-белый цвет с легким желтоватым оттенком, чистую и сухую </a:t>
            </a:r>
            <a:r>
              <a:rPr lang="ru-RU" dirty="0" smtClean="0"/>
              <a:t>поверхность. После </a:t>
            </a:r>
            <a:r>
              <a:rPr lang="ru-RU" dirty="0"/>
              <a:t>сушки визигу сортируют по качеству и размеру, </a:t>
            </a:r>
            <a:r>
              <a:rPr lang="ru-RU" dirty="0" smtClean="0"/>
              <a:t>складывают </a:t>
            </a:r>
            <a:r>
              <a:rPr lang="ru-RU" dirty="0"/>
              <a:t>в пучки по 20... 25 шт. массой по 1 кг либо по заказу </a:t>
            </a:r>
            <a:r>
              <a:rPr lang="ru-RU" dirty="0" smtClean="0"/>
              <a:t>потребителей </a:t>
            </a:r>
            <a:r>
              <a:rPr lang="ru-RU" dirty="0"/>
              <a:t>измельчают (0,5...3 см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207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сохраняющие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упаковка вяленой рыбы </a:t>
            </a:r>
            <a:endParaRPr lang="ru-RU" sz="2400" b="1" i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700808"/>
            <a:ext cx="87129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2000" b="1" dirty="0"/>
              <a:t>Вяленую рыбу упаковывают </a:t>
            </a:r>
            <a:r>
              <a:rPr lang="ru-RU" sz="2000" dirty="0"/>
              <a:t>в чистые и сухие ящики деревянные или из </a:t>
            </a:r>
            <a:r>
              <a:rPr lang="ru-RU" sz="2000" dirty="0" smtClean="0"/>
              <a:t>гофрированного </a:t>
            </a:r>
            <a:r>
              <a:rPr lang="ru-RU" sz="2000" dirty="0"/>
              <a:t>картона предельной массой нетто 30 кг, в плетеные из лозы корзины предельной массой продукта 30 кг, в рогожные кули, льняные продуктовые или </a:t>
            </a:r>
            <a:r>
              <a:rPr lang="ru-RU" sz="2000" dirty="0" err="1"/>
              <a:t>льно</a:t>
            </a:r>
            <a:r>
              <a:rPr lang="ru-RU" sz="2000" dirty="0"/>
              <a:t>-</a:t>
            </a:r>
            <a:r>
              <a:rPr lang="ru-RU" sz="2000" dirty="0" err="1"/>
              <a:t>джуто</a:t>
            </a:r>
            <a:r>
              <a:rPr lang="ru-RU" sz="2000" dirty="0"/>
              <a:t>-кенафные мешки предельной массой нетто 40 кг либо в мешки бумажные </a:t>
            </a:r>
            <a:r>
              <a:rPr lang="ru-RU" sz="2000" dirty="0" smtClean="0"/>
              <a:t>многослойные </a:t>
            </a:r>
            <a:r>
              <a:rPr lang="ru-RU" sz="2000" dirty="0"/>
              <a:t>массой нетто до 25 кг, в пачки из картона массой нетто до 1 кг, в пакеты пленочные массой продукта до 1 кг.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2000" b="1" dirty="0"/>
              <a:t>Картонные коробки и пакеты из пленок </a:t>
            </a:r>
            <a:r>
              <a:rPr lang="ru-RU" sz="2000" dirty="0"/>
              <a:t>укладывают в </a:t>
            </a:r>
            <a:r>
              <a:rPr lang="ru-RU" sz="2000" dirty="0" smtClean="0"/>
              <a:t>деревянные </a:t>
            </a:r>
            <a:r>
              <a:rPr lang="ru-RU" sz="2000" dirty="0"/>
              <a:t>или картонные ящики вместимостью до 30 кг. На </a:t>
            </a:r>
            <a:r>
              <a:rPr lang="ru-RU" sz="2000" dirty="0" smtClean="0"/>
              <a:t>торцовых </a:t>
            </a:r>
            <a:r>
              <a:rPr lang="ru-RU" sz="2000" dirty="0"/>
              <a:t>сторонах ящиков должны быть два-три отверстия диаметром 2...3 см.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2000" b="1" dirty="0"/>
              <a:t>Рыбу освобождают от бечевки и укладывают в тару ровными рядами</a:t>
            </a:r>
            <a:r>
              <a:rPr lang="ru-RU" sz="2000" dirty="0"/>
              <a:t>. Мелкая рыба может быть уложена насыпью с </a:t>
            </a:r>
            <a:r>
              <a:rPr lang="ru-RU" sz="2000" dirty="0" smtClean="0"/>
              <a:t>разравниванием </a:t>
            </a:r>
            <a:r>
              <a:rPr lang="ru-RU" sz="2000" dirty="0"/>
              <a:t>по рядам.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sz="2000" b="1" dirty="0" smtClean="0"/>
              <a:t>В </a:t>
            </a:r>
            <a:r>
              <a:rPr lang="ru-RU" sz="2000" b="1" dirty="0"/>
              <a:t>мешки и кули </a:t>
            </a:r>
            <a:r>
              <a:rPr lang="ru-RU" sz="2000" dirty="0"/>
              <a:t>вяленую рыбу помещают связками или </a:t>
            </a:r>
            <a:r>
              <a:rPr lang="ru-RU" sz="2000" dirty="0" smtClean="0"/>
              <a:t>россыпью, </a:t>
            </a:r>
            <a:r>
              <a:rPr lang="ru-RU" sz="2000" dirty="0"/>
              <a:t>после чего кули (мешки) зашивают шпагатом и взвешивают. Если рыбу укладывают в кули поштучно, то их </a:t>
            </a:r>
            <a:r>
              <a:rPr lang="ru-RU" sz="2000" dirty="0" smtClean="0"/>
              <a:t>обвязывают </a:t>
            </a:r>
            <a:r>
              <a:rPr lang="ru-RU" sz="2000" dirty="0"/>
              <a:t>крест-накрест веревкой. 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9894755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45" r="21394"/>
          <a:stretch/>
        </p:blipFill>
        <p:spPr bwMode="auto">
          <a:xfrm>
            <a:off x="-36001" y="116632"/>
            <a:ext cx="9051109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85465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9512"/>
            <a:ext cx="491454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9512"/>
            <a:ext cx="446449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121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сохраняющие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упаковка </a:t>
            </a:r>
            <a:r>
              <a:rPr lang="ru-RU" sz="2400" b="1" i="1" u="sng" dirty="0" smtClean="0"/>
              <a:t>сушеной</a:t>
            </a:r>
            <a:r>
              <a:rPr lang="ru-RU" sz="2400" b="1" i="1" u="sng" dirty="0" smtClean="0"/>
              <a:t> </a:t>
            </a:r>
            <a:r>
              <a:rPr lang="ru-RU" sz="2400" b="1" i="1" u="sng" dirty="0" smtClean="0"/>
              <a:t>рыбы </a:t>
            </a:r>
            <a:endParaRPr lang="ru-RU" sz="2400" b="1" i="1" u="sng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700808"/>
            <a:ext cx="88569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Лучшая упаковка для сушеной рыбы</a:t>
            </a:r>
            <a:r>
              <a:rPr lang="ru-RU" dirty="0" smtClean="0"/>
              <a:t> </a:t>
            </a:r>
            <a:r>
              <a:rPr lang="ru-RU" dirty="0"/>
              <a:t>— банки из жести или алюминиевых материалов с применением </a:t>
            </a:r>
            <a:r>
              <a:rPr lang="ru-RU" dirty="0" err="1"/>
              <a:t>вакуумирования</a:t>
            </a:r>
            <a:r>
              <a:rPr lang="ru-RU" dirty="0"/>
              <a:t> или инертного газа.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Для </a:t>
            </a:r>
            <a:r>
              <a:rPr lang="ru-RU" b="1" dirty="0"/>
              <a:t>упаковки продукции </a:t>
            </a:r>
            <a:r>
              <a:rPr lang="ru-RU" dirty="0" smtClean="0"/>
              <a:t>применяют </a:t>
            </a:r>
            <a:r>
              <a:rPr lang="ru-RU" dirty="0"/>
              <a:t>также пленочные пакеты из полимерных материалов (</a:t>
            </a:r>
            <a:r>
              <a:rPr lang="ru-RU" dirty="0" smtClean="0"/>
              <a:t>полиэтилена</a:t>
            </a:r>
            <a:r>
              <a:rPr lang="ru-RU" dirty="0"/>
              <a:t>, сарана, дублированного полиэтилена, целлофана и др.); </a:t>
            </a:r>
            <a:r>
              <a:rPr lang="ru-RU" dirty="0" smtClean="0"/>
              <a:t>фольги</a:t>
            </a:r>
            <a:r>
              <a:rPr lang="ru-RU" dirty="0"/>
              <a:t>, покрытой полиэтиленом; бумаги, покрытой полиэтиленом и фольгой, и другие упаковочные материалы, обеспечивающие </a:t>
            </a:r>
            <a:r>
              <a:rPr lang="ru-RU" dirty="0" err="1" smtClean="0"/>
              <a:t>паровоздухосветонепроницаемость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/>
              <a:t>Упакованная </a:t>
            </a:r>
            <a:r>
              <a:rPr lang="ru-RU" b="1" dirty="0"/>
              <a:t>в пленочные </a:t>
            </a:r>
            <a:r>
              <a:rPr lang="ru-RU" b="1" dirty="0" smtClean="0"/>
              <a:t>материалы сушеная рыба </a:t>
            </a:r>
            <a:r>
              <a:rPr lang="ru-RU" dirty="0" smtClean="0"/>
              <a:t>должна </a:t>
            </a:r>
            <a:r>
              <a:rPr lang="ru-RU" dirty="0"/>
              <a:t>быть уложена в картонные или </a:t>
            </a:r>
            <a:r>
              <a:rPr lang="ru-RU" dirty="0" smtClean="0"/>
              <a:t>фанерные </a:t>
            </a:r>
            <a:r>
              <a:rPr lang="ru-RU" dirty="0"/>
              <a:t>ящики, защищающие продукты от механических </a:t>
            </a:r>
            <a:r>
              <a:rPr lang="ru-RU" dirty="0" smtClean="0"/>
              <a:t>повреждений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/>
              <a:t>Пучки визиги упаковывают </a:t>
            </a:r>
            <a:r>
              <a:rPr lang="ru-RU" dirty="0"/>
              <a:t>плотными ровными рядами в </a:t>
            </a:r>
            <a:r>
              <a:rPr lang="ru-RU" dirty="0" smtClean="0"/>
              <a:t>деревянные </a:t>
            </a:r>
            <a:r>
              <a:rPr lang="ru-RU" dirty="0"/>
              <a:t>или фанерные ящики вместимостью 20 кг, выстланные пергаментом и имеющие на боковых сторонах по четыре </a:t>
            </a:r>
            <a:r>
              <a:rPr lang="ru-RU" dirty="0" smtClean="0"/>
              <a:t>отверстия</a:t>
            </a:r>
            <a:r>
              <a:rPr lang="ru-RU" dirty="0"/>
              <a:t>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/>
              <a:t>Допускается упаковка визиги </a:t>
            </a:r>
            <a:r>
              <a:rPr lang="ru-RU" dirty="0"/>
              <a:t>в тюки, которые обшивают двойным слоем рогожи и обвязывают веревкой. Измельченную визигу расфасовывают в художественно оформленные </a:t>
            </a:r>
            <a:r>
              <a:rPr lang="ru-RU" dirty="0" smtClean="0"/>
              <a:t>картонные </a:t>
            </a:r>
            <a:r>
              <a:rPr lang="ru-RU" dirty="0"/>
              <a:t>коробки массой нетто до 0,5 кг, которые затем </a:t>
            </a:r>
            <a:r>
              <a:rPr lang="ru-RU" dirty="0" smtClean="0"/>
              <a:t>упаковывают </a:t>
            </a:r>
            <a:r>
              <a:rPr lang="ru-RU" dirty="0"/>
              <a:t>в деревянные, фанерные или картонные ящики массой </a:t>
            </a:r>
            <a:r>
              <a:rPr lang="ru-RU" dirty="0" smtClean="0"/>
              <a:t>нетто </a:t>
            </a:r>
            <a:r>
              <a:rPr lang="ru-RU" dirty="0"/>
              <a:t>до 20 кг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087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24515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сохраняющие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хранение вяленой </a:t>
            </a:r>
            <a:r>
              <a:rPr lang="ru-RU" sz="2400" b="1" i="1" u="sng" dirty="0" smtClean="0"/>
              <a:t>рыбы </a:t>
            </a:r>
            <a:endParaRPr lang="ru-RU" sz="2400" b="1" i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621632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2800" b="1" dirty="0"/>
              <a:t>Вяленую рыбу с массовой долей жира более 10 % </a:t>
            </a:r>
            <a:r>
              <a:rPr lang="ru-RU" sz="2800" dirty="0"/>
              <a:t>хранят </a:t>
            </a:r>
            <a:r>
              <a:rPr lang="ru-RU" sz="2800" b="1" dirty="0">
                <a:solidFill>
                  <a:srgbClr val="FF0000"/>
                </a:solidFill>
              </a:rPr>
              <a:t>при температуре 0...-8 °С. 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 smtClean="0"/>
              <a:t>Рыбу</a:t>
            </a:r>
            <a:r>
              <a:rPr lang="ru-RU" sz="2800" b="1" dirty="0"/>
              <a:t>, фасованную в пленочные пакеты без вакуума</a:t>
            </a:r>
            <a:r>
              <a:rPr lang="ru-RU" sz="2800" dirty="0"/>
              <a:t>, хранят </a:t>
            </a:r>
            <a:r>
              <a:rPr lang="ru-RU" sz="2800" b="1" dirty="0">
                <a:solidFill>
                  <a:srgbClr val="FF0000"/>
                </a:solidFill>
              </a:rPr>
              <a:t>при температуре 0...-2 °С. 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 smtClean="0"/>
              <a:t>Вяленую </a:t>
            </a:r>
            <a:r>
              <a:rPr lang="ru-RU" sz="2800" b="1" dirty="0"/>
              <a:t>рыбу с </a:t>
            </a:r>
            <a:r>
              <a:rPr lang="ru-RU" sz="2800" b="1" dirty="0" smtClean="0"/>
              <a:t>массовой </a:t>
            </a:r>
            <a:r>
              <a:rPr lang="ru-RU" sz="2800" b="1" dirty="0"/>
              <a:t>долей жира менее 10 % </a:t>
            </a:r>
            <a:r>
              <a:rPr lang="ru-RU" sz="2800" dirty="0"/>
              <a:t>можно хранить </a:t>
            </a:r>
            <a:r>
              <a:rPr lang="ru-RU" sz="2800" b="1" dirty="0">
                <a:solidFill>
                  <a:srgbClr val="FF0000"/>
                </a:solidFill>
              </a:rPr>
              <a:t>при температуре не выше 20 °С</a:t>
            </a:r>
            <a:r>
              <a:rPr lang="ru-RU" sz="2800" dirty="0"/>
              <a:t>, </a:t>
            </a:r>
            <a:r>
              <a:rPr lang="ru-RU" sz="2800" b="1" dirty="0">
                <a:solidFill>
                  <a:srgbClr val="FF0000"/>
                </a:solidFill>
              </a:rPr>
              <a:t>предпочтительно — не выше 10 °С </a:t>
            </a:r>
            <a:r>
              <a:rPr lang="ru-RU" sz="2800" dirty="0"/>
              <a:t>в сухих, чистых, хорошо вентилируемых помещениях </a:t>
            </a:r>
            <a:r>
              <a:rPr lang="ru-RU" sz="2800" b="1" dirty="0">
                <a:solidFill>
                  <a:srgbClr val="7030A0"/>
                </a:solidFill>
              </a:rPr>
              <a:t>при относительной </a:t>
            </a:r>
            <a:r>
              <a:rPr lang="ru-RU" sz="2800" b="1" dirty="0" smtClean="0">
                <a:solidFill>
                  <a:srgbClr val="7030A0"/>
                </a:solidFill>
              </a:rPr>
              <a:t>влажности </a:t>
            </a:r>
            <a:r>
              <a:rPr lang="ru-RU" sz="2800" b="1" dirty="0">
                <a:solidFill>
                  <a:srgbClr val="7030A0"/>
                </a:solidFill>
              </a:rPr>
              <a:t>воздуха 70... 80 </a:t>
            </a:r>
            <a:r>
              <a:rPr lang="ru-RU" sz="2800" b="1" dirty="0" smtClean="0">
                <a:solidFill>
                  <a:srgbClr val="7030A0"/>
                </a:solidFill>
              </a:rPr>
              <a:t>%</a:t>
            </a:r>
            <a:r>
              <a:rPr lang="ru-RU" sz="2800" dirty="0" smtClean="0"/>
              <a:t>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 smtClean="0"/>
              <a:t>Срок </a:t>
            </a:r>
            <a:r>
              <a:rPr lang="ru-RU" sz="2800" b="1" dirty="0"/>
              <a:t>хранения </a:t>
            </a:r>
            <a:r>
              <a:rPr lang="ru-RU" sz="2800" b="1" dirty="0">
                <a:solidFill>
                  <a:srgbClr val="CC00CC"/>
                </a:solidFill>
              </a:rPr>
              <a:t>не более 2 </a:t>
            </a:r>
            <a:r>
              <a:rPr lang="ru-RU" sz="2800" b="1" dirty="0" smtClean="0">
                <a:solidFill>
                  <a:srgbClr val="CC00CC"/>
                </a:solidFill>
              </a:rPr>
              <a:t>мес. </a:t>
            </a:r>
            <a:r>
              <a:rPr lang="ru-RU" sz="2800" dirty="0"/>
              <a:t>с даты </a:t>
            </a:r>
            <a:r>
              <a:rPr lang="ru-RU" sz="2800" dirty="0" smtClean="0"/>
              <a:t>изготовления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9253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10"/>
          <a:stretch/>
        </p:blipFill>
        <p:spPr bwMode="auto">
          <a:xfrm>
            <a:off x="107504" y="116632"/>
            <a:ext cx="8915930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0369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ФАКТОРЫ, сохраняющие КАЧЕСТВО</a:t>
            </a:r>
            <a:br>
              <a:rPr lang="ru-RU" b="1" dirty="0" smtClean="0"/>
            </a:br>
            <a:r>
              <a:rPr lang="ru-RU" sz="2400" b="1" i="1" u="sng" dirty="0" smtClean="0"/>
              <a:t>хранение сушеной </a:t>
            </a:r>
            <a:r>
              <a:rPr lang="ru-RU" sz="2400" b="1" i="1" u="sng" dirty="0" smtClean="0"/>
              <a:t>рыбы </a:t>
            </a:r>
            <a:endParaRPr lang="ru-RU" sz="2400" b="1" i="1" u="sng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7678" y="1750191"/>
            <a:ext cx="8856984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300" b="1" dirty="0"/>
              <a:t>Солено-сушеную рыбу </a:t>
            </a:r>
            <a:r>
              <a:rPr lang="ru-RU" sz="2300" b="1" dirty="0" err="1"/>
              <a:t>клипфискной</a:t>
            </a:r>
            <a:r>
              <a:rPr lang="ru-RU" sz="2300" b="1" dirty="0"/>
              <a:t> разделки </a:t>
            </a:r>
            <a:r>
              <a:rPr lang="ru-RU" sz="2300" dirty="0"/>
              <a:t>хранят в </a:t>
            </a:r>
            <a:r>
              <a:rPr lang="ru-RU" sz="2300" dirty="0" smtClean="0"/>
              <a:t>хорошо </a:t>
            </a:r>
            <a:r>
              <a:rPr lang="ru-RU" sz="2300" dirty="0"/>
              <a:t>вентилируемых помещениях </a:t>
            </a:r>
            <a:r>
              <a:rPr lang="ru-RU" sz="2300" b="1" dirty="0">
                <a:solidFill>
                  <a:srgbClr val="6600CC"/>
                </a:solidFill>
              </a:rPr>
              <a:t>при относительной влажности воздуха не более 70%</a:t>
            </a:r>
            <a:r>
              <a:rPr lang="ru-RU" sz="2300" dirty="0"/>
              <a:t>, так как продукт очень гигроскопичен и может быть поражен солеустойчивыми пигментообразующими бактериями, вызывающими покраснение мяса. Во избежание </a:t>
            </a:r>
            <a:r>
              <a:rPr lang="ru-RU" sz="2300" dirty="0" smtClean="0"/>
              <a:t>поражения </a:t>
            </a:r>
            <a:r>
              <a:rPr lang="ru-RU" sz="2300" dirty="0"/>
              <a:t>товара плесневым грибком (коричневый налет) </a:t>
            </a:r>
            <a:r>
              <a:rPr lang="ru-RU" sz="2300" dirty="0" smtClean="0"/>
              <a:t>рабочее </a:t>
            </a:r>
            <a:r>
              <a:rPr lang="ru-RU" sz="2300" dirty="0"/>
              <a:t>помещение, оборудование и инвентарь дезинфицируют, </a:t>
            </a:r>
            <a:r>
              <a:rPr lang="ru-RU" sz="2300" dirty="0" smtClean="0"/>
              <a:t>окуривая </a:t>
            </a:r>
            <a:r>
              <a:rPr lang="ru-RU" sz="2300" dirty="0"/>
              <a:t>серой (из расчета 30 г/м</a:t>
            </a:r>
            <a:r>
              <a:rPr lang="ru-RU" sz="2300" baseline="30000" dirty="0"/>
              <a:t>2</a:t>
            </a:r>
            <a:r>
              <a:rPr lang="ru-RU" sz="2300" dirty="0"/>
              <a:t>) или промывая (опрыскивая) 1,5%-</a:t>
            </a:r>
            <a:r>
              <a:rPr lang="ru-RU" sz="2300" dirty="0" err="1"/>
              <a:t>ным</a:t>
            </a:r>
            <a:r>
              <a:rPr lang="ru-RU" sz="2300" dirty="0"/>
              <a:t> раствором формалина</a:t>
            </a:r>
            <a:r>
              <a:rPr lang="ru-RU" sz="2300" dirty="0" smtClean="0"/>
              <a:t>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300" b="1" dirty="0"/>
              <a:t>Визига гигроскопична</a:t>
            </a:r>
            <a:r>
              <a:rPr lang="ru-RU" sz="2300" dirty="0"/>
              <a:t>, поэтому должна храниться в сухих, </a:t>
            </a:r>
            <a:r>
              <a:rPr lang="ru-RU" sz="2300" dirty="0" smtClean="0"/>
              <a:t>прохладных</a:t>
            </a:r>
            <a:r>
              <a:rPr lang="ru-RU" sz="2300" dirty="0"/>
              <a:t>, хорошо вентилируемых помещениях.</a:t>
            </a:r>
            <a:endParaRPr lang="ru-RU" sz="23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300" b="1" dirty="0"/>
              <a:t>Срок хранения </a:t>
            </a:r>
            <a:r>
              <a:rPr lang="ru-RU" sz="2300" dirty="0"/>
              <a:t>без изменения первоначального качества — </a:t>
            </a:r>
            <a:r>
              <a:rPr lang="ru-RU" sz="2300" b="1" dirty="0">
                <a:solidFill>
                  <a:srgbClr val="FF0066"/>
                </a:solidFill>
              </a:rPr>
              <a:t>до 2,5 </a:t>
            </a:r>
            <a:r>
              <a:rPr lang="ru-RU" sz="2300" b="1" dirty="0" smtClean="0">
                <a:solidFill>
                  <a:srgbClr val="FF0066"/>
                </a:solidFill>
              </a:rPr>
              <a:t>мес.</a:t>
            </a:r>
            <a:r>
              <a:rPr lang="ru-RU" sz="2300" dirty="0" smtClean="0"/>
              <a:t> </a:t>
            </a:r>
            <a:r>
              <a:rPr lang="ru-RU" sz="2300" dirty="0"/>
              <a:t>в сухих проветриваемых помещениях</a:t>
            </a:r>
            <a:r>
              <a:rPr lang="ru-RU" sz="2300" dirty="0" smtClean="0"/>
              <a:t>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169663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" r="-73" b="1431"/>
          <a:stretch/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805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9" y="116632"/>
            <a:ext cx="8821609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04547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ДЕФЕКТЫ ВЯЛЕНОЙ И СУШЕНОЙ РЫБЫ</a:t>
            </a:r>
            <a:r>
              <a:rPr lang="ru-RU" sz="2400" b="1" i="1" u="sng" dirty="0" smtClean="0"/>
              <a:t> </a:t>
            </a:r>
            <a:endParaRPr lang="ru-RU" sz="2400" b="1" i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844824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b="1" dirty="0">
                <a:solidFill>
                  <a:srgbClr val="CC3300"/>
                </a:solidFill>
              </a:rPr>
              <a:t>Подкожное окисление жира</a:t>
            </a:r>
            <a:r>
              <a:rPr lang="ru-RU" dirty="0"/>
              <a:t>, называемое </a:t>
            </a:r>
            <a:r>
              <a:rPr lang="ru-RU" b="1" dirty="0" smtClean="0">
                <a:solidFill>
                  <a:srgbClr val="CC3300"/>
                </a:solidFill>
              </a:rPr>
              <a:t>ржавчиной</a:t>
            </a:r>
            <a:r>
              <a:rPr lang="ru-RU" dirty="0"/>
              <a:t>, появляется, если для изготовления вяленой продукции используют долго хранившуюся рыбу. Мясо приобретает запах и привкус окислившегося жира. Этот дефект устранить нельзя. Он может развиваться также и при длительном хранении вяленой рыбы. 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70C0"/>
                </a:solidFill>
              </a:rPr>
              <a:t>Кисловатый </a:t>
            </a:r>
            <a:r>
              <a:rPr lang="ru-RU" b="1" dirty="0">
                <a:solidFill>
                  <a:srgbClr val="0070C0"/>
                </a:solidFill>
              </a:rPr>
              <a:t>запах </a:t>
            </a:r>
            <a:r>
              <a:rPr lang="ru-RU" dirty="0"/>
              <a:t>мяса рыбы возникает при нарушении процесса посола рыбы или при излишнем опреснении ее при отмочке.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CC00CC"/>
                </a:solidFill>
              </a:rPr>
              <a:t>Сырость </a:t>
            </a:r>
            <a:r>
              <a:rPr lang="ru-RU" b="1" dirty="0">
                <a:solidFill>
                  <a:srgbClr val="CC00CC"/>
                </a:solidFill>
              </a:rPr>
              <a:t>(привкус и запах сырой рыбы) </a:t>
            </a:r>
            <a:r>
              <a:rPr lang="ru-RU" dirty="0"/>
              <a:t>обнаруживается, если рыба недосолена или </a:t>
            </a:r>
            <a:r>
              <a:rPr lang="ru-RU" dirty="0" err="1"/>
              <a:t>недовялена</a:t>
            </a:r>
            <a:r>
              <a:rPr lang="ru-RU" dirty="0"/>
              <a:t>. Дефект устраняется дополнительным </a:t>
            </a:r>
            <a:r>
              <a:rPr lang="ru-RU" dirty="0" err="1"/>
              <a:t>провяливанием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CC0066"/>
                </a:solidFill>
              </a:rPr>
              <a:t>Затхлость </a:t>
            </a:r>
            <a:r>
              <a:rPr lang="ru-RU" b="1" dirty="0">
                <a:solidFill>
                  <a:srgbClr val="CC0066"/>
                </a:solidFill>
              </a:rPr>
              <a:t>и омыление </a:t>
            </a:r>
            <a:r>
              <a:rPr lang="ru-RU" dirty="0"/>
              <a:t>характеризуются тем, что на поверхности вяленых товаров (чаще балычных) появляется </a:t>
            </a:r>
            <a:r>
              <a:rPr lang="ru-RU" dirty="0" smtClean="0"/>
              <a:t>беловатый </a:t>
            </a:r>
            <a:r>
              <a:rPr lang="ru-RU" dirty="0"/>
              <a:t>скользкий налет и затхлый запах. Дефекты развиваются при хранении рыбы в плохо вентилируемых помещениях. В </a:t>
            </a:r>
            <a:r>
              <a:rPr lang="ru-RU" dirty="0" smtClean="0"/>
              <a:t>начальной </a:t>
            </a:r>
            <a:r>
              <a:rPr lang="ru-RU" dirty="0"/>
              <a:t>стадии их можно устранить промыванием товаров в </a:t>
            </a:r>
            <a:r>
              <a:rPr lang="ru-RU" dirty="0" smtClean="0"/>
              <a:t>слабом </a:t>
            </a:r>
            <a:r>
              <a:rPr lang="ru-RU" dirty="0"/>
              <a:t>тузлуке и подсушиванием в подвешенном состоянии.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b="1" dirty="0"/>
              <a:t>Дефектом сушеной мелкой рыбы </a:t>
            </a:r>
            <a:r>
              <a:rPr lang="ru-RU" dirty="0"/>
              <a:t>считается примесь песка и ломаных рыбок, а для снетка — </a:t>
            </a:r>
            <a:r>
              <a:rPr lang="ru-RU" dirty="0" smtClean="0"/>
              <a:t>пригорание</a:t>
            </a:r>
            <a:r>
              <a:rPr lang="ru-RU" dirty="0"/>
              <a:t>, повышенная соленость, затхлый запах, крошащаяся консистенция и примесь других видов (ерш, окунь, плотва и т.д</a:t>
            </a:r>
            <a:r>
              <a:rPr lang="ru-RU" dirty="0" smtClean="0"/>
              <a:t>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423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3977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ДЕФЕКТЫ ВЯЛЕНОЙ И СУШЕНОЙ РЫБЫ</a:t>
            </a:r>
            <a:r>
              <a:rPr lang="ru-RU" sz="2400" b="1" i="1" u="sng" dirty="0" smtClean="0"/>
              <a:t> </a:t>
            </a:r>
            <a:endParaRPr lang="ru-RU" sz="2400" b="1" i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200" y="1628800"/>
            <a:ext cx="53388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FF0000"/>
                </a:solidFill>
              </a:rPr>
              <a:t>Большой </a:t>
            </a:r>
            <a:r>
              <a:rPr lang="ru-RU" b="1" dirty="0">
                <a:solidFill>
                  <a:srgbClr val="FF0000"/>
                </a:solidFill>
              </a:rPr>
              <a:t>вред вяленым (реже сушеным) рыбным товарам </a:t>
            </a:r>
            <a:r>
              <a:rPr lang="ru-RU" b="1" dirty="0" smtClean="0">
                <a:solidFill>
                  <a:srgbClr val="FF0000"/>
                </a:solidFill>
              </a:rPr>
              <a:t>причиняет </a:t>
            </a:r>
            <a:r>
              <a:rPr lang="ru-RU" b="1" dirty="0">
                <a:solidFill>
                  <a:srgbClr val="FF0000"/>
                </a:solidFill>
              </a:rPr>
              <a:t>личинка жука-кожееда,</a:t>
            </a:r>
            <a:r>
              <a:rPr lang="ru-RU" dirty="0"/>
              <a:t> откладывающего яйца в жабрах рыбы. Личинки, называемые шашелем, имеют темно-коричневый цвет и усеяны черными </a:t>
            </a:r>
            <a:r>
              <a:rPr lang="ru-RU" dirty="0" smtClean="0"/>
              <a:t>волосками. </a:t>
            </a:r>
            <a:r>
              <a:rPr lang="ru-RU" dirty="0"/>
              <a:t>Хорошо развитыми челюстями и зубами они легко выедают рыбу изнутри. Кожа рыбы обычно личинкой не повреждается, поэтому рыбу нужно </a:t>
            </a:r>
            <a:r>
              <a:rPr lang="ru-RU" dirty="0" smtClean="0"/>
              <a:t>осматривать </a:t>
            </a:r>
            <a:r>
              <a:rPr lang="ru-RU" dirty="0"/>
              <a:t>в разломанном виде. Для уничтожения </a:t>
            </a:r>
            <a:r>
              <a:rPr lang="ru-RU" dirty="0" err="1"/>
              <a:t>шашела</a:t>
            </a:r>
            <a:r>
              <a:rPr lang="ru-RU" dirty="0"/>
              <a:t> рыбу </a:t>
            </a:r>
            <a:r>
              <a:rPr lang="ru-RU" dirty="0" smtClean="0"/>
              <a:t>окуривают </a:t>
            </a:r>
            <a:r>
              <a:rPr lang="ru-RU" dirty="0"/>
              <a:t>серой в закрытом помещении в течение 24...36 ч (серы сжигают 50 г на 1 м</a:t>
            </a:r>
            <a:r>
              <a:rPr lang="ru-RU" baseline="30000" dirty="0"/>
              <a:t>3</a:t>
            </a:r>
            <a:r>
              <a:rPr lang="ru-RU" dirty="0"/>
              <a:t> помещения). Затем рыбу перетряхивают и хорошо проветривают. Избавиться от </a:t>
            </a:r>
            <a:r>
              <a:rPr lang="ru-RU" dirty="0" err="1"/>
              <a:t>шашела</a:t>
            </a:r>
            <a:r>
              <a:rPr lang="ru-RU" dirty="0"/>
              <a:t> можно, разложив рыбу на площадке, хорошо освещаемой солнцем. В этом случае личинки выползают из рыбы, их собирают и уничтожают </a:t>
            </a:r>
            <a:r>
              <a:rPr lang="ru-RU" dirty="0" smtClean="0"/>
              <a:t>хлорной </a:t>
            </a:r>
            <a:r>
              <a:rPr lang="ru-RU" dirty="0"/>
              <a:t>известью.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" r="46162"/>
          <a:stretch/>
        </p:blipFill>
        <p:spPr bwMode="auto">
          <a:xfrm>
            <a:off x="5494224" y="1642522"/>
            <a:ext cx="198000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6" r="147"/>
          <a:stretch/>
        </p:blipFill>
        <p:spPr bwMode="auto">
          <a:xfrm>
            <a:off x="6732240" y="4138207"/>
            <a:ext cx="1832192" cy="256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5101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" r="-388" b="15613"/>
          <a:stretch/>
        </p:blipFill>
        <p:spPr bwMode="auto">
          <a:xfrm>
            <a:off x="107504" y="116631"/>
            <a:ext cx="8928992" cy="6594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65938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r="15653"/>
          <a:stretch/>
        </p:blipFill>
        <p:spPr bwMode="auto">
          <a:xfrm>
            <a:off x="107504" y="1"/>
            <a:ext cx="8856984" cy="671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030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485</TotalTime>
  <Words>2755</Words>
  <Application>Microsoft Office PowerPoint</Application>
  <PresentationFormat>Экран (4:3)</PresentationFormat>
  <Paragraphs>134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Сетка</vt:lpstr>
      <vt:lpstr>Презентация PowerPoint</vt:lpstr>
      <vt:lpstr>Презентация PowerPoint</vt:lpstr>
      <vt:lpstr>Презентация PowerPoint</vt:lpstr>
      <vt:lpstr>Классификация и характеристика ассортимента</vt:lpstr>
      <vt:lpstr>Презентация PowerPoint</vt:lpstr>
      <vt:lpstr>Классификация и характеристика ассортимента</vt:lpstr>
      <vt:lpstr>Презентация PowerPoint</vt:lpstr>
      <vt:lpstr>Классификация и характеристика ассортимента</vt:lpstr>
      <vt:lpstr>Презентация PowerPoint</vt:lpstr>
      <vt:lpstr>Классификация и характеристика ассортимента</vt:lpstr>
      <vt:lpstr>Презентация PowerPoint</vt:lpstr>
      <vt:lpstr>ПОТРЕБИТЕЛЬСКИЕ СВОЙСТВА ВЯЛЕНОЙ РЫБЫ</vt:lpstr>
      <vt:lpstr>Презентация PowerPoint</vt:lpstr>
      <vt:lpstr>ПОТРЕБИТЕЛЬСКИЕ СВОЙСТВА ВЯЛЕНОЙ РЫБЫ</vt:lpstr>
      <vt:lpstr>Презентация PowerPoint</vt:lpstr>
      <vt:lpstr>ФАКТОРЫ, ФОРМИРУЮЩИЕ КАЧЕСТВО ТЕХНОЛОГИЯ ВЯЛЕНИЯ </vt:lpstr>
      <vt:lpstr>ФАКТОРЫ, ФОРМИРУЮЩИЕ КАЧЕСТВО ТЕХНОЛОГИЯ ВЯЛЕНИЯ</vt:lpstr>
      <vt:lpstr>ФАКТОРЫ, ФОРМИРУЮЩИЕ КАЧЕСТВО ТЕХНОЛОГИЯ ВЯЛЕНИЯ</vt:lpstr>
      <vt:lpstr>ФАКТОРЫ, ФОРМИРУЮЩИЕ КАЧЕСТВО ТЕХНОЛОГИЯ ВЯЛЕНИЯ</vt:lpstr>
      <vt:lpstr>ФАКТОРЫ, ФОРМИРУЮЩИЕ КАЧЕСТВО ТЕХНОЛОГИЯ ВЯЛЕНИЯ </vt:lpstr>
      <vt:lpstr>Презентация PowerPoint</vt:lpstr>
      <vt:lpstr>Презентация PowerPoint</vt:lpstr>
      <vt:lpstr>Презентация PowerPoint</vt:lpstr>
      <vt:lpstr>ФАКТОРЫ, ФОРМИРУЮЩИЕ КАЧЕСТВО ТЕХНОЛОГИЯ сушки </vt:lpstr>
      <vt:lpstr>Презентация PowerPoint</vt:lpstr>
      <vt:lpstr>ФАКТОРЫ, ФОРМИРУЮЩИЕ КАЧЕСТВО ТЕХНОЛОГИЯ сушки </vt:lpstr>
      <vt:lpstr>Презентация PowerPoint</vt:lpstr>
      <vt:lpstr>ФАКТОРЫ, ФОРМИРУЮЩИЕ КАЧЕСТВО ТЕХНОЛОГИЯ сушки </vt:lpstr>
      <vt:lpstr>ФАКТОРЫ, сохраняющие КАЧЕСТВО упаковка вяленой рыбы </vt:lpstr>
      <vt:lpstr>Презентация PowerPoint</vt:lpstr>
      <vt:lpstr>Презентация PowerPoint</vt:lpstr>
      <vt:lpstr>ФАКТОРЫ, сохраняющие КАЧЕСТВО упаковка сушеной рыбы </vt:lpstr>
      <vt:lpstr>Презентация PowerPoint</vt:lpstr>
      <vt:lpstr>ФАКТОРЫ, сохраняющие КАЧЕСТВО хранение вяленой рыбы </vt:lpstr>
      <vt:lpstr>Презентация PowerPoint</vt:lpstr>
      <vt:lpstr>ФАКТОРЫ, сохраняющие КАЧЕСТВО хранение сушеной рыбы </vt:lpstr>
      <vt:lpstr>Презентация PowerPoint</vt:lpstr>
      <vt:lpstr>Презентация PowerPoint</vt:lpstr>
      <vt:lpstr>ДЕФЕКТЫ ВЯЛЕНОЙ И СУШЕНОЙ РЫБЫ </vt:lpstr>
      <vt:lpstr>Презентация PowerPoint</vt:lpstr>
      <vt:lpstr>ДЕФЕКТЫ ВЯЛЕНОЙ И СУШЕНОЙ РЫБЫ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Nifera</dc:creator>
  <cp:lastModifiedBy>Nifera</cp:lastModifiedBy>
  <cp:revision>37</cp:revision>
  <dcterms:created xsi:type="dcterms:W3CDTF">2013-10-31T04:05:45Z</dcterms:created>
  <dcterms:modified xsi:type="dcterms:W3CDTF">2013-11-03T16:04:58Z</dcterms:modified>
</cp:coreProperties>
</file>