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8" r:id="rId7"/>
    <p:sldId id="261" r:id="rId8"/>
    <p:sldId id="262" r:id="rId9"/>
    <p:sldId id="263" r:id="rId10"/>
    <p:sldId id="279" r:id="rId11"/>
    <p:sldId id="265" r:id="rId12"/>
    <p:sldId id="266" r:id="rId13"/>
    <p:sldId id="267" r:id="rId14"/>
    <p:sldId id="280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7" r:id="rId24"/>
    <p:sldId id="276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CC"/>
    <a:srgbClr val="CC0099"/>
    <a:srgbClr val="FF33CC"/>
    <a:srgbClr val="008000"/>
    <a:srgbClr val="6600CC"/>
    <a:srgbClr val="993366"/>
    <a:srgbClr val="0033CC"/>
    <a:srgbClr val="00CC00"/>
    <a:srgbClr val="0000CC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666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2910" y="2852936"/>
            <a:ext cx="7957628" cy="923330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softEdge rad="31750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РЫБА МОРОЖЕНАЯ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890573"/>
            <a:ext cx="3924436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724" y="3890573"/>
            <a:ext cx="3978815" cy="2764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9447"/>
            <a:ext cx="3924436" cy="2575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724" y="139446"/>
            <a:ext cx="3978815" cy="2653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428605"/>
            <a:ext cx="8572560" cy="5909310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softEdge rad="31750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>
              <a:buBlip>
                <a:blip r:embed="rId2"/>
              </a:buBlip>
            </a:pPr>
            <a:r>
              <a:rPr lang="ru-RU" sz="5400" b="1" i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РЫБА МОРОЖЕНАЯ</a:t>
            </a:r>
          </a:p>
          <a:p>
            <a:pPr algn="ctr"/>
            <a:r>
              <a:rPr lang="ru-RU" sz="5400" dirty="0"/>
              <a:t>представляет собой рыбу (</a:t>
            </a:r>
            <a:r>
              <a:rPr lang="ru-RU" sz="5400" dirty="0" err="1"/>
              <a:t>рыбопродукцию</a:t>
            </a:r>
            <a:r>
              <a:rPr lang="ru-RU" sz="5400" dirty="0"/>
              <a:t>), температура которой в толще мышечной ткани, поддерживается на уровне от — 18 °С и ниже</a:t>
            </a:r>
            <a:endParaRPr lang="ru-RU" sz="5400" b="1" i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8715436" cy="954107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softEdge rad="31750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i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Классификация и характеристика ассортимента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71808" y="1484784"/>
            <a:ext cx="8643998" cy="156966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ru-RU" sz="2400" b="1" i="1" u="sng" dirty="0">
                <a:solidFill>
                  <a:srgbClr val="6600CC"/>
                </a:solidFill>
              </a:rPr>
              <a:t>По виду разделки:</a:t>
            </a:r>
          </a:p>
          <a:p>
            <a:pPr>
              <a:buFont typeface="Wingdings" pitchFamily="2" charset="2"/>
              <a:buChar char="q"/>
            </a:pPr>
            <a:r>
              <a:rPr lang="ru-RU" sz="3600" b="1" dirty="0">
                <a:solidFill>
                  <a:srgbClr val="660066"/>
                </a:solidFill>
              </a:rPr>
              <a:t> В неразделанном виде</a:t>
            </a:r>
          </a:p>
          <a:p>
            <a:pPr>
              <a:buFont typeface="Wingdings" pitchFamily="2" charset="2"/>
              <a:buChar char="q"/>
            </a:pP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 В разделанном виде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35" y="3393293"/>
            <a:ext cx="4290665" cy="321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393293"/>
            <a:ext cx="4127782" cy="3203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8715436" cy="954107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softEdge rad="31750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i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Классификация и характеристика ассортимента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285860"/>
            <a:ext cx="8715436" cy="538609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ru-RU" sz="2400" b="1" i="1" u="sng" dirty="0">
                <a:solidFill>
                  <a:schemeClr val="accent2">
                    <a:lumMod val="75000"/>
                  </a:schemeClr>
                </a:solidFill>
              </a:rPr>
              <a:t>По способу разделки:</a:t>
            </a:r>
          </a:p>
          <a:p>
            <a:pPr marL="354013" indent="-354013">
              <a:buFont typeface="Wingdings" pitchFamily="2" charset="2"/>
              <a:buChar char="v"/>
            </a:pPr>
            <a:r>
              <a:rPr lang="ru-RU" sz="2800" b="1" dirty="0" err="1">
                <a:solidFill>
                  <a:srgbClr val="660066"/>
                </a:solidFill>
              </a:rPr>
              <a:t>Жаброванная</a:t>
            </a:r>
            <a:r>
              <a:rPr lang="ru-RU" sz="2800" dirty="0">
                <a:solidFill>
                  <a:srgbClr val="660066"/>
                </a:solidFill>
              </a:rPr>
              <a:t> </a:t>
            </a:r>
            <a:r>
              <a:rPr lang="ru-RU" sz="2200" dirty="0">
                <a:solidFill>
                  <a:schemeClr val="bg1"/>
                </a:solidFill>
              </a:rPr>
              <a:t>— рыба, у которой удалены жабры или жабры и часть внутренностей.</a:t>
            </a:r>
          </a:p>
          <a:p>
            <a:pPr marL="354013" indent="-354013">
              <a:buFont typeface="Wingdings" pitchFamily="2" charset="2"/>
              <a:buChar char="v"/>
            </a:pPr>
            <a:r>
              <a:rPr lang="ru-RU" sz="2800" b="1" dirty="0" err="1">
                <a:solidFill>
                  <a:srgbClr val="A50021"/>
                </a:solidFill>
              </a:rPr>
              <a:t>Зябренная</a:t>
            </a:r>
            <a:r>
              <a:rPr lang="ru-RU" sz="2400" dirty="0"/>
              <a:t> </a:t>
            </a:r>
            <a:r>
              <a:rPr lang="ru-RU" sz="2200" dirty="0">
                <a:solidFill>
                  <a:schemeClr val="bg1"/>
                </a:solidFill>
              </a:rPr>
              <a:t>— рыба, у которой удалены грудные плавники вместе с прилегающей частью брюшка, </a:t>
            </a:r>
            <a:r>
              <a:rPr lang="ru-RU" sz="2200" dirty="0" err="1">
                <a:solidFill>
                  <a:schemeClr val="bg1"/>
                </a:solidFill>
              </a:rPr>
              <a:t>калтычком</a:t>
            </a:r>
            <a:r>
              <a:rPr lang="ru-RU" sz="2200" dirty="0">
                <a:solidFill>
                  <a:schemeClr val="bg1"/>
                </a:solidFill>
              </a:rPr>
              <a:t> и частью внутренностей.</a:t>
            </a:r>
          </a:p>
          <a:p>
            <a:pPr marL="354013" indent="-354013">
              <a:buFont typeface="Wingdings" pitchFamily="2" charset="2"/>
              <a:buChar char="v"/>
            </a:pPr>
            <a:r>
              <a:rPr lang="ru-RU" sz="2800" b="1" dirty="0" err="1">
                <a:solidFill>
                  <a:srgbClr val="663300"/>
                </a:solidFill>
              </a:rPr>
              <a:t>Полупотрошеная</a:t>
            </a:r>
            <a:r>
              <a:rPr lang="ru-RU" sz="2800" dirty="0">
                <a:solidFill>
                  <a:srgbClr val="663300"/>
                </a:solidFill>
              </a:rPr>
              <a:t> </a:t>
            </a:r>
            <a:r>
              <a:rPr lang="ru-RU" sz="2200" dirty="0">
                <a:solidFill>
                  <a:schemeClr val="bg1"/>
                </a:solidFill>
              </a:rPr>
              <a:t>— рыба, у которой через поперечный разрез у грудных плавников удален желудок с частью кишечника.</a:t>
            </a:r>
          </a:p>
          <a:p>
            <a:pPr marL="354013" indent="-354013">
              <a:buFont typeface="Wingdings" pitchFamily="2" charset="2"/>
              <a:buChar char="v"/>
            </a:pPr>
            <a:r>
              <a:rPr lang="ru-RU" sz="2800" b="1" dirty="0">
                <a:solidFill>
                  <a:srgbClr val="6600CC"/>
                </a:solidFill>
              </a:rPr>
              <a:t>Потрошеная с головой</a:t>
            </a:r>
            <a:r>
              <a:rPr lang="ru-RU" sz="2800" dirty="0">
                <a:solidFill>
                  <a:srgbClr val="6600CC"/>
                </a:solidFill>
              </a:rPr>
              <a:t> </a:t>
            </a:r>
            <a:r>
              <a:rPr lang="ru-RU" sz="2200" dirty="0">
                <a:solidFill>
                  <a:schemeClr val="bg1"/>
                </a:solidFill>
              </a:rPr>
              <a:t>— рыба, разрезанная по брюшку между грудными плавниками от </a:t>
            </a:r>
            <a:r>
              <a:rPr lang="ru-RU" sz="2200" dirty="0" err="1">
                <a:solidFill>
                  <a:schemeClr val="bg1"/>
                </a:solidFill>
              </a:rPr>
              <a:t>калтычка</a:t>
            </a:r>
            <a:r>
              <a:rPr lang="ru-RU" sz="2200" dirty="0">
                <a:solidFill>
                  <a:schemeClr val="bg1"/>
                </a:solidFill>
              </a:rPr>
              <a:t> до анального отверстия, с удаленными внутренностями, икрой или молоками, зачищенными сгустками крови.</a:t>
            </a:r>
          </a:p>
          <a:p>
            <a:pPr marL="354013" indent="-354013">
              <a:buFont typeface="Wingdings" pitchFamily="2" charset="2"/>
              <a:buChar char="v"/>
            </a:pPr>
            <a:r>
              <a:rPr lang="ru-RU" sz="2800" b="1" dirty="0">
                <a:solidFill>
                  <a:srgbClr val="D60093"/>
                </a:solidFill>
              </a:rPr>
              <a:t>Обезглавленная</a:t>
            </a:r>
            <a:r>
              <a:rPr lang="ru-RU" sz="2800" dirty="0">
                <a:solidFill>
                  <a:srgbClr val="D60093"/>
                </a:solidFill>
              </a:rPr>
              <a:t> </a:t>
            </a:r>
            <a:r>
              <a:rPr lang="ru-RU" sz="2200" dirty="0">
                <a:solidFill>
                  <a:schemeClr val="bg1"/>
                </a:solidFill>
              </a:rPr>
              <a:t>— рыба, у которой ровным срезом удалена голова с пучком внутренностей.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8715436" cy="954107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softEdge rad="31750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i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Классификация и характеристика ассортимента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287244"/>
            <a:ext cx="8715436" cy="520142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ru-RU" sz="2400" b="1" i="1" u="sng" dirty="0">
                <a:solidFill>
                  <a:schemeClr val="accent2">
                    <a:lumMod val="75000"/>
                  </a:schemeClr>
                </a:solidFill>
              </a:rPr>
              <a:t>По способу разделки:</a:t>
            </a:r>
          </a:p>
          <a:p>
            <a:pPr marL="354013" indent="-354013">
              <a:buFont typeface="Wingdings" pitchFamily="2" charset="2"/>
              <a:buChar char="v"/>
            </a:pPr>
            <a:r>
              <a:rPr lang="ru-RU" sz="2800" b="1" dirty="0">
                <a:solidFill>
                  <a:srgbClr val="008000"/>
                </a:solidFill>
              </a:rPr>
              <a:t>Обезглавленная потрошеная</a:t>
            </a:r>
            <a:r>
              <a:rPr lang="ru-RU" sz="2800" dirty="0">
                <a:solidFill>
                  <a:srgbClr val="008000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— обезглавленная рыба, разрезанная по брюшку до анального отверстия, с удаленными внутренностями, икрой или молоками, зачищенными сгустками крови.</a:t>
            </a:r>
          </a:p>
          <a:p>
            <a:pPr marL="354013" indent="-354013">
              <a:buFont typeface="Wingdings" pitchFamily="2" charset="2"/>
              <a:buChar char="v"/>
            </a:pP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800" b="1" dirty="0">
                <a:solidFill>
                  <a:srgbClr val="FF0000"/>
                </a:solidFill>
              </a:rPr>
              <a:t>Тушка</a:t>
            </a:r>
            <a:r>
              <a:rPr lang="ru-RU" sz="2800" dirty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— обезглавленная или обезглавленная потрошеная рыба без хвостового плавника.</a:t>
            </a:r>
          </a:p>
          <a:p>
            <a:pPr marL="354013" indent="-354013">
              <a:buFont typeface="Wingdings" pitchFamily="2" charset="2"/>
              <a:buChar char="v"/>
            </a:pPr>
            <a:r>
              <a:rPr lang="ru-RU" sz="2400" b="1" dirty="0">
                <a:solidFill>
                  <a:srgbClr val="9900CC"/>
                </a:solidFill>
              </a:rPr>
              <a:t> </a:t>
            </a:r>
            <a:r>
              <a:rPr lang="ru-RU" sz="2800" b="1" dirty="0">
                <a:solidFill>
                  <a:srgbClr val="9900CC"/>
                </a:solidFill>
              </a:rPr>
              <a:t>Тушка рыбы </a:t>
            </a:r>
            <a:r>
              <a:rPr lang="ru-RU" sz="2800" b="1" dirty="0" err="1">
                <a:solidFill>
                  <a:srgbClr val="9900CC"/>
                </a:solidFill>
              </a:rPr>
              <a:t>спецразделки</a:t>
            </a:r>
            <a:r>
              <a:rPr lang="ru-RU" sz="2800" dirty="0">
                <a:solidFill>
                  <a:srgbClr val="9900CC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— тушка рыбы без плавников, плечевых костей, чешуи и черной пленки.</a:t>
            </a:r>
          </a:p>
          <a:p>
            <a:pPr marL="354013" indent="-354013">
              <a:buFont typeface="Wingdings" pitchFamily="2" charset="2"/>
              <a:buChar char="v"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</a:rPr>
              <a:t>Кусок рыбы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— часть тушки потрошеной рыбы, отделенная поперечным разрезом.</a:t>
            </a:r>
          </a:p>
          <a:p>
            <a:pPr marL="354013" indent="-354013">
              <a:buFont typeface="Wingdings" pitchFamily="2" charset="2"/>
              <a:buChar char="v"/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800" b="1" dirty="0">
                <a:solidFill>
                  <a:schemeClr val="accent4">
                    <a:lumMod val="50000"/>
                  </a:schemeClr>
                </a:solidFill>
              </a:rPr>
              <a:t>Спинка рыбы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— рыба с удаленными брюшной частью, внутренностями и зачищенными сгустками крови.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8492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8715436" cy="523220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softEdge rad="31750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i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Потребительские свойства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282" y="980728"/>
            <a:ext cx="8786874" cy="489364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sng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 значительном снижении температуры</a:t>
            </a:r>
            <a:r>
              <a:rPr lang="ru-RU" sz="2400" b="1" i="1" u="sng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превращается содержащаяся в рыбе свободная вода в лед, 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очень замедляется активность тканевых ферментов,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lang="ru-RU" sz="2400" dirty="0">
                <a:solidFill>
                  <a:srgbClr val="6600CC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6600C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амедляется скорость окислительных процессов, разрушаются клетки микроорганизмов, вследствие их механического разрыва, образовавшимися кристаллами льда, 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339966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происходит частичная коагуляция протоплазмы, ухудшаются ее диффузионные свойства. 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sng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Все эти явления приводят к нарушению обмена веществ, следовательно, и к замедлению или приостановлению жизнедеятельности микроорганизмов. </a:t>
            </a:r>
            <a:endParaRPr kumimoji="0" lang="ru-RU" sz="2400" b="0" i="0" u="sng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8715436" cy="523220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softEdge rad="31750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i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Потребительские свойства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282" y="979467"/>
            <a:ext cx="8786874" cy="5262979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Наименьшие структурно-механические и химические изменения в тканях рыбы происходят при </a:t>
            </a:r>
            <a:r>
              <a:rPr kumimoji="0" lang="ru-RU" sz="2800" b="1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быстром замораживании </a:t>
            </a: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rgbClr val="6600C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условиях низких температур от –18 до – 35</a:t>
            </a:r>
            <a:r>
              <a:rPr kumimoji="0" lang="ru-RU" sz="2800" b="0" i="0" u="none" strike="noStrike" cap="none" normalizeH="0" baseline="30000" dirty="0">
                <a:ln>
                  <a:noFill/>
                </a:ln>
                <a:solidFill>
                  <a:srgbClr val="6600C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</a:t>
            </a: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rgbClr val="6600CC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 и постоянной низкой температуре хранения. </a:t>
            </a: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sng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 этом образуются:</a:t>
            </a:r>
          </a:p>
          <a:p>
            <a:pPr marL="457200" marR="0" lvl="0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мелкие, равномерно распределенные в тканях кристаллы, исключающие возможность перемещения влаги из волокон и клеток в межволоконные пространства,</a:t>
            </a:r>
          </a:p>
          <a:p>
            <a:pPr marL="457200" marR="0" lvl="0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rgbClr val="CC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 дефростации рыбы первоначальная структура восстанавливается.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rgbClr val="CC0000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830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8715436" cy="523220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softEdge rad="31750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i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Потребительские свойства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282" y="908720"/>
            <a:ext cx="8786874" cy="532453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sng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 медленном замораживании:</a:t>
            </a:r>
          </a:p>
          <a:p>
            <a:pPr marL="457200" marR="0" lvl="0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26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образуются крупные кристаллы льда, в первую очередь между волокнами и клетками, где тканевый сок имеет более низкую концентрацию сухих веществ, </a:t>
            </a:r>
          </a:p>
          <a:p>
            <a:pPr marL="457200" marR="0" lvl="0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2600" b="0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происходят разрушения тканей кристаллами льда и большая денатурация белка (миозина), за счет увеличения концентрации солевых растворов при вымораживании воды</a:t>
            </a:r>
            <a:r>
              <a:rPr lang="ru-RU" sz="2600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r>
              <a:rPr kumimoji="0" lang="ru-RU" sz="2600" b="0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457200" marR="0" lvl="0" indent="-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2600" b="0" i="0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мясо рыбы после дефростации становится жестким, суховатым, иногда грубоволокнистым</a:t>
            </a:r>
            <a:r>
              <a:rPr lang="ru-RU" sz="2600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2600" b="0" i="0" u="none" strike="noStrike" cap="none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водянистым, недостаточно ароматным и вкусным, что существенно влияет на его кулинарные свойства.</a:t>
            </a:r>
            <a:endParaRPr kumimoji="0" lang="ru-RU" sz="2600" b="0" i="0" u="none" strike="noStrike" cap="none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830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2395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8715436" cy="892552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softEdge rad="31750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i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Факторы, формирующие качество</a:t>
            </a:r>
          </a:p>
          <a:p>
            <a:pPr algn="ctr"/>
            <a:r>
              <a:rPr lang="ru-RU" sz="2400" b="1" i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технология</a:t>
            </a:r>
            <a:endParaRPr lang="ru-RU" sz="2400" b="1" i="1" u="sng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38617" y="1327557"/>
            <a:ext cx="8691101" cy="5262979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ru-RU" sz="2400" b="1" dirty="0">
                <a:solidFill>
                  <a:srgbClr val="990033"/>
                </a:solidFill>
              </a:rPr>
              <a:t>Естественное замораживание </a:t>
            </a:r>
            <a:r>
              <a:rPr lang="ru-RU" sz="2400" dirty="0">
                <a:solidFill>
                  <a:schemeClr val="bg1"/>
                </a:solidFill>
              </a:rPr>
              <a:t>производят зимой в местах улова. Живая рыба, выложенная на лед </a:t>
            </a:r>
            <a:r>
              <a:rPr lang="ru-RU" sz="2400" dirty="0">
                <a:solidFill>
                  <a:srgbClr val="0000CC"/>
                </a:solidFill>
              </a:rPr>
              <a:t>при температуре воздуха ниже – 25</a:t>
            </a:r>
            <a:r>
              <a:rPr lang="ru-RU" sz="2400" baseline="30000" dirty="0">
                <a:solidFill>
                  <a:srgbClr val="0000CC"/>
                </a:solidFill>
              </a:rPr>
              <a:t>о</a:t>
            </a:r>
            <a:r>
              <a:rPr lang="ru-RU" sz="2400" dirty="0">
                <a:solidFill>
                  <a:srgbClr val="0000CC"/>
                </a:solidFill>
              </a:rPr>
              <a:t>С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rgbClr val="0000CC"/>
                </a:solidFill>
              </a:rPr>
              <a:t>и ветреной погоде</a:t>
            </a:r>
            <a:r>
              <a:rPr lang="ru-RU" sz="2400" dirty="0">
                <a:solidFill>
                  <a:schemeClr val="bg1"/>
                </a:solidFill>
              </a:rPr>
              <a:t>, замораживается очень быстро, продукция исключительно высокого качества.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ru-RU" sz="2400" b="1" dirty="0">
                <a:solidFill>
                  <a:srgbClr val="6600CC"/>
                </a:solidFill>
              </a:rPr>
              <a:t>Воздушное замораживание</a:t>
            </a:r>
            <a:r>
              <a:rPr lang="ru-RU" sz="2400" dirty="0">
                <a:solidFill>
                  <a:srgbClr val="6600CC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проводят в скороморозильных аппаратах на рыбодобывающих судах или в морозильных камерах холодильников </a:t>
            </a:r>
            <a:r>
              <a:rPr lang="ru-RU" sz="2400" dirty="0">
                <a:solidFill>
                  <a:srgbClr val="0000CC"/>
                </a:solidFill>
              </a:rPr>
              <a:t>при температуре от – 23 до –35</a:t>
            </a:r>
            <a:r>
              <a:rPr lang="ru-RU" sz="2400" baseline="30000" dirty="0">
                <a:solidFill>
                  <a:srgbClr val="0000CC"/>
                </a:solidFill>
              </a:rPr>
              <a:t>о</a:t>
            </a:r>
            <a:r>
              <a:rPr lang="ru-RU" sz="2400" dirty="0">
                <a:solidFill>
                  <a:srgbClr val="0000CC"/>
                </a:solidFill>
              </a:rPr>
              <a:t>С и ниже, обычно с интенсивной циркуляцией воздуха.</a:t>
            </a:r>
            <a:r>
              <a:rPr lang="ru-RU" sz="2400" dirty="0">
                <a:solidFill>
                  <a:srgbClr val="6600CC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Рыба, замороженная этим способом, имеет естественную окраску, ярко красные жабры, светлые выпуклые глаза; плавники и жаберные крышки прижаты к телу. Интенсивное замораживание обеспечивает получение высококачественного товара.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931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8715436" cy="892552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softEdge rad="31750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i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Факторы, формирующие качество</a:t>
            </a:r>
          </a:p>
          <a:p>
            <a:pPr algn="ctr"/>
            <a:r>
              <a:rPr lang="ru-RU" sz="2400" b="1" i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технология</a:t>
            </a:r>
            <a:endParaRPr lang="ru-RU" sz="2400" b="1" i="1" u="sng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1691" y="1268760"/>
            <a:ext cx="8715436" cy="5478423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442913" indent="-442913">
              <a:buFont typeface="Wingdings" pitchFamily="2" charset="2"/>
              <a:buChar char="q"/>
            </a:pPr>
            <a:r>
              <a:rPr lang="ru-RU" sz="2500" b="1" dirty="0">
                <a:solidFill>
                  <a:srgbClr val="993366"/>
                </a:solidFill>
              </a:rPr>
              <a:t>Льдосолевое замораживание </a:t>
            </a:r>
            <a:r>
              <a:rPr lang="ru-RU" sz="2500" dirty="0">
                <a:solidFill>
                  <a:schemeClr val="bg1"/>
                </a:solidFill>
              </a:rPr>
              <a:t>проводят смесью льда и соли, а рассольное  - холодным раствором поваренной соли. Различают </a:t>
            </a:r>
            <a:r>
              <a:rPr lang="ru-RU" sz="2500" dirty="0">
                <a:solidFill>
                  <a:schemeClr val="accent6">
                    <a:lumMod val="75000"/>
                  </a:schemeClr>
                </a:solidFill>
              </a:rPr>
              <a:t>контактное</a:t>
            </a:r>
            <a:r>
              <a:rPr lang="ru-RU" sz="2500" dirty="0">
                <a:solidFill>
                  <a:srgbClr val="6600CC"/>
                </a:solidFill>
              </a:rPr>
              <a:t> </a:t>
            </a:r>
            <a:r>
              <a:rPr lang="ru-RU" sz="2500" dirty="0">
                <a:solidFill>
                  <a:schemeClr val="bg1"/>
                </a:solidFill>
              </a:rPr>
              <a:t>и</a:t>
            </a:r>
            <a:r>
              <a:rPr lang="ru-RU" sz="2500" dirty="0">
                <a:solidFill>
                  <a:srgbClr val="6600CC"/>
                </a:solidFill>
              </a:rPr>
              <a:t> </a:t>
            </a:r>
            <a:r>
              <a:rPr lang="ru-RU" sz="2500" dirty="0">
                <a:solidFill>
                  <a:srgbClr val="FF33CC"/>
                </a:solidFill>
              </a:rPr>
              <a:t>бесконтактное замораживание. </a:t>
            </a:r>
          </a:p>
          <a:p>
            <a:pPr marL="633413" indent="-279400">
              <a:buFont typeface="Wingdings" pitchFamily="2" charset="2"/>
              <a:buChar char="Ø"/>
            </a:pPr>
            <a:r>
              <a:rPr lang="ru-RU" sz="2500" dirty="0">
                <a:solidFill>
                  <a:schemeClr val="accent6">
                    <a:lumMod val="75000"/>
                  </a:schemeClr>
                </a:solidFill>
              </a:rPr>
              <a:t>При контактном способе </a:t>
            </a:r>
            <a:r>
              <a:rPr lang="ru-RU" sz="2500" dirty="0">
                <a:solidFill>
                  <a:schemeClr val="bg1"/>
                </a:solidFill>
              </a:rPr>
              <a:t>рыбу непосредственно погружают в рассол или пересыпают льдосолевой смесью. При этом поверхностный слой рыбы слегка просаливается,  окраска несколько тускнеет, могут быть случаи деформации и повреждения кожи рыбы кусками льда. </a:t>
            </a:r>
          </a:p>
          <a:p>
            <a:pPr marL="633413" indent="-279400">
              <a:buFont typeface="Wingdings" pitchFamily="2" charset="2"/>
              <a:buChar char="Ø"/>
            </a:pPr>
            <a:r>
              <a:rPr lang="ru-RU" sz="2500" dirty="0">
                <a:solidFill>
                  <a:srgbClr val="FF33CC"/>
                </a:solidFill>
              </a:rPr>
              <a:t>Бесконтактное замораживание </a:t>
            </a:r>
            <a:r>
              <a:rPr lang="ru-RU" sz="2500" dirty="0">
                <a:solidFill>
                  <a:schemeClr val="bg1"/>
                </a:solidFill>
              </a:rPr>
              <a:t>проводят в непроницаемых для рассола металлических контейнерах, противнях и т.д. В этом случае качество товара получается более высоким. </a:t>
            </a:r>
          </a:p>
        </p:txBody>
      </p:sp>
    </p:spTree>
    <p:extLst>
      <p:ext uri="{BB962C8B-B14F-4D97-AF65-F5344CB8AC3E}">
        <p14:creationId xmlns:p14="http://schemas.microsoft.com/office/powerpoint/2010/main" val="3093030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8715436" cy="892552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softEdge rad="31750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i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Факторы, формирующие качество</a:t>
            </a:r>
          </a:p>
          <a:p>
            <a:pPr algn="ctr"/>
            <a:r>
              <a:rPr lang="ru-RU" sz="2400" b="1" i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технология</a:t>
            </a:r>
            <a:endParaRPr lang="ru-RU" sz="2400" b="1" i="1" u="sng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1691" y="1268760"/>
            <a:ext cx="8715436" cy="504753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ru-RU" sz="2400" b="1" dirty="0">
                <a:solidFill>
                  <a:srgbClr val="CC0099"/>
                </a:solidFill>
              </a:rPr>
              <a:t>Глазирование коркой льда. </a:t>
            </a:r>
            <a:r>
              <a:rPr lang="ru-RU" sz="2300" dirty="0">
                <a:solidFill>
                  <a:schemeClr val="bg1"/>
                </a:solidFill>
              </a:rPr>
              <a:t>Некоторые виды мороженой рыбы глазируются коркой льда, что позволяет значительно задержать процессы окисления и усушки при ее хранении. С целью повышения эффективности действия глазури в нее добавляет различные антиокислители (</a:t>
            </a:r>
            <a:r>
              <a:rPr lang="ru-RU" sz="2300" dirty="0" err="1">
                <a:solidFill>
                  <a:schemeClr val="bg1"/>
                </a:solidFill>
              </a:rPr>
              <a:t>моноглюконат</a:t>
            </a:r>
            <a:r>
              <a:rPr lang="ru-RU" sz="2300" dirty="0">
                <a:solidFill>
                  <a:schemeClr val="bg1"/>
                </a:solidFill>
              </a:rPr>
              <a:t> натрия, смесь аскорбиновой и лимонной кислот, </a:t>
            </a:r>
            <a:r>
              <a:rPr lang="ru-RU" sz="2300" dirty="0" err="1">
                <a:solidFill>
                  <a:schemeClr val="bg1"/>
                </a:solidFill>
              </a:rPr>
              <a:t>альгинат</a:t>
            </a:r>
            <a:r>
              <a:rPr lang="ru-RU" sz="2300" dirty="0">
                <a:solidFill>
                  <a:schemeClr val="bg1"/>
                </a:solidFill>
              </a:rPr>
              <a:t> натрия, коптильную жидкость). Глазирование мороженой рыбы можно заменить упаковкой ее под вакуумом в пакеты из полимерных пленок.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ru-RU" sz="2400" b="1" dirty="0">
                <a:solidFill>
                  <a:srgbClr val="CC0000"/>
                </a:solidFill>
              </a:rPr>
              <a:t>Замораживание рыбы с применением жидкого азота</a:t>
            </a:r>
            <a:r>
              <a:rPr lang="ru-RU" sz="2300" dirty="0">
                <a:solidFill>
                  <a:schemeClr val="bg1"/>
                </a:solidFill>
              </a:rPr>
              <a:t>, имеющего </a:t>
            </a:r>
            <a:r>
              <a:rPr lang="ru-RU" sz="2300" dirty="0">
                <a:solidFill>
                  <a:srgbClr val="0000CC"/>
                </a:solidFill>
              </a:rPr>
              <a:t>температуру кипения – 195,6</a:t>
            </a:r>
            <a:r>
              <a:rPr lang="ru-RU" sz="2300" baseline="30000" dirty="0">
                <a:solidFill>
                  <a:srgbClr val="0000CC"/>
                </a:solidFill>
              </a:rPr>
              <a:t>о</a:t>
            </a:r>
            <a:r>
              <a:rPr lang="ru-RU" sz="2300" dirty="0">
                <a:solidFill>
                  <a:srgbClr val="0000CC"/>
                </a:solidFill>
              </a:rPr>
              <a:t>С (давление 760 </a:t>
            </a:r>
            <a:r>
              <a:rPr lang="ru-RU" sz="2300" dirty="0" err="1">
                <a:solidFill>
                  <a:srgbClr val="0000CC"/>
                </a:solidFill>
              </a:rPr>
              <a:t>мм.рт.ст</a:t>
            </a:r>
            <a:r>
              <a:rPr lang="ru-RU" sz="2300" dirty="0">
                <a:solidFill>
                  <a:srgbClr val="0000CC"/>
                </a:solidFill>
              </a:rPr>
              <a:t>.)</a:t>
            </a:r>
            <a:r>
              <a:rPr lang="ru-RU" sz="2300" dirty="0">
                <a:solidFill>
                  <a:schemeClr val="bg1"/>
                </a:solidFill>
              </a:rPr>
              <a:t>, осуществляется распылением жидкого газа в специальных установках. Этот способ замораживания позволяет получить товар очень высокого качества  с большим выходом готовой продукции.</a:t>
            </a:r>
          </a:p>
        </p:txBody>
      </p:sp>
    </p:spTree>
    <p:extLst>
      <p:ext uri="{BB962C8B-B14F-4D97-AF65-F5344CB8AC3E}">
        <p14:creationId xmlns:p14="http://schemas.microsoft.com/office/powerpoint/2010/main" val="29533229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89" y="0"/>
            <a:ext cx="914440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0356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8715436" cy="892552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softEdge rad="31750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i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Факторы, сохраняющие качество</a:t>
            </a:r>
          </a:p>
          <a:p>
            <a:pPr algn="ctr"/>
            <a:r>
              <a:rPr lang="ru-RU" sz="2400" b="1" i="1" u="sng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упаковка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1691" y="1268760"/>
            <a:ext cx="8715436" cy="230832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ru-RU" sz="2400" b="1" dirty="0">
                <a:solidFill>
                  <a:srgbClr val="CC0099"/>
                </a:solidFill>
              </a:rPr>
              <a:t>Осетровые рыбы </a:t>
            </a:r>
            <a:r>
              <a:rPr lang="ru-RU" sz="2400" dirty="0">
                <a:solidFill>
                  <a:schemeClr val="bg1"/>
                </a:solidFill>
              </a:rPr>
              <a:t>упаковывают: </a:t>
            </a:r>
          </a:p>
          <a:p>
            <a:pPr marL="354013">
              <a:buFont typeface="Wingdings" pitchFamily="2" charset="2"/>
              <a:buChar char="Ø"/>
            </a:pPr>
            <a:r>
              <a:rPr lang="ru-RU" sz="2400" dirty="0">
                <a:solidFill>
                  <a:srgbClr val="0000CC"/>
                </a:solidFill>
              </a:rPr>
              <a:t>  в ящики дощатые предельной массой продукта 40 кг</a:t>
            </a:r>
          </a:p>
          <a:p>
            <a:pPr marL="354013">
              <a:buFont typeface="Wingdings" pitchFamily="2" charset="2"/>
              <a:buChar char="Ø"/>
            </a:pPr>
            <a:r>
              <a:rPr lang="ru-RU" sz="2400" dirty="0">
                <a:solidFill>
                  <a:srgbClr val="008000"/>
                </a:solidFill>
              </a:rPr>
              <a:t>  в тюки рогожные </a:t>
            </a:r>
          </a:p>
          <a:p>
            <a:pPr marL="354013">
              <a:buFont typeface="Wingdings" pitchFamily="2" charset="2"/>
              <a:buChar char="Ø"/>
            </a:pPr>
            <a:r>
              <a:rPr lang="ru-RU" sz="2400" dirty="0">
                <a:solidFill>
                  <a:srgbClr val="7030A0"/>
                </a:solidFill>
              </a:rPr>
              <a:t>  в ткани упаковочные и техниче­ского назначения </a:t>
            </a:r>
          </a:p>
          <a:p>
            <a:pPr marL="354013">
              <a:buFont typeface="Wingdings" pitchFamily="2" charset="2"/>
              <a:buChar char="Ø"/>
            </a:pP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 в ткани льняные и полульняные мешочные </a:t>
            </a:r>
          </a:p>
          <a:p>
            <a:pPr marL="354013">
              <a:buFont typeface="Wingdings" pitchFamily="2" charset="2"/>
              <a:buChar char="Ø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 в полотна 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холстопрошивные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упаковочные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61" y="3769525"/>
            <a:ext cx="3884036" cy="2913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8101" y="3769524"/>
            <a:ext cx="5178714" cy="2913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5983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6860" y="1318022"/>
            <a:ext cx="8784976" cy="526297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ru-RU" sz="2400" b="1" dirty="0">
                <a:solidFill>
                  <a:srgbClr val="FF0000"/>
                </a:solidFill>
              </a:rPr>
              <a:t>Белорыбицу, нельму, семгу, каспийского, балтийского и озерного лососей </a:t>
            </a:r>
            <a:r>
              <a:rPr lang="ru-RU" sz="2400" dirty="0">
                <a:solidFill>
                  <a:schemeClr val="bg1"/>
                </a:solidFill>
              </a:rPr>
              <a:t>упаковывают: </a:t>
            </a:r>
          </a:p>
          <a:p>
            <a:pPr marL="633413" indent="-279400">
              <a:buFont typeface="Wingdings" pitchFamily="2" charset="2"/>
              <a:buChar char="Ø"/>
            </a:pPr>
            <a:r>
              <a:rPr lang="ru-RU" sz="2400" dirty="0">
                <a:solidFill>
                  <a:srgbClr val="C00000"/>
                </a:solidFill>
              </a:rPr>
              <a:t>в ящики дощатые предельной массой продукта 40 кг</a:t>
            </a:r>
            <a:endParaRPr lang="ru-RU" sz="2400" dirty="0">
              <a:solidFill>
                <a:schemeClr val="bg1"/>
              </a:solidFill>
            </a:endParaRPr>
          </a:p>
          <a:p>
            <a:pPr marL="633413" indent="-279400">
              <a:buFont typeface="Wingdings" pitchFamily="2" charset="2"/>
              <a:buChar char="Ø"/>
            </a:pPr>
            <a:r>
              <a:rPr lang="ru-RU" sz="2400" dirty="0">
                <a:solidFill>
                  <a:srgbClr val="FFC000"/>
                </a:solidFill>
              </a:rPr>
              <a:t>в тюки рогожные </a:t>
            </a:r>
          </a:p>
          <a:p>
            <a:pPr marL="633413" indent="-279400">
              <a:buFont typeface="Wingdings" pitchFamily="2" charset="2"/>
              <a:buChar char="Ø"/>
            </a:pPr>
            <a:r>
              <a:rPr lang="ru-RU" sz="2400" dirty="0">
                <a:solidFill>
                  <a:srgbClr val="00B050"/>
                </a:solidFill>
              </a:rPr>
              <a:t>в полотна </a:t>
            </a:r>
            <a:r>
              <a:rPr lang="ru-RU" sz="2400" dirty="0" err="1">
                <a:solidFill>
                  <a:srgbClr val="00B050"/>
                </a:solidFill>
              </a:rPr>
              <a:t>холстопрошивные</a:t>
            </a:r>
            <a:r>
              <a:rPr lang="ru-RU" sz="2400" dirty="0">
                <a:solidFill>
                  <a:srgbClr val="00B050"/>
                </a:solidFill>
              </a:rPr>
              <a:t> упаковочные (для круп­ных озерного и балтийского лососей, упаковывание которых невозможно в дощатые ящи­ки по их размерам)</a:t>
            </a:r>
            <a:br>
              <a:rPr lang="ru-RU" sz="2400" dirty="0">
                <a:solidFill>
                  <a:schemeClr val="bg1"/>
                </a:solidFill>
              </a:rPr>
            </a:br>
            <a:r>
              <a:rPr lang="ru-RU" sz="2400" dirty="0">
                <a:solidFill>
                  <a:srgbClr val="0070C0"/>
                </a:solidFill>
              </a:rPr>
              <a:t>каждая рыба в отдельности должна быть завернута в пергамент, </a:t>
            </a:r>
            <a:r>
              <a:rPr lang="ru-RU" sz="2400" dirty="0" err="1">
                <a:solidFill>
                  <a:srgbClr val="0070C0"/>
                </a:solidFill>
              </a:rPr>
              <a:t>подпергамент</a:t>
            </a:r>
            <a:r>
              <a:rPr lang="ru-RU" sz="2400" dirty="0">
                <a:solidFill>
                  <a:srgbClr val="0070C0"/>
                </a:solidFill>
              </a:rPr>
              <a:t>, пленку целлюлозную или упакована в пакеты из пленочных материалов или мешки-вкладыши с последую­щим упаковыванием их в дощатые ящики предельной массой продукта 40 кг</a:t>
            </a:r>
          </a:p>
          <a:p>
            <a:pPr marL="633413" indent="-279400">
              <a:buFont typeface="Wingdings" pitchFamily="2" charset="2"/>
              <a:buChar char="Ø"/>
            </a:pPr>
            <a:r>
              <a:rPr lang="ru-RU" sz="2400" dirty="0">
                <a:solidFill>
                  <a:srgbClr val="7030A0"/>
                </a:solidFill>
              </a:rPr>
              <a:t>рыба должна быть уложена в ящики плотными рядами, спинкой вниз, головками к торцевым сторонам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214290"/>
            <a:ext cx="8715436" cy="892552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softEdge rad="31750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i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Факторы, сохраняющие качество</a:t>
            </a:r>
          </a:p>
          <a:p>
            <a:pPr algn="ctr"/>
            <a:r>
              <a:rPr lang="ru-RU" sz="2400" b="1" i="1" u="sng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упаковка</a:t>
            </a:r>
          </a:p>
        </p:txBody>
      </p:sp>
    </p:spTree>
    <p:extLst>
      <p:ext uri="{BB962C8B-B14F-4D97-AF65-F5344CB8AC3E}">
        <p14:creationId xmlns:p14="http://schemas.microsoft.com/office/powerpoint/2010/main" val="111893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6860" y="1318022"/>
            <a:ext cx="8784976" cy="341632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354013" indent="-354013">
              <a:buFont typeface="Wingdings" pitchFamily="2" charset="2"/>
              <a:buChar char="q"/>
            </a:pPr>
            <a:r>
              <a:rPr lang="ru-RU" sz="2400" b="1" dirty="0">
                <a:solidFill>
                  <a:srgbClr val="660066"/>
                </a:solidFill>
              </a:rPr>
              <a:t>Дальневосточные лососи </a:t>
            </a:r>
            <a:r>
              <a:rPr lang="ru-RU" sz="2400" dirty="0">
                <a:solidFill>
                  <a:schemeClr val="bg1"/>
                </a:solidFill>
              </a:rPr>
              <a:t>упаковывают:</a:t>
            </a:r>
          </a:p>
          <a:p>
            <a:pPr marL="633413" indent="-279400">
              <a:buFont typeface="Wingdings" pitchFamily="2" charset="2"/>
              <a:buChar char="Ø"/>
            </a:pPr>
            <a:r>
              <a:rPr lang="ru-RU" sz="2400" dirty="0">
                <a:solidFill>
                  <a:srgbClr val="CC0099"/>
                </a:solidFill>
              </a:rPr>
              <a:t>в ящики дощатые или из гофрированного картона предельной массой продукта 40 кг</a:t>
            </a:r>
          </a:p>
          <a:p>
            <a:pPr marL="633413" indent="-279400">
              <a:buFont typeface="Wingdings" pitchFamily="2" charset="2"/>
              <a:buChar char="Ø"/>
            </a:pPr>
            <a:r>
              <a:rPr lang="ru-RU" sz="2400" dirty="0">
                <a:solidFill>
                  <a:srgbClr val="6600CC"/>
                </a:solidFill>
              </a:rPr>
              <a:t>рыбу укладывают в ящики ровными плотными рядами, спинкой вниз</a:t>
            </a:r>
          </a:p>
          <a:p>
            <a:pPr marL="633413" indent="-279400">
              <a:buFont typeface="Wingdings" pitchFamily="2" charset="2"/>
              <a:buChar char="Ø"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допускается упаковывать мороженую крупную чавычу, предназначенную для промышленной переработки, в тюки рогожные, полотна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холстопрошивные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упаковочные с обвязыванием тюков веревкой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214290"/>
            <a:ext cx="8715436" cy="892552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softEdge rad="31750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i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Факторы, сохраняющие качество</a:t>
            </a:r>
          </a:p>
          <a:p>
            <a:pPr algn="ctr"/>
            <a:r>
              <a:rPr lang="ru-RU" sz="2400" b="1" i="1" u="sng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упаковка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06" y="4839695"/>
            <a:ext cx="1579982" cy="189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950" y="4839695"/>
            <a:ext cx="2520280" cy="189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839695"/>
            <a:ext cx="2506356" cy="189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863571"/>
            <a:ext cx="1705540" cy="1866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23912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235900"/>
            <a:ext cx="8784976" cy="538609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ru-RU" sz="2400" b="1" dirty="0">
                <a:solidFill>
                  <a:srgbClr val="0000CC"/>
                </a:solidFill>
              </a:rPr>
              <a:t>Мороженую рыбу других видов </a:t>
            </a:r>
            <a:r>
              <a:rPr lang="ru-RU" sz="2400" dirty="0">
                <a:solidFill>
                  <a:schemeClr val="bg1"/>
                </a:solidFill>
              </a:rPr>
              <a:t>упаковывают:</a:t>
            </a:r>
          </a:p>
          <a:p>
            <a:pPr marL="265113" lvl="0" indent="-265113">
              <a:buFont typeface="Wingdings" pitchFamily="2" charset="2"/>
              <a:buChar char="Ø"/>
            </a:pPr>
            <a:r>
              <a:rPr lang="ru-RU" sz="2000" dirty="0">
                <a:solidFill>
                  <a:srgbClr val="993366"/>
                </a:solidFill>
              </a:rPr>
              <a:t>в ящики дощатые </a:t>
            </a:r>
          </a:p>
          <a:p>
            <a:pPr marL="265113" lvl="0" indent="-265113">
              <a:buFont typeface="Wingdings" pitchFamily="2" charset="2"/>
              <a:buChar char="Ø"/>
            </a:pPr>
            <a:r>
              <a:rPr lang="ru-RU" sz="2000" dirty="0">
                <a:solidFill>
                  <a:srgbClr val="FF33CC"/>
                </a:solidFill>
              </a:rPr>
              <a:t>ящики из гофрированного картона с обечайками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</a:p>
          <a:p>
            <a:pPr marL="265113" lvl="0" indent="-265113">
              <a:buFont typeface="Wingdings" pitchFamily="2" charset="2"/>
              <a:buChar char="Ø"/>
            </a:pPr>
            <a:r>
              <a:rPr lang="ru-RU" sz="2000" dirty="0">
                <a:solidFill>
                  <a:srgbClr val="008000"/>
                </a:solidFill>
              </a:rPr>
              <a:t>допускается для местной реализации мороженую рыбу упаковывать в ящики из гофрированного картона без обечаек</a:t>
            </a:r>
          </a:p>
          <a:p>
            <a:pPr marL="265113" lvl="0" indent="-265113">
              <a:buFont typeface="Wingdings" pitchFamily="2" charset="2"/>
              <a:buChar char="Ø"/>
            </a:pPr>
            <a:r>
              <a:rPr lang="ru-RU" sz="2000" dirty="0">
                <a:solidFill>
                  <a:srgbClr val="0000CC"/>
                </a:solidFill>
              </a:rPr>
              <a:t>в корзины из лозовых или ивовых прутьев</a:t>
            </a:r>
          </a:p>
          <a:p>
            <a:pPr marL="265113" lvl="0" indent="-265113">
              <a:buFont typeface="Wingdings" pitchFamily="2" charset="2"/>
              <a:buChar char="Ø"/>
            </a:pPr>
            <a:r>
              <a:rPr lang="ru-RU" sz="2000" dirty="0">
                <a:solidFill>
                  <a:srgbClr val="660066"/>
                </a:solidFill>
              </a:rPr>
              <a:t>в тюки рогожные или полотна </a:t>
            </a:r>
            <a:r>
              <a:rPr lang="ru-RU" sz="2000" dirty="0" err="1">
                <a:solidFill>
                  <a:srgbClr val="660066"/>
                </a:solidFill>
              </a:rPr>
              <a:t>холстопрошивные</a:t>
            </a:r>
            <a:r>
              <a:rPr lang="ru-RU" sz="2000" dirty="0">
                <a:solidFill>
                  <a:srgbClr val="660066"/>
                </a:solidFill>
              </a:rPr>
              <a:t> упаковочные  </a:t>
            </a:r>
          </a:p>
          <a:p>
            <a:pPr marL="265113" lvl="0" indent="-265113">
              <a:buFont typeface="Wingdings" pitchFamily="2" charset="2"/>
              <a:buChar char="Ø"/>
            </a:pPr>
            <a:r>
              <a:rPr lang="ru-RU" sz="2000" dirty="0">
                <a:solidFill>
                  <a:srgbClr val="CC0099"/>
                </a:solidFill>
              </a:rPr>
              <a:t>в мешки </a:t>
            </a:r>
            <a:r>
              <a:rPr lang="ru-RU" sz="2000" dirty="0" err="1">
                <a:solidFill>
                  <a:srgbClr val="CC0099"/>
                </a:solidFill>
              </a:rPr>
              <a:t>льно-джуто-кенафные</a:t>
            </a:r>
            <a:r>
              <a:rPr lang="ru-RU" sz="2000" dirty="0">
                <a:solidFill>
                  <a:srgbClr val="CC0099"/>
                </a:solidFill>
              </a:rPr>
              <a:t> или из </a:t>
            </a:r>
            <a:r>
              <a:rPr lang="ru-RU" sz="2000" dirty="0" err="1">
                <a:solidFill>
                  <a:srgbClr val="CC0099"/>
                </a:solidFill>
              </a:rPr>
              <a:t>холстопрошивных</a:t>
            </a:r>
            <a:r>
              <a:rPr lang="ru-RU" sz="2000" dirty="0">
                <a:solidFill>
                  <a:srgbClr val="CC0099"/>
                </a:solidFill>
              </a:rPr>
              <a:t> полотен</a:t>
            </a:r>
          </a:p>
          <a:p>
            <a:pPr marL="265113" indent="-265113">
              <a:buFont typeface="Wingdings" pitchFamily="2" charset="2"/>
              <a:buChar char="Ø"/>
            </a:pPr>
            <a:r>
              <a:rPr lang="ru-RU" sz="2000" dirty="0">
                <a:solidFill>
                  <a:srgbClr val="9900CC"/>
                </a:solidFill>
              </a:rPr>
              <a:t>упаковывание рыбы в мешки допускается только в период с ноября по март включительно, для предприятий Сибири — с октября по апрель включительно, а при транспорти­ровании рефрижераторными поездами и судами — без ограничения по времени, при усло­вии, что в летний период рыба, упакованная в мешки </a:t>
            </a:r>
            <a:r>
              <a:rPr lang="ru-RU" sz="2000" dirty="0" err="1">
                <a:solidFill>
                  <a:srgbClr val="9900CC"/>
                </a:solidFill>
              </a:rPr>
              <a:t>льно-джуто-кенафные</a:t>
            </a:r>
            <a:r>
              <a:rPr lang="ru-RU" sz="2000" dirty="0">
                <a:solidFill>
                  <a:srgbClr val="9900CC"/>
                </a:solidFill>
              </a:rPr>
              <a:t> или полотна </a:t>
            </a:r>
            <a:r>
              <a:rPr lang="ru-RU" sz="2000" dirty="0" err="1">
                <a:solidFill>
                  <a:srgbClr val="9900CC"/>
                </a:solidFill>
              </a:rPr>
              <a:t>холстопрошивные</a:t>
            </a:r>
            <a:r>
              <a:rPr lang="ru-RU" sz="2000" dirty="0">
                <a:solidFill>
                  <a:srgbClr val="9900CC"/>
                </a:solidFill>
              </a:rPr>
              <a:t> упаковочные, должна иметь температуру не выше -18 °С.</a:t>
            </a:r>
          </a:p>
          <a:p>
            <a:pPr marL="265113" indent="-265113">
              <a:buFont typeface="Wingdings" pitchFamily="2" charset="2"/>
              <a:buChar char="Ø"/>
            </a:pPr>
            <a:r>
              <a:rPr lang="ru-RU" sz="2000" dirty="0">
                <a:solidFill>
                  <a:srgbClr val="008080"/>
                </a:solidFill>
              </a:rPr>
              <a:t>предельная масса продукта в любой из перечисленных видов тары — 40 кг</a:t>
            </a:r>
          </a:p>
          <a:p>
            <a:pPr marL="265113" indent="-265113">
              <a:buFont typeface="Wingdings" pitchFamily="2" charset="2"/>
              <a:buChar char="Ø"/>
            </a:pPr>
            <a:r>
              <a:rPr lang="ru-RU" sz="2000" dirty="0">
                <a:solidFill>
                  <a:schemeClr val="accent4">
                    <a:lumMod val="75000"/>
                  </a:schemeClr>
                </a:solidFill>
              </a:rPr>
              <a:t>разрешается упаковка в короба плетеные из шпона предельной массой 30 кг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214290"/>
            <a:ext cx="8715436" cy="892552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softEdge rad="31750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i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Факторы, сохраняющие качество</a:t>
            </a:r>
          </a:p>
          <a:p>
            <a:pPr algn="ctr"/>
            <a:r>
              <a:rPr lang="ru-RU" sz="2400" b="1" i="1" u="sng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упаковка</a:t>
            </a:r>
          </a:p>
        </p:txBody>
      </p:sp>
    </p:spTree>
    <p:extLst>
      <p:ext uri="{BB962C8B-B14F-4D97-AF65-F5344CB8AC3E}">
        <p14:creationId xmlns:p14="http://schemas.microsoft.com/office/powerpoint/2010/main" val="8204898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235900"/>
            <a:ext cx="8784976" cy="563231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ru-RU" sz="2000" b="1" dirty="0">
                <a:solidFill>
                  <a:srgbClr val="FF0000"/>
                </a:solidFill>
              </a:rPr>
              <a:t>Потребительской упаковкой </a:t>
            </a:r>
            <a:r>
              <a:rPr lang="ru-RU" sz="2000" dirty="0">
                <a:solidFill>
                  <a:schemeClr val="bg1"/>
                </a:solidFill>
              </a:rPr>
              <a:t>служат пакеты пленочные, пачки из картона предельной массой продукта 1,0 кг. При использовании пачек картонных без покрытия мороженую рыбу предварительно упаковывают в пленочные пакеты. </a:t>
            </a:r>
            <a:endParaRPr lang="en-US" sz="2000" dirty="0">
              <a:solidFill>
                <a:schemeClr val="bg1"/>
              </a:solidFill>
            </a:endParaRPr>
          </a:p>
          <a:p>
            <a:pPr marL="342900" indent="-342900">
              <a:buFont typeface="Wingdings" pitchFamily="2" charset="2"/>
              <a:buChar char="q"/>
            </a:pPr>
            <a:r>
              <a:rPr lang="ru-RU" sz="2000" b="1" dirty="0">
                <a:solidFill>
                  <a:srgbClr val="6600CC"/>
                </a:solidFill>
              </a:rPr>
              <a:t>Пакеты и пачки </a:t>
            </a:r>
            <a:r>
              <a:rPr lang="ru-RU" sz="2000" dirty="0">
                <a:solidFill>
                  <a:schemeClr val="bg1"/>
                </a:solidFill>
              </a:rPr>
              <a:t>упаковывают в ящики из гофрированного карто­на или дощатые ящики предельной массой продукта 30 кг.</a:t>
            </a:r>
            <a:endParaRPr lang="en-US" sz="2000" dirty="0">
              <a:solidFill>
                <a:schemeClr val="bg1"/>
              </a:solidFill>
            </a:endParaRPr>
          </a:p>
          <a:p>
            <a:pPr marL="342900" indent="-342900">
              <a:buFont typeface="Wingdings" pitchFamily="2" charset="2"/>
              <a:buChar char="q"/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Картонные пачки </a:t>
            </a:r>
            <a:r>
              <a:rPr lang="ru-RU" sz="2000" dirty="0">
                <a:solidFill>
                  <a:schemeClr val="bg1"/>
                </a:solidFill>
              </a:rPr>
              <a:t>должны быть закрыты, пленочные пакеты скреплены зажимами или </a:t>
            </a:r>
            <a:r>
              <a:rPr lang="ru-RU" sz="2000" dirty="0" err="1">
                <a:solidFill>
                  <a:schemeClr val="bg1"/>
                </a:solidFill>
              </a:rPr>
              <a:t>термосварены</a:t>
            </a:r>
            <a:r>
              <a:rPr lang="ru-RU" sz="2000" dirty="0">
                <a:solidFill>
                  <a:schemeClr val="bg1"/>
                </a:solidFill>
              </a:rPr>
              <a:t>.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ru-RU" sz="2000" b="1" dirty="0">
                <a:solidFill>
                  <a:srgbClr val="660066"/>
                </a:solidFill>
              </a:rPr>
              <a:t>Рыбу глазированную</a:t>
            </a:r>
            <a:r>
              <a:rPr lang="ru-RU" sz="2000" dirty="0">
                <a:solidFill>
                  <a:schemeClr val="bg1"/>
                </a:solidFill>
              </a:rPr>
              <a:t>, обернутую в </a:t>
            </a:r>
            <a:r>
              <a:rPr lang="ru-RU" sz="2000" dirty="0" err="1">
                <a:solidFill>
                  <a:schemeClr val="bg1"/>
                </a:solidFill>
              </a:rPr>
              <a:t>антиадгезионную</a:t>
            </a:r>
            <a:r>
              <a:rPr lang="ru-RU" sz="2000" dirty="0">
                <a:solidFill>
                  <a:schemeClr val="bg1"/>
                </a:solidFill>
              </a:rPr>
              <a:t> бумагу и обработанную защитным полимерным покрытием, упаковывают только в дощатые ящики или ящики из гофрированного картона.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ru-RU" sz="2000" b="1" dirty="0">
                <a:solidFill>
                  <a:srgbClr val="9900CC"/>
                </a:solidFill>
              </a:rPr>
              <a:t>Блоки рыбы </a:t>
            </a:r>
            <a:r>
              <a:rPr lang="ru-RU" sz="2000" dirty="0">
                <a:solidFill>
                  <a:schemeClr val="bg1"/>
                </a:solidFill>
              </a:rPr>
              <a:t>при упаковывании в ящики перекладывают пергаментом или </a:t>
            </a:r>
            <a:r>
              <a:rPr lang="ru-RU" sz="2000" dirty="0" err="1">
                <a:solidFill>
                  <a:schemeClr val="bg1"/>
                </a:solidFill>
              </a:rPr>
              <a:t>подпергаментом</a:t>
            </a:r>
            <a:r>
              <a:rPr lang="ru-RU" sz="2000" dirty="0">
                <a:solidFill>
                  <a:schemeClr val="bg1"/>
                </a:solidFill>
              </a:rPr>
              <a:t>. Допускается перекладывать блоки рыбы оберточной бумагой.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ru-RU" sz="2000" b="1" dirty="0">
                <a:solidFill>
                  <a:srgbClr val="008000"/>
                </a:solidFill>
              </a:rPr>
              <a:t>Рыбу длиной более 30 см</a:t>
            </a:r>
            <a:r>
              <a:rPr lang="ru-RU" sz="2000" dirty="0">
                <a:solidFill>
                  <a:schemeClr val="bg1"/>
                </a:solidFill>
              </a:rPr>
              <a:t>, замороженную поштучно или россыпью, укладывают в тару ровными плотными рядами спинкой вниз. </a:t>
            </a:r>
            <a:endParaRPr lang="en-US" sz="2000" dirty="0">
              <a:solidFill>
                <a:schemeClr val="bg1"/>
              </a:solidFill>
            </a:endParaRPr>
          </a:p>
          <a:p>
            <a:pPr marL="342900" indent="-342900">
              <a:buFont typeface="Wingdings" pitchFamily="2" charset="2"/>
              <a:buChar char="q"/>
            </a:pPr>
            <a:r>
              <a:rPr lang="ru-RU" sz="2000" b="1" dirty="0">
                <a:solidFill>
                  <a:srgbClr val="008080"/>
                </a:solidFill>
              </a:rPr>
              <a:t>Рыбу длиной менее 30 см </a:t>
            </a:r>
            <a:r>
              <a:rPr lang="ru-RU" sz="2000" dirty="0">
                <a:solidFill>
                  <a:schemeClr val="bg1"/>
                </a:solidFill>
              </a:rPr>
              <a:t>укладывают в тару россыпью, тщательно разравнивая слои.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214290"/>
            <a:ext cx="8715436" cy="892552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softEdge rad="31750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i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Факторы, сохраняющие качество</a:t>
            </a:r>
          </a:p>
          <a:p>
            <a:pPr algn="ctr"/>
            <a:r>
              <a:rPr lang="ru-RU" sz="2400" b="1" i="1" u="sng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упаковка</a:t>
            </a:r>
          </a:p>
        </p:txBody>
      </p:sp>
    </p:spTree>
    <p:extLst>
      <p:ext uri="{BB962C8B-B14F-4D97-AF65-F5344CB8AC3E}">
        <p14:creationId xmlns:p14="http://schemas.microsoft.com/office/powerpoint/2010/main" val="36926317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235900"/>
            <a:ext cx="8784976" cy="5293757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ru-RU" sz="2000" b="1" i="1" u="sng" dirty="0">
                <a:solidFill>
                  <a:srgbClr val="C00000"/>
                </a:solidFill>
              </a:rPr>
              <a:t>Мороженую рыбу транспортируют в соответствии с правилами перевозок скоропортящихся грузов, действующими на данном виде транспорта, при соблюдении следующих температурных режимов:</a:t>
            </a:r>
          </a:p>
          <a:p>
            <a:pPr marL="342900" lvl="0" indent="-342900">
              <a:buFont typeface="Wingdings" pitchFamily="2" charset="2"/>
              <a:buChar char="q"/>
            </a:pPr>
            <a:r>
              <a:rPr lang="ru-RU" sz="2400" b="1" dirty="0">
                <a:solidFill>
                  <a:srgbClr val="9900CC"/>
                </a:solidFill>
              </a:rPr>
              <a:t>Рыбу с температурой в теле не выше —18 °С:</a:t>
            </a:r>
          </a:p>
          <a:p>
            <a:pPr marL="530225" lvl="0" indent="-265113">
              <a:buFont typeface="Wingdings" pitchFamily="2" charset="2"/>
              <a:buChar char="Ø"/>
            </a:pPr>
            <a:r>
              <a:rPr lang="ru-RU" sz="2300" dirty="0">
                <a:solidFill>
                  <a:schemeClr val="accent2">
                    <a:lumMod val="75000"/>
                  </a:schemeClr>
                </a:solidFill>
              </a:rPr>
              <a:t>при температуре не выше — 18 °С — в рефрижераторных судах</a:t>
            </a:r>
          </a:p>
          <a:p>
            <a:pPr marL="530225" lvl="0" indent="-265113">
              <a:buFont typeface="Wingdings" pitchFamily="2" charset="2"/>
              <a:buChar char="Ø"/>
            </a:pPr>
            <a:r>
              <a:rPr lang="ru-RU" sz="2300" dirty="0">
                <a:solidFill>
                  <a:srgbClr val="CC0099"/>
                </a:solidFill>
              </a:rPr>
              <a:t>при температуре от — 15 до — 18 °С и ниже — в рефрижераторных вагонах и ав­томобилях</a:t>
            </a:r>
          </a:p>
          <a:p>
            <a:pPr marL="342900" lvl="0" indent="-342900">
              <a:buFont typeface="Wingdings" pitchFamily="2" charset="2"/>
              <a:buChar char="q"/>
            </a:pPr>
            <a:r>
              <a:rPr lang="ru-RU" sz="2400" b="1" dirty="0">
                <a:solidFill>
                  <a:srgbClr val="FF0000"/>
                </a:solidFill>
              </a:rPr>
              <a:t>Рыбу с температурой в теле выше — 18 °С:</a:t>
            </a:r>
          </a:p>
          <a:p>
            <a:pPr marL="530225" lvl="0" indent="-265113">
              <a:buFont typeface="Wingdings" pitchFamily="2" charset="2"/>
              <a:buChar char="Ø"/>
            </a:pPr>
            <a:r>
              <a:rPr lang="ru-RU" sz="2300" dirty="0">
                <a:solidFill>
                  <a:srgbClr val="008080"/>
                </a:solidFill>
              </a:rPr>
              <a:t>при температуре не выше —18 °С — в рефрижераторных судах</a:t>
            </a:r>
          </a:p>
          <a:p>
            <a:pPr marL="530225" lvl="0" indent="-265113">
              <a:buFont typeface="Wingdings" pitchFamily="2" charset="2"/>
              <a:buChar char="Ø"/>
            </a:pPr>
            <a:r>
              <a:rPr lang="ru-RU" sz="2300" dirty="0">
                <a:solidFill>
                  <a:srgbClr val="7030A0"/>
                </a:solidFill>
              </a:rPr>
              <a:t>при температуре от —9 до —12 °С — в рефрижераторных вагонах</a:t>
            </a:r>
          </a:p>
          <a:p>
            <a:pPr marL="530225" lvl="0" indent="-265113">
              <a:buFont typeface="Wingdings" pitchFamily="2" charset="2"/>
              <a:buChar char="Ø"/>
            </a:pPr>
            <a:r>
              <a:rPr lang="ru-RU" sz="2300" dirty="0">
                <a:solidFill>
                  <a:srgbClr val="008000"/>
                </a:solidFill>
              </a:rPr>
              <a:t>при температуре не выше — 9 °С — в рефрижераторных автомобилях </a:t>
            </a:r>
          </a:p>
          <a:p>
            <a:pPr marL="530225" lvl="0" indent="-265113">
              <a:buFont typeface="Wingdings" pitchFamily="2" charset="2"/>
              <a:buChar char="Ø"/>
            </a:pPr>
            <a:r>
              <a:rPr lang="ru-RU" sz="2300" dirty="0">
                <a:solidFill>
                  <a:srgbClr val="002060"/>
                </a:solidFill>
              </a:rPr>
              <a:t>допускается для предприятий Сибири перевозка рыбы рефрижераторными судами при температуре не выше — 9 °С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214290"/>
            <a:ext cx="8715436" cy="892552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softEdge rad="31750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i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Факторы, сохраняющие качество</a:t>
            </a:r>
          </a:p>
          <a:p>
            <a:pPr algn="ctr"/>
            <a:r>
              <a:rPr lang="ru-RU" sz="2400" b="1" i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транспортирование</a:t>
            </a:r>
            <a:endParaRPr lang="ru-RU" sz="2400" b="1" i="1" u="sng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2112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235900"/>
            <a:ext cx="8784976" cy="3046988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457200" indent="-457200">
              <a:buBlip>
                <a:blip r:embed="rId2"/>
              </a:buBlip>
            </a:pPr>
            <a:r>
              <a:rPr lang="ru-RU" sz="3200" dirty="0">
                <a:solidFill>
                  <a:schemeClr val="bg1"/>
                </a:solidFill>
              </a:rPr>
              <a:t>Хранят мороженую рыбу </a:t>
            </a:r>
            <a:r>
              <a:rPr lang="ru-RU" sz="3200" b="1" u="sng" dirty="0">
                <a:solidFill>
                  <a:srgbClr val="6600CC"/>
                </a:solidFill>
              </a:rPr>
              <a:t>при температуре не выше —18 °С. </a:t>
            </a:r>
          </a:p>
          <a:p>
            <a:pPr marL="457200" indent="-457200">
              <a:buBlip>
                <a:blip r:embed="rId2"/>
              </a:buBlip>
            </a:pPr>
            <a:r>
              <a:rPr lang="ru-RU" sz="3200" dirty="0">
                <a:solidFill>
                  <a:schemeClr val="bg1"/>
                </a:solidFill>
              </a:rPr>
              <a:t>Допускается хранить рыбу в холодильниках, оборудование которых не рассчитано на поддержание указанной температуры, </a:t>
            </a:r>
            <a:r>
              <a:rPr lang="ru-RU" sz="3200" b="1" dirty="0">
                <a:solidFill>
                  <a:srgbClr val="0000CC"/>
                </a:solidFill>
              </a:rPr>
              <a:t>при температуре не выше —10 °С.</a:t>
            </a:r>
            <a:endParaRPr lang="ru-RU" sz="23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214290"/>
            <a:ext cx="8715436" cy="892552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softEdge rad="31750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i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Факторы, сохраняющие качество</a:t>
            </a:r>
          </a:p>
          <a:p>
            <a:pPr algn="ctr"/>
            <a:r>
              <a:rPr lang="ru-RU" sz="2400" b="1" i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хранение</a:t>
            </a:r>
            <a:endParaRPr lang="ru-RU" sz="2400" b="1" i="1" u="sng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450761"/>
            <a:ext cx="2976330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450761"/>
            <a:ext cx="4080495" cy="2234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58541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235900"/>
            <a:ext cx="8784976" cy="557075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ru-RU" sz="2400" b="1" i="1" u="sng" dirty="0">
                <a:solidFill>
                  <a:srgbClr val="C00000"/>
                </a:solidFill>
              </a:rPr>
              <a:t>Сроки хранения рыбы сухого искусственного и естественного замораживания при температуре не выше — 18 °С с даты изготовления, мес., не более:</a:t>
            </a:r>
          </a:p>
          <a:p>
            <a:pPr marL="342900" lvl="0" indent="-342900">
              <a:buFont typeface="Wingdings" pitchFamily="2" charset="2"/>
              <a:buChar char="v"/>
            </a:pPr>
            <a:r>
              <a:rPr lang="ru-RU" sz="2400" b="1" i="1" dirty="0">
                <a:solidFill>
                  <a:srgbClr val="FF33CC"/>
                </a:solidFill>
              </a:rPr>
              <a:t>глазированной:</a:t>
            </a:r>
          </a:p>
          <a:p>
            <a:pPr marL="530225" lvl="0" indent="-265113">
              <a:buFont typeface="Wingdings" pitchFamily="2" charset="2"/>
              <a:buChar char="Ø"/>
            </a:pPr>
            <a:r>
              <a:rPr lang="ru-RU" sz="2000" dirty="0">
                <a:solidFill>
                  <a:srgbClr val="C00000"/>
                </a:solidFill>
              </a:rPr>
              <a:t>рыбы осетровые, горбуша, голец — 7</a:t>
            </a:r>
          </a:p>
          <a:p>
            <a:pPr marL="530225" lvl="0" indent="-265113">
              <a:buFont typeface="Wingdings" pitchFamily="2" charset="2"/>
              <a:buChar char="Ø"/>
            </a:pPr>
            <a:r>
              <a:rPr lang="ru-RU" sz="2000" dirty="0">
                <a:solidFill>
                  <a:srgbClr val="CC0099"/>
                </a:solidFill>
              </a:rPr>
              <a:t>лососи дальневосточные (кроме горбуши и гольца), карповые, сиги, судак, окунь речной, щука, сом, камбалы азово-черноморские, кефаль — 8</a:t>
            </a:r>
          </a:p>
          <a:p>
            <a:pPr marL="530225" lvl="0" indent="-265113">
              <a:buFont typeface="Wingdings" pitchFamily="2" charset="2"/>
              <a:buChar char="Ø"/>
            </a:pPr>
            <a:r>
              <a:rPr lang="ru-RU" sz="2000" dirty="0">
                <a:solidFill>
                  <a:srgbClr val="993366"/>
                </a:solidFill>
              </a:rPr>
              <a:t>лосось балтийский неразделанный и остальные неразделанные лососевые ры­бы — 4</a:t>
            </a:r>
          </a:p>
          <a:p>
            <a:pPr marL="530225" lvl="0" indent="-265113">
              <a:buFont typeface="Wingdings" pitchFamily="2" charset="2"/>
              <a:buChar char="Ø"/>
            </a:pPr>
            <a:r>
              <a:rPr lang="ru-RU" sz="2000" dirty="0">
                <a:solidFill>
                  <a:srgbClr val="008000"/>
                </a:solidFill>
              </a:rPr>
              <a:t>лосось балтийский потрошеный с головой и остальные потрошеные с головой лососевые рыбы — 3</a:t>
            </a:r>
          </a:p>
          <a:p>
            <a:pPr marL="530225" lvl="0" indent="-265113">
              <a:buFont typeface="Wingdings" pitchFamily="2" charset="2"/>
              <a:buChar char="Ø"/>
            </a:pPr>
            <a:r>
              <a:rPr lang="ru-RU" sz="2000" dirty="0">
                <a:solidFill>
                  <a:schemeClr val="accent4">
                    <a:lumMod val="75000"/>
                  </a:schemeClr>
                </a:solidFill>
              </a:rPr>
              <a:t>рыбы тресковые, камбалы (кроме азово-черноморских), палтусы, окуни морские разделанные и неразделанные, минтай обезглавленный и спинка — 6</a:t>
            </a:r>
          </a:p>
          <a:p>
            <a:pPr marL="530225" lvl="0" indent="-265113">
              <a:buFont typeface="Wingdings" pitchFamily="2" charset="2"/>
              <a:buChar char="Ø"/>
            </a:pPr>
            <a:r>
              <a:rPr lang="ru-RU" sz="2000" dirty="0">
                <a:solidFill>
                  <a:srgbClr val="0033CC"/>
                </a:solidFill>
              </a:rPr>
              <a:t>остальные пресноводные рыбы — 8</a:t>
            </a:r>
          </a:p>
          <a:p>
            <a:pPr marL="530225" lvl="0" indent="-265113">
              <a:buFont typeface="Wingdings" pitchFamily="2" charset="2"/>
              <a:buChar char="Ø"/>
            </a:pPr>
            <a:r>
              <a:rPr lang="ru-RU" sz="2000" dirty="0">
                <a:solidFill>
                  <a:srgbClr val="00CC00"/>
                </a:solidFill>
              </a:rPr>
              <a:t>остальные морские рыбы — 6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214290"/>
            <a:ext cx="8715436" cy="892552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softEdge rad="31750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i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Факторы, сохраняющие качество</a:t>
            </a:r>
          </a:p>
          <a:p>
            <a:pPr algn="ctr"/>
            <a:r>
              <a:rPr lang="ru-RU" sz="2400" b="1" i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хранение</a:t>
            </a:r>
            <a:endParaRPr lang="ru-RU" sz="2400" b="1" i="1" u="sng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1922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31673"/>
            <a:ext cx="8784976" cy="569386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ru-RU" sz="2400" b="1" i="1" u="sng" dirty="0">
                <a:solidFill>
                  <a:srgbClr val="C00000"/>
                </a:solidFill>
              </a:rPr>
              <a:t>Сроки хранения рыбы сухого искусственного и естественного замораживания при температуре не выше — 18 °С с даты изготовления, мес., не более:</a:t>
            </a:r>
          </a:p>
          <a:p>
            <a:pPr marL="342900" lvl="0" indent="-342900">
              <a:buFont typeface="Wingdings" pitchFamily="2" charset="2"/>
              <a:buChar char="v"/>
            </a:pPr>
            <a:r>
              <a:rPr lang="ru-RU" sz="2400" b="1" i="1" dirty="0">
                <a:solidFill>
                  <a:srgbClr val="9900CC"/>
                </a:solidFill>
              </a:rPr>
              <a:t>обработанной водным раствором ЛВС:</a:t>
            </a:r>
          </a:p>
          <a:p>
            <a:pPr marL="530225" lvl="0" indent="-265113">
              <a:buFont typeface="Wingdings" pitchFamily="2" charset="2"/>
              <a:buChar char="Ø"/>
            </a:pPr>
            <a:r>
              <a:rPr lang="ru-RU" sz="2000" dirty="0">
                <a:solidFill>
                  <a:srgbClr val="FF0000"/>
                </a:solidFill>
              </a:rPr>
              <a:t>осетровые— 12</a:t>
            </a:r>
          </a:p>
          <a:p>
            <a:pPr marL="530225" lvl="0" indent="-265113">
              <a:buFont typeface="Wingdings" pitchFamily="2" charset="2"/>
              <a:buChar char="Ø"/>
            </a:pPr>
            <a:r>
              <a:rPr lang="ru-RU" sz="2000" dirty="0">
                <a:solidFill>
                  <a:srgbClr val="FF33CC"/>
                </a:solidFill>
              </a:rPr>
              <a:t>горбуша разделанная — 10</a:t>
            </a:r>
          </a:p>
          <a:p>
            <a:pPr marL="342900" lvl="0" indent="-342900">
              <a:buFont typeface="Wingdings" pitchFamily="2" charset="2"/>
              <a:buChar char="v"/>
            </a:pPr>
            <a:r>
              <a:rPr lang="ru-RU" sz="2400" b="1" i="1" dirty="0">
                <a:solidFill>
                  <a:srgbClr val="0033CC"/>
                </a:solidFill>
              </a:rPr>
              <a:t>обернутой в </a:t>
            </a:r>
            <a:r>
              <a:rPr lang="ru-RU" sz="2400" b="1" i="1" dirty="0" err="1">
                <a:solidFill>
                  <a:srgbClr val="0033CC"/>
                </a:solidFill>
              </a:rPr>
              <a:t>антиадгезионную</a:t>
            </a:r>
            <a:r>
              <a:rPr lang="ru-RU" sz="2400" b="1" i="1" dirty="0">
                <a:solidFill>
                  <a:srgbClr val="0033CC"/>
                </a:solidFill>
              </a:rPr>
              <a:t> бумагу:</a:t>
            </a:r>
          </a:p>
          <a:p>
            <a:pPr marL="530225" lvl="0" indent="-265113">
              <a:buFont typeface="Wingdings" pitchFamily="2" charset="2"/>
              <a:buChar char="Ø"/>
            </a:pPr>
            <a:r>
              <a:rPr lang="ru-RU" sz="2000" dirty="0">
                <a:solidFill>
                  <a:srgbClr val="993366"/>
                </a:solidFill>
              </a:rPr>
              <a:t>тресковые, камбалы (кроме азово-черноморской), палтусы, окуни морские разделанные и неразделанные — 5</a:t>
            </a:r>
          </a:p>
          <a:p>
            <a:pPr marL="530225" lvl="0" indent="-265113">
              <a:buFont typeface="Wingdings" pitchFamily="2" charset="2"/>
              <a:buChar char="Ø"/>
            </a:pPr>
            <a:r>
              <a:rPr lang="ru-RU" sz="2000" dirty="0">
                <a:solidFill>
                  <a:srgbClr val="6600CC"/>
                </a:solidFill>
              </a:rPr>
              <a:t>минтай обезглавленный и спинка — 4</a:t>
            </a:r>
          </a:p>
          <a:p>
            <a:pPr marL="342900" lvl="0" indent="-342900">
              <a:buFont typeface="Wingdings" pitchFamily="2" charset="2"/>
              <a:buChar char="v"/>
            </a:pPr>
            <a:r>
              <a:rPr lang="ru-RU" sz="2400" b="1" i="1" dirty="0">
                <a:solidFill>
                  <a:srgbClr val="FF0000"/>
                </a:solidFill>
              </a:rPr>
              <a:t>неглазированной:</a:t>
            </a:r>
          </a:p>
          <a:p>
            <a:pPr marL="530225" lvl="0" indent="-265113">
              <a:buFont typeface="Wingdings" pitchFamily="2" charset="2"/>
              <a:buChar char="Ø"/>
            </a:pPr>
            <a:r>
              <a:rPr lang="ru-RU" sz="2000" dirty="0">
                <a:solidFill>
                  <a:srgbClr val="008000"/>
                </a:solidFill>
              </a:rPr>
              <a:t>карповые, сиги, судак, окунь речной, щука, сом, камбалы азово-черноморские — 6</a:t>
            </a:r>
          </a:p>
          <a:p>
            <a:pPr marL="530225" lvl="0" indent="-265113">
              <a:buFont typeface="Wingdings" pitchFamily="2" charset="2"/>
              <a:buChar char="Ø"/>
            </a:pPr>
            <a:r>
              <a:rPr lang="ru-RU" sz="2000" dirty="0">
                <a:solidFill>
                  <a:srgbClr val="C00000"/>
                </a:solidFill>
              </a:rPr>
              <a:t>тресковые, камбалы (кроме азово-черноморских) разделанные и неразделанные — 4</a:t>
            </a:r>
          </a:p>
          <a:p>
            <a:pPr marL="530225" lvl="0" indent="-265113">
              <a:buFont typeface="Wingdings" pitchFamily="2" charset="2"/>
              <a:buChar char="Ø"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остальные пресноводные рыбы — 6</a:t>
            </a:r>
          </a:p>
          <a:p>
            <a:pPr marL="530225" lvl="0" indent="-265113">
              <a:buFont typeface="Wingdings" pitchFamily="2" charset="2"/>
              <a:buChar char="Ø"/>
            </a:pPr>
            <a:r>
              <a:rPr lang="ru-RU" sz="2000" dirty="0">
                <a:solidFill>
                  <a:schemeClr val="bg2">
                    <a:lumMod val="75000"/>
                  </a:schemeClr>
                </a:solidFill>
              </a:rPr>
              <a:t>остальное морские рыбы — 4</a:t>
            </a:r>
            <a:endParaRPr lang="ru-RU" sz="2400" b="1" i="1" u="sng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74455"/>
            <a:ext cx="8715436" cy="892552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softEdge rad="31750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i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Факторы, сохраняющие качество</a:t>
            </a:r>
          </a:p>
          <a:p>
            <a:pPr algn="ctr"/>
            <a:r>
              <a:rPr lang="ru-RU" sz="2400" b="1" i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хранение</a:t>
            </a:r>
            <a:endParaRPr lang="ru-RU" sz="2400" b="1" i="1" u="sng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5937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235900"/>
            <a:ext cx="8784976" cy="563231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ru-RU" sz="2400" dirty="0">
                <a:solidFill>
                  <a:schemeClr val="bg1"/>
                </a:solidFill>
              </a:rPr>
              <a:t>Сроки хранения </a:t>
            </a:r>
            <a:r>
              <a:rPr lang="ru-RU" sz="2400" b="1" dirty="0">
                <a:solidFill>
                  <a:srgbClr val="FF0000"/>
                </a:solidFill>
              </a:rPr>
              <a:t>рыбы сухого искусственного и естественного замораживания неглазированной в потребительской таре при температуре хранения не выше -18 °С уменьшаются на 1 мес.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400" dirty="0">
                <a:solidFill>
                  <a:schemeClr val="bg1"/>
                </a:solidFill>
              </a:rPr>
              <a:t>Срок хранения </a:t>
            </a:r>
            <a:r>
              <a:rPr lang="ru-RU" sz="2400" b="1" dirty="0">
                <a:solidFill>
                  <a:srgbClr val="FF33CC"/>
                </a:solidFill>
              </a:rPr>
              <a:t>рыбы льдосоляного замораживания при температуре не выше -18 °С — не более 1 мес. с даты изготовления.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400" dirty="0">
                <a:solidFill>
                  <a:schemeClr val="bg1"/>
                </a:solidFill>
              </a:rPr>
              <a:t>Сроки хранения </a:t>
            </a:r>
            <a:r>
              <a:rPr lang="ru-RU" sz="2400" b="1" dirty="0">
                <a:solidFill>
                  <a:srgbClr val="CC0099"/>
                </a:solidFill>
              </a:rPr>
              <a:t>рыбы (кроме рыбы льдосоляного замораживания) при температуре не выше -10 °С уменьшаются на 50 % с момента хранения при данной темпе­ратуре.</a:t>
            </a:r>
          </a:p>
          <a:p>
            <a:pPr marL="342900" indent="-342900">
              <a:buBlip>
                <a:blip r:embed="rId2"/>
              </a:buBlip>
            </a:pPr>
            <a:r>
              <a:rPr lang="ru-RU" sz="2400" dirty="0">
                <a:solidFill>
                  <a:schemeClr val="bg1"/>
                </a:solidFill>
              </a:rPr>
              <a:t>На торговых предприятиях мороженую рыбу в холодильниках следует хранить</a:t>
            </a:r>
            <a:r>
              <a:rPr lang="ru-RU" sz="2400" b="1" dirty="0">
                <a:solidFill>
                  <a:srgbClr val="9900CC"/>
                </a:solidFill>
              </a:rPr>
              <a:t> при температуре –5… - 6</a:t>
            </a:r>
            <a:r>
              <a:rPr lang="ru-RU" sz="2400" b="1" baseline="30000" dirty="0">
                <a:solidFill>
                  <a:srgbClr val="9900CC"/>
                </a:solidFill>
              </a:rPr>
              <a:t>о</a:t>
            </a:r>
            <a:r>
              <a:rPr lang="ru-RU" sz="2400" b="1" dirty="0">
                <a:solidFill>
                  <a:srgbClr val="9900CC"/>
                </a:solidFill>
              </a:rPr>
              <a:t>С не более 14 суток, при 0</a:t>
            </a:r>
            <a:r>
              <a:rPr lang="ru-RU" sz="2400" b="1" baseline="30000" dirty="0">
                <a:solidFill>
                  <a:srgbClr val="9900CC"/>
                </a:solidFill>
              </a:rPr>
              <a:t>о</a:t>
            </a:r>
            <a:r>
              <a:rPr lang="ru-RU" sz="2400" b="1" dirty="0">
                <a:solidFill>
                  <a:srgbClr val="9900CC"/>
                </a:solidFill>
              </a:rPr>
              <a:t>С – в течение суток, при отсутствии холодильников менее суток.</a:t>
            </a:r>
            <a:endParaRPr lang="ru-RU" sz="23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214290"/>
            <a:ext cx="8715436" cy="892552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softEdge rad="31750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i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Факторы, сохраняющие качество</a:t>
            </a:r>
          </a:p>
          <a:p>
            <a:pPr algn="ctr"/>
            <a:r>
              <a:rPr lang="ru-RU" sz="2400" b="1" i="1" u="sng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хранение</a:t>
            </a:r>
            <a:endParaRPr lang="ru-RU" sz="2400" b="1" i="1" u="sng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1922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344</TotalTime>
  <Words>1779</Words>
  <Application>Microsoft Office PowerPoint</Application>
  <PresentationFormat>Экран (4:3)</PresentationFormat>
  <Paragraphs>139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2" baseType="lpstr">
      <vt:lpstr>Arial</vt:lpstr>
      <vt:lpstr>Arial Black</vt:lpstr>
      <vt:lpstr>Consolas</vt:lpstr>
      <vt:lpstr>Corbel</vt:lpstr>
      <vt:lpstr>Wingdings</vt:lpstr>
      <vt:lpstr>Wingdings 2</vt:lpstr>
      <vt:lpstr>Wingdings 3</vt:lpstr>
      <vt:lpstr>Метро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Пользователь</cp:lastModifiedBy>
  <cp:revision>35</cp:revision>
  <dcterms:modified xsi:type="dcterms:W3CDTF">2026-09-01T10:27:53Z</dcterms:modified>
</cp:coreProperties>
</file>