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05" r:id="rId2"/>
    <p:sldId id="260" r:id="rId3"/>
    <p:sldId id="299" r:id="rId4"/>
    <p:sldId id="262" r:id="rId5"/>
    <p:sldId id="264" r:id="rId6"/>
    <p:sldId id="296" r:id="rId7"/>
    <p:sldId id="269" r:id="rId8"/>
    <p:sldId id="270" r:id="rId9"/>
    <p:sldId id="265" r:id="rId10"/>
    <p:sldId id="272" r:id="rId11"/>
    <p:sldId id="273" r:id="rId12"/>
    <p:sldId id="286" r:id="rId13"/>
    <p:sldId id="287" r:id="rId14"/>
    <p:sldId id="288" r:id="rId15"/>
    <p:sldId id="293" r:id="rId16"/>
    <p:sldId id="302" r:id="rId17"/>
    <p:sldId id="267" r:id="rId18"/>
    <p:sldId id="274" r:id="rId19"/>
    <p:sldId id="289" r:id="rId20"/>
    <p:sldId id="290" r:id="rId21"/>
    <p:sldId id="291" r:id="rId22"/>
    <p:sldId id="303" r:id="rId23"/>
    <p:sldId id="300" r:id="rId24"/>
    <p:sldId id="301" r:id="rId25"/>
    <p:sldId id="268" r:id="rId26"/>
    <p:sldId id="275" r:id="rId27"/>
    <p:sldId id="294" r:id="rId28"/>
    <p:sldId id="295" r:id="rId29"/>
    <p:sldId id="304" r:id="rId30"/>
    <p:sldId id="276" r:id="rId31"/>
    <p:sldId id="298" r:id="rId32"/>
    <p:sldId id="277" r:id="rId33"/>
    <p:sldId id="297" r:id="rId34"/>
    <p:sldId id="278" r:id="rId3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2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58918"/>
    <a:srgbClr val="08D025"/>
    <a:srgbClr val="65F97A"/>
    <a:srgbClr val="006600"/>
    <a:srgbClr val="FFFF00"/>
    <a:srgbClr val="B4FCBE"/>
    <a:srgbClr val="97EC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8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9CFD-9196-4FB1-8E92-FB6C1AB6752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A3FA30-4A72-4068-9224-95DA5603DB4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9EADDE-12F0-4E89-991E-ABB49502D0A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A1F21-1FD2-47C9-A8C3-E3AC5F0430F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4A522F-5D38-46F9-A6DF-6DC738D05B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DDBA7-ABAF-477F-82C1-E5DD4D3D357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C34935-E020-4EDE-9244-BF6079BC9D3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39758-5242-4EF3-84EC-99B361E562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157D44-CEBA-4F12-BC61-088972EF81E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9FC9E5-6A01-4767-BA7D-95F10508D1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4DA05C-E9D5-4522-97BC-3D910435F21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3DD4E1-CDA5-4DB2-B3DE-AAB7AF97FF2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997565"/>
            <a:ext cx="813690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800" dirty="0"/>
            </a:br>
            <a:r>
              <a:rPr lang="ru-RU" sz="2800" b="1" dirty="0"/>
              <a:t>Тема: </a:t>
            </a:r>
            <a:r>
              <a:rPr lang="ru-RU" sz="2800" b="1" dirty="0">
                <a:solidFill>
                  <a:srgbClr val="000000"/>
                </a:solidFill>
                <a:cs typeface="Times New Roman" panose="02020603050405020304" pitchFamily="18" charset="0"/>
              </a:rPr>
              <a:t>Виды полуфабрикатов из говядины, баранины, свинины, телятины. Крупнокусковые полуфабрикаты. Крупнокусковые, порционные, мелкокусковые, рубленные.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67544" y="0"/>
            <a:ext cx="835292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3600" b="1" dirty="0"/>
              <a:t>Классификация мяса</a:t>
            </a:r>
          </a:p>
        </p:txBody>
      </p:sp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323850" y="764704"/>
            <a:ext cx="8568630" cy="6411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 algn="just"/>
            <a:r>
              <a:rPr lang="ru-RU" sz="2000" i="1" dirty="0">
                <a:solidFill>
                  <a:srgbClr val="0000FF"/>
                </a:solidFill>
              </a:rPr>
              <a:t>  	</a:t>
            </a:r>
            <a:r>
              <a:rPr lang="ru-RU" sz="2000" i="1" dirty="0"/>
              <a:t>По </a:t>
            </a:r>
            <a:r>
              <a:rPr lang="ru-RU" sz="2000" b="1" i="1" dirty="0"/>
              <a:t>виду убойных животных</a:t>
            </a:r>
            <a:r>
              <a:rPr lang="ru-RU" sz="2000" dirty="0"/>
              <a:t>:</a:t>
            </a:r>
          </a:p>
          <a:p>
            <a:pPr indent="-342900" algn="just"/>
            <a:r>
              <a:rPr lang="ru-RU" sz="2000" dirty="0"/>
              <a:t>- мясо крупного рогатого скота, </a:t>
            </a:r>
          </a:p>
          <a:p>
            <a:pPr indent="-342900" algn="just"/>
            <a:r>
              <a:rPr lang="ru-RU" sz="2000" dirty="0"/>
              <a:t>- мясо свиней, </a:t>
            </a:r>
          </a:p>
          <a:p>
            <a:pPr indent="-342900" algn="just"/>
            <a:r>
              <a:rPr lang="ru-RU" sz="2000" dirty="0"/>
              <a:t>- мясо овец;</a:t>
            </a:r>
          </a:p>
          <a:p>
            <a:pPr indent="-342900" algn="just"/>
            <a:r>
              <a:rPr lang="ru-RU" sz="2000" i="1" dirty="0"/>
              <a:t>	</a:t>
            </a:r>
            <a:r>
              <a:rPr lang="ru-RU" sz="2000" b="1" i="1" dirty="0"/>
              <a:t>По полу животного</a:t>
            </a:r>
            <a:endParaRPr lang="ru-RU" sz="2000" b="1" dirty="0"/>
          </a:p>
          <a:p>
            <a:pPr indent="-342900" algn="just"/>
            <a:r>
              <a:rPr lang="ru-RU" sz="2000" b="1" i="1" dirty="0"/>
              <a:t>	По возрасту</a:t>
            </a:r>
          </a:p>
          <a:p>
            <a:pPr indent="-342900" algn="just"/>
            <a:r>
              <a:rPr lang="ru-RU" sz="2000" b="1" i="1" dirty="0"/>
              <a:t>	По упитанности </a:t>
            </a:r>
            <a:r>
              <a:rPr lang="ru-RU" sz="2000" i="1" dirty="0"/>
              <a:t>мясо говядины и баранины</a:t>
            </a:r>
            <a:r>
              <a:rPr lang="ru-RU" sz="2000" dirty="0"/>
              <a:t> подразделяют на </a:t>
            </a:r>
            <a:r>
              <a:rPr lang="ru-RU" sz="2000" i="1" dirty="0"/>
              <a:t>мясо первой и второй категорий</a:t>
            </a:r>
            <a:r>
              <a:rPr lang="ru-RU" sz="2000" dirty="0"/>
              <a:t> в зависимости от степени развития мышечной ткани и подкожного жира.  </a:t>
            </a:r>
          </a:p>
          <a:p>
            <a:pPr indent="-342900" algn="just"/>
            <a:r>
              <a:rPr lang="ru-RU" sz="2000" i="1" dirty="0"/>
              <a:t>	Свинину</a:t>
            </a:r>
            <a:r>
              <a:rPr lang="ru-RU" sz="2000" dirty="0"/>
              <a:t> делят в зависимости </a:t>
            </a:r>
            <a:r>
              <a:rPr lang="ru-RU" sz="2000" i="1" dirty="0"/>
              <a:t>от качества</a:t>
            </a:r>
            <a:r>
              <a:rPr lang="ru-RU" sz="2000" dirty="0"/>
              <a:t> на пять категорий:</a:t>
            </a:r>
          </a:p>
          <a:p>
            <a:pPr indent="-342900" algn="just"/>
            <a:r>
              <a:rPr lang="ru-RU" sz="2000" dirty="0"/>
              <a:t>	- </a:t>
            </a:r>
            <a:r>
              <a:rPr lang="en-US" sz="2000" dirty="0"/>
              <a:t>I</a:t>
            </a:r>
            <a:r>
              <a:rPr lang="ru-RU" sz="2000" dirty="0"/>
              <a:t> категория – беконная свинина;</a:t>
            </a:r>
          </a:p>
          <a:p>
            <a:pPr indent="-342900" algn="just"/>
            <a:r>
              <a:rPr lang="ru-RU" sz="2000" dirty="0"/>
              <a:t>	- </a:t>
            </a:r>
            <a:r>
              <a:rPr lang="en-US" sz="2000" dirty="0"/>
              <a:t>II</a:t>
            </a:r>
            <a:r>
              <a:rPr lang="ru-RU" sz="2000" dirty="0"/>
              <a:t> категория – обрезная свинина или мясо молодняка;</a:t>
            </a:r>
          </a:p>
          <a:p>
            <a:pPr indent="-342900" algn="just"/>
            <a:r>
              <a:rPr lang="ru-RU" sz="2000" dirty="0"/>
              <a:t>	- </a:t>
            </a:r>
            <a:r>
              <a:rPr lang="en-US" sz="2000" dirty="0"/>
              <a:t>III</a:t>
            </a:r>
            <a:r>
              <a:rPr lang="ru-RU" sz="2000" dirty="0"/>
              <a:t> категория – жирная свинина;</a:t>
            </a:r>
          </a:p>
          <a:p>
            <a:pPr indent="-342900" algn="just"/>
            <a:r>
              <a:rPr lang="ru-RU" sz="2000" dirty="0"/>
              <a:t>	- </a:t>
            </a:r>
            <a:r>
              <a:rPr lang="en-US" sz="2000" dirty="0"/>
              <a:t>IV </a:t>
            </a:r>
            <a:r>
              <a:rPr lang="ru-RU" sz="2000" dirty="0"/>
              <a:t>категория – свинина для промышленной переработки;</a:t>
            </a:r>
          </a:p>
          <a:p>
            <a:pPr indent="-342900" algn="just"/>
            <a:r>
              <a:rPr lang="ru-RU" sz="2000" dirty="0"/>
              <a:t>	- </a:t>
            </a:r>
            <a:r>
              <a:rPr lang="en-US" sz="2000" dirty="0"/>
              <a:t>V</a:t>
            </a:r>
            <a:r>
              <a:rPr lang="ru-RU" sz="2000" dirty="0"/>
              <a:t> категория – молочные поросята (весом 3 – 6 кг).</a:t>
            </a:r>
          </a:p>
          <a:p>
            <a:pPr indent="-342900" algn="just"/>
            <a:r>
              <a:rPr lang="ru-RU" sz="2000" i="1" dirty="0"/>
              <a:t>	</a:t>
            </a:r>
            <a:r>
              <a:rPr lang="ru-RU" sz="2000" b="1" i="1" dirty="0"/>
              <a:t>По термическому состоянию</a:t>
            </a:r>
            <a:r>
              <a:rPr lang="ru-RU" sz="2000" b="1" dirty="0"/>
              <a:t>:</a:t>
            </a:r>
          </a:p>
          <a:p>
            <a:pPr indent="-342900" algn="just"/>
            <a:r>
              <a:rPr lang="ru-RU" sz="2000" dirty="0"/>
              <a:t>- </a:t>
            </a:r>
            <a:r>
              <a:rPr lang="ru-RU" sz="2000" i="1" dirty="0"/>
              <a:t>охлажденное:</a:t>
            </a:r>
            <a:r>
              <a:rPr lang="ru-RU" sz="2000" dirty="0"/>
              <a:t> температура в толще 0…+4 С,</a:t>
            </a:r>
          </a:p>
          <a:p>
            <a:pPr indent="-342900" algn="just"/>
            <a:r>
              <a:rPr lang="ru-RU" sz="2000" dirty="0"/>
              <a:t> - </a:t>
            </a:r>
            <a:r>
              <a:rPr lang="ru-RU" sz="2000" i="1" dirty="0"/>
              <a:t>подмороженное:</a:t>
            </a:r>
            <a:r>
              <a:rPr lang="ru-RU" sz="2000" dirty="0"/>
              <a:t> температура в толще -2…+3 С,</a:t>
            </a:r>
          </a:p>
          <a:p>
            <a:pPr indent="-342900" algn="just"/>
            <a:r>
              <a:rPr lang="ru-RU" sz="2000" dirty="0"/>
              <a:t>- </a:t>
            </a:r>
            <a:r>
              <a:rPr lang="ru-RU" sz="2000" i="1" dirty="0"/>
              <a:t>замороженное: </a:t>
            </a:r>
            <a:r>
              <a:rPr lang="ru-RU" sz="2000" dirty="0"/>
              <a:t>температура в толще -8 С.</a:t>
            </a:r>
          </a:p>
          <a:p>
            <a:pPr marL="342900" indent="-342900"/>
            <a:r>
              <a:rPr lang="ru-RU" sz="2000" dirty="0"/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80728"/>
          </a:xfrm>
        </p:spPr>
        <p:txBody>
          <a:bodyPr/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Оборудование мясного цеха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986" name="Picture 2" descr="http://900igr.net/up/datas/85221/00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96944" cy="56166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1785919" y="1"/>
            <a:ext cx="660243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b="1" dirty="0"/>
              <a:t>Схема первичной обработки мяса</a:t>
            </a:r>
          </a:p>
        </p:txBody>
      </p:sp>
      <p:sp>
        <p:nvSpPr>
          <p:cNvPr id="8210" name="Rectangle 18"/>
          <p:cNvSpPr>
            <a:spLocks noChangeArrowheads="1"/>
          </p:cNvSpPr>
          <p:nvPr/>
        </p:nvSpPr>
        <p:spPr bwMode="auto">
          <a:xfrm>
            <a:off x="974725" y="-2041525"/>
            <a:ext cx="1260475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791" name="Rectangle 599"/>
          <p:cNvSpPr>
            <a:spLocks noChangeArrowheads="1"/>
          </p:cNvSpPr>
          <p:nvPr/>
        </p:nvSpPr>
        <p:spPr bwMode="auto">
          <a:xfrm>
            <a:off x="2843213" y="692150"/>
            <a:ext cx="4321175" cy="287338"/>
          </a:xfrm>
          <a:prstGeom prst="rect">
            <a:avLst/>
          </a:prstGeom>
          <a:solidFill>
            <a:srgbClr val="FCE4A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800"/>
              <a:t>Мясо говядины, свинины, баранины</a:t>
            </a:r>
          </a:p>
        </p:txBody>
      </p:sp>
      <p:sp>
        <p:nvSpPr>
          <p:cNvPr id="8793" name="Rectangle 601"/>
          <p:cNvSpPr>
            <a:spLocks noChangeArrowheads="1"/>
          </p:cNvSpPr>
          <p:nvPr/>
        </p:nvSpPr>
        <p:spPr bwMode="auto">
          <a:xfrm>
            <a:off x="971550" y="1196975"/>
            <a:ext cx="1873250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Подмороженное</a:t>
            </a:r>
          </a:p>
        </p:txBody>
      </p:sp>
      <p:sp>
        <p:nvSpPr>
          <p:cNvPr id="8794" name="Rectangle 602"/>
          <p:cNvSpPr>
            <a:spLocks noChangeArrowheads="1"/>
          </p:cNvSpPr>
          <p:nvPr/>
        </p:nvSpPr>
        <p:spPr bwMode="auto">
          <a:xfrm>
            <a:off x="3924300" y="1196975"/>
            <a:ext cx="1871663" cy="287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Замороженное</a:t>
            </a:r>
          </a:p>
        </p:txBody>
      </p:sp>
      <p:sp>
        <p:nvSpPr>
          <p:cNvPr id="8795" name="Rectangle 603"/>
          <p:cNvSpPr>
            <a:spLocks noChangeArrowheads="1"/>
          </p:cNvSpPr>
          <p:nvPr/>
        </p:nvSpPr>
        <p:spPr bwMode="auto">
          <a:xfrm>
            <a:off x="6877050" y="1196975"/>
            <a:ext cx="1657350" cy="287338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Охлажденное</a:t>
            </a:r>
          </a:p>
        </p:txBody>
      </p:sp>
      <p:sp>
        <p:nvSpPr>
          <p:cNvPr id="8796" name="Rectangle 604"/>
          <p:cNvSpPr>
            <a:spLocks noChangeArrowheads="1"/>
          </p:cNvSpPr>
          <p:nvPr/>
        </p:nvSpPr>
        <p:spPr bwMode="auto">
          <a:xfrm>
            <a:off x="3924300" y="1628775"/>
            <a:ext cx="1871663" cy="287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Размораживание</a:t>
            </a:r>
          </a:p>
        </p:txBody>
      </p:sp>
      <p:sp>
        <p:nvSpPr>
          <p:cNvPr id="8797" name="Rectangle 605"/>
          <p:cNvSpPr>
            <a:spLocks noChangeArrowheads="1"/>
          </p:cNvSpPr>
          <p:nvPr/>
        </p:nvSpPr>
        <p:spPr bwMode="auto">
          <a:xfrm>
            <a:off x="2555875" y="2133600"/>
            <a:ext cx="1800225" cy="287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Быстрое</a:t>
            </a:r>
          </a:p>
        </p:txBody>
      </p:sp>
      <p:sp>
        <p:nvSpPr>
          <p:cNvPr id="8798" name="Rectangle 606"/>
          <p:cNvSpPr>
            <a:spLocks noChangeArrowheads="1"/>
          </p:cNvSpPr>
          <p:nvPr/>
        </p:nvSpPr>
        <p:spPr bwMode="auto">
          <a:xfrm>
            <a:off x="5435600" y="2133600"/>
            <a:ext cx="1800225" cy="287338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Медленное</a:t>
            </a:r>
          </a:p>
        </p:txBody>
      </p:sp>
      <p:sp>
        <p:nvSpPr>
          <p:cNvPr id="8799" name="Rectangle 607"/>
          <p:cNvSpPr>
            <a:spLocks noChangeArrowheads="1"/>
          </p:cNvSpPr>
          <p:nvPr/>
        </p:nvSpPr>
        <p:spPr bwMode="auto">
          <a:xfrm>
            <a:off x="1692275" y="2636838"/>
            <a:ext cx="6264275" cy="2873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Срезание клейма и зачистка поверхности от загрязнений</a:t>
            </a:r>
          </a:p>
        </p:txBody>
      </p:sp>
      <p:sp>
        <p:nvSpPr>
          <p:cNvPr id="8800" name="Rectangle 608"/>
          <p:cNvSpPr>
            <a:spLocks noChangeArrowheads="1"/>
          </p:cNvSpPr>
          <p:nvPr/>
        </p:nvSpPr>
        <p:spPr bwMode="auto">
          <a:xfrm>
            <a:off x="3995738" y="3068638"/>
            <a:ext cx="1800225" cy="287337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Туалет туш</a:t>
            </a:r>
          </a:p>
        </p:txBody>
      </p:sp>
      <p:sp>
        <p:nvSpPr>
          <p:cNvPr id="8801" name="Rectangle 609"/>
          <p:cNvSpPr>
            <a:spLocks noChangeArrowheads="1"/>
          </p:cNvSpPr>
          <p:nvPr/>
        </p:nvSpPr>
        <p:spPr bwMode="auto">
          <a:xfrm>
            <a:off x="3995738" y="3500438"/>
            <a:ext cx="1800225" cy="2889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Обсушивание</a:t>
            </a:r>
          </a:p>
        </p:txBody>
      </p:sp>
      <p:sp>
        <p:nvSpPr>
          <p:cNvPr id="8802" name="Rectangle 610"/>
          <p:cNvSpPr>
            <a:spLocks noChangeArrowheads="1"/>
          </p:cNvSpPr>
          <p:nvPr/>
        </p:nvSpPr>
        <p:spPr bwMode="auto">
          <a:xfrm>
            <a:off x="3995738" y="3933825"/>
            <a:ext cx="1798637" cy="287338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Разделка туш</a:t>
            </a:r>
          </a:p>
        </p:txBody>
      </p:sp>
      <p:sp>
        <p:nvSpPr>
          <p:cNvPr id="8803" name="Rectangle 611"/>
          <p:cNvSpPr>
            <a:spLocks noChangeArrowheads="1"/>
          </p:cNvSpPr>
          <p:nvPr/>
        </p:nvSpPr>
        <p:spPr bwMode="auto">
          <a:xfrm>
            <a:off x="3851275" y="4365625"/>
            <a:ext cx="2016125" cy="2889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Деление на отруба</a:t>
            </a:r>
          </a:p>
        </p:txBody>
      </p:sp>
      <p:sp>
        <p:nvSpPr>
          <p:cNvPr id="8804" name="Rectangle 612"/>
          <p:cNvSpPr>
            <a:spLocks noChangeArrowheads="1"/>
          </p:cNvSpPr>
          <p:nvPr/>
        </p:nvSpPr>
        <p:spPr bwMode="auto">
          <a:xfrm>
            <a:off x="3779838" y="4797425"/>
            <a:ext cx="2159000" cy="2889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 dirty="0"/>
              <a:t>Обвалка отрубов</a:t>
            </a:r>
          </a:p>
        </p:txBody>
      </p:sp>
      <p:sp>
        <p:nvSpPr>
          <p:cNvPr id="8805" name="Rectangle 613"/>
          <p:cNvSpPr>
            <a:spLocks noChangeArrowheads="1"/>
          </p:cNvSpPr>
          <p:nvPr/>
        </p:nvSpPr>
        <p:spPr bwMode="auto">
          <a:xfrm>
            <a:off x="2124075" y="5229225"/>
            <a:ext cx="5329238" cy="288925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Выделение крупнокусковых полуфабрикатов</a:t>
            </a:r>
          </a:p>
        </p:txBody>
      </p:sp>
      <p:sp>
        <p:nvSpPr>
          <p:cNvPr id="8806" name="Rectangle 614"/>
          <p:cNvSpPr>
            <a:spLocks noChangeArrowheads="1"/>
          </p:cNvSpPr>
          <p:nvPr/>
        </p:nvSpPr>
        <p:spPr bwMode="auto">
          <a:xfrm>
            <a:off x="2987675" y="5661025"/>
            <a:ext cx="3563938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Приготовление полуфабрикатов</a:t>
            </a:r>
          </a:p>
        </p:txBody>
      </p:sp>
      <p:sp>
        <p:nvSpPr>
          <p:cNvPr id="8807" name="Rectangle 615"/>
          <p:cNvSpPr>
            <a:spLocks noChangeArrowheads="1"/>
          </p:cNvSpPr>
          <p:nvPr/>
        </p:nvSpPr>
        <p:spPr bwMode="auto">
          <a:xfrm>
            <a:off x="1258888" y="6092825"/>
            <a:ext cx="1728787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Порционные</a:t>
            </a:r>
          </a:p>
        </p:txBody>
      </p:sp>
      <p:sp>
        <p:nvSpPr>
          <p:cNvPr id="8808" name="Rectangle 616"/>
          <p:cNvSpPr>
            <a:spLocks noChangeArrowheads="1"/>
          </p:cNvSpPr>
          <p:nvPr/>
        </p:nvSpPr>
        <p:spPr bwMode="auto">
          <a:xfrm>
            <a:off x="107950" y="6524625"/>
            <a:ext cx="1800225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Натуральные</a:t>
            </a:r>
          </a:p>
        </p:txBody>
      </p:sp>
      <p:sp>
        <p:nvSpPr>
          <p:cNvPr id="8809" name="Rectangle 617"/>
          <p:cNvSpPr>
            <a:spLocks noChangeArrowheads="1"/>
          </p:cNvSpPr>
          <p:nvPr/>
        </p:nvSpPr>
        <p:spPr bwMode="auto">
          <a:xfrm>
            <a:off x="2195513" y="6524625"/>
            <a:ext cx="1800225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Панированные</a:t>
            </a:r>
          </a:p>
        </p:txBody>
      </p:sp>
      <p:sp>
        <p:nvSpPr>
          <p:cNvPr id="8810" name="Rectangle 618"/>
          <p:cNvSpPr>
            <a:spLocks noChangeArrowheads="1"/>
          </p:cNvSpPr>
          <p:nvPr/>
        </p:nvSpPr>
        <p:spPr bwMode="auto">
          <a:xfrm>
            <a:off x="3995738" y="6092825"/>
            <a:ext cx="1873250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Мелкокусковые</a:t>
            </a:r>
          </a:p>
        </p:txBody>
      </p:sp>
      <p:sp>
        <p:nvSpPr>
          <p:cNvPr id="8811" name="Rectangle 619"/>
          <p:cNvSpPr>
            <a:spLocks noChangeArrowheads="1"/>
          </p:cNvSpPr>
          <p:nvPr/>
        </p:nvSpPr>
        <p:spPr bwMode="auto">
          <a:xfrm>
            <a:off x="6588125" y="6092825"/>
            <a:ext cx="1871663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Рубленные</a:t>
            </a:r>
          </a:p>
        </p:txBody>
      </p:sp>
      <p:sp>
        <p:nvSpPr>
          <p:cNvPr id="8812" name="Rectangle 620"/>
          <p:cNvSpPr>
            <a:spLocks noChangeArrowheads="1"/>
          </p:cNvSpPr>
          <p:nvPr/>
        </p:nvSpPr>
        <p:spPr bwMode="auto">
          <a:xfrm>
            <a:off x="7740650" y="6524625"/>
            <a:ext cx="1331913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Натуральные</a:t>
            </a:r>
          </a:p>
        </p:txBody>
      </p:sp>
      <p:sp>
        <p:nvSpPr>
          <p:cNvPr id="8813" name="Rectangle 621"/>
          <p:cNvSpPr>
            <a:spLocks noChangeArrowheads="1"/>
          </p:cNvSpPr>
          <p:nvPr/>
        </p:nvSpPr>
        <p:spPr bwMode="auto">
          <a:xfrm>
            <a:off x="5651500" y="6524625"/>
            <a:ext cx="1800225" cy="288925"/>
          </a:xfrm>
          <a:prstGeom prst="rect">
            <a:avLst/>
          </a:prstGeom>
          <a:solidFill>
            <a:srgbClr val="FFCC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1600"/>
              <a:t>С наполнителем</a:t>
            </a:r>
          </a:p>
        </p:txBody>
      </p:sp>
      <p:sp>
        <p:nvSpPr>
          <p:cNvPr id="8814" name="Line 622"/>
          <p:cNvSpPr>
            <a:spLocks noChangeShapeType="1"/>
          </p:cNvSpPr>
          <p:nvPr/>
        </p:nvSpPr>
        <p:spPr bwMode="auto">
          <a:xfrm>
            <a:off x="4716463" y="9810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15" name="Line 623"/>
          <p:cNvSpPr>
            <a:spLocks noChangeShapeType="1"/>
          </p:cNvSpPr>
          <p:nvPr/>
        </p:nvSpPr>
        <p:spPr bwMode="auto">
          <a:xfrm>
            <a:off x="4859338" y="981075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16" name="Line 624"/>
          <p:cNvSpPr>
            <a:spLocks noChangeShapeType="1"/>
          </p:cNvSpPr>
          <p:nvPr/>
        </p:nvSpPr>
        <p:spPr bwMode="auto">
          <a:xfrm>
            <a:off x="4859338" y="148431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17" name="Line 625"/>
          <p:cNvSpPr>
            <a:spLocks noChangeShapeType="1"/>
          </p:cNvSpPr>
          <p:nvPr/>
        </p:nvSpPr>
        <p:spPr bwMode="auto">
          <a:xfrm>
            <a:off x="2124075" y="1484313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18" name="Line 626"/>
          <p:cNvSpPr>
            <a:spLocks noChangeShapeType="1"/>
          </p:cNvSpPr>
          <p:nvPr/>
        </p:nvSpPr>
        <p:spPr bwMode="auto">
          <a:xfrm>
            <a:off x="7524750" y="1484313"/>
            <a:ext cx="0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19" name="Line 627"/>
          <p:cNvSpPr>
            <a:spLocks noChangeShapeType="1"/>
          </p:cNvSpPr>
          <p:nvPr/>
        </p:nvSpPr>
        <p:spPr bwMode="auto">
          <a:xfrm>
            <a:off x="3419475" y="24209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0" name="Line 628"/>
          <p:cNvSpPr>
            <a:spLocks noChangeShapeType="1"/>
          </p:cNvSpPr>
          <p:nvPr/>
        </p:nvSpPr>
        <p:spPr bwMode="auto">
          <a:xfrm>
            <a:off x="6372225" y="2420938"/>
            <a:ext cx="0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1" name="Line 629"/>
          <p:cNvSpPr>
            <a:spLocks noChangeShapeType="1"/>
          </p:cNvSpPr>
          <p:nvPr/>
        </p:nvSpPr>
        <p:spPr bwMode="auto">
          <a:xfrm>
            <a:off x="4859338" y="2924175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2" name="Line 630"/>
          <p:cNvSpPr>
            <a:spLocks noChangeShapeType="1"/>
          </p:cNvSpPr>
          <p:nvPr/>
        </p:nvSpPr>
        <p:spPr bwMode="auto">
          <a:xfrm>
            <a:off x="4859338" y="33575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3" name="Line 631"/>
          <p:cNvSpPr>
            <a:spLocks noChangeShapeType="1"/>
          </p:cNvSpPr>
          <p:nvPr/>
        </p:nvSpPr>
        <p:spPr bwMode="auto">
          <a:xfrm>
            <a:off x="4859338" y="37893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4" name="Line 632"/>
          <p:cNvSpPr>
            <a:spLocks noChangeShapeType="1"/>
          </p:cNvSpPr>
          <p:nvPr/>
        </p:nvSpPr>
        <p:spPr bwMode="auto">
          <a:xfrm>
            <a:off x="4859338" y="42211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5" name="Line 633"/>
          <p:cNvSpPr>
            <a:spLocks noChangeShapeType="1"/>
          </p:cNvSpPr>
          <p:nvPr/>
        </p:nvSpPr>
        <p:spPr bwMode="auto">
          <a:xfrm>
            <a:off x="4859338" y="46529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6" name="Line 634"/>
          <p:cNvSpPr>
            <a:spLocks noChangeShapeType="1"/>
          </p:cNvSpPr>
          <p:nvPr/>
        </p:nvSpPr>
        <p:spPr bwMode="auto">
          <a:xfrm>
            <a:off x="4859338" y="50847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7" name="Line 635"/>
          <p:cNvSpPr>
            <a:spLocks noChangeShapeType="1"/>
          </p:cNvSpPr>
          <p:nvPr/>
        </p:nvSpPr>
        <p:spPr bwMode="auto">
          <a:xfrm>
            <a:off x="4859338" y="5516563"/>
            <a:ext cx="0" cy="144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8" name="Line 636"/>
          <p:cNvSpPr>
            <a:spLocks noChangeShapeType="1"/>
          </p:cNvSpPr>
          <p:nvPr/>
        </p:nvSpPr>
        <p:spPr bwMode="auto">
          <a:xfrm>
            <a:off x="4859338" y="5949950"/>
            <a:ext cx="0" cy="144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29" name="Line 637"/>
          <p:cNvSpPr>
            <a:spLocks noChangeShapeType="1"/>
          </p:cNvSpPr>
          <p:nvPr/>
        </p:nvSpPr>
        <p:spPr bwMode="auto">
          <a:xfrm flipH="1">
            <a:off x="1258888" y="6381750"/>
            <a:ext cx="792162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30" name="Line 638"/>
          <p:cNvSpPr>
            <a:spLocks noChangeShapeType="1"/>
          </p:cNvSpPr>
          <p:nvPr/>
        </p:nvSpPr>
        <p:spPr bwMode="auto">
          <a:xfrm>
            <a:off x="2051050" y="6381750"/>
            <a:ext cx="792163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31" name="Line 639"/>
          <p:cNvSpPr>
            <a:spLocks noChangeShapeType="1"/>
          </p:cNvSpPr>
          <p:nvPr/>
        </p:nvSpPr>
        <p:spPr bwMode="auto">
          <a:xfrm flipH="1">
            <a:off x="6804025" y="6381750"/>
            <a:ext cx="792163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32" name="Line 640"/>
          <p:cNvSpPr>
            <a:spLocks noChangeShapeType="1"/>
          </p:cNvSpPr>
          <p:nvPr/>
        </p:nvSpPr>
        <p:spPr bwMode="auto">
          <a:xfrm>
            <a:off x="7596188" y="6381750"/>
            <a:ext cx="720725" cy="142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cxnSp>
        <p:nvCxnSpPr>
          <p:cNvPr id="8833" name="AutoShape 641"/>
          <p:cNvCxnSpPr>
            <a:cxnSpLocks noChangeShapeType="1"/>
            <a:stCxn id="8791" idx="1"/>
            <a:endCxn id="8793" idx="0"/>
          </p:cNvCxnSpPr>
          <p:nvPr/>
        </p:nvCxnSpPr>
        <p:spPr bwMode="auto">
          <a:xfrm rot="10800000" flipV="1">
            <a:off x="1908175" y="836613"/>
            <a:ext cx="935038" cy="36036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834" name="AutoShape 642"/>
          <p:cNvCxnSpPr>
            <a:cxnSpLocks noChangeShapeType="1"/>
            <a:endCxn id="8807" idx="0"/>
          </p:cNvCxnSpPr>
          <p:nvPr/>
        </p:nvCxnSpPr>
        <p:spPr bwMode="auto">
          <a:xfrm rot="10800000" flipV="1">
            <a:off x="2124075" y="5805488"/>
            <a:ext cx="863600" cy="2873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835" name="AutoShape 643"/>
          <p:cNvCxnSpPr>
            <a:cxnSpLocks noChangeShapeType="1"/>
            <a:stCxn id="8791" idx="3"/>
            <a:endCxn id="8795" idx="0"/>
          </p:cNvCxnSpPr>
          <p:nvPr/>
        </p:nvCxnSpPr>
        <p:spPr bwMode="auto">
          <a:xfrm>
            <a:off x="7164388" y="836613"/>
            <a:ext cx="541337" cy="360362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cxnSp>
        <p:nvCxnSpPr>
          <p:cNvPr id="8836" name="AutoShape 644"/>
          <p:cNvCxnSpPr>
            <a:cxnSpLocks noChangeShapeType="1"/>
            <a:stCxn id="8806" idx="3"/>
            <a:endCxn id="8811" idx="0"/>
          </p:cNvCxnSpPr>
          <p:nvPr/>
        </p:nvCxnSpPr>
        <p:spPr bwMode="auto">
          <a:xfrm>
            <a:off x="6551613" y="5805488"/>
            <a:ext cx="973137" cy="287337"/>
          </a:xfrm>
          <a:prstGeom prst="bentConnector2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</p:spPr>
      </p:cxnSp>
      <p:sp>
        <p:nvSpPr>
          <p:cNvPr id="8837" name="Line 645"/>
          <p:cNvSpPr>
            <a:spLocks noChangeShapeType="1"/>
          </p:cNvSpPr>
          <p:nvPr/>
        </p:nvSpPr>
        <p:spPr bwMode="auto">
          <a:xfrm flipH="1">
            <a:off x="3419475" y="1916113"/>
            <a:ext cx="1439863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838" name="Line 646"/>
          <p:cNvSpPr>
            <a:spLocks noChangeShapeType="1"/>
          </p:cNvSpPr>
          <p:nvPr/>
        </p:nvSpPr>
        <p:spPr bwMode="auto">
          <a:xfrm>
            <a:off x="4859338" y="1916113"/>
            <a:ext cx="1512887" cy="2174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468313" y="1071546"/>
            <a:ext cx="8424862" cy="535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dirty="0"/>
              <a:t>	</a:t>
            </a:r>
            <a:r>
              <a:rPr lang="ru-RU" sz="2000" dirty="0"/>
              <a:t>После размораживания мясо </a:t>
            </a:r>
          </a:p>
          <a:p>
            <a:pPr algn="just">
              <a:buFontTx/>
              <a:buChar char="-"/>
            </a:pPr>
            <a:r>
              <a:rPr lang="ru-RU" sz="2000" i="1" dirty="0"/>
              <a:t> </a:t>
            </a:r>
            <a:r>
              <a:rPr lang="ru-RU" sz="2000" dirty="0"/>
              <a:t>зачищают от загрязнений, сгустков крови и срезают ветеринарное клеймо, </a:t>
            </a:r>
          </a:p>
          <a:p>
            <a:pPr algn="just">
              <a:buFontTx/>
              <a:buChar char="-"/>
            </a:pPr>
            <a:r>
              <a:rPr lang="ru-RU" sz="2000" dirty="0"/>
              <a:t> туши обмывают водой с температурой 28-30</a:t>
            </a:r>
            <a:r>
              <a:rPr lang="en-US" sz="2000" dirty="0">
                <a:sym typeface="Symbol" pitchFamily="18" charset="2"/>
              </a:rPr>
              <a:t></a:t>
            </a:r>
            <a:r>
              <a:rPr lang="ru-RU" sz="2000" dirty="0"/>
              <a:t>С, с помощью щеток и далее холодной водой с температурой 12-16</a:t>
            </a:r>
            <a:r>
              <a:rPr lang="ru-RU" sz="2000" dirty="0">
                <a:sym typeface="Symbol" pitchFamily="18" charset="2"/>
              </a:rPr>
              <a:t></a:t>
            </a:r>
            <a:r>
              <a:rPr lang="ru-RU" sz="2000" dirty="0"/>
              <a:t>С, </a:t>
            </a:r>
          </a:p>
          <a:p>
            <a:pPr algn="just">
              <a:buFontTx/>
              <a:buChar char="-"/>
            </a:pPr>
            <a:r>
              <a:rPr lang="ru-RU" sz="2000" dirty="0"/>
              <a:t> туши обсушивают циркулирующим воздухом с температурой 1-6</a:t>
            </a:r>
            <a:r>
              <a:rPr lang="ru-RU" sz="2000" dirty="0">
                <a:sym typeface="Symbol" pitchFamily="18" charset="2"/>
              </a:rPr>
              <a:t></a:t>
            </a:r>
            <a:r>
              <a:rPr lang="ru-RU" sz="2000" dirty="0"/>
              <a:t>С или хлопчатобумажной тканью.</a:t>
            </a:r>
            <a:endParaRPr lang="ru-RU" sz="2000" b="1" dirty="0"/>
          </a:p>
          <a:p>
            <a:pPr algn="just"/>
            <a:r>
              <a:rPr lang="ru-RU" sz="2000" b="1" dirty="0"/>
              <a:t>	</a:t>
            </a:r>
            <a:r>
              <a:rPr lang="ru-RU" sz="2000" b="1" i="1" dirty="0"/>
              <a:t>Разделка   туш</a:t>
            </a:r>
            <a:r>
              <a:rPr lang="ru-RU" sz="2000" i="1" dirty="0"/>
              <a:t> - </a:t>
            </a:r>
            <a:r>
              <a:rPr lang="ru-RU" sz="2000" dirty="0"/>
              <a:t>деление на отруба, обвалка, </a:t>
            </a:r>
            <a:r>
              <a:rPr lang="ru-RU" sz="2000" dirty="0" err="1"/>
              <a:t>жиловка</a:t>
            </a:r>
            <a:r>
              <a:rPr lang="ru-RU" sz="2000" dirty="0"/>
              <a:t>, выделение крупнокусковых полуфабрикатов и их зачистка.</a:t>
            </a:r>
            <a:endParaRPr lang="ru-RU" sz="2000" b="1" dirty="0"/>
          </a:p>
          <a:p>
            <a:pPr algn="just"/>
            <a:r>
              <a:rPr lang="ru-RU" sz="2000" b="1" dirty="0"/>
              <a:t>	</a:t>
            </a:r>
            <a:r>
              <a:rPr lang="ru-RU" sz="2000" b="1" i="1" dirty="0"/>
              <a:t>Обвалка</a:t>
            </a:r>
            <a:r>
              <a:rPr lang="ru-RU" sz="2000" dirty="0"/>
              <a:t> – отделение мышечной и соединительной ткани туши от костей.</a:t>
            </a:r>
            <a:endParaRPr lang="ru-RU" sz="2000" b="1" dirty="0"/>
          </a:p>
          <a:p>
            <a:pPr algn="just"/>
            <a:r>
              <a:rPr lang="ru-RU" sz="2000" b="1" dirty="0"/>
              <a:t>	</a:t>
            </a:r>
            <a:r>
              <a:rPr lang="ru-RU" sz="2000" b="1" i="1" dirty="0" err="1"/>
              <a:t>Жиловка</a:t>
            </a:r>
            <a:r>
              <a:rPr lang="ru-RU" sz="2000" dirty="0"/>
              <a:t> – удаление из мякоти мелких костей, хрящей, сухожилий, лишнего жира.</a:t>
            </a:r>
            <a:endParaRPr lang="ru-RU" sz="2000" b="1" dirty="0"/>
          </a:p>
          <a:p>
            <a:pPr algn="just"/>
            <a:r>
              <a:rPr lang="ru-RU" sz="2000" b="1" dirty="0"/>
              <a:t>	</a:t>
            </a:r>
            <a:r>
              <a:rPr lang="ru-RU" sz="2000" b="1" i="1" dirty="0"/>
              <a:t>Зачистка</a:t>
            </a:r>
            <a:r>
              <a:rPr lang="ru-RU" sz="2000" i="1" dirty="0"/>
              <a:t> </a:t>
            </a:r>
            <a:r>
              <a:rPr lang="ru-RU" sz="2000" dirty="0"/>
              <a:t>– удаление пленок, придание кускам соответствующей формы.</a:t>
            </a:r>
          </a:p>
          <a:p>
            <a:pPr algn="just"/>
            <a:r>
              <a:rPr lang="ru-RU" sz="2000" dirty="0"/>
              <a:t>	Разделка туш производится при температуре 10</a:t>
            </a:r>
            <a:r>
              <a:rPr lang="ru-RU" sz="2000" dirty="0">
                <a:sym typeface="Symbol" pitchFamily="18" charset="2"/>
              </a:rPr>
              <a:t></a:t>
            </a:r>
            <a:r>
              <a:rPr lang="ru-RU" sz="2000" dirty="0"/>
              <a:t>С. Если мясо поступает полутушами, то их делят между 13 и 14 позвонками на две четвертины – переднюю и заднюю.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Кулинарная разделка и обвалка мясных туш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7236296" y="260649"/>
            <a:ext cx="1907704" cy="432048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Мясные полуфабрикаты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algn="just">
              <a:spcBef>
                <a:spcPts val="0"/>
              </a:spcBef>
              <a:buNone/>
            </a:pPr>
            <a:r>
              <a:rPr lang="ru-RU" dirty="0"/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продукты, приготовленные из различных видов мяса, прошедшие механическую кулинарную обработку и подготовленные к тепловой обработке.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Для производства мясных полуфабрикатов используют остывшую, охлажденную и размороженную говядину и баранину I и II категорий, свинину II категории (мясная — молодняк) и обрезную.</a:t>
            </a:r>
          </a:p>
        </p:txBody>
      </p:sp>
      <p:pic>
        <p:nvPicPr>
          <p:cNvPr id="4" name="Picture 2" descr="&amp;pcy;&amp;ocy;&amp;lcy;&amp;softcy;&amp;zcy;&amp;acy; &amp;icy; &amp;vcy;&amp;rcy;&amp;iecy;&amp;dcy; &amp;pcy;&amp;ocy;&amp;lcy;&amp;ucy;&amp;fcy;&amp;acy;&amp;bcy;&amp;rcy;&amp;icy;&amp;kcy;&amp;acy;&amp;tcy;&amp;ocy;&amp;vcy;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4090418"/>
            <a:ext cx="3563888" cy="27675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50825" y="284455"/>
            <a:ext cx="878522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/>
              <a:t>Классификация  мясных полуфабрикатов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323528" y="1550397"/>
            <a:ext cx="8424862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indent="-342900"/>
            <a:r>
              <a:rPr lang="ru-RU" sz="2000" i="1" dirty="0"/>
              <a:t>	</a:t>
            </a:r>
            <a:endParaRPr lang="ru-RU" sz="2400" i="1" dirty="0"/>
          </a:p>
          <a:p>
            <a:pPr indent="-342900"/>
            <a:r>
              <a:rPr lang="ru-RU" sz="2400" i="1" dirty="0"/>
              <a:t>	</a:t>
            </a:r>
            <a:r>
              <a:rPr lang="ru-RU" sz="2400" b="1" i="1" dirty="0"/>
              <a:t>По видам сырья</a:t>
            </a:r>
            <a:r>
              <a:rPr lang="ru-RU" sz="2400" b="1" dirty="0"/>
              <a:t> </a:t>
            </a:r>
            <a:r>
              <a:rPr lang="ru-RU" sz="2400" dirty="0"/>
              <a:t>полуфабрикаты из: </a:t>
            </a:r>
          </a:p>
          <a:p>
            <a:pPr indent="-342900"/>
            <a:r>
              <a:rPr lang="ru-RU" sz="2400" dirty="0"/>
              <a:t>	- говядины, </a:t>
            </a:r>
          </a:p>
          <a:p>
            <a:pPr indent="-342900"/>
            <a:r>
              <a:rPr lang="ru-RU" sz="2400" dirty="0"/>
              <a:t>	- баранины, </a:t>
            </a:r>
          </a:p>
          <a:p>
            <a:pPr indent="-342900"/>
            <a:r>
              <a:rPr lang="ru-RU" sz="2400" dirty="0"/>
              <a:t>	- свинины, </a:t>
            </a:r>
          </a:p>
          <a:p>
            <a:pPr indent="-342900"/>
            <a:r>
              <a:rPr lang="ru-RU" sz="2400" dirty="0"/>
              <a:t>	- телятины, </a:t>
            </a:r>
          </a:p>
          <a:p>
            <a:pPr indent="-342900"/>
            <a:r>
              <a:rPr lang="ru-RU" sz="2400" dirty="0"/>
              <a:t>	- мяса диких животных,</a:t>
            </a:r>
          </a:p>
          <a:p>
            <a:pPr indent="-342900"/>
            <a:r>
              <a:rPr lang="ru-RU" sz="2400" dirty="0"/>
              <a:t>	- субпродуктов</a:t>
            </a:r>
          </a:p>
          <a:p>
            <a:pPr indent="-342900" algn="just"/>
            <a:r>
              <a:rPr lang="ru-RU" sz="2400" i="1" dirty="0"/>
              <a:t>	</a:t>
            </a:r>
            <a:r>
              <a:rPr lang="ru-RU" sz="2400" b="1" i="1" dirty="0"/>
              <a:t>В зависимости от размера, формы и технологической обработки</a:t>
            </a:r>
            <a:r>
              <a:rPr lang="ru-RU" sz="2400" b="1" dirty="0"/>
              <a:t>: </a:t>
            </a:r>
          </a:p>
          <a:p>
            <a:pPr indent="-342900"/>
            <a:r>
              <a:rPr lang="ru-RU" sz="2400" dirty="0"/>
              <a:t>	- крупнокусковые, </a:t>
            </a:r>
          </a:p>
          <a:p>
            <a:pPr indent="-342900"/>
            <a:r>
              <a:rPr lang="ru-RU" sz="2400" dirty="0"/>
              <a:t>	- порционные, </a:t>
            </a:r>
          </a:p>
          <a:p>
            <a:pPr indent="-342900"/>
            <a:r>
              <a:rPr lang="ru-RU" sz="2400" dirty="0"/>
              <a:t>	- мелкокусковые, </a:t>
            </a:r>
          </a:p>
          <a:p>
            <a:pPr indent="-342900"/>
            <a:r>
              <a:rPr lang="ru-RU" sz="2400" dirty="0"/>
              <a:t>	- рубленые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179388" y="-26988"/>
            <a:ext cx="8713787" cy="6863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ru-RU" b="1" dirty="0"/>
              <a:t>	</a:t>
            </a:r>
            <a:r>
              <a:rPr lang="ru-RU" b="1" i="1" dirty="0"/>
              <a:t>Крупнокусковые полуфабрикаты</a:t>
            </a:r>
            <a:r>
              <a:rPr lang="ru-RU" i="1" dirty="0"/>
              <a:t> </a:t>
            </a:r>
            <a:r>
              <a:rPr lang="ru-RU" dirty="0"/>
              <a:t>– куски мякоти, состоящие из одного или нескольких крупных мускулов, которые представляют собой единое целое и характеризуются неодинаковой технологической ценностью.</a:t>
            </a:r>
            <a:endParaRPr lang="ru-RU" b="1" dirty="0"/>
          </a:p>
          <a:p>
            <a:pPr algn="just"/>
            <a:r>
              <a:rPr lang="ru-RU" b="1" dirty="0"/>
              <a:t>	</a:t>
            </a:r>
            <a:r>
              <a:rPr lang="ru-RU" b="1" i="1" dirty="0"/>
              <a:t>Порционные полуфабрикаты</a:t>
            </a:r>
            <a:r>
              <a:rPr lang="ru-RU" i="1" dirty="0"/>
              <a:t> </a:t>
            </a:r>
            <a:r>
              <a:rPr lang="ru-RU" dirty="0"/>
              <a:t>– куски мякоти определенной формы, размера и массы, нарезанные </a:t>
            </a:r>
            <a:r>
              <a:rPr lang="ru-RU" i="1" dirty="0"/>
              <a:t>поперек</a:t>
            </a:r>
            <a:r>
              <a:rPr lang="ru-RU" dirty="0"/>
              <a:t> мышечных волокон из определенных крупнокусковых полуфабрикатов и подвергнутые дополнительной технологической обработке. </a:t>
            </a:r>
            <a:r>
              <a:rPr lang="ru-RU" i="1" dirty="0"/>
              <a:t>Порционные полуфабрикаты делятся на натуральные и панированные.</a:t>
            </a:r>
            <a:endParaRPr lang="ru-RU" b="1" i="1" dirty="0"/>
          </a:p>
          <a:p>
            <a:pPr algn="just"/>
            <a:r>
              <a:rPr lang="ru-RU" b="1" dirty="0"/>
              <a:t>	</a:t>
            </a:r>
            <a:r>
              <a:rPr lang="ru-RU" b="1" i="1" dirty="0"/>
              <a:t>Мелкокусковые полуфабрикаты</a:t>
            </a:r>
            <a:r>
              <a:rPr lang="ru-RU" i="1" dirty="0"/>
              <a:t> </a:t>
            </a:r>
            <a:r>
              <a:rPr lang="ru-RU" dirty="0"/>
              <a:t>– куски мякоти </a:t>
            </a:r>
            <a:r>
              <a:rPr lang="ru-RU" i="1" dirty="0"/>
              <a:t>массой 5-40 г</a:t>
            </a:r>
            <a:r>
              <a:rPr lang="ru-RU" dirty="0"/>
              <a:t>, </a:t>
            </a:r>
            <a:r>
              <a:rPr lang="ru-RU" i="1" dirty="0"/>
              <a:t>определенного размера и формы, нарезанные поперек мышечных волокон</a:t>
            </a:r>
            <a:r>
              <a:rPr lang="ru-RU" dirty="0"/>
              <a:t> из крупнокусковых полуфабрикатов характеризующихся определенным соотношением мышечной и соединительной ткани.</a:t>
            </a:r>
            <a:endParaRPr lang="ru-RU" b="1" dirty="0"/>
          </a:p>
          <a:p>
            <a:pPr algn="just"/>
            <a:r>
              <a:rPr lang="ru-RU" b="1" dirty="0"/>
              <a:t>	</a:t>
            </a:r>
            <a:r>
              <a:rPr lang="ru-RU" b="1" i="1" dirty="0"/>
              <a:t>Рубленые полуфабрикаты</a:t>
            </a:r>
            <a:r>
              <a:rPr lang="ru-RU" i="1" dirty="0"/>
              <a:t> </a:t>
            </a:r>
            <a:r>
              <a:rPr lang="ru-RU" dirty="0"/>
              <a:t>– </a:t>
            </a:r>
            <a:r>
              <a:rPr lang="ru-RU" i="1" dirty="0"/>
              <a:t>кулинарные изделия</a:t>
            </a:r>
            <a:r>
              <a:rPr lang="ru-RU" dirty="0"/>
              <a:t> определенной формы, размеров и массы, изготовленные из </a:t>
            </a:r>
            <a:r>
              <a:rPr lang="ru-RU" i="1" dirty="0"/>
              <a:t>измельченного котлетного мяса</a:t>
            </a:r>
            <a:r>
              <a:rPr lang="ru-RU" dirty="0"/>
              <a:t>. </a:t>
            </a:r>
            <a:r>
              <a:rPr lang="ru-RU" i="1" dirty="0"/>
              <a:t>Рубленые полуфабрикаты делятся на натуральные и из котлетной массы</a:t>
            </a:r>
            <a:r>
              <a:rPr lang="ru-RU" dirty="0"/>
              <a:t>. </a:t>
            </a:r>
          </a:p>
          <a:p>
            <a:pPr algn="just"/>
            <a:r>
              <a:rPr lang="ru-RU" dirty="0"/>
              <a:t>	В котлетной массе в качестве наполнителя используют в основном хлеб. </a:t>
            </a:r>
            <a:r>
              <a:rPr lang="ru-RU" i="1" dirty="0"/>
              <a:t>Рубленые полуфабрикаты бывают панированными и не панированными.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650" y="115888"/>
            <a:ext cx="7634288" cy="2854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271" name="Freeform 7"/>
          <p:cNvSpPr>
            <a:spLocks/>
          </p:cNvSpPr>
          <p:nvPr/>
        </p:nvSpPr>
        <p:spPr bwMode="auto">
          <a:xfrm>
            <a:off x="827088" y="176213"/>
            <a:ext cx="1189037" cy="1560512"/>
          </a:xfrm>
          <a:custGeom>
            <a:avLst/>
            <a:gdLst/>
            <a:ahLst/>
            <a:cxnLst>
              <a:cxn ang="0">
                <a:pos x="318" y="8"/>
              </a:cxn>
              <a:cxn ang="0">
                <a:pos x="272" y="53"/>
              </a:cxn>
              <a:cxn ang="0">
                <a:pos x="227" y="99"/>
              </a:cxn>
              <a:cxn ang="0">
                <a:pos x="182" y="144"/>
              </a:cxn>
              <a:cxn ang="0">
                <a:pos x="136" y="144"/>
              </a:cxn>
              <a:cxn ang="0">
                <a:pos x="46" y="280"/>
              </a:cxn>
              <a:cxn ang="0">
                <a:pos x="0" y="461"/>
              </a:cxn>
              <a:cxn ang="0">
                <a:pos x="46" y="598"/>
              </a:cxn>
              <a:cxn ang="0">
                <a:pos x="91" y="688"/>
              </a:cxn>
              <a:cxn ang="0">
                <a:pos x="182" y="779"/>
              </a:cxn>
              <a:cxn ang="0">
                <a:pos x="272" y="870"/>
              </a:cxn>
              <a:cxn ang="0">
                <a:pos x="272" y="960"/>
              </a:cxn>
              <a:cxn ang="0">
                <a:pos x="454" y="734"/>
              </a:cxn>
              <a:cxn ang="0">
                <a:pos x="681" y="325"/>
              </a:cxn>
              <a:cxn ang="0">
                <a:pos x="726" y="144"/>
              </a:cxn>
              <a:cxn ang="0">
                <a:pos x="726" y="189"/>
              </a:cxn>
              <a:cxn ang="0">
                <a:pos x="590" y="144"/>
              </a:cxn>
              <a:cxn ang="0">
                <a:pos x="499" y="99"/>
              </a:cxn>
              <a:cxn ang="0">
                <a:pos x="318" y="8"/>
              </a:cxn>
            </a:cxnLst>
            <a:rect l="0" t="0" r="r" b="b"/>
            <a:pathLst>
              <a:path w="749" h="983">
                <a:moveTo>
                  <a:pt x="318" y="8"/>
                </a:moveTo>
                <a:cubicBezTo>
                  <a:pt x="280" y="0"/>
                  <a:pt x="287" y="38"/>
                  <a:pt x="272" y="53"/>
                </a:cubicBezTo>
                <a:cubicBezTo>
                  <a:pt x="257" y="68"/>
                  <a:pt x="242" y="84"/>
                  <a:pt x="227" y="99"/>
                </a:cubicBezTo>
                <a:cubicBezTo>
                  <a:pt x="212" y="114"/>
                  <a:pt x="197" y="137"/>
                  <a:pt x="182" y="144"/>
                </a:cubicBezTo>
                <a:cubicBezTo>
                  <a:pt x="167" y="151"/>
                  <a:pt x="159" y="121"/>
                  <a:pt x="136" y="144"/>
                </a:cubicBezTo>
                <a:cubicBezTo>
                  <a:pt x="113" y="167"/>
                  <a:pt x="69" y="227"/>
                  <a:pt x="46" y="280"/>
                </a:cubicBezTo>
                <a:cubicBezTo>
                  <a:pt x="23" y="333"/>
                  <a:pt x="0" y="408"/>
                  <a:pt x="0" y="461"/>
                </a:cubicBezTo>
                <a:cubicBezTo>
                  <a:pt x="0" y="514"/>
                  <a:pt x="31" y="560"/>
                  <a:pt x="46" y="598"/>
                </a:cubicBezTo>
                <a:cubicBezTo>
                  <a:pt x="61" y="636"/>
                  <a:pt x="68" y="658"/>
                  <a:pt x="91" y="688"/>
                </a:cubicBezTo>
                <a:cubicBezTo>
                  <a:pt x="114" y="718"/>
                  <a:pt x="152" y="749"/>
                  <a:pt x="182" y="779"/>
                </a:cubicBezTo>
                <a:cubicBezTo>
                  <a:pt x="212" y="809"/>
                  <a:pt x="257" y="840"/>
                  <a:pt x="272" y="870"/>
                </a:cubicBezTo>
                <a:cubicBezTo>
                  <a:pt x="287" y="900"/>
                  <a:pt x="242" y="983"/>
                  <a:pt x="272" y="960"/>
                </a:cubicBezTo>
                <a:cubicBezTo>
                  <a:pt x="302" y="937"/>
                  <a:pt x="386" y="840"/>
                  <a:pt x="454" y="734"/>
                </a:cubicBezTo>
                <a:cubicBezTo>
                  <a:pt x="522" y="628"/>
                  <a:pt x="636" y="423"/>
                  <a:pt x="681" y="325"/>
                </a:cubicBezTo>
                <a:cubicBezTo>
                  <a:pt x="726" y="227"/>
                  <a:pt x="719" y="167"/>
                  <a:pt x="726" y="144"/>
                </a:cubicBezTo>
                <a:cubicBezTo>
                  <a:pt x="733" y="121"/>
                  <a:pt x="749" y="189"/>
                  <a:pt x="726" y="189"/>
                </a:cubicBezTo>
                <a:cubicBezTo>
                  <a:pt x="703" y="189"/>
                  <a:pt x="628" y="159"/>
                  <a:pt x="590" y="144"/>
                </a:cubicBezTo>
                <a:cubicBezTo>
                  <a:pt x="552" y="129"/>
                  <a:pt x="544" y="122"/>
                  <a:pt x="499" y="99"/>
                </a:cubicBezTo>
                <a:cubicBezTo>
                  <a:pt x="454" y="76"/>
                  <a:pt x="356" y="16"/>
                  <a:pt x="318" y="8"/>
                </a:cubicBezTo>
                <a:close/>
              </a:path>
            </a:pathLst>
          </a:custGeom>
          <a:solidFill>
            <a:srgbClr val="99FF66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2" name="Freeform 8"/>
          <p:cNvSpPr>
            <a:spLocks/>
          </p:cNvSpPr>
          <p:nvPr/>
        </p:nvSpPr>
        <p:spPr bwMode="auto">
          <a:xfrm>
            <a:off x="803275" y="538163"/>
            <a:ext cx="2352675" cy="2409825"/>
          </a:xfrm>
          <a:custGeom>
            <a:avLst/>
            <a:gdLst/>
            <a:ahLst/>
            <a:cxnLst>
              <a:cxn ang="0">
                <a:pos x="61" y="1231"/>
              </a:cxn>
              <a:cxn ang="0">
                <a:pos x="15" y="1277"/>
              </a:cxn>
              <a:cxn ang="0">
                <a:pos x="15" y="1413"/>
              </a:cxn>
              <a:cxn ang="0">
                <a:pos x="106" y="1503"/>
              </a:cxn>
              <a:cxn ang="0">
                <a:pos x="242" y="1458"/>
              </a:cxn>
              <a:cxn ang="0">
                <a:pos x="832" y="1141"/>
              </a:cxn>
              <a:cxn ang="0">
                <a:pos x="1195" y="823"/>
              </a:cxn>
              <a:cxn ang="0">
                <a:pos x="1421" y="506"/>
              </a:cxn>
              <a:cxn ang="0">
                <a:pos x="1467" y="233"/>
              </a:cxn>
              <a:cxn ang="0">
                <a:pos x="1331" y="52"/>
              </a:cxn>
              <a:cxn ang="0">
                <a:pos x="1104" y="7"/>
              </a:cxn>
              <a:cxn ang="0">
                <a:pos x="832" y="97"/>
              </a:cxn>
              <a:cxn ang="0">
                <a:pos x="605" y="415"/>
              </a:cxn>
              <a:cxn ang="0">
                <a:pos x="424" y="732"/>
              </a:cxn>
              <a:cxn ang="0">
                <a:pos x="287" y="1050"/>
              </a:cxn>
              <a:cxn ang="0">
                <a:pos x="61" y="1231"/>
              </a:cxn>
            </a:cxnLst>
            <a:rect l="0" t="0" r="r" b="b"/>
            <a:pathLst>
              <a:path w="1482" h="1518">
                <a:moveTo>
                  <a:pt x="61" y="1231"/>
                </a:moveTo>
                <a:cubicBezTo>
                  <a:pt x="16" y="1269"/>
                  <a:pt x="23" y="1247"/>
                  <a:pt x="15" y="1277"/>
                </a:cubicBezTo>
                <a:cubicBezTo>
                  <a:pt x="7" y="1307"/>
                  <a:pt x="0" y="1375"/>
                  <a:pt x="15" y="1413"/>
                </a:cubicBezTo>
                <a:cubicBezTo>
                  <a:pt x="30" y="1451"/>
                  <a:pt x="68" y="1496"/>
                  <a:pt x="106" y="1503"/>
                </a:cubicBezTo>
                <a:cubicBezTo>
                  <a:pt x="144" y="1510"/>
                  <a:pt x="121" y="1518"/>
                  <a:pt x="242" y="1458"/>
                </a:cubicBezTo>
                <a:cubicBezTo>
                  <a:pt x="363" y="1398"/>
                  <a:pt x="673" y="1247"/>
                  <a:pt x="832" y="1141"/>
                </a:cubicBezTo>
                <a:cubicBezTo>
                  <a:pt x="991" y="1035"/>
                  <a:pt x="1097" y="929"/>
                  <a:pt x="1195" y="823"/>
                </a:cubicBezTo>
                <a:cubicBezTo>
                  <a:pt x="1293" y="717"/>
                  <a:pt x="1376" y="604"/>
                  <a:pt x="1421" y="506"/>
                </a:cubicBezTo>
                <a:cubicBezTo>
                  <a:pt x="1466" y="408"/>
                  <a:pt x="1482" y="308"/>
                  <a:pt x="1467" y="233"/>
                </a:cubicBezTo>
                <a:cubicBezTo>
                  <a:pt x="1452" y="158"/>
                  <a:pt x="1391" y="90"/>
                  <a:pt x="1331" y="52"/>
                </a:cubicBezTo>
                <a:cubicBezTo>
                  <a:pt x="1271" y="14"/>
                  <a:pt x="1187" y="0"/>
                  <a:pt x="1104" y="7"/>
                </a:cubicBezTo>
                <a:cubicBezTo>
                  <a:pt x="1021" y="14"/>
                  <a:pt x="915" y="29"/>
                  <a:pt x="832" y="97"/>
                </a:cubicBezTo>
                <a:cubicBezTo>
                  <a:pt x="749" y="165"/>
                  <a:pt x="673" y="309"/>
                  <a:pt x="605" y="415"/>
                </a:cubicBezTo>
                <a:cubicBezTo>
                  <a:pt x="537" y="521"/>
                  <a:pt x="477" y="626"/>
                  <a:pt x="424" y="732"/>
                </a:cubicBezTo>
                <a:cubicBezTo>
                  <a:pt x="371" y="838"/>
                  <a:pt x="347" y="967"/>
                  <a:pt x="287" y="1050"/>
                </a:cubicBezTo>
                <a:cubicBezTo>
                  <a:pt x="227" y="1133"/>
                  <a:pt x="106" y="1193"/>
                  <a:pt x="61" y="1231"/>
                </a:cubicBezTo>
                <a:close/>
              </a:path>
            </a:pathLst>
          </a:custGeom>
          <a:gradFill rotWithShape="1">
            <a:gsLst>
              <a:gs pos="0">
                <a:srgbClr val="00FFFF">
                  <a:alpha val="59000"/>
                </a:srgbClr>
              </a:gs>
              <a:gs pos="100000">
                <a:srgbClr val="00FFFF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3" name="Freeform 9"/>
          <p:cNvSpPr>
            <a:spLocks/>
          </p:cNvSpPr>
          <p:nvPr/>
        </p:nvSpPr>
        <p:spPr bwMode="auto">
          <a:xfrm>
            <a:off x="1235075" y="333375"/>
            <a:ext cx="3421063" cy="2219325"/>
          </a:xfrm>
          <a:custGeom>
            <a:avLst/>
            <a:gdLst/>
            <a:ahLst/>
            <a:cxnLst>
              <a:cxn ang="0">
                <a:pos x="469" y="45"/>
              </a:cxn>
              <a:cxn ang="0">
                <a:pos x="378" y="317"/>
              </a:cxn>
              <a:cxn ang="0">
                <a:pos x="288" y="499"/>
              </a:cxn>
              <a:cxn ang="0">
                <a:pos x="152" y="725"/>
              </a:cxn>
              <a:cxn ang="0">
                <a:pos x="15" y="861"/>
              </a:cxn>
              <a:cxn ang="0">
                <a:pos x="61" y="816"/>
              </a:cxn>
              <a:cxn ang="0">
                <a:pos x="15" y="1179"/>
              </a:cxn>
              <a:cxn ang="0">
                <a:pos x="106" y="952"/>
              </a:cxn>
              <a:cxn ang="0">
                <a:pos x="288" y="589"/>
              </a:cxn>
              <a:cxn ang="0">
                <a:pos x="514" y="272"/>
              </a:cxn>
              <a:cxn ang="0">
                <a:pos x="651" y="181"/>
              </a:cxn>
              <a:cxn ang="0">
                <a:pos x="787" y="136"/>
              </a:cxn>
              <a:cxn ang="0">
                <a:pos x="968" y="136"/>
              </a:cxn>
              <a:cxn ang="0">
                <a:pos x="1059" y="181"/>
              </a:cxn>
              <a:cxn ang="0">
                <a:pos x="1149" y="272"/>
              </a:cxn>
              <a:cxn ang="0">
                <a:pos x="1195" y="453"/>
              </a:cxn>
              <a:cxn ang="0">
                <a:pos x="1104" y="771"/>
              </a:cxn>
              <a:cxn ang="0">
                <a:pos x="787" y="1088"/>
              </a:cxn>
              <a:cxn ang="0">
                <a:pos x="424" y="1360"/>
              </a:cxn>
              <a:cxn ang="0">
                <a:pos x="469" y="1315"/>
              </a:cxn>
              <a:cxn ang="0">
                <a:pos x="605" y="1360"/>
              </a:cxn>
              <a:cxn ang="0">
                <a:pos x="1013" y="1360"/>
              </a:cxn>
              <a:cxn ang="0">
                <a:pos x="1286" y="1360"/>
              </a:cxn>
              <a:cxn ang="0">
                <a:pos x="1558" y="1315"/>
              </a:cxn>
              <a:cxn ang="0">
                <a:pos x="1739" y="1315"/>
              </a:cxn>
              <a:cxn ang="0">
                <a:pos x="1739" y="1270"/>
              </a:cxn>
              <a:cxn ang="0">
                <a:pos x="1739" y="1315"/>
              </a:cxn>
              <a:cxn ang="0">
                <a:pos x="2102" y="1270"/>
              </a:cxn>
              <a:cxn ang="0">
                <a:pos x="2057" y="1270"/>
              </a:cxn>
              <a:cxn ang="0">
                <a:pos x="1921" y="952"/>
              </a:cxn>
              <a:cxn ang="0">
                <a:pos x="1921" y="635"/>
              </a:cxn>
              <a:cxn ang="0">
                <a:pos x="2057" y="362"/>
              </a:cxn>
              <a:cxn ang="0">
                <a:pos x="2057" y="408"/>
              </a:cxn>
              <a:cxn ang="0">
                <a:pos x="1966" y="317"/>
              </a:cxn>
              <a:cxn ang="0">
                <a:pos x="1694" y="226"/>
              </a:cxn>
              <a:cxn ang="0">
                <a:pos x="1286" y="90"/>
              </a:cxn>
              <a:cxn ang="0">
                <a:pos x="923" y="45"/>
              </a:cxn>
              <a:cxn ang="0">
                <a:pos x="741" y="45"/>
              </a:cxn>
              <a:cxn ang="0">
                <a:pos x="514" y="45"/>
              </a:cxn>
              <a:cxn ang="0">
                <a:pos x="469" y="45"/>
              </a:cxn>
            </a:cxnLst>
            <a:rect l="0" t="0" r="r" b="b"/>
            <a:pathLst>
              <a:path w="2155" h="1398">
                <a:moveTo>
                  <a:pt x="469" y="45"/>
                </a:moveTo>
                <a:cubicBezTo>
                  <a:pt x="446" y="90"/>
                  <a:pt x="408" y="241"/>
                  <a:pt x="378" y="317"/>
                </a:cubicBezTo>
                <a:cubicBezTo>
                  <a:pt x="348" y="393"/>
                  <a:pt x="326" y="431"/>
                  <a:pt x="288" y="499"/>
                </a:cubicBezTo>
                <a:cubicBezTo>
                  <a:pt x="250" y="567"/>
                  <a:pt x="197" y="665"/>
                  <a:pt x="152" y="725"/>
                </a:cubicBezTo>
                <a:cubicBezTo>
                  <a:pt x="107" y="785"/>
                  <a:pt x="30" y="846"/>
                  <a:pt x="15" y="861"/>
                </a:cubicBezTo>
                <a:cubicBezTo>
                  <a:pt x="0" y="876"/>
                  <a:pt x="61" y="763"/>
                  <a:pt x="61" y="816"/>
                </a:cubicBezTo>
                <a:cubicBezTo>
                  <a:pt x="61" y="869"/>
                  <a:pt x="8" y="1156"/>
                  <a:pt x="15" y="1179"/>
                </a:cubicBezTo>
                <a:cubicBezTo>
                  <a:pt x="22" y="1202"/>
                  <a:pt x="61" y="1050"/>
                  <a:pt x="106" y="952"/>
                </a:cubicBezTo>
                <a:cubicBezTo>
                  <a:pt x="151" y="854"/>
                  <a:pt x="220" y="702"/>
                  <a:pt x="288" y="589"/>
                </a:cubicBezTo>
                <a:cubicBezTo>
                  <a:pt x="356" y="476"/>
                  <a:pt x="454" y="340"/>
                  <a:pt x="514" y="272"/>
                </a:cubicBezTo>
                <a:cubicBezTo>
                  <a:pt x="574" y="204"/>
                  <a:pt x="606" y="204"/>
                  <a:pt x="651" y="181"/>
                </a:cubicBezTo>
                <a:cubicBezTo>
                  <a:pt x="696" y="158"/>
                  <a:pt x="734" y="143"/>
                  <a:pt x="787" y="136"/>
                </a:cubicBezTo>
                <a:cubicBezTo>
                  <a:pt x="840" y="129"/>
                  <a:pt x="923" y="129"/>
                  <a:pt x="968" y="136"/>
                </a:cubicBezTo>
                <a:cubicBezTo>
                  <a:pt x="1013" y="143"/>
                  <a:pt x="1029" y="158"/>
                  <a:pt x="1059" y="181"/>
                </a:cubicBezTo>
                <a:cubicBezTo>
                  <a:pt x="1089" y="204"/>
                  <a:pt x="1126" y="227"/>
                  <a:pt x="1149" y="272"/>
                </a:cubicBezTo>
                <a:cubicBezTo>
                  <a:pt x="1172" y="317"/>
                  <a:pt x="1202" y="370"/>
                  <a:pt x="1195" y="453"/>
                </a:cubicBezTo>
                <a:cubicBezTo>
                  <a:pt x="1188" y="536"/>
                  <a:pt x="1172" y="665"/>
                  <a:pt x="1104" y="771"/>
                </a:cubicBezTo>
                <a:cubicBezTo>
                  <a:pt x="1036" y="877"/>
                  <a:pt x="900" y="990"/>
                  <a:pt x="787" y="1088"/>
                </a:cubicBezTo>
                <a:cubicBezTo>
                  <a:pt x="674" y="1186"/>
                  <a:pt x="477" y="1322"/>
                  <a:pt x="424" y="1360"/>
                </a:cubicBezTo>
                <a:cubicBezTo>
                  <a:pt x="371" y="1398"/>
                  <a:pt x="439" y="1315"/>
                  <a:pt x="469" y="1315"/>
                </a:cubicBezTo>
                <a:cubicBezTo>
                  <a:pt x="499" y="1315"/>
                  <a:pt x="514" y="1352"/>
                  <a:pt x="605" y="1360"/>
                </a:cubicBezTo>
                <a:cubicBezTo>
                  <a:pt x="696" y="1368"/>
                  <a:pt x="900" y="1360"/>
                  <a:pt x="1013" y="1360"/>
                </a:cubicBezTo>
                <a:cubicBezTo>
                  <a:pt x="1126" y="1360"/>
                  <a:pt x="1195" y="1368"/>
                  <a:pt x="1286" y="1360"/>
                </a:cubicBezTo>
                <a:cubicBezTo>
                  <a:pt x="1377" y="1352"/>
                  <a:pt x="1483" y="1322"/>
                  <a:pt x="1558" y="1315"/>
                </a:cubicBezTo>
                <a:cubicBezTo>
                  <a:pt x="1633" y="1308"/>
                  <a:pt x="1709" y="1322"/>
                  <a:pt x="1739" y="1315"/>
                </a:cubicBezTo>
                <a:cubicBezTo>
                  <a:pt x="1769" y="1308"/>
                  <a:pt x="1739" y="1270"/>
                  <a:pt x="1739" y="1270"/>
                </a:cubicBezTo>
                <a:cubicBezTo>
                  <a:pt x="1739" y="1270"/>
                  <a:pt x="1679" y="1315"/>
                  <a:pt x="1739" y="1315"/>
                </a:cubicBezTo>
                <a:cubicBezTo>
                  <a:pt x="1799" y="1315"/>
                  <a:pt x="2049" y="1277"/>
                  <a:pt x="2102" y="1270"/>
                </a:cubicBezTo>
                <a:cubicBezTo>
                  <a:pt x="2155" y="1263"/>
                  <a:pt x="2087" y="1323"/>
                  <a:pt x="2057" y="1270"/>
                </a:cubicBezTo>
                <a:cubicBezTo>
                  <a:pt x="2027" y="1217"/>
                  <a:pt x="1944" y="1058"/>
                  <a:pt x="1921" y="952"/>
                </a:cubicBezTo>
                <a:cubicBezTo>
                  <a:pt x="1898" y="846"/>
                  <a:pt x="1898" y="733"/>
                  <a:pt x="1921" y="635"/>
                </a:cubicBezTo>
                <a:cubicBezTo>
                  <a:pt x="1944" y="537"/>
                  <a:pt x="2034" y="400"/>
                  <a:pt x="2057" y="362"/>
                </a:cubicBezTo>
                <a:cubicBezTo>
                  <a:pt x="2080" y="324"/>
                  <a:pt x="2072" y="415"/>
                  <a:pt x="2057" y="408"/>
                </a:cubicBezTo>
                <a:cubicBezTo>
                  <a:pt x="2042" y="401"/>
                  <a:pt x="2026" y="347"/>
                  <a:pt x="1966" y="317"/>
                </a:cubicBezTo>
                <a:cubicBezTo>
                  <a:pt x="1906" y="287"/>
                  <a:pt x="1807" y="264"/>
                  <a:pt x="1694" y="226"/>
                </a:cubicBezTo>
                <a:cubicBezTo>
                  <a:pt x="1581" y="188"/>
                  <a:pt x="1414" y="120"/>
                  <a:pt x="1286" y="90"/>
                </a:cubicBezTo>
                <a:cubicBezTo>
                  <a:pt x="1158" y="60"/>
                  <a:pt x="1014" y="52"/>
                  <a:pt x="923" y="45"/>
                </a:cubicBezTo>
                <a:cubicBezTo>
                  <a:pt x="832" y="38"/>
                  <a:pt x="809" y="45"/>
                  <a:pt x="741" y="45"/>
                </a:cubicBezTo>
                <a:cubicBezTo>
                  <a:pt x="673" y="45"/>
                  <a:pt x="559" y="45"/>
                  <a:pt x="514" y="45"/>
                </a:cubicBezTo>
                <a:cubicBezTo>
                  <a:pt x="469" y="45"/>
                  <a:pt x="492" y="0"/>
                  <a:pt x="469" y="45"/>
                </a:cubicBezTo>
                <a:close/>
              </a:path>
            </a:pathLst>
          </a:custGeom>
          <a:gradFill rotWithShape="1">
            <a:gsLst>
              <a:gs pos="0">
                <a:srgbClr val="FBB1F4">
                  <a:alpha val="59000"/>
                </a:srgbClr>
              </a:gs>
              <a:gs pos="100000">
                <a:srgbClr val="FBB1F4">
                  <a:gamma/>
                  <a:shade val="46275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4284663" y="884238"/>
            <a:ext cx="1558925" cy="1512887"/>
          </a:xfrm>
          <a:custGeom>
            <a:avLst/>
            <a:gdLst/>
            <a:ahLst/>
            <a:cxnLst>
              <a:cxn ang="0">
                <a:pos x="136" y="15"/>
              </a:cxn>
              <a:cxn ang="0">
                <a:pos x="45" y="197"/>
              </a:cxn>
              <a:cxn ang="0">
                <a:pos x="0" y="424"/>
              </a:cxn>
              <a:cxn ang="0">
                <a:pos x="45" y="741"/>
              </a:cxn>
              <a:cxn ang="0">
                <a:pos x="181" y="923"/>
              </a:cxn>
              <a:cxn ang="0">
                <a:pos x="408" y="923"/>
              </a:cxn>
              <a:cxn ang="0">
                <a:pos x="907" y="923"/>
              </a:cxn>
              <a:cxn ang="0">
                <a:pos x="861" y="877"/>
              </a:cxn>
              <a:cxn ang="0">
                <a:pos x="680" y="514"/>
              </a:cxn>
              <a:cxn ang="0">
                <a:pos x="725" y="242"/>
              </a:cxn>
              <a:cxn ang="0">
                <a:pos x="771" y="61"/>
              </a:cxn>
              <a:cxn ang="0">
                <a:pos x="725" y="61"/>
              </a:cxn>
              <a:cxn ang="0">
                <a:pos x="589" y="106"/>
              </a:cxn>
              <a:cxn ang="0">
                <a:pos x="362" y="106"/>
              </a:cxn>
              <a:cxn ang="0">
                <a:pos x="136" y="15"/>
              </a:cxn>
            </a:cxnLst>
            <a:rect l="0" t="0" r="r" b="b"/>
            <a:pathLst>
              <a:path w="982" h="953">
                <a:moveTo>
                  <a:pt x="136" y="15"/>
                </a:moveTo>
                <a:cubicBezTo>
                  <a:pt x="83" y="30"/>
                  <a:pt x="68" y="129"/>
                  <a:pt x="45" y="197"/>
                </a:cubicBezTo>
                <a:cubicBezTo>
                  <a:pt x="22" y="265"/>
                  <a:pt x="0" y="333"/>
                  <a:pt x="0" y="424"/>
                </a:cubicBezTo>
                <a:cubicBezTo>
                  <a:pt x="0" y="515"/>
                  <a:pt x="15" y="658"/>
                  <a:pt x="45" y="741"/>
                </a:cubicBezTo>
                <a:cubicBezTo>
                  <a:pt x="75" y="824"/>
                  <a:pt x="121" y="893"/>
                  <a:pt x="181" y="923"/>
                </a:cubicBezTo>
                <a:cubicBezTo>
                  <a:pt x="241" y="953"/>
                  <a:pt x="287" y="923"/>
                  <a:pt x="408" y="923"/>
                </a:cubicBezTo>
                <a:cubicBezTo>
                  <a:pt x="529" y="923"/>
                  <a:pt x="832" y="931"/>
                  <a:pt x="907" y="923"/>
                </a:cubicBezTo>
                <a:cubicBezTo>
                  <a:pt x="982" y="915"/>
                  <a:pt x="899" y="945"/>
                  <a:pt x="861" y="877"/>
                </a:cubicBezTo>
                <a:cubicBezTo>
                  <a:pt x="823" y="809"/>
                  <a:pt x="703" y="620"/>
                  <a:pt x="680" y="514"/>
                </a:cubicBezTo>
                <a:cubicBezTo>
                  <a:pt x="657" y="408"/>
                  <a:pt x="710" y="317"/>
                  <a:pt x="725" y="242"/>
                </a:cubicBezTo>
                <a:cubicBezTo>
                  <a:pt x="740" y="167"/>
                  <a:pt x="771" y="91"/>
                  <a:pt x="771" y="61"/>
                </a:cubicBezTo>
                <a:cubicBezTo>
                  <a:pt x="771" y="31"/>
                  <a:pt x="755" y="54"/>
                  <a:pt x="725" y="61"/>
                </a:cubicBezTo>
                <a:cubicBezTo>
                  <a:pt x="695" y="68"/>
                  <a:pt x="649" y="99"/>
                  <a:pt x="589" y="106"/>
                </a:cubicBezTo>
                <a:cubicBezTo>
                  <a:pt x="529" y="113"/>
                  <a:pt x="437" y="121"/>
                  <a:pt x="362" y="106"/>
                </a:cubicBezTo>
                <a:cubicBezTo>
                  <a:pt x="287" y="91"/>
                  <a:pt x="189" y="0"/>
                  <a:pt x="136" y="15"/>
                </a:cubicBezTo>
                <a:close/>
              </a:path>
            </a:pathLst>
          </a:custGeom>
          <a:gradFill rotWithShape="1">
            <a:gsLst>
              <a:gs pos="0">
                <a:srgbClr val="FD4425">
                  <a:alpha val="59000"/>
                </a:srgbClr>
              </a:gs>
              <a:gs pos="100000">
                <a:srgbClr val="FD4425">
                  <a:gamma/>
                  <a:tint val="76078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8" name="Freeform 14"/>
          <p:cNvSpPr>
            <a:spLocks/>
          </p:cNvSpPr>
          <p:nvPr/>
        </p:nvSpPr>
        <p:spPr bwMode="auto">
          <a:xfrm>
            <a:off x="5316538" y="812800"/>
            <a:ext cx="3024187" cy="2051050"/>
          </a:xfrm>
          <a:custGeom>
            <a:avLst/>
            <a:gdLst/>
            <a:ahLst/>
            <a:cxnLst>
              <a:cxn ang="0">
                <a:pos x="121" y="106"/>
              </a:cxn>
              <a:cxn ang="0">
                <a:pos x="302" y="60"/>
              </a:cxn>
              <a:cxn ang="0">
                <a:pos x="484" y="15"/>
              </a:cxn>
              <a:cxn ang="0">
                <a:pos x="529" y="15"/>
              </a:cxn>
              <a:cxn ang="0">
                <a:pos x="574" y="15"/>
              </a:cxn>
              <a:cxn ang="0">
                <a:pos x="665" y="106"/>
              </a:cxn>
              <a:cxn ang="0">
                <a:pos x="756" y="151"/>
              </a:cxn>
              <a:cxn ang="0">
                <a:pos x="892" y="197"/>
              </a:cxn>
              <a:cxn ang="0">
                <a:pos x="1028" y="242"/>
              </a:cxn>
              <a:cxn ang="0">
                <a:pos x="1164" y="469"/>
              </a:cxn>
              <a:cxn ang="0">
                <a:pos x="1300" y="741"/>
              </a:cxn>
              <a:cxn ang="0">
                <a:pos x="1436" y="877"/>
              </a:cxn>
              <a:cxn ang="0">
                <a:pos x="1754" y="1013"/>
              </a:cxn>
              <a:cxn ang="0">
                <a:pos x="1799" y="1058"/>
              </a:cxn>
              <a:cxn ang="0">
                <a:pos x="1890" y="1194"/>
              </a:cxn>
              <a:cxn ang="0">
                <a:pos x="1890" y="1240"/>
              </a:cxn>
              <a:cxn ang="0">
                <a:pos x="1844" y="1285"/>
              </a:cxn>
              <a:cxn ang="0">
                <a:pos x="1754" y="1285"/>
              </a:cxn>
              <a:cxn ang="0">
                <a:pos x="1663" y="1240"/>
              </a:cxn>
              <a:cxn ang="0">
                <a:pos x="1300" y="1104"/>
              </a:cxn>
              <a:cxn ang="0">
                <a:pos x="1028" y="1013"/>
              </a:cxn>
              <a:cxn ang="0">
                <a:pos x="892" y="968"/>
              </a:cxn>
              <a:cxn ang="0">
                <a:pos x="710" y="922"/>
              </a:cxn>
              <a:cxn ang="0">
                <a:pos x="257" y="968"/>
              </a:cxn>
              <a:cxn ang="0">
                <a:pos x="30" y="559"/>
              </a:cxn>
              <a:cxn ang="0">
                <a:pos x="75" y="333"/>
              </a:cxn>
              <a:cxn ang="0">
                <a:pos x="121" y="106"/>
              </a:cxn>
            </a:cxnLst>
            <a:rect l="0" t="0" r="r" b="b"/>
            <a:pathLst>
              <a:path w="1905" h="1292">
                <a:moveTo>
                  <a:pt x="121" y="106"/>
                </a:moveTo>
                <a:cubicBezTo>
                  <a:pt x="159" y="60"/>
                  <a:pt x="242" y="75"/>
                  <a:pt x="302" y="60"/>
                </a:cubicBezTo>
                <a:cubicBezTo>
                  <a:pt x="362" y="45"/>
                  <a:pt x="446" y="22"/>
                  <a:pt x="484" y="15"/>
                </a:cubicBezTo>
                <a:cubicBezTo>
                  <a:pt x="522" y="8"/>
                  <a:pt x="514" y="15"/>
                  <a:pt x="529" y="15"/>
                </a:cubicBezTo>
                <a:cubicBezTo>
                  <a:pt x="544" y="15"/>
                  <a:pt x="551" y="0"/>
                  <a:pt x="574" y="15"/>
                </a:cubicBezTo>
                <a:cubicBezTo>
                  <a:pt x="597" y="30"/>
                  <a:pt x="635" y="83"/>
                  <a:pt x="665" y="106"/>
                </a:cubicBezTo>
                <a:cubicBezTo>
                  <a:pt x="695" y="129"/>
                  <a:pt x="718" y="136"/>
                  <a:pt x="756" y="151"/>
                </a:cubicBezTo>
                <a:cubicBezTo>
                  <a:pt x="794" y="166"/>
                  <a:pt x="847" y="182"/>
                  <a:pt x="892" y="197"/>
                </a:cubicBezTo>
                <a:cubicBezTo>
                  <a:pt x="937" y="212"/>
                  <a:pt x="983" y="197"/>
                  <a:pt x="1028" y="242"/>
                </a:cubicBezTo>
                <a:cubicBezTo>
                  <a:pt x="1073" y="287"/>
                  <a:pt x="1119" y="386"/>
                  <a:pt x="1164" y="469"/>
                </a:cubicBezTo>
                <a:cubicBezTo>
                  <a:pt x="1209" y="552"/>
                  <a:pt x="1255" y="673"/>
                  <a:pt x="1300" y="741"/>
                </a:cubicBezTo>
                <a:cubicBezTo>
                  <a:pt x="1345" y="809"/>
                  <a:pt x="1360" y="832"/>
                  <a:pt x="1436" y="877"/>
                </a:cubicBezTo>
                <a:cubicBezTo>
                  <a:pt x="1512" y="922"/>
                  <a:pt x="1694" y="983"/>
                  <a:pt x="1754" y="1013"/>
                </a:cubicBezTo>
                <a:cubicBezTo>
                  <a:pt x="1814" y="1043"/>
                  <a:pt x="1776" y="1028"/>
                  <a:pt x="1799" y="1058"/>
                </a:cubicBezTo>
                <a:cubicBezTo>
                  <a:pt x="1822" y="1088"/>
                  <a:pt x="1875" y="1164"/>
                  <a:pt x="1890" y="1194"/>
                </a:cubicBezTo>
                <a:cubicBezTo>
                  <a:pt x="1905" y="1224"/>
                  <a:pt x="1898" y="1225"/>
                  <a:pt x="1890" y="1240"/>
                </a:cubicBezTo>
                <a:cubicBezTo>
                  <a:pt x="1882" y="1255"/>
                  <a:pt x="1867" y="1278"/>
                  <a:pt x="1844" y="1285"/>
                </a:cubicBezTo>
                <a:cubicBezTo>
                  <a:pt x="1821" y="1292"/>
                  <a:pt x="1784" y="1292"/>
                  <a:pt x="1754" y="1285"/>
                </a:cubicBezTo>
                <a:cubicBezTo>
                  <a:pt x="1724" y="1278"/>
                  <a:pt x="1739" y="1270"/>
                  <a:pt x="1663" y="1240"/>
                </a:cubicBezTo>
                <a:cubicBezTo>
                  <a:pt x="1587" y="1210"/>
                  <a:pt x="1406" y="1142"/>
                  <a:pt x="1300" y="1104"/>
                </a:cubicBezTo>
                <a:cubicBezTo>
                  <a:pt x="1194" y="1066"/>
                  <a:pt x="1096" y="1036"/>
                  <a:pt x="1028" y="1013"/>
                </a:cubicBezTo>
                <a:cubicBezTo>
                  <a:pt x="960" y="990"/>
                  <a:pt x="945" y="983"/>
                  <a:pt x="892" y="968"/>
                </a:cubicBezTo>
                <a:cubicBezTo>
                  <a:pt x="839" y="953"/>
                  <a:pt x="816" y="922"/>
                  <a:pt x="710" y="922"/>
                </a:cubicBezTo>
                <a:cubicBezTo>
                  <a:pt x="604" y="922"/>
                  <a:pt x="370" y="1028"/>
                  <a:pt x="257" y="968"/>
                </a:cubicBezTo>
                <a:cubicBezTo>
                  <a:pt x="144" y="908"/>
                  <a:pt x="60" y="665"/>
                  <a:pt x="30" y="559"/>
                </a:cubicBezTo>
                <a:cubicBezTo>
                  <a:pt x="0" y="453"/>
                  <a:pt x="60" y="408"/>
                  <a:pt x="75" y="333"/>
                </a:cubicBezTo>
                <a:cubicBezTo>
                  <a:pt x="90" y="258"/>
                  <a:pt x="83" y="152"/>
                  <a:pt x="121" y="106"/>
                </a:cubicBezTo>
                <a:close/>
              </a:path>
            </a:pathLst>
          </a:custGeom>
          <a:solidFill>
            <a:srgbClr val="CC3300">
              <a:alpha val="60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3" name="Freeform 19"/>
          <p:cNvSpPr>
            <a:spLocks/>
          </p:cNvSpPr>
          <p:nvPr/>
        </p:nvSpPr>
        <p:spPr bwMode="auto">
          <a:xfrm>
            <a:off x="1331913" y="536575"/>
            <a:ext cx="1800225" cy="1704975"/>
          </a:xfrm>
          <a:custGeom>
            <a:avLst/>
            <a:gdLst/>
            <a:ahLst/>
            <a:cxnLst>
              <a:cxn ang="0">
                <a:pos x="0" y="915"/>
              </a:cxn>
              <a:cxn ang="0">
                <a:pos x="136" y="643"/>
              </a:cxn>
              <a:cxn ang="0">
                <a:pos x="272" y="416"/>
              </a:cxn>
              <a:cxn ang="0">
                <a:pos x="408" y="189"/>
              </a:cxn>
              <a:cxn ang="0">
                <a:pos x="544" y="53"/>
              </a:cxn>
              <a:cxn ang="0">
                <a:pos x="771" y="8"/>
              </a:cxn>
              <a:cxn ang="0">
                <a:pos x="907" y="8"/>
              </a:cxn>
              <a:cxn ang="0">
                <a:pos x="998" y="53"/>
              </a:cxn>
              <a:cxn ang="0">
                <a:pos x="1088" y="144"/>
              </a:cxn>
              <a:cxn ang="0">
                <a:pos x="1088" y="189"/>
              </a:cxn>
              <a:cxn ang="0">
                <a:pos x="952" y="234"/>
              </a:cxn>
              <a:cxn ang="0">
                <a:pos x="726" y="371"/>
              </a:cxn>
              <a:cxn ang="0">
                <a:pos x="499" y="552"/>
              </a:cxn>
              <a:cxn ang="0">
                <a:pos x="363" y="824"/>
              </a:cxn>
              <a:cxn ang="0">
                <a:pos x="453" y="1006"/>
              </a:cxn>
              <a:cxn ang="0">
                <a:pos x="590" y="1051"/>
              </a:cxn>
              <a:cxn ang="0">
                <a:pos x="816" y="869"/>
              </a:cxn>
              <a:cxn ang="0">
                <a:pos x="998" y="643"/>
              </a:cxn>
              <a:cxn ang="0">
                <a:pos x="1088" y="461"/>
              </a:cxn>
              <a:cxn ang="0">
                <a:pos x="1134" y="280"/>
              </a:cxn>
              <a:cxn ang="0">
                <a:pos x="1088" y="144"/>
              </a:cxn>
              <a:cxn ang="0">
                <a:pos x="1088" y="189"/>
              </a:cxn>
            </a:cxnLst>
            <a:rect l="0" t="0" r="r" b="b"/>
            <a:pathLst>
              <a:path w="1134" h="1074">
                <a:moveTo>
                  <a:pt x="0" y="915"/>
                </a:moveTo>
                <a:cubicBezTo>
                  <a:pt x="45" y="820"/>
                  <a:pt x="91" y="726"/>
                  <a:pt x="136" y="643"/>
                </a:cubicBezTo>
                <a:cubicBezTo>
                  <a:pt x="181" y="560"/>
                  <a:pt x="227" y="492"/>
                  <a:pt x="272" y="416"/>
                </a:cubicBezTo>
                <a:cubicBezTo>
                  <a:pt x="317" y="340"/>
                  <a:pt x="363" y="249"/>
                  <a:pt x="408" y="189"/>
                </a:cubicBezTo>
                <a:cubicBezTo>
                  <a:pt x="453" y="129"/>
                  <a:pt x="484" y="83"/>
                  <a:pt x="544" y="53"/>
                </a:cubicBezTo>
                <a:cubicBezTo>
                  <a:pt x="604" y="23"/>
                  <a:pt x="711" y="16"/>
                  <a:pt x="771" y="8"/>
                </a:cubicBezTo>
                <a:cubicBezTo>
                  <a:pt x="831" y="0"/>
                  <a:pt x="869" y="1"/>
                  <a:pt x="907" y="8"/>
                </a:cubicBezTo>
                <a:cubicBezTo>
                  <a:pt x="945" y="15"/>
                  <a:pt x="968" y="30"/>
                  <a:pt x="998" y="53"/>
                </a:cubicBezTo>
                <a:cubicBezTo>
                  <a:pt x="1028" y="76"/>
                  <a:pt x="1073" y="121"/>
                  <a:pt x="1088" y="144"/>
                </a:cubicBezTo>
                <a:cubicBezTo>
                  <a:pt x="1103" y="167"/>
                  <a:pt x="1111" y="174"/>
                  <a:pt x="1088" y="189"/>
                </a:cubicBezTo>
                <a:cubicBezTo>
                  <a:pt x="1065" y="204"/>
                  <a:pt x="1012" y="204"/>
                  <a:pt x="952" y="234"/>
                </a:cubicBezTo>
                <a:cubicBezTo>
                  <a:pt x="892" y="264"/>
                  <a:pt x="801" y="318"/>
                  <a:pt x="726" y="371"/>
                </a:cubicBezTo>
                <a:cubicBezTo>
                  <a:pt x="651" y="424"/>
                  <a:pt x="559" y="477"/>
                  <a:pt x="499" y="552"/>
                </a:cubicBezTo>
                <a:cubicBezTo>
                  <a:pt x="439" y="627"/>
                  <a:pt x="371" y="748"/>
                  <a:pt x="363" y="824"/>
                </a:cubicBezTo>
                <a:cubicBezTo>
                  <a:pt x="355" y="900"/>
                  <a:pt x="415" y="968"/>
                  <a:pt x="453" y="1006"/>
                </a:cubicBezTo>
                <a:cubicBezTo>
                  <a:pt x="491" y="1044"/>
                  <a:pt x="529" y="1074"/>
                  <a:pt x="590" y="1051"/>
                </a:cubicBezTo>
                <a:cubicBezTo>
                  <a:pt x="651" y="1028"/>
                  <a:pt x="748" y="937"/>
                  <a:pt x="816" y="869"/>
                </a:cubicBezTo>
                <a:cubicBezTo>
                  <a:pt x="884" y="801"/>
                  <a:pt x="953" y="711"/>
                  <a:pt x="998" y="643"/>
                </a:cubicBezTo>
                <a:cubicBezTo>
                  <a:pt x="1043" y="575"/>
                  <a:pt x="1065" y="522"/>
                  <a:pt x="1088" y="461"/>
                </a:cubicBezTo>
                <a:cubicBezTo>
                  <a:pt x="1111" y="400"/>
                  <a:pt x="1134" y="333"/>
                  <a:pt x="1134" y="280"/>
                </a:cubicBezTo>
                <a:cubicBezTo>
                  <a:pt x="1134" y="227"/>
                  <a:pt x="1096" y="159"/>
                  <a:pt x="1088" y="144"/>
                </a:cubicBezTo>
                <a:cubicBezTo>
                  <a:pt x="1080" y="129"/>
                  <a:pt x="1084" y="159"/>
                  <a:pt x="1088" y="189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6" name="Freeform 22"/>
          <p:cNvSpPr>
            <a:spLocks/>
          </p:cNvSpPr>
          <p:nvPr/>
        </p:nvSpPr>
        <p:spPr bwMode="auto">
          <a:xfrm>
            <a:off x="1333500" y="1981200"/>
            <a:ext cx="19050" cy="127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2" y="8"/>
              </a:cxn>
              <a:cxn ang="0">
                <a:pos x="0" y="0"/>
              </a:cxn>
            </a:cxnLst>
            <a:rect l="0" t="0" r="r" b="b"/>
            <a:pathLst>
              <a:path w="12" h="8">
                <a:moveTo>
                  <a:pt x="0" y="0"/>
                </a:moveTo>
                <a:cubicBezTo>
                  <a:pt x="4" y="3"/>
                  <a:pt x="12" y="8"/>
                  <a:pt x="12" y="8"/>
                </a:cubicBezTo>
                <a:cubicBezTo>
                  <a:pt x="12" y="8"/>
                  <a:pt x="4" y="3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87" name="Freeform 23"/>
          <p:cNvSpPr>
            <a:spLocks/>
          </p:cNvSpPr>
          <p:nvPr/>
        </p:nvSpPr>
        <p:spPr bwMode="auto">
          <a:xfrm>
            <a:off x="1346200" y="1968500"/>
            <a:ext cx="584200" cy="41275"/>
          </a:xfrm>
          <a:custGeom>
            <a:avLst/>
            <a:gdLst/>
            <a:ahLst/>
            <a:cxnLst>
              <a:cxn ang="0">
                <a:pos x="0" y="12"/>
              </a:cxn>
              <a:cxn ang="0">
                <a:pos x="124" y="24"/>
              </a:cxn>
              <a:cxn ang="0">
                <a:pos x="332" y="20"/>
              </a:cxn>
              <a:cxn ang="0">
                <a:pos x="368" y="0"/>
              </a:cxn>
            </a:cxnLst>
            <a:rect l="0" t="0" r="r" b="b"/>
            <a:pathLst>
              <a:path w="368" h="26">
                <a:moveTo>
                  <a:pt x="0" y="12"/>
                </a:moveTo>
                <a:cubicBezTo>
                  <a:pt x="41" y="19"/>
                  <a:pt x="84" y="11"/>
                  <a:pt x="124" y="24"/>
                </a:cubicBezTo>
                <a:cubicBezTo>
                  <a:pt x="193" y="23"/>
                  <a:pt x="263" y="26"/>
                  <a:pt x="332" y="20"/>
                </a:cubicBezTo>
                <a:cubicBezTo>
                  <a:pt x="346" y="19"/>
                  <a:pt x="368" y="0"/>
                  <a:pt x="368" y="0"/>
                </a:cubicBezTo>
              </a:path>
            </a:pathLst>
          </a:custGeom>
          <a:noFill/>
          <a:ln w="28575" cmpd="sng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0" name="Freeform 26"/>
          <p:cNvSpPr>
            <a:spLocks/>
          </p:cNvSpPr>
          <p:nvPr/>
        </p:nvSpPr>
        <p:spPr bwMode="auto">
          <a:xfrm>
            <a:off x="1979613" y="404813"/>
            <a:ext cx="1152525" cy="71437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318" y="7"/>
              </a:cxn>
              <a:cxn ang="0">
                <a:pos x="590" y="7"/>
              </a:cxn>
              <a:cxn ang="0">
                <a:pos x="680" y="52"/>
              </a:cxn>
              <a:cxn ang="0">
                <a:pos x="680" y="7"/>
              </a:cxn>
              <a:cxn ang="0">
                <a:pos x="680" y="52"/>
              </a:cxn>
            </a:cxnLst>
            <a:rect l="0" t="0" r="r" b="b"/>
            <a:pathLst>
              <a:path w="695" h="52">
                <a:moveTo>
                  <a:pt x="0" y="7"/>
                </a:moveTo>
                <a:cubicBezTo>
                  <a:pt x="110" y="7"/>
                  <a:pt x="220" y="7"/>
                  <a:pt x="318" y="7"/>
                </a:cubicBezTo>
                <a:cubicBezTo>
                  <a:pt x="416" y="7"/>
                  <a:pt x="530" y="0"/>
                  <a:pt x="590" y="7"/>
                </a:cubicBezTo>
                <a:cubicBezTo>
                  <a:pt x="650" y="14"/>
                  <a:pt x="665" y="52"/>
                  <a:pt x="680" y="52"/>
                </a:cubicBezTo>
                <a:cubicBezTo>
                  <a:pt x="695" y="52"/>
                  <a:pt x="680" y="7"/>
                  <a:pt x="680" y="7"/>
                </a:cubicBezTo>
                <a:cubicBezTo>
                  <a:pt x="680" y="7"/>
                  <a:pt x="680" y="29"/>
                  <a:pt x="680" y="52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2" name="Freeform 28"/>
          <p:cNvSpPr>
            <a:spLocks/>
          </p:cNvSpPr>
          <p:nvPr/>
        </p:nvSpPr>
        <p:spPr bwMode="auto">
          <a:xfrm>
            <a:off x="1835150" y="404813"/>
            <a:ext cx="144463" cy="936625"/>
          </a:xfrm>
          <a:custGeom>
            <a:avLst/>
            <a:gdLst/>
            <a:ahLst/>
            <a:cxnLst>
              <a:cxn ang="0">
                <a:pos x="91" y="0"/>
              </a:cxn>
              <a:cxn ang="0">
                <a:pos x="0" y="590"/>
              </a:cxn>
            </a:cxnLst>
            <a:rect l="0" t="0" r="r" b="b"/>
            <a:pathLst>
              <a:path w="91" h="590">
                <a:moveTo>
                  <a:pt x="91" y="0"/>
                </a:moveTo>
                <a:cubicBezTo>
                  <a:pt x="53" y="246"/>
                  <a:pt x="15" y="492"/>
                  <a:pt x="0" y="59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3" name="Freeform 29"/>
          <p:cNvSpPr>
            <a:spLocks/>
          </p:cNvSpPr>
          <p:nvPr/>
        </p:nvSpPr>
        <p:spPr bwMode="auto">
          <a:xfrm>
            <a:off x="1835150" y="1341438"/>
            <a:ext cx="1008063" cy="82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18" y="45"/>
              </a:cxn>
              <a:cxn ang="0">
                <a:pos x="635" y="45"/>
              </a:cxn>
            </a:cxnLst>
            <a:rect l="0" t="0" r="r" b="b"/>
            <a:pathLst>
              <a:path w="635" h="52">
                <a:moveTo>
                  <a:pt x="0" y="0"/>
                </a:moveTo>
                <a:cubicBezTo>
                  <a:pt x="106" y="19"/>
                  <a:pt x="212" y="38"/>
                  <a:pt x="318" y="45"/>
                </a:cubicBezTo>
                <a:cubicBezTo>
                  <a:pt x="424" y="52"/>
                  <a:pt x="582" y="45"/>
                  <a:pt x="635" y="45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4" name="Freeform 30"/>
          <p:cNvSpPr>
            <a:spLocks/>
          </p:cNvSpPr>
          <p:nvPr/>
        </p:nvSpPr>
        <p:spPr bwMode="auto">
          <a:xfrm>
            <a:off x="2843213" y="476250"/>
            <a:ext cx="215900" cy="936625"/>
          </a:xfrm>
          <a:custGeom>
            <a:avLst/>
            <a:gdLst/>
            <a:ahLst/>
            <a:cxnLst>
              <a:cxn ang="0">
                <a:pos x="0" y="590"/>
              </a:cxn>
              <a:cxn ang="0">
                <a:pos x="91" y="227"/>
              </a:cxn>
              <a:cxn ang="0">
                <a:pos x="136" y="0"/>
              </a:cxn>
            </a:cxnLst>
            <a:rect l="0" t="0" r="r" b="b"/>
            <a:pathLst>
              <a:path w="136" h="590">
                <a:moveTo>
                  <a:pt x="0" y="590"/>
                </a:moveTo>
                <a:cubicBezTo>
                  <a:pt x="34" y="457"/>
                  <a:pt x="68" y="325"/>
                  <a:pt x="91" y="227"/>
                </a:cubicBezTo>
                <a:cubicBezTo>
                  <a:pt x="114" y="129"/>
                  <a:pt x="125" y="64"/>
                  <a:pt x="136" y="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5" name="Freeform 31"/>
          <p:cNvSpPr>
            <a:spLocks/>
          </p:cNvSpPr>
          <p:nvPr/>
        </p:nvSpPr>
        <p:spPr bwMode="auto">
          <a:xfrm>
            <a:off x="2874963" y="463550"/>
            <a:ext cx="1641475" cy="1081088"/>
          </a:xfrm>
          <a:custGeom>
            <a:avLst/>
            <a:gdLst/>
            <a:ahLst/>
            <a:cxnLst>
              <a:cxn ang="0">
                <a:pos x="162" y="8"/>
              </a:cxn>
              <a:cxn ang="0">
                <a:pos x="207" y="8"/>
              </a:cxn>
              <a:cxn ang="0">
                <a:pos x="434" y="54"/>
              </a:cxn>
              <a:cxn ang="0">
                <a:pos x="661" y="144"/>
              </a:cxn>
              <a:cxn ang="0">
                <a:pos x="933" y="235"/>
              </a:cxn>
              <a:cxn ang="0">
                <a:pos x="1024" y="280"/>
              </a:cxn>
              <a:cxn ang="0">
                <a:pos x="993" y="280"/>
              </a:cxn>
              <a:cxn ang="0">
                <a:pos x="885" y="628"/>
              </a:cxn>
              <a:cxn ang="0">
                <a:pos x="888" y="598"/>
              </a:cxn>
              <a:cxn ang="0">
                <a:pos x="841" y="636"/>
              </a:cxn>
              <a:cxn ang="0">
                <a:pos x="116" y="507"/>
              </a:cxn>
              <a:cxn ang="0">
                <a:pos x="145" y="504"/>
              </a:cxn>
              <a:cxn ang="0">
                <a:pos x="162" y="507"/>
              </a:cxn>
              <a:cxn ang="0">
                <a:pos x="116" y="507"/>
              </a:cxn>
            </a:cxnLst>
            <a:rect l="0" t="0" r="r" b="b"/>
            <a:pathLst>
              <a:path w="1034" h="681">
                <a:moveTo>
                  <a:pt x="162" y="8"/>
                </a:moveTo>
                <a:cubicBezTo>
                  <a:pt x="162" y="4"/>
                  <a:pt x="162" y="0"/>
                  <a:pt x="207" y="8"/>
                </a:cubicBezTo>
                <a:cubicBezTo>
                  <a:pt x="252" y="16"/>
                  <a:pt x="358" y="31"/>
                  <a:pt x="434" y="54"/>
                </a:cubicBezTo>
                <a:cubicBezTo>
                  <a:pt x="510" y="77"/>
                  <a:pt x="578" y="114"/>
                  <a:pt x="661" y="144"/>
                </a:cubicBezTo>
                <a:cubicBezTo>
                  <a:pt x="744" y="174"/>
                  <a:pt x="873" y="212"/>
                  <a:pt x="933" y="235"/>
                </a:cubicBezTo>
                <a:cubicBezTo>
                  <a:pt x="993" y="258"/>
                  <a:pt x="1014" y="273"/>
                  <a:pt x="1024" y="280"/>
                </a:cubicBezTo>
                <a:cubicBezTo>
                  <a:pt x="1034" y="287"/>
                  <a:pt x="1016" y="222"/>
                  <a:pt x="993" y="280"/>
                </a:cubicBezTo>
                <a:cubicBezTo>
                  <a:pt x="970" y="338"/>
                  <a:pt x="902" y="575"/>
                  <a:pt x="885" y="628"/>
                </a:cubicBezTo>
                <a:cubicBezTo>
                  <a:pt x="868" y="681"/>
                  <a:pt x="895" y="597"/>
                  <a:pt x="888" y="598"/>
                </a:cubicBezTo>
                <a:cubicBezTo>
                  <a:pt x="881" y="599"/>
                  <a:pt x="970" y="651"/>
                  <a:pt x="841" y="636"/>
                </a:cubicBezTo>
                <a:cubicBezTo>
                  <a:pt x="712" y="621"/>
                  <a:pt x="232" y="529"/>
                  <a:pt x="116" y="507"/>
                </a:cubicBezTo>
                <a:cubicBezTo>
                  <a:pt x="0" y="485"/>
                  <a:pt x="137" y="504"/>
                  <a:pt x="145" y="504"/>
                </a:cubicBezTo>
                <a:cubicBezTo>
                  <a:pt x="153" y="504"/>
                  <a:pt x="167" y="507"/>
                  <a:pt x="162" y="507"/>
                </a:cubicBezTo>
                <a:cubicBezTo>
                  <a:pt x="157" y="507"/>
                  <a:pt x="116" y="507"/>
                  <a:pt x="116" y="507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6" name="Freeform 32"/>
          <p:cNvSpPr>
            <a:spLocks/>
          </p:cNvSpPr>
          <p:nvPr/>
        </p:nvSpPr>
        <p:spPr bwMode="auto">
          <a:xfrm>
            <a:off x="2963863" y="655638"/>
            <a:ext cx="192087" cy="612775"/>
          </a:xfrm>
          <a:custGeom>
            <a:avLst/>
            <a:gdLst/>
            <a:ahLst/>
            <a:cxnLst>
              <a:cxn ang="0">
                <a:pos x="106" y="386"/>
              </a:cxn>
              <a:cxn ang="0">
                <a:pos x="106" y="205"/>
              </a:cxn>
              <a:cxn ang="0">
                <a:pos x="15" y="23"/>
              </a:cxn>
              <a:cxn ang="0">
                <a:pos x="15" y="69"/>
              </a:cxn>
            </a:cxnLst>
            <a:rect l="0" t="0" r="r" b="b"/>
            <a:pathLst>
              <a:path w="121" h="386">
                <a:moveTo>
                  <a:pt x="106" y="386"/>
                </a:moveTo>
                <a:cubicBezTo>
                  <a:pt x="113" y="325"/>
                  <a:pt x="121" y="265"/>
                  <a:pt x="106" y="205"/>
                </a:cubicBezTo>
                <a:cubicBezTo>
                  <a:pt x="91" y="145"/>
                  <a:pt x="30" y="46"/>
                  <a:pt x="15" y="23"/>
                </a:cubicBezTo>
                <a:cubicBezTo>
                  <a:pt x="0" y="0"/>
                  <a:pt x="7" y="34"/>
                  <a:pt x="15" y="69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7" name="Freeform 33"/>
          <p:cNvSpPr>
            <a:spLocks/>
          </p:cNvSpPr>
          <p:nvPr/>
        </p:nvSpPr>
        <p:spPr bwMode="auto">
          <a:xfrm>
            <a:off x="1871663" y="1268413"/>
            <a:ext cx="2640012" cy="1236662"/>
          </a:xfrm>
          <a:custGeom>
            <a:avLst/>
            <a:gdLst/>
            <a:ahLst/>
            <a:cxnLst>
              <a:cxn ang="0">
                <a:pos x="1520" y="136"/>
              </a:cxn>
              <a:cxn ang="0">
                <a:pos x="1520" y="318"/>
              </a:cxn>
              <a:cxn ang="0">
                <a:pos x="1545" y="449"/>
              </a:cxn>
              <a:cxn ang="0">
                <a:pos x="1621" y="693"/>
              </a:cxn>
              <a:cxn ang="0">
                <a:pos x="1293" y="726"/>
              </a:cxn>
              <a:cxn ang="0">
                <a:pos x="1111" y="726"/>
              </a:cxn>
              <a:cxn ang="0">
                <a:pos x="885" y="771"/>
              </a:cxn>
              <a:cxn ang="0">
                <a:pos x="567" y="771"/>
              </a:cxn>
              <a:cxn ang="0">
                <a:pos x="204" y="771"/>
              </a:cxn>
              <a:cxn ang="0">
                <a:pos x="23" y="771"/>
              </a:cxn>
              <a:cxn ang="0">
                <a:pos x="68" y="726"/>
              </a:cxn>
              <a:cxn ang="0">
                <a:pos x="386" y="499"/>
              </a:cxn>
              <a:cxn ang="0">
                <a:pos x="612" y="272"/>
              </a:cxn>
              <a:cxn ang="0">
                <a:pos x="794" y="0"/>
              </a:cxn>
            </a:cxnLst>
            <a:rect l="0" t="0" r="r" b="b"/>
            <a:pathLst>
              <a:path w="1663" h="779">
                <a:moveTo>
                  <a:pt x="1520" y="136"/>
                </a:moveTo>
                <a:cubicBezTo>
                  <a:pt x="1516" y="200"/>
                  <a:pt x="1516" y="266"/>
                  <a:pt x="1520" y="318"/>
                </a:cubicBezTo>
                <a:cubicBezTo>
                  <a:pt x="1524" y="370"/>
                  <a:pt x="1528" y="387"/>
                  <a:pt x="1545" y="449"/>
                </a:cubicBezTo>
                <a:cubicBezTo>
                  <a:pt x="1562" y="511"/>
                  <a:pt x="1663" y="647"/>
                  <a:pt x="1621" y="693"/>
                </a:cubicBezTo>
                <a:cubicBezTo>
                  <a:pt x="1579" y="739"/>
                  <a:pt x="1378" y="721"/>
                  <a:pt x="1293" y="726"/>
                </a:cubicBezTo>
                <a:cubicBezTo>
                  <a:pt x="1208" y="731"/>
                  <a:pt x="1179" y="719"/>
                  <a:pt x="1111" y="726"/>
                </a:cubicBezTo>
                <a:cubicBezTo>
                  <a:pt x="1043" y="733"/>
                  <a:pt x="976" y="763"/>
                  <a:pt x="885" y="771"/>
                </a:cubicBezTo>
                <a:cubicBezTo>
                  <a:pt x="794" y="779"/>
                  <a:pt x="680" y="771"/>
                  <a:pt x="567" y="771"/>
                </a:cubicBezTo>
                <a:cubicBezTo>
                  <a:pt x="454" y="771"/>
                  <a:pt x="295" y="771"/>
                  <a:pt x="204" y="771"/>
                </a:cubicBezTo>
                <a:cubicBezTo>
                  <a:pt x="113" y="771"/>
                  <a:pt x="46" y="778"/>
                  <a:pt x="23" y="771"/>
                </a:cubicBezTo>
                <a:cubicBezTo>
                  <a:pt x="0" y="764"/>
                  <a:pt x="8" y="771"/>
                  <a:pt x="68" y="726"/>
                </a:cubicBezTo>
                <a:cubicBezTo>
                  <a:pt x="128" y="681"/>
                  <a:pt x="295" y="575"/>
                  <a:pt x="386" y="499"/>
                </a:cubicBezTo>
                <a:cubicBezTo>
                  <a:pt x="477" y="423"/>
                  <a:pt x="544" y="355"/>
                  <a:pt x="612" y="272"/>
                </a:cubicBezTo>
                <a:cubicBezTo>
                  <a:pt x="680" y="189"/>
                  <a:pt x="764" y="45"/>
                  <a:pt x="794" y="0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8" name="Freeform 34"/>
          <p:cNvSpPr>
            <a:spLocks/>
          </p:cNvSpPr>
          <p:nvPr/>
        </p:nvSpPr>
        <p:spPr bwMode="auto">
          <a:xfrm>
            <a:off x="2555875" y="1978025"/>
            <a:ext cx="1800225" cy="82550"/>
          </a:xfrm>
          <a:custGeom>
            <a:avLst/>
            <a:gdLst/>
            <a:ahLst/>
            <a:cxnLst>
              <a:cxn ang="0">
                <a:pos x="0" y="7"/>
              </a:cxn>
              <a:cxn ang="0">
                <a:pos x="317" y="7"/>
              </a:cxn>
              <a:cxn ang="0">
                <a:pos x="771" y="52"/>
              </a:cxn>
              <a:cxn ang="0">
                <a:pos x="1134" y="7"/>
              </a:cxn>
            </a:cxnLst>
            <a:rect l="0" t="0" r="r" b="b"/>
            <a:pathLst>
              <a:path w="1134" h="52">
                <a:moveTo>
                  <a:pt x="0" y="7"/>
                </a:moveTo>
                <a:cubicBezTo>
                  <a:pt x="94" y="3"/>
                  <a:pt x="189" y="0"/>
                  <a:pt x="317" y="7"/>
                </a:cubicBezTo>
                <a:cubicBezTo>
                  <a:pt x="445" y="14"/>
                  <a:pt x="635" y="52"/>
                  <a:pt x="771" y="52"/>
                </a:cubicBezTo>
                <a:cubicBezTo>
                  <a:pt x="907" y="52"/>
                  <a:pt x="1020" y="29"/>
                  <a:pt x="1134" y="7"/>
                </a:cubicBezTo>
              </a:path>
            </a:pathLst>
          </a:custGeom>
          <a:noFill/>
          <a:ln w="28575" cmpd="sng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99" name="Line 35"/>
          <p:cNvSpPr>
            <a:spLocks noChangeShapeType="1"/>
          </p:cNvSpPr>
          <p:nvPr/>
        </p:nvSpPr>
        <p:spPr bwMode="auto">
          <a:xfrm flipV="1">
            <a:off x="1979613" y="549275"/>
            <a:ext cx="720725" cy="2873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 flipV="1">
            <a:off x="1835150" y="620713"/>
            <a:ext cx="1081088" cy="431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1" name="Line 37"/>
          <p:cNvSpPr>
            <a:spLocks noChangeShapeType="1"/>
          </p:cNvSpPr>
          <p:nvPr/>
        </p:nvSpPr>
        <p:spPr bwMode="auto">
          <a:xfrm flipV="1">
            <a:off x="1763713" y="765175"/>
            <a:ext cx="1295400" cy="5032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2" name="Line 38"/>
          <p:cNvSpPr>
            <a:spLocks noChangeShapeType="1"/>
          </p:cNvSpPr>
          <p:nvPr/>
        </p:nvSpPr>
        <p:spPr bwMode="auto">
          <a:xfrm flipV="1">
            <a:off x="1547813" y="1268413"/>
            <a:ext cx="720725" cy="2873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4" name="Line 40"/>
          <p:cNvSpPr>
            <a:spLocks noChangeShapeType="1"/>
          </p:cNvSpPr>
          <p:nvPr/>
        </p:nvSpPr>
        <p:spPr bwMode="auto">
          <a:xfrm flipV="1">
            <a:off x="1403350" y="1628775"/>
            <a:ext cx="576263" cy="2159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6" name="Line 42"/>
          <p:cNvSpPr>
            <a:spLocks noChangeShapeType="1"/>
          </p:cNvSpPr>
          <p:nvPr/>
        </p:nvSpPr>
        <p:spPr bwMode="auto">
          <a:xfrm flipV="1">
            <a:off x="1619250" y="1916113"/>
            <a:ext cx="288925" cy="730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7" name="Line 43"/>
          <p:cNvSpPr>
            <a:spLocks noChangeShapeType="1"/>
          </p:cNvSpPr>
          <p:nvPr/>
        </p:nvSpPr>
        <p:spPr bwMode="auto">
          <a:xfrm>
            <a:off x="2916238" y="908050"/>
            <a:ext cx="215900" cy="2889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8" name="Line 44"/>
          <p:cNvSpPr>
            <a:spLocks noChangeShapeType="1"/>
          </p:cNvSpPr>
          <p:nvPr/>
        </p:nvSpPr>
        <p:spPr bwMode="auto">
          <a:xfrm>
            <a:off x="2771775" y="981075"/>
            <a:ext cx="287338" cy="360363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09" name="Line 45"/>
          <p:cNvSpPr>
            <a:spLocks noChangeShapeType="1"/>
          </p:cNvSpPr>
          <p:nvPr/>
        </p:nvSpPr>
        <p:spPr bwMode="auto">
          <a:xfrm>
            <a:off x="2627313" y="1052513"/>
            <a:ext cx="360362" cy="4318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0" name="Line 46"/>
          <p:cNvSpPr>
            <a:spLocks noChangeShapeType="1"/>
          </p:cNvSpPr>
          <p:nvPr/>
        </p:nvSpPr>
        <p:spPr bwMode="auto">
          <a:xfrm>
            <a:off x="2484438" y="1125538"/>
            <a:ext cx="431800" cy="5032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1" name="Line 47"/>
          <p:cNvSpPr>
            <a:spLocks noChangeShapeType="1"/>
          </p:cNvSpPr>
          <p:nvPr/>
        </p:nvSpPr>
        <p:spPr bwMode="auto">
          <a:xfrm>
            <a:off x="2339975" y="1196975"/>
            <a:ext cx="431800" cy="503238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2" name="Line 48"/>
          <p:cNvSpPr>
            <a:spLocks noChangeShapeType="1"/>
          </p:cNvSpPr>
          <p:nvPr/>
        </p:nvSpPr>
        <p:spPr bwMode="auto">
          <a:xfrm>
            <a:off x="2195513" y="1341438"/>
            <a:ext cx="431800" cy="50323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3" name="Line 49"/>
          <p:cNvSpPr>
            <a:spLocks noChangeShapeType="1"/>
          </p:cNvSpPr>
          <p:nvPr/>
        </p:nvSpPr>
        <p:spPr bwMode="auto">
          <a:xfrm>
            <a:off x="2051050" y="1484313"/>
            <a:ext cx="433388" cy="5048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4" name="Line 50"/>
          <p:cNvSpPr>
            <a:spLocks noChangeShapeType="1"/>
          </p:cNvSpPr>
          <p:nvPr/>
        </p:nvSpPr>
        <p:spPr bwMode="auto">
          <a:xfrm>
            <a:off x="1979613" y="1700213"/>
            <a:ext cx="360362" cy="433387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5" name="Line 51"/>
          <p:cNvSpPr>
            <a:spLocks noChangeShapeType="1"/>
          </p:cNvSpPr>
          <p:nvPr/>
        </p:nvSpPr>
        <p:spPr bwMode="auto">
          <a:xfrm>
            <a:off x="1908175" y="1916113"/>
            <a:ext cx="215900" cy="288925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6" name="Line 52"/>
          <p:cNvSpPr>
            <a:spLocks noChangeShapeType="1"/>
          </p:cNvSpPr>
          <p:nvPr/>
        </p:nvSpPr>
        <p:spPr bwMode="auto">
          <a:xfrm>
            <a:off x="2051050" y="404813"/>
            <a:ext cx="0" cy="9366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8" name="Line 54"/>
          <p:cNvSpPr>
            <a:spLocks noChangeShapeType="1"/>
          </p:cNvSpPr>
          <p:nvPr/>
        </p:nvSpPr>
        <p:spPr bwMode="auto">
          <a:xfrm>
            <a:off x="2195513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19" name="Line 55"/>
          <p:cNvSpPr>
            <a:spLocks noChangeShapeType="1"/>
          </p:cNvSpPr>
          <p:nvPr/>
        </p:nvSpPr>
        <p:spPr bwMode="auto">
          <a:xfrm>
            <a:off x="2339975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0" name="Line 56"/>
          <p:cNvSpPr>
            <a:spLocks noChangeShapeType="1"/>
          </p:cNvSpPr>
          <p:nvPr/>
        </p:nvSpPr>
        <p:spPr bwMode="auto">
          <a:xfrm>
            <a:off x="2484438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7" name="Line 63"/>
          <p:cNvSpPr>
            <a:spLocks noChangeShapeType="1"/>
          </p:cNvSpPr>
          <p:nvPr/>
        </p:nvSpPr>
        <p:spPr bwMode="auto">
          <a:xfrm>
            <a:off x="2627313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28" name="Line 64"/>
          <p:cNvSpPr>
            <a:spLocks noChangeShapeType="1"/>
          </p:cNvSpPr>
          <p:nvPr/>
        </p:nvSpPr>
        <p:spPr bwMode="auto">
          <a:xfrm>
            <a:off x="2771775" y="404813"/>
            <a:ext cx="0" cy="10080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1" name="Line 77"/>
          <p:cNvSpPr>
            <a:spLocks noChangeShapeType="1"/>
          </p:cNvSpPr>
          <p:nvPr/>
        </p:nvSpPr>
        <p:spPr bwMode="auto">
          <a:xfrm>
            <a:off x="2916238" y="404813"/>
            <a:ext cx="0" cy="7207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3" name="Line 79"/>
          <p:cNvSpPr>
            <a:spLocks noChangeShapeType="1"/>
          </p:cNvSpPr>
          <p:nvPr/>
        </p:nvSpPr>
        <p:spPr bwMode="auto">
          <a:xfrm flipV="1">
            <a:off x="3059113" y="549275"/>
            <a:ext cx="360362" cy="215900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5" name="Line 81"/>
          <p:cNvSpPr>
            <a:spLocks noChangeShapeType="1"/>
          </p:cNvSpPr>
          <p:nvPr/>
        </p:nvSpPr>
        <p:spPr bwMode="auto">
          <a:xfrm flipV="1">
            <a:off x="3132138" y="620713"/>
            <a:ext cx="576262" cy="360362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6" name="Line 82"/>
          <p:cNvSpPr>
            <a:spLocks noChangeShapeType="1"/>
          </p:cNvSpPr>
          <p:nvPr/>
        </p:nvSpPr>
        <p:spPr bwMode="auto">
          <a:xfrm flipV="1">
            <a:off x="3132138" y="692150"/>
            <a:ext cx="863600" cy="576263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7" name="Line 83"/>
          <p:cNvSpPr>
            <a:spLocks noChangeShapeType="1"/>
          </p:cNvSpPr>
          <p:nvPr/>
        </p:nvSpPr>
        <p:spPr bwMode="auto">
          <a:xfrm flipV="1">
            <a:off x="3419475" y="836613"/>
            <a:ext cx="792163" cy="504825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8" name="Line 84"/>
          <p:cNvSpPr>
            <a:spLocks noChangeShapeType="1"/>
          </p:cNvSpPr>
          <p:nvPr/>
        </p:nvSpPr>
        <p:spPr bwMode="auto">
          <a:xfrm flipV="1">
            <a:off x="3779838" y="981075"/>
            <a:ext cx="647700" cy="431800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49" name="Line 85"/>
          <p:cNvSpPr>
            <a:spLocks noChangeShapeType="1"/>
          </p:cNvSpPr>
          <p:nvPr/>
        </p:nvSpPr>
        <p:spPr bwMode="auto">
          <a:xfrm flipV="1">
            <a:off x="4067175" y="1341438"/>
            <a:ext cx="217488" cy="142875"/>
          </a:xfrm>
          <a:prstGeom prst="line">
            <a:avLst/>
          </a:prstGeom>
          <a:noFill/>
          <a:ln w="1905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0" name="Line 86"/>
          <p:cNvSpPr>
            <a:spLocks noChangeShapeType="1"/>
          </p:cNvSpPr>
          <p:nvPr/>
        </p:nvSpPr>
        <p:spPr bwMode="auto">
          <a:xfrm>
            <a:off x="2843213" y="1700213"/>
            <a:ext cx="144462" cy="2889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1" name="Line 87"/>
          <p:cNvSpPr>
            <a:spLocks noChangeShapeType="1"/>
          </p:cNvSpPr>
          <p:nvPr/>
        </p:nvSpPr>
        <p:spPr bwMode="auto">
          <a:xfrm>
            <a:off x="2987675" y="1484313"/>
            <a:ext cx="215900" cy="504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2" name="Line 88"/>
          <p:cNvSpPr>
            <a:spLocks noChangeShapeType="1"/>
          </p:cNvSpPr>
          <p:nvPr/>
        </p:nvSpPr>
        <p:spPr bwMode="auto">
          <a:xfrm>
            <a:off x="3132138" y="1268413"/>
            <a:ext cx="287337" cy="792162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3" name="Line 89"/>
          <p:cNvSpPr>
            <a:spLocks noChangeShapeType="1"/>
          </p:cNvSpPr>
          <p:nvPr/>
        </p:nvSpPr>
        <p:spPr bwMode="auto">
          <a:xfrm>
            <a:off x="3419475" y="1341438"/>
            <a:ext cx="215900" cy="719137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4" name="Line 90"/>
          <p:cNvSpPr>
            <a:spLocks noChangeShapeType="1"/>
          </p:cNvSpPr>
          <p:nvPr/>
        </p:nvSpPr>
        <p:spPr bwMode="auto">
          <a:xfrm>
            <a:off x="3635375" y="1412875"/>
            <a:ext cx="215900" cy="64770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5" name="Line 91"/>
          <p:cNvSpPr>
            <a:spLocks noChangeShapeType="1"/>
          </p:cNvSpPr>
          <p:nvPr/>
        </p:nvSpPr>
        <p:spPr bwMode="auto">
          <a:xfrm>
            <a:off x="3851275" y="1412875"/>
            <a:ext cx="215900" cy="647700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6" name="Line 92"/>
          <p:cNvSpPr>
            <a:spLocks noChangeShapeType="1"/>
          </p:cNvSpPr>
          <p:nvPr/>
        </p:nvSpPr>
        <p:spPr bwMode="auto">
          <a:xfrm>
            <a:off x="4067175" y="1484313"/>
            <a:ext cx="144463" cy="5048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7" name="Line 93"/>
          <p:cNvSpPr>
            <a:spLocks noChangeShapeType="1"/>
          </p:cNvSpPr>
          <p:nvPr/>
        </p:nvSpPr>
        <p:spPr bwMode="auto">
          <a:xfrm flipV="1">
            <a:off x="2339975" y="2060575"/>
            <a:ext cx="2016125" cy="73025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8" name="Line 94"/>
          <p:cNvSpPr>
            <a:spLocks noChangeShapeType="1"/>
          </p:cNvSpPr>
          <p:nvPr/>
        </p:nvSpPr>
        <p:spPr bwMode="auto">
          <a:xfrm flipV="1">
            <a:off x="2124075" y="2205038"/>
            <a:ext cx="2303463" cy="71437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59" name="Line 95"/>
          <p:cNvSpPr>
            <a:spLocks noChangeShapeType="1"/>
          </p:cNvSpPr>
          <p:nvPr/>
        </p:nvSpPr>
        <p:spPr bwMode="auto">
          <a:xfrm flipV="1">
            <a:off x="2051050" y="2349500"/>
            <a:ext cx="2376488" cy="71438"/>
          </a:xfrm>
          <a:prstGeom prst="line">
            <a:avLst/>
          </a:prstGeom>
          <a:noFill/>
          <a:ln w="127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0" name="Freeform 96" descr="Сферы"/>
          <p:cNvSpPr>
            <a:spLocks/>
          </p:cNvSpPr>
          <p:nvPr/>
        </p:nvSpPr>
        <p:spPr bwMode="auto">
          <a:xfrm>
            <a:off x="4248150" y="1255713"/>
            <a:ext cx="1260475" cy="325437"/>
          </a:xfrm>
          <a:custGeom>
            <a:avLst/>
            <a:gdLst/>
            <a:ahLst/>
            <a:cxnLst>
              <a:cxn ang="0">
                <a:pos x="23" y="54"/>
              </a:cxn>
              <a:cxn ang="0">
                <a:pos x="23" y="8"/>
              </a:cxn>
              <a:cxn ang="0">
                <a:pos x="113" y="8"/>
              </a:cxn>
              <a:cxn ang="0">
                <a:pos x="385" y="8"/>
              </a:cxn>
              <a:cxn ang="0">
                <a:pos x="522" y="8"/>
              </a:cxn>
              <a:cxn ang="0">
                <a:pos x="658" y="8"/>
              </a:cxn>
              <a:cxn ang="0">
                <a:pos x="748" y="54"/>
              </a:cxn>
              <a:cxn ang="0">
                <a:pos x="794" y="99"/>
              </a:cxn>
              <a:cxn ang="0">
                <a:pos x="748" y="190"/>
              </a:cxn>
              <a:cxn ang="0">
                <a:pos x="703" y="190"/>
              </a:cxn>
              <a:cxn ang="0">
                <a:pos x="567" y="190"/>
              </a:cxn>
              <a:cxn ang="0">
                <a:pos x="385" y="144"/>
              </a:cxn>
              <a:cxn ang="0">
                <a:pos x="159" y="99"/>
              </a:cxn>
              <a:cxn ang="0">
                <a:pos x="23" y="54"/>
              </a:cxn>
            </a:cxnLst>
            <a:rect l="0" t="0" r="r" b="b"/>
            <a:pathLst>
              <a:path w="794" h="205">
                <a:moveTo>
                  <a:pt x="23" y="54"/>
                </a:moveTo>
                <a:cubicBezTo>
                  <a:pt x="0" y="39"/>
                  <a:pt x="8" y="16"/>
                  <a:pt x="23" y="8"/>
                </a:cubicBezTo>
                <a:cubicBezTo>
                  <a:pt x="38" y="0"/>
                  <a:pt x="53" y="8"/>
                  <a:pt x="113" y="8"/>
                </a:cubicBezTo>
                <a:cubicBezTo>
                  <a:pt x="173" y="8"/>
                  <a:pt x="317" y="8"/>
                  <a:pt x="385" y="8"/>
                </a:cubicBezTo>
                <a:cubicBezTo>
                  <a:pt x="453" y="8"/>
                  <a:pt x="477" y="8"/>
                  <a:pt x="522" y="8"/>
                </a:cubicBezTo>
                <a:cubicBezTo>
                  <a:pt x="567" y="8"/>
                  <a:pt x="620" y="0"/>
                  <a:pt x="658" y="8"/>
                </a:cubicBezTo>
                <a:cubicBezTo>
                  <a:pt x="696" y="16"/>
                  <a:pt x="725" y="39"/>
                  <a:pt x="748" y="54"/>
                </a:cubicBezTo>
                <a:cubicBezTo>
                  <a:pt x="771" y="69"/>
                  <a:pt x="794" y="76"/>
                  <a:pt x="794" y="99"/>
                </a:cubicBezTo>
                <a:cubicBezTo>
                  <a:pt x="794" y="122"/>
                  <a:pt x="763" y="175"/>
                  <a:pt x="748" y="190"/>
                </a:cubicBezTo>
                <a:cubicBezTo>
                  <a:pt x="733" y="205"/>
                  <a:pt x="733" y="190"/>
                  <a:pt x="703" y="190"/>
                </a:cubicBezTo>
                <a:cubicBezTo>
                  <a:pt x="673" y="190"/>
                  <a:pt x="620" y="198"/>
                  <a:pt x="567" y="190"/>
                </a:cubicBezTo>
                <a:cubicBezTo>
                  <a:pt x="514" y="182"/>
                  <a:pt x="453" y="159"/>
                  <a:pt x="385" y="144"/>
                </a:cubicBezTo>
                <a:cubicBezTo>
                  <a:pt x="317" y="129"/>
                  <a:pt x="219" y="114"/>
                  <a:pt x="159" y="99"/>
                </a:cubicBezTo>
                <a:cubicBezTo>
                  <a:pt x="99" y="84"/>
                  <a:pt x="46" y="69"/>
                  <a:pt x="23" y="54"/>
                </a:cubicBezTo>
                <a:close/>
              </a:path>
            </a:pathLst>
          </a:custGeom>
          <a:pattFill prst="sphere">
            <a:fgClr>
              <a:srgbClr val="CC3300"/>
            </a:fgClr>
            <a:bgClr>
              <a:srgbClr val="FE9786"/>
            </a:bgClr>
          </a:patt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1" name="Freeform 97"/>
          <p:cNvSpPr>
            <a:spLocks/>
          </p:cNvSpPr>
          <p:nvPr/>
        </p:nvSpPr>
        <p:spPr bwMode="auto">
          <a:xfrm>
            <a:off x="4500563" y="908050"/>
            <a:ext cx="1055687" cy="433388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36" y="46"/>
              </a:cxn>
              <a:cxn ang="0">
                <a:pos x="272" y="91"/>
              </a:cxn>
              <a:cxn ang="0">
                <a:pos x="453" y="91"/>
              </a:cxn>
              <a:cxn ang="0">
                <a:pos x="635" y="46"/>
              </a:cxn>
              <a:cxn ang="0">
                <a:pos x="635" y="91"/>
              </a:cxn>
              <a:cxn ang="0">
                <a:pos x="589" y="227"/>
              </a:cxn>
              <a:cxn ang="0">
                <a:pos x="589" y="273"/>
              </a:cxn>
            </a:cxnLst>
            <a:rect l="0" t="0" r="r" b="b"/>
            <a:pathLst>
              <a:path w="665" h="273">
                <a:moveTo>
                  <a:pt x="0" y="0"/>
                </a:moveTo>
                <a:cubicBezTo>
                  <a:pt x="45" y="15"/>
                  <a:pt x="91" y="31"/>
                  <a:pt x="136" y="46"/>
                </a:cubicBezTo>
                <a:cubicBezTo>
                  <a:pt x="181" y="61"/>
                  <a:pt x="219" y="84"/>
                  <a:pt x="272" y="91"/>
                </a:cubicBezTo>
                <a:cubicBezTo>
                  <a:pt x="325" y="98"/>
                  <a:pt x="393" y="98"/>
                  <a:pt x="453" y="91"/>
                </a:cubicBezTo>
                <a:cubicBezTo>
                  <a:pt x="513" y="84"/>
                  <a:pt x="605" y="46"/>
                  <a:pt x="635" y="46"/>
                </a:cubicBezTo>
                <a:cubicBezTo>
                  <a:pt x="665" y="46"/>
                  <a:pt x="643" y="61"/>
                  <a:pt x="635" y="91"/>
                </a:cubicBezTo>
                <a:cubicBezTo>
                  <a:pt x="627" y="121"/>
                  <a:pt x="597" y="197"/>
                  <a:pt x="589" y="227"/>
                </a:cubicBezTo>
                <a:cubicBezTo>
                  <a:pt x="581" y="257"/>
                  <a:pt x="589" y="265"/>
                  <a:pt x="589" y="273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2" name="Freeform 98"/>
          <p:cNvSpPr>
            <a:spLocks/>
          </p:cNvSpPr>
          <p:nvPr/>
        </p:nvSpPr>
        <p:spPr bwMode="auto">
          <a:xfrm>
            <a:off x="4356100" y="908050"/>
            <a:ext cx="144463" cy="360363"/>
          </a:xfrm>
          <a:custGeom>
            <a:avLst/>
            <a:gdLst/>
            <a:ahLst/>
            <a:cxnLst>
              <a:cxn ang="0">
                <a:pos x="91" y="0"/>
              </a:cxn>
              <a:cxn ang="0">
                <a:pos x="45" y="91"/>
              </a:cxn>
              <a:cxn ang="0">
                <a:pos x="0" y="227"/>
              </a:cxn>
            </a:cxnLst>
            <a:rect l="0" t="0" r="r" b="b"/>
            <a:pathLst>
              <a:path w="91" h="227">
                <a:moveTo>
                  <a:pt x="91" y="0"/>
                </a:moveTo>
                <a:cubicBezTo>
                  <a:pt x="75" y="26"/>
                  <a:pt x="60" y="53"/>
                  <a:pt x="45" y="91"/>
                </a:cubicBezTo>
                <a:cubicBezTo>
                  <a:pt x="30" y="129"/>
                  <a:pt x="7" y="204"/>
                  <a:pt x="0" y="227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4" name="Freeform 100"/>
          <p:cNvSpPr>
            <a:spLocks/>
          </p:cNvSpPr>
          <p:nvPr/>
        </p:nvSpPr>
        <p:spPr bwMode="auto">
          <a:xfrm>
            <a:off x="4270375" y="1341438"/>
            <a:ext cx="1477963" cy="1062037"/>
          </a:xfrm>
          <a:custGeom>
            <a:avLst/>
            <a:gdLst/>
            <a:ahLst/>
            <a:cxnLst>
              <a:cxn ang="0">
                <a:pos x="9" y="0"/>
              </a:cxn>
              <a:cxn ang="0">
                <a:pos x="9" y="136"/>
              </a:cxn>
              <a:cxn ang="0">
                <a:pos x="26" y="359"/>
              </a:cxn>
              <a:cxn ang="0">
                <a:pos x="166" y="623"/>
              </a:cxn>
              <a:cxn ang="0">
                <a:pos x="462" y="635"/>
              </a:cxn>
              <a:cxn ang="0">
                <a:pos x="734" y="635"/>
              </a:cxn>
              <a:cxn ang="0">
                <a:pos x="916" y="635"/>
              </a:cxn>
              <a:cxn ang="0">
                <a:pos x="822" y="555"/>
              </a:cxn>
              <a:cxn ang="0">
                <a:pos x="689" y="272"/>
              </a:cxn>
              <a:cxn ang="0">
                <a:pos x="689" y="136"/>
              </a:cxn>
            </a:cxnLst>
            <a:rect l="0" t="0" r="r" b="b"/>
            <a:pathLst>
              <a:path w="931" h="669">
                <a:moveTo>
                  <a:pt x="9" y="0"/>
                </a:moveTo>
                <a:cubicBezTo>
                  <a:pt x="9" y="38"/>
                  <a:pt x="6" y="76"/>
                  <a:pt x="9" y="136"/>
                </a:cubicBezTo>
                <a:cubicBezTo>
                  <a:pt x="12" y="196"/>
                  <a:pt x="0" y="278"/>
                  <a:pt x="26" y="359"/>
                </a:cubicBezTo>
                <a:cubicBezTo>
                  <a:pt x="52" y="440"/>
                  <a:pt x="93" y="577"/>
                  <a:pt x="166" y="623"/>
                </a:cubicBezTo>
                <a:cubicBezTo>
                  <a:pt x="239" y="669"/>
                  <a:pt x="367" y="633"/>
                  <a:pt x="462" y="635"/>
                </a:cubicBezTo>
                <a:cubicBezTo>
                  <a:pt x="557" y="637"/>
                  <a:pt x="658" y="635"/>
                  <a:pt x="734" y="635"/>
                </a:cubicBezTo>
                <a:cubicBezTo>
                  <a:pt x="810" y="635"/>
                  <a:pt x="901" y="648"/>
                  <a:pt x="916" y="635"/>
                </a:cubicBezTo>
                <a:cubicBezTo>
                  <a:pt x="931" y="622"/>
                  <a:pt x="860" y="615"/>
                  <a:pt x="822" y="555"/>
                </a:cubicBezTo>
                <a:cubicBezTo>
                  <a:pt x="784" y="495"/>
                  <a:pt x="711" y="342"/>
                  <a:pt x="689" y="272"/>
                </a:cubicBezTo>
                <a:cubicBezTo>
                  <a:pt x="667" y="202"/>
                  <a:pt x="689" y="159"/>
                  <a:pt x="689" y="136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5" name="Freeform 101"/>
          <p:cNvSpPr>
            <a:spLocks/>
          </p:cNvSpPr>
          <p:nvPr/>
        </p:nvSpPr>
        <p:spPr bwMode="auto">
          <a:xfrm>
            <a:off x="4284663" y="1484313"/>
            <a:ext cx="1087437" cy="1063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57" y="57"/>
              </a:cxn>
              <a:cxn ang="0">
                <a:pos x="685" y="61"/>
              </a:cxn>
            </a:cxnLst>
            <a:rect l="0" t="0" r="r" b="b"/>
            <a:pathLst>
              <a:path w="685" h="67">
                <a:moveTo>
                  <a:pt x="0" y="0"/>
                </a:moveTo>
                <a:cubicBezTo>
                  <a:pt x="59" y="9"/>
                  <a:pt x="243" y="47"/>
                  <a:pt x="357" y="57"/>
                </a:cubicBezTo>
                <a:cubicBezTo>
                  <a:pt x="471" y="67"/>
                  <a:pt x="617" y="60"/>
                  <a:pt x="685" y="61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6" name="Freeform 102"/>
          <p:cNvSpPr>
            <a:spLocks/>
          </p:cNvSpPr>
          <p:nvPr/>
        </p:nvSpPr>
        <p:spPr bwMode="auto">
          <a:xfrm>
            <a:off x="5508625" y="812800"/>
            <a:ext cx="1908175" cy="1271588"/>
          </a:xfrm>
          <a:custGeom>
            <a:avLst/>
            <a:gdLst/>
            <a:ahLst/>
            <a:cxnLst>
              <a:cxn ang="0">
                <a:pos x="0" y="106"/>
              </a:cxn>
              <a:cxn ang="0">
                <a:pos x="363" y="15"/>
              </a:cxn>
              <a:cxn ang="0">
                <a:pos x="408" y="15"/>
              </a:cxn>
              <a:cxn ang="0">
                <a:pos x="453" y="15"/>
              </a:cxn>
              <a:cxn ang="0">
                <a:pos x="499" y="60"/>
              </a:cxn>
              <a:cxn ang="0">
                <a:pos x="589" y="151"/>
              </a:cxn>
              <a:cxn ang="0">
                <a:pos x="816" y="197"/>
              </a:cxn>
              <a:cxn ang="0">
                <a:pos x="952" y="333"/>
              </a:cxn>
              <a:cxn ang="0">
                <a:pos x="1134" y="605"/>
              </a:cxn>
              <a:cxn ang="0">
                <a:pos x="1179" y="741"/>
              </a:cxn>
              <a:cxn ang="0">
                <a:pos x="998" y="786"/>
              </a:cxn>
              <a:cxn ang="0">
                <a:pos x="680" y="650"/>
              </a:cxn>
              <a:cxn ang="0">
                <a:pos x="317" y="378"/>
              </a:cxn>
            </a:cxnLst>
            <a:rect l="0" t="0" r="r" b="b"/>
            <a:pathLst>
              <a:path w="1202" h="801">
                <a:moveTo>
                  <a:pt x="0" y="106"/>
                </a:moveTo>
                <a:cubicBezTo>
                  <a:pt x="147" y="68"/>
                  <a:pt x="295" y="30"/>
                  <a:pt x="363" y="15"/>
                </a:cubicBezTo>
                <a:cubicBezTo>
                  <a:pt x="431" y="0"/>
                  <a:pt x="393" y="15"/>
                  <a:pt x="408" y="15"/>
                </a:cubicBezTo>
                <a:cubicBezTo>
                  <a:pt x="423" y="15"/>
                  <a:pt x="438" y="8"/>
                  <a:pt x="453" y="15"/>
                </a:cubicBezTo>
                <a:cubicBezTo>
                  <a:pt x="468" y="22"/>
                  <a:pt x="476" y="37"/>
                  <a:pt x="499" y="60"/>
                </a:cubicBezTo>
                <a:cubicBezTo>
                  <a:pt x="522" y="83"/>
                  <a:pt x="536" y="128"/>
                  <a:pt x="589" y="151"/>
                </a:cubicBezTo>
                <a:cubicBezTo>
                  <a:pt x="642" y="174"/>
                  <a:pt x="756" y="167"/>
                  <a:pt x="816" y="197"/>
                </a:cubicBezTo>
                <a:cubicBezTo>
                  <a:pt x="876" y="227"/>
                  <a:pt x="899" y="265"/>
                  <a:pt x="952" y="333"/>
                </a:cubicBezTo>
                <a:cubicBezTo>
                  <a:pt x="1005" y="401"/>
                  <a:pt x="1096" y="537"/>
                  <a:pt x="1134" y="605"/>
                </a:cubicBezTo>
                <a:cubicBezTo>
                  <a:pt x="1172" y="673"/>
                  <a:pt x="1202" y="711"/>
                  <a:pt x="1179" y="741"/>
                </a:cubicBezTo>
                <a:cubicBezTo>
                  <a:pt x="1156" y="771"/>
                  <a:pt x="1081" y="801"/>
                  <a:pt x="998" y="786"/>
                </a:cubicBezTo>
                <a:cubicBezTo>
                  <a:pt x="915" y="771"/>
                  <a:pt x="794" y="718"/>
                  <a:pt x="680" y="650"/>
                </a:cubicBezTo>
                <a:cubicBezTo>
                  <a:pt x="566" y="582"/>
                  <a:pt x="377" y="423"/>
                  <a:pt x="317" y="378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7" name="Freeform 103"/>
          <p:cNvSpPr>
            <a:spLocks/>
          </p:cNvSpPr>
          <p:nvPr/>
        </p:nvSpPr>
        <p:spPr bwMode="auto">
          <a:xfrm>
            <a:off x="5364163" y="981075"/>
            <a:ext cx="1068387" cy="576263"/>
          </a:xfrm>
          <a:custGeom>
            <a:avLst/>
            <a:gdLst/>
            <a:ahLst/>
            <a:cxnLst>
              <a:cxn ang="0">
                <a:pos x="0" y="363"/>
              </a:cxn>
              <a:cxn ang="0">
                <a:pos x="272" y="317"/>
              </a:cxn>
              <a:cxn ang="0">
                <a:pos x="408" y="272"/>
              </a:cxn>
              <a:cxn ang="0">
                <a:pos x="635" y="45"/>
              </a:cxn>
              <a:cxn ang="0">
                <a:pos x="635" y="0"/>
              </a:cxn>
              <a:cxn ang="0">
                <a:pos x="635" y="45"/>
              </a:cxn>
            </a:cxnLst>
            <a:rect l="0" t="0" r="r" b="b"/>
            <a:pathLst>
              <a:path w="673" h="363">
                <a:moveTo>
                  <a:pt x="0" y="363"/>
                </a:moveTo>
                <a:cubicBezTo>
                  <a:pt x="102" y="347"/>
                  <a:pt x="204" y="332"/>
                  <a:pt x="272" y="317"/>
                </a:cubicBezTo>
                <a:cubicBezTo>
                  <a:pt x="340" y="302"/>
                  <a:pt x="348" y="317"/>
                  <a:pt x="408" y="272"/>
                </a:cubicBezTo>
                <a:cubicBezTo>
                  <a:pt x="468" y="227"/>
                  <a:pt x="597" y="90"/>
                  <a:pt x="635" y="45"/>
                </a:cubicBezTo>
                <a:cubicBezTo>
                  <a:pt x="673" y="0"/>
                  <a:pt x="635" y="0"/>
                  <a:pt x="635" y="0"/>
                </a:cubicBezTo>
                <a:cubicBezTo>
                  <a:pt x="635" y="0"/>
                  <a:pt x="635" y="22"/>
                  <a:pt x="635" y="45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8" name="Freeform 104"/>
          <p:cNvSpPr>
            <a:spLocks/>
          </p:cNvSpPr>
          <p:nvPr/>
        </p:nvSpPr>
        <p:spPr bwMode="auto">
          <a:xfrm>
            <a:off x="5724525" y="1916113"/>
            <a:ext cx="1189038" cy="565150"/>
          </a:xfrm>
          <a:custGeom>
            <a:avLst/>
            <a:gdLst/>
            <a:ahLst/>
            <a:cxnLst>
              <a:cxn ang="0">
                <a:pos x="0" y="273"/>
              </a:cxn>
              <a:cxn ang="0">
                <a:pos x="181" y="273"/>
              </a:cxn>
              <a:cxn ang="0">
                <a:pos x="408" y="227"/>
              </a:cxn>
              <a:cxn ang="0">
                <a:pos x="499" y="227"/>
              </a:cxn>
              <a:cxn ang="0">
                <a:pos x="726" y="318"/>
              </a:cxn>
              <a:cxn ang="0">
                <a:pos x="635" y="0"/>
              </a:cxn>
            </a:cxnLst>
            <a:rect l="0" t="0" r="r" b="b"/>
            <a:pathLst>
              <a:path w="749" h="356">
                <a:moveTo>
                  <a:pt x="0" y="273"/>
                </a:moveTo>
                <a:cubicBezTo>
                  <a:pt x="56" y="277"/>
                  <a:pt x="113" y="281"/>
                  <a:pt x="181" y="273"/>
                </a:cubicBezTo>
                <a:cubicBezTo>
                  <a:pt x="249" y="265"/>
                  <a:pt x="355" y="235"/>
                  <a:pt x="408" y="227"/>
                </a:cubicBezTo>
                <a:cubicBezTo>
                  <a:pt x="461" y="219"/>
                  <a:pt x="446" y="212"/>
                  <a:pt x="499" y="227"/>
                </a:cubicBezTo>
                <a:cubicBezTo>
                  <a:pt x="552" y="242"/>
                  <a:pt x="703" y="356"/>
                  <a:pt x="726" y="318"/>
                </a:cubicBezTo>
                <a:cubicBezTo>
                  <a:pt x="749" y="280"/>
                  <a:pt x="650" y="53"/>
                  <a:pt x="635" y="0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69" name="Freeform 105"/>
          <p:cNvSpPr>
            <a:spLocks/>
          </p:cNvSpPr>
          <p:nvPr/>
        </p:nvSpPr>
        <p:spPr bwMode="auto">
          <a:xfrm>
            <a:off x="6276975" y="1052513"/>
            <a:ext cx="1103313" cy="863600"/>
          </a:xfrm>
          <a:custGeom>
            <a:avLst/>
            <a:gdLst/>
            <a:ahLst/>
            <a:cxnLst>
              <a:cxn ang="0">
                <a:pos x="60" y="0"/>
              </a:cxn>
              <a:cxn ang="0">
                <a:pos x="15" y="136"/>
              </a:cxn>
              <a:cxn ang="0">
                <a:pos x="15" y="227"/>
              </a:cxn>
              <a:cxn ang="0">
                <a:pos x="105" y="363"/>
              </a:cxn>
              <a:cxn ang="0">
                <a:pos x="287" y="454"/>
              </a:cxn>
              <a:cxn ang="0">
                <a:pos x="378" y="499"/>
              </a:cxn>
              <a:cxn ang="0">
                <a:pos x="695" y="544"/>
              </a:cxn>
            </a:cxnLst>
            <a:rect l="0" t="0" r="r" b="b"/>
            <a:pathLst>
              <a:path w="695" h="544">
                <a:moveTo>
                  <a:pt x="60" y="0"/>
                </a:moveTo>
                <a:cubicBezTo>
                  <a:pt x="41" y="49"/>
                  <a:pt x="22" y="98"/>
                  <a:pt x="15" y="136"/>
                </a:cubicBezTo>
                <a:cubicBezTo>
                  <a:pt x="8" y="174"/>
                  <a:pt x="0" y="189"/>
                  <a:pt x="15" y="227"/>
                </a:cubicBezTo>
                <a:cubicBezTo>
                  <a:pt x="30" y="265"/>
                  <a:pt x="60" y="325"/>
                  <a:pt x="105" y="363"/>
                </a:cubicBezTo>
                <a:cubicBezTo>
                  <a:pt x="150" y="401"/>
                  <a:pt x="242" y="431"/>
                  <a:pt x="287" y="454"/>
                </a:cubicBezTo>
                <a:cubicBezTo>
                  <a:pt x="332" y="477"/>
                  <a:pt x="310" y="484"/>
                  <a:pt x="378" y="499"/>
                </a:cubicBezTo>
                <a:cubicBezTo>
                  <a:pt x="446" y="514"/>
                  <a:pt x="642" y="537"/>
                  <a:pt x="695" y="544"/>
                </a:cubicBezTo>
              </a:path>
            </a:pathLst>
          </a:custGeom>
          <a:noFill/>
          <a:ln w="28575" cmpd="sng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0" name="Line 106"/>
          <p:cNvSpPr>
            <a:spLocks noChangeShapeType="1"/>
          </p:cNvSpPr>
          <p:nvPr/>
        </p:nvSpPr>
        <p:spPr bwMode="auto">
          <a:xfrm flipH="1">
            <a:off x="5508625" y="981075"/>
            <a:ext cx="142875" cy="5762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1" name="Line 107"/>
          <p:cNvSpPr>
            <a:spLocks noChangeShapeType="1"/>
          </p:cNvSpPr>
          <p:nvPr/>
        </p:nvSpPr>
        <p:spPr bwMode="auto">
          <a:xfrm flipH="1">
            <a:off x="5724525" y="908050"/>
            <a:ext cx="142875" cy="5762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2" name="Line 108"/>
          <p:cNvSpPr>
            <a:spLocks noChangeShapeType="1"/>
          </p:cNvSpPr>
          <p:nvPr/>
        </p:nvSpPr>
        <p:spPr bwMode="auto">
          <a:xfrm flipH="1">
            <a:off x="5940425" y="836613"/>
            <a:ext cx="144463" cy="5762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4" name="Line 110"/>
          <p:cNvSpPr>
            <a:spLocks noChangeShapeType="1"/>
          </p:cNvSpPr>
          <p:nvPr/>
        </p:nvSpPr>
        <p:spPr bwMode="auto">
          <a:xfrm flipH="1">
            <a:off x="6156325" y="836613"/>
            <a:ext cx="71438" cy="4318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5" name="Line 111"/>
          <p:cNvSpPr>
            <a:spLocks noChangeShapeType="1"/>
          </p:cNvSpPr>
          <p:nvPr/>
        </p:nvSpPr>
        <p:spPr bwMode="auto">
          <a:xfrm flipV="1">
            <a:off x="5364163" y="1557338"/>
            <a:ext cx="792162" cy="1428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6" name="Line 112"/>
          <p:cNvSpPr>
            <a:spLocks noChangeShapeType="1"/>
          </p:cNvSpPr>
          <p:nvPr/>
        </p:nvSpPr>
        <p:spPr bwMode="auto">
          <a:xfrm flipV="1">
            <a:off x="5435600" y="1700213"/>
            <a:ext cx="865188" cy="1444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7" name="Line 113"/>
          <p:cNvSpPr>
            <a:spLocks noChangeShapeType="1"/>
          </p:cNvSpPr>
          <p:nvPr/>
        </p:nvSpPr>
        <p:spPr bwMode="auto">
          <a:xfrm flipV="1">
            <a:off x="5508625" y="1844675"/>
            <a:ext cx="1008063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8" name="Line 114"/>
          <p:cNvSpPr>
            <a:spLocks noChangeShapeType="1"/>
          </p:cNvSpPr>
          <p:nvPr/>
        </p:nvSpPr>
        <p:spPr bwMode="auto">
          <a:xfrm flipV="1">
            <a:off x="5580063" y="1989138"/>
            <a:ext cx="1223962" cy="215900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79" name="Line 115"/>
          <p:cNvSpPr>
            <a:spLocks noChangeShapeType="1"/>
          </p:cNvSpPr>
          <p:nvPr/>
        </p:nvSpPr>
        <p:spPr bwMode="auto">
          <a:xfrm flipV="1">
            <a:off x="5940425" y="2205038"/>
            <a:ext cx="863600" cy="144462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1" name="Line 117"/>
          <p:cNvSpPr>
            <a:spLocks noChangeShapeType="1"/>
          </p:cNvSpPr>
          <p:nvPr/>
        </p:nvSpPr>
        <p:spPr bwMode="auto">
          <a:xfrm>
            <a:off x="6084888" y="1341438"/>
            <a:ext cx="1150937" cy="7191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2" name="Line 118"/>
          <p:cNvSpPr>
            <a:spLocks noChangeShapeType="1"/>
          </p:cNvSpPr>
          <p:nvPr/>
        </p:nvSpPr>
        <p:spPr bwMode="auto">
          <a:xfrm>
            <a:off x="6227763" y="1196975"/>
            <a:ext cx="1152525" cy="719138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3" name="Line 119"/>
          <p:cNvSpPr>
            <a:spLocks noChangeShapeType="1"/>
          </p:cNvSpPr>
          <p:nvPr/>
        </p:nvSpPr>
        <p:spPr bwMode="auto">
          <a:xfrm>
            <a:off x="6372225" y="1052513"/>
            <a:ext cx="792163" cy="50482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4" name="Line 120"/>
          <p:cNvSpPr>
            <a:spLocks noChangeShapeType="1"/>
          </p:cNvSpPr>
          <p:nvPr/>
        </p:nvSpPr>
        <p:spPr bwMode="auto">
          <a:xfrm flipV="1">
            <a:off x="6300788" y="1196975"/>
            <a:ext cx="576262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5" name="Line 121"/>
          <p:cNvSpPr>
            <a:spLocks noChangeShapeType="1"/>
          </p:cNvSpPr>
          <p:nvPr/>
        </p:nvSpPr>
        <p:spPr bwMode="auto">
          <a:xfrm flipV="1">
            <a:off x="6372225" y="1412875"/>
            <a:ext cx="647700" cy="144463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6" name="Line 122"/>
          <p:cNvSpPr>
            <a:spLocks noChangeShapeType="1"/>
          </p:cNvSpPr>
          <p:nvPr/>
        </p:nvSpPr>
        <p:spPr bwMode="auto">
          <a:xfrm flipV="1">
            <a:off x="6588125" y="1557338"/>
            <a:ext cx="576263" cy="142875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7" name="Line 123"/>
          <p:cNvSpPr>
            <a:spLocks noChangeShapeType="1"/>
          </p:cNvSpPr>
          <p:nvPr/>
        </p:nvSpPr>
        <p:spPr bwMode="auto">
          <a:xfrm flipV="1">
            <a:off x="6948488" y="1773238"/>
            <a:ext cx="360362" cy="71437"/>
          </a:xfrm>
          <a:prstGeom prst="line">
            <a:avLst/>
          </a:prstGeom>
          <a:noFill/>
          <a:ln w="12700">
            <a:solidFill>
              <a:srgbClr val="CC33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8" name="Line 124"/>
          <p:cNvSpPr>
            <a:spLocks noChangeShapeType="1"/>
          </p:cNvSpPr>
          <p:nvPr/>
        </p:nvSpPr>
        <p:spPr bwMode="auto">
          <a:xfrm flipV="1">
            <a:off x="4284663" y="1557338"/>
            <a:ext cx="503237" cy="28733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89" name="Line 125"/>
          <p:cNvSpPr>
            <a:spLocks noChangeShapeType="1"/>
          </p:cNvSpPr>
          <p:nvPr/>
        </p:nvSpPr>
        <p:spPr bwMode="auto">
          <a:xfrm flipV="1">
            <a:off x="4356100" y="1628775"/>
            <a:ext cx="720725" cy="4318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90" name="Line 126"/>
          <p:cNvSpPr>
            <a:spLocks noChangeShapeType="1"/>
          </p:cNvSpPr>
          <p:nvPr/>
        </p:nvSpPr>
        <p:spPr bwMode="auto">
          <a:xfrm flipV="1">
            <a:off x="4500563" y="1700213"/>
            <a:ext cx="863600" cy="5048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91" name="Line 127"/>
          <p:cNvSpPr>
            <a:spLocks noChangeShapeType="1"/>
          </p:cNvSpPr>
          <p:nvPr/>
        </p:nvSpPr>
        <p:spPr bwMode="auto">
          <a:xfrm flipV="1">
            <a:off x="4716463" y="1916113"/>
            <a:ext cx="719137" cy="433387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92" name="Line 128"/>
          <p:cNvSpPr>
            <a:spLocks noChangeShapeType="1"/>
          </p:cNvSpPr>
          <p:nvPr/>
        </p:nvSpPr>
        <p:spPr bwMode="auto">
          <a:xfrm flipV="1">
            <a:off x="5148263" y="2133600"/>
            <a:ext cx="360362" cy="2159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396" name="Text Box 132"/>
          <p:cNvSpPr txBox="1">
            <a:spLocks noChangeArrowheads="1"/>
          </p:cNvSpPr>
          <p:nvPr/>
        </p:nvSpPr>
        <p:spPr bwMode="auto">
          <a:xfrm>
            <a:off x="2124075" y="1412875"/>
            <a:ext cx="3603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</a:t>
            </a:r>
          </a:p>
        </p:txBody>
      </p:sp>
      <p:sp>
        <p:nvSpPr>
          <p:cNvPr id="11397" name="Text Box 133"/>
          <p:cNvSpPr txBox="1">
            <a:spLocks noChangeArrowheads="1"/>
          </p:cNvSpPr>
          <p:nvPr/>
        </p:nvSpPr>
        <p:spPr bwMode="auto">
          <a:xfrm>
            <a:off x="1547813" y="1341438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2</a:t>
            </a:r>
          </a:p>
        </p:txBody>
      </p:sp>
      <p:sp>
        <p:nvSpPr>
          <p:cNvPr id="11399" name="Text Box 135"/>
          <p:cNvSpPr txBox="1">
            <a:spLocks noChangeArrowheads="1"/>
          </p:cNvSpPr>
          <p:nvPr/>
        </p:nvSpPr>
        <p:spPr bwMode="auto">
          <a:xfrm>
            <a:off x="2484438" y="26035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3</a:t>
            </a:r>
          </a:p>
        </p:txBody>
      </p:sp>
      <p:sp>
        <p:nvSpPr>
          <p:cNvPr id="11400" name="Text Box 136"/>
          <p:cNvSpPr txBox="1">
            <a:spLocks noChangeArrowheads="1"/>
          </p:cNvSpPr>
          <p:nvPr/>
        </p:nvSpPr>
        <p:spPr bwMode="auto">
          <a:xfrm>
            <a:off x="3419475" y="692150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4</a:t>
            </a:r>
          </a:p>
        </p:txBody>
      </p:sp>
      <p:sp>
        <p:nvSpPr>
          <p:cNvPr id="11401" name="Text Box 137"/>
          <p:cNvSpPr txBox="1">
            <a:spLocks noChangeArrowheads="1"/>
          </p:cNvSpPr>
          <p:nvPr/>
        </p:nvSpPr>
        <p:spPr bwMode="auto">
          <a:xfrm>
            <a:off x="3419475" y="1341438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5</a:t>
            </a:r>
          </a:p>
        </p:txBody>
      </p:sp>
      <p:sp>
        <p:nvSpPr>
          <p:cNvPr id="11402" name="Text Box 138"/>
          <p:cNvSpPr txBox="1">
            <a:spLocks noChangeArrowheads="1"/>
          </p:cNvSpPr>
          <p:nvPr/>
        </p:nvSpPr>
        <p:spPr bwMode="auto">
          <a:xfrm>
            <a:off x="3348038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6</a:t>
            </a:r>
          </a:p>
        </p:txBody>
      </p:sp>
      <p:sp>
        <p:nvSpPr>
          <p:cNvPr id="11403" name="Text Box 139"/>
          <p:cNvSpPr txBox="1">
            <a:spLocks noChangeArrowheads="1"/>
          </p:cNvSpPr>
          <p:nvPr/>
        </p:nvSpPr>
        <p:spPr bwMode="auto">
          <a:xfrm>
            <a:off x="4356100" y="771525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7</a:t>
            </a:r>
          </a:p>
        </p:txBody>
      </p:sp>
      <p:sp>
        <p:nvSpPr>
          <p:cNvPr id="11404" name="Text Box 140"/>
          <p:cNvSpPr txBox="1">
            <a:spLocks noChangeArrowheads="1"/>
          </p:cNvSpPr>
          <p:nvPr/>
        </p:nvSpPr>
        <p:spPr bwMode="auto">
          <a:xfrm>
            <a:off x="4932363" y="10525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8</a:t>
            </a:r>
          </a:p>
        </p:txBody>
      </p:sp>
      <p:sp>
        <p:nvSpPr>
          <p:cNvPr id="11405" name="Text Box 141"/>
          <p:cNvSpPr txBox="1">
            <a:spLocks noChangeArrowheads="1"/>
          </p:cNvSpPr>
          <p:nvPr/>
        </p:nvSpPr>
        <p:spPr bwMode="auto">
          <a:xfrm>
            <a:off x="4716463" y="162877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9</a:t>
            </a:r>
          </a:p>
        </p:txBody>
      </p:sp>
      <p:sp>
        <p:nvSpPr>
          <p:cNvPr id="11406" name="Text Box 142"/>
          <p:cNvSpPr txBox="1">
            <a:spLocks noChangeArrowheads="1"/>
          </p:cNvSpPr>
          <p:nvPr/>
        </p:nvSpPr>
        <p:spPr bwMode="auto">
          <a:xfrm>
            <a:off x="5580063" y="836613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10</a:t>
            </a:r>
          </a:p>
        </p:txBody>
      </p:sp>
      <p:sp>
        <p:nvSpPr>
          <p:cNvPr id="11407" name="Text Box 143"/>
          <p:cNvSpPr txBox="1">
            <a:spLocks noChangeArrowheads="1"/>
          </p:cNvSpPr>
          <p:nvPr/>
        </p:nvSpPr>
        <p:spPr bwMode="auto">
          <a:xfrm>
            <a:off x="5651500" y="1628775"/>
            <a:ext cx="7921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11</a:t>
            </a:r>
          </a:p>
        </p:txBody>
      </p:sp>
      <p:sp>
        <p:nvSpPr>
          <p:cNvPr id="11408" name="Text Box 144"/>
          <p:cNvSpPr txBox="1">
            <a:spLocks noChangeArrowheads="1"/>
          </p:cNvSpPr>
          <p:nvPr/>
        </p:nvSpPr>
        <p:spPr bwMode="auto">
          <a:xfrm>
            <a:off x="6659563" y="1635125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dirty="0">
                <a:solidFill>
                  <a:srgbClr val="F9F311"/>
                </a:solidFill>
              </a:rPr>
              <a:t>12</a:t>
            </a:r>
          </a:p>
        </p:txBody>
      </p:sp>
      <p:sp>
        <p:nvSpPr>
          <p:cNvPr id="11409" name="Text Box 145"/>
          <p:cNvSpPr txBox="1">
            <a:spLocks noChangeArrowheads="1"/>
          </p:cNvSpPr>
          <p:nvPr/>
        </p:nvSpPr>
        <p:spPr bwMode="auto">
          <a:xfrm>
            <a:off x="6300788" y="981075"/>
            <a:ext cx="7921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13</a:t>
            </a:r>
          </a:p>
        </p:txBody>
      </p:sp>
      <p:sp>
        <p:nvSpPr>
          <p:cNvPr id="11410" name="Rectangle 146"/>
          <p:cNvSpPr>
            <a:spLocks noChangeArrowheads="1"/>
          </p:cNvSpPr>
          <p:nvPr/>
        </p:nvSpPr>
        <p:spPr bwMode="auto">
          <a:xfrm>
            <a:off x="1042988" y="3141663"/>
            <a:ext cx="2879725" cy="358775"/>
          </a:xfrm>
          <a:prstGeom prst="rect">
            <a:avLst/>
          </a:prstGeom>
          <a:solidFill>
            <a:srgbClr val="A3EC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Передняя   четвертина</a:t>
            </a:r>
          </a:p>
        </p:txBody>
      </p:sp>
      <p:sp>
        <p:nvSpPr>
          <p:cNvPr id="11411" name="Rectangle 147"/>
          <p:cNvSpPr>
            <a:spLocks noChangeArrowheads="1"/>
          </p:cNvSpPr>
          <p:nvPr/>
        </p:nvSpPr>
        <p:spPr bwMode="auto">
          <a:xfrm>
            <a:off x="5219700" y="3141663"/>
            <a:ext cx="2879725" cy="358775"/>
          </a:xfrm>
          <a:prstGeom prst="rect">
            <a:avLst/>
          </a:prstGeom>
          <a:solidFill>
            <a:srgbClr val="A3ECFB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Задняя  четвертина</a:t>
            </a:r>
          </a:p>
        </p:txBody>
      </p:sp>
      <p:sp>
        <p:nvSpPr>
          <p:cNvPr id="11413" name="Rectangle 149"/>
          <p:cNvSpPr>
            <a:spLocks noChangeArrowheads="1"/>
          </p:cNvSpPr>
          <p:nvPr/>
        </p:nvSpPr>
        <p:spPr bwMode="auto">
          <a:xfrm>
            <a:off x="179388" y="3862388"/>
            <a:ext cx="1727200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Отруба</a:t>
            </a:r>
          </a:p>
        </p:txBody>
      </p:sp>
      <p:sp>
        <p:nvSpPr>
          <p:cNvPr id="11414" name="Rectangle 150"/>
          <p:cNvSpPr>
            <a:spLocks noChangeArrowheads="1"/>
          </p:cNvSpPr>
          <p:nvPr/>
        </p:nvSpPr>
        <p:spPr bwMode="auto">
          <a:xfrm>
            <a:off x="2268538" y="3862388"/>
            <a:ext cx="1944687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1415" name="Rectangle 151"/>
          <p:cNvSpPr>
            <a:spLocks noChangeArrowheads="1"/>
          </p:cNvSpPr>
          <p:nvPr/>
        </p:nvSpPr>
        <p:spPr bwMode="auto">
          <a:xfrm>
            <a:off x="4860925" y="3862388"/>
            <a:ext cx="1727200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Отруба</a:t>
            </a:r>
          </a:p>
        </p:txBody>
      </p:sp>
      <p:sp>
        <p:nvSpPr>
          <p:cNvPr id="11416" name="Rectangle 152"/>
          <p:cNvSpPr>
            <a:spLocks noChangeArrowheads="1"/>
          </p:cNvSpPr>
          <p:nvPr/>
        </p:nvSpPr>
        <p:spPr bwMode="auto">
          <a:xfrm>
            <a:off x="7019925" y="3862388"/>
            <a:ext cx="1944688" cy="287337"/>
          </a:xfrm>
          <a:prstGeom prst="rect">
            <a:avLst/>
          </a:prstGeom>
          <a:solidFill>
            <a:srgbClr val="FFCDC5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1417" name="Rectangle 153"/>
          <p:cNvSpPr>
            <a:spLocks noChangeArrowheads="1"/>
          </p:cNvSpPr>
          <p:nvPr/>
        </p:nvSpPr>
        <p:spPr bwMode="auto">
          <a:xfrm>
            <a:off x="323850" y="4437063"/>
            <a:ext cx="1368425" cy="11525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-"/>
            </a:pPr>
            <a:r>
              <a:rPr lang="ru-RU" sz="1900" dirty="0">
                <a:solidFill>
                  <a:srgbClr val="008000"/>
                </a:solidFill>
              </a:rPr>
              <a:t> </a:t>
            </a:r>
            <a:r>
              <a:rPr lang="ru-RU" sz="1900" dirty="0"/>
              <a:t>Шея</a:t>
            </a:r>
          </a:p>
          <a:p>
            <a:pPr>
              <a:buFontTx/>
              <a:buChar char="-"/>
            </a:pPr>
            <a:r>
              <a:rPr lang="ru-RU" sz="1900" dirty="0"/>
              <a:t> Лопатка</a:t>
            </a:r>
          </a:p>
          <a:p>
            <a:pPr>
              <a:buFontTx/>
              <a:buChar char="-"/>
            </a:pPr>
            <a:r>
              <a:rPr lang="ru-RU" sz="1900" dirty="0"/>
              <a:t> </a:t>
            </a:r>
            <a:r>
              <a:rPr lang="ru-RU" sz="1900" dirty="0" err="1"/>
              <a:t>Спино</a:t>
            </a:r>
            <a:r>
              <a:rPr lang="ru-RU" sz="1900" dirty="0"/>
              <a:t>-</a:t>
            </a:r>
          </a:p>
          <a:p>
            <a:r>
              <a:rPr lang="ru-RU" sz="1900" dirty="0"/>
              <a:t>   грудной</a:t>
            </a:r>
          </a:p>
        </p:txBody>
      </p:sp>
      <p:sp>
        <p:nvSpPr>
          <p:cNvPr id="11418" name="Rectangle 154"/>
          <p:cNvSpPr>
            <a:spLocks noChangeArrowheads="1"/>
          </p:cNvSpPr>
          <p:nvPr/>
        </p:nvSpPr>
        <p:spPr bwMode="auto">
          <a:xfrm>
            <a:off x="1908175" y="4437063"/>
            <a:ext cx="2232025" cy="2232025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 dirty="0"/>
              <a:t>1 – плечевая часть</a:t>
            </a:r>
          </a:p>
          <a:p>
            <a:r>
              <a:rPr lang="ru-RU" sz="1900" dirty="0"/>
              <a:t>2 – заплечная часть</a:t>
            </a:r>
          </a:p>
          <a:p>
            <a:r>
              <a:rPr lang="ru-RU" sz="1900" dirty="0"/>
              <a:t>3 – подлопаточная </a:t>
            </a:r>
          </a:p>
          <a:p>
            <a:r>
              <a:rPr lang="ru-RU" sz="1900" dirty="0"/>
              <a:t>      часть</a:t>
            </a:r>
          </a:p>
          <a:p>
            <a:r>
              <a:rPr lang="ru-RU" sz="1900" dirty="0"/>
              <a:t>4 – толстый край</a:t>
            </a:r>
          </a:p>
          <a:p>
            <a:r>
              <a:rPr lang="ru-RU" sz="1900" dirty="0"/>
              <a:t>5 – покромка</a:t>
            </a:r>
          </a:p>
          <a:p>
            <a:r>
              <a:rPr lang="ru-RU" sz="1900" dirty="0"/>
              <a:t>6 - грудинка</a:t>
            </a:r>
          </a:p>
        </p:txBody>
      </p:sp>
      <p:sp>
        <p:nvSpPr>
          <p:cNvPr id="11419" name="Rectangle 155"/>
          <p:cNvSpPr>
            <a:spLocks noChangeArrowheads="1"/>
          </p:cNvSpPr>
          <p:nvPr/>
        </p:nvSpPr>
        <p:spPr bwMode="auto">
          <a:xfrm>
            <a:off x="4643438" y="4437063"/>
            <a:ext cx="1873250" cy="792162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buFontTx/>
              <a:buChar char="-"/>
            </a:pPr>
            <a:r>
              <a:rPr lang="ru-RU" sz="1900" dirty="0"/>
              <a:t> Поясничный</a:t>
            </a:r>
          </a:p>
          <a:p>
            <a:pPr>
              <a:buFontTx/>
              <a:buChar char="-"/>
            </a:pPr>
            <a:r>
              <a:rPr lang="ru-RU" sz="1900" dirty="0"/>
              <a:t> Тазобедренный</a:t>
            </a:r>
          </a:p>
        </p:txBody>
      </p:sp>
      <p:sp>
        <p:nvSpPr>
          <p:cNvPr id="11420" name="Rectangle 156"/>
          <p:cNvSpPr>
            <a:spLocks noChangeArrowheads="1"/>
          </p:cNvSpPr>
          <p:nvPr/>
        </p:nvSpPr>
        <p:spPr bwMode="auto">
          <a:xfrm>
            <a:off x="6804025" y="4438650"/>
            <a:ext cx="2305050" cy="2303463"/>
          </a:xfrm>
          <a:prstGeom prst="rect">
            <a:avLst/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 dirty="0"/>
              <a:t>7 – тонкий край</a:t>
            </a:r>
          </a:p>
          <a:p>
            <a:r>
              <a:rPr lang="ru-RU" sz="1900" dirty="0"/>
              <a:t>8 – вырезка</a:t>
            </a:r>
          </a:p>
          <a:p>
            <a:r>
              <a:rPr lang="ru-RU" sz="1900" dirty="0"/>
              <a:t>9 – </a:t>
            </a:r>
            <a:r>
              <a:rPr lang="ru-RU" sz="1900" dirty="0" err="1"/>
              <a:t>пашина</a:t>
            </a:r>
            <a:endParaRPr lang="ru-RU" sz="1900" dirty="0"/>
          </a:p>
          <a:p>
            <a:r>
              <a:rPr lang="ru-RU" sz="1900" dirty="0"/>
              <a:t>10 – верхняя часть</a:t>
            </a:r>
          </a:p>
          <a:p>
            <a:r>
              <a:rPr lang="ru-RU" sz="1900" dirty="0"/>
              <a:t>11 – боковая часть</a:t>
            </a:r>
          </a:p>
          <a:p>
            <a:r>
              <a:rPr lang="ru-RU" sz="1900" dirty="0"/>
              <a:t>12 – </a:t>
            </a:r>
            <a:r>
              <a:rPr lang="ru-RU" sz="1900" dirty="0" err="1"/>
              <a:t>наружняя</a:t>
            </a:r>
            <a:r>
              <a:rPr lang="ru-RU" sz="1900" dirty="0"/>
              <a:t> часть</a:t>
            </a:r>
          </a:p>
          <a:p>
            <a:r>
              <a:rPr lang="ru-RU" sz="1900" dirty="0"/>
              <a:t>13 – </a:t>
            </a:r>
            <a:r>
              <a:rPr lang="ru-RU" sz="1900" dirty="0" err="1"/>
              <a:t>внутрення</a:t>
            </a:r>
            <a:r>
              <a:rPr lang="ru-RU" sz="1900" dirty="0"/>
              <a:t> час</a:t>
            </a:r>
            <a:r>
              <a:rPr lang="ru-RU" sz="1900" dirty="0">
                <a:solidFill>
                  <a:srgbClr val="993300"/>
                </a:solidFill>
              </a:rPr>
              <a:t>т</a:t>
            </a:r>
            <a:r>
              <a:rPr lang="ru-RU" sz="1900" dirty="0"/>
              <a:t>ь</a:t>
            </a:r>
          </a:p>
        </p:txBody>
      </p:sp>
      <p:sp>
        <p:nvSpPr>
          <p:cNvPr id="11421" name="Line 157"/>
          <p:cNvSpPr>
            <a:spLocks noChangeShapeType="1"/>
          </p:cNvSpPr>
          <p:nvPr/>
        </p:nvSpPr>
        <p:spPr bwMode="auto">
          <a:xfrm flipH="1">
            <a:off x="1042988" y="3500438"/>
            <a:ext cx="12969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2" name="Line 158"/>
          <p:cNvSpPr>
            <a:spLocks noChangeShapeType="1"/>
          </p:cNvSpPr>
          <p:nvPr/>
        </p:nvSpPr>
        <p:spPr bwMode="auto">
          <a:xfrm>
            <a:off x="2339975" y="3500438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3" name="Line 159"/>
          <p:cNvSpPr>
            <a:spLocks noChangeShapeType="1"/>
          </p:cNvSpPr>
          <p:nvPr/>
        </p:nvSpPr>
        <p:spPr bwMode="auto">
          <a:xfrm flipH="1">
            <a:off x="5580063" y="3500438"/>
            <a:ext cx="1296987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4" name="Line 160"/>
          <p:cNvSpPr>
            <a:spLocks noChangeShapeType="1"/>
          </p:cNvSpPr>
          <p:nvPr/>
        </p:nvSpPr>
        <p:spPr bwMode="auto">
          <a:xfrm>
            <a:off x="6877050" y="3500438"/>
            <a:ext cx="936625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6" name="Line 162"/>
          <p:cNvSpPr>
            <a:spLocks noChangeShapeType="1"/>
          </p:cNvSpPr>
          <p:nvPr/>
        </p:nvSpPr>
        <p:spPr bwMode="auto">
          <a:xfrm>
            <a:off x="97155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7" name="Line 163"/>
          <p:cNvSpPr>
            <a:spLocks noChangeShapeType="1"/>
          </p:cNvSpPr>
          <p:nvPr/>
        </p:nvSpPr>
        <p:spPr bwMode="auto">
          <a:xfrm>
            <a:off x="3132138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8" name="Line 164"/>
          <p:cNvSpPr>
            <a:spLocks noChangeShapeType="1"/>
          </p:cNvSpPr>
          <p:nvPr/>
        </p:nvSpPr>
        <p:spPr bwMode="auto">
          <a:xfrm>
            <a:off x="565150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29" name="Line 165"/>
          <p:cNvSpPr>
            <a:spLocks noChangeShapeType="1"/>
          </p:cNvSpPr>
          <p:nvPr/>
        </p:nvSpPr>
        <p:spPr bwMode="auto">
          <a:xfrm>
            <a:off x="7956550" y="4149725"/>
            <a:ext cx="0" cy="287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430" name="Text Box 166"/>
          <p:cNvSpPr txBox="1">
            <a:spLocks noChangeArrowheads="1"/>
          </p:cNvSpPr>
          <p:nvPr/>
        </p:nvSpPr>
        <p:spPr bwMode="auto">
          <a:xfrm>
            <a:off x="2843213" y="2636838"/>
            <a:ext cx="4105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/>
              <a:t>Схема разделки говяжьей туши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107950" y="115888"/>
            <a:ext cx="8856663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/>
              <a:t>Полуфабрикаты из говядины</a:t>
            </a:r>
          </a:p>
          <a:p>
            <a:endParaRPr lang="ru-RU" b="1" i="1" u="sng" dirty="0">
              <a:solidFill>
                <a:srgbClr val="0000FF"/>
              </a:solidFill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68313" y="1412875"/>
            <a:ext cx="1871662" cy="57467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Вырезка</a:t>
            </a:r>
          </a:p>
        </p:txBody>
      </p:sp>
      <p:sp>
        <p:nvSpPr>
          <p:cNvPr id="18439" name="Rectangle 7"/>
          <p:cNvSpPr>
            <a:spLocks noChangeArrowheads="1"/>
          </p:cNvSpPr>
          <p:nvPr/>
        </p:nvSpPr>
        <p:spPr bwMode="auto">
          <a:xfrm>
            <a:off x="2989263" y="765175"/>
            <a:ext cx="2016125" cy="3603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18440" name="Rectangle 8"/>
          <p:cNvSpPr>
            <a:spLocks noChangeArrowheads="1"/>
          </p:cNvSpPr>
          <p:nvPr/>
        </p:nvSpPr>
        <p:spPr bwMode="auto">
          <a:xfrm>
            <a:off x="2989263" y="134143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8441" name="Rectangle 9"/>
          <p:cNvSpPr>
            <a:spLocks noChangeArrowheads="1"/>
          </p:cNvSpPr>
          <p:nvPr/>
        </p:nvSpPr>
        <p:spPr bwMode="auto">
          <a:xfrm>
            <a:off x="2989263" y="2133600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8442" name="AutoShape 10"/>
          <p:cNvSpPr>
            <a:spLocks/>
          </p:cNvSpPr>
          <p:nvPr/>
        </p:nvSpPr>
        <p:spPr bwMode="auto">
          <a:xfrm>
            <a:off x="2413000" y="765175"/>
            <a:ext cx="431800" cy="2016125"/>
          </a:xfrm>
          <a:prstGeom prst="leftBrace">
            <a:avLst>
              <a:gd name="adj1" fmla="val 3890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43" name="Rectangle 11"/>
          <p:cNvSpPr>
            <a:spLocks noChangeArrowheads="1"/>
          </p:cNvSpPr>
          <p:nvPr/>
        </p:nvSpPr>
        <p:spPr bwMode="auto">
          <a:xfrm>
            <a:off x="5940425" y="693738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Ростбиф</a:t>
            </a:r>
          </a:p>
        </p:txBody>
      </p:sp>
      <p:sp>
        <p:nvSpPr>
          <p:cNvPr id="18444" name="Rectangle 12"/>
          <p:cNvSpPr>
            <a:spLocks noChangeArrowheads="1"/>
          </p:cNvSpPr>
          <p:nvPr/>
        </p:nvSpPr>
        <p:spPr bwMode="auto">
          <a:xfrm>
            <a:off x="5940425" y="1125538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Лангет (1 – 2 см)</a:t>
            </a:r>
          </a:p>
        </p:txBody>
      </p:sp>
      <p:sp>
        <p:nvSpPr>
          <p:cNvPr id="18445" name="Rectangle 13"/>
          <p:cNvSpPr>
            <a:spLocks noChangeArrowheads="1"/>
          </p:cNvSpPr>
          <p:nvPr/>
        </p:nvSpPr>
        <p:spPr bwMode="auto">
          <a:xfrm>
            <a:off x="5940425" y="1557338"/>
            <a:ext cx="2376488" cy="287337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Филе (3 - 4 см)</a:t>
            </a:r>
          </a:p>
        </p:txBody>
      </p:sp>
      <p:sp>
        <p:nvSpPr>
          <p:cNvPr id="18446" name="Rectangle 14"/>
          <p:cNvSpPr>
            <a:spLocks noChangeArrowheads="1"/>
          </p:cNvSpPr>
          <p:nvPr/>
        </p:nvSpPr>
        <p:spPr bwMode="auto">
          <a:xfrm>
            <a:off x="5940425" y="1989138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Бифштекс (2 - 3 см)</a:t>
            </a: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5940425" y="242093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Бефстроганов</a:t>
            </a:r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 flipV="1">
            <a:off x="5005388" y="836613"/>
            <a:ext cx="935037" cy="1444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49" name="Line 17"/>
          <p:cNvSpPr>
            <a:spLocks noChangeShapeType="1"/>
          </p:cNvSpPr>
          <p:nvPr/>
        </p:nvSpPr>
        <p:spPr bwMode="auto">
          <a:xfrm flipV="1">
            <a:off x="5005388" y="1268413"/>
            <a:ext cx="935037" cy="3603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0" name="Line 18"/>
          <p:cNvSpPr>
            <a:spLocks noChangeShapeType="1"/>
          </p:cNvSpPr>
          <p:nvPr/>
        </p:nvSpPr>
        <p:spPr bwMode="auto">
          <a:xfrm>
            <a:off x="5005388" y="1628775"/>
            <a:ext cx="935037" cy="730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1" name="Line 19"/>
          <p:cNvSpPr>
            <a:spLocks noChangeShapeType="1"/>
          </p:cNvSpPr>
          <p:nvPr/>
        </p:nvSpPr>
        <p:spPr bwMode="auto">
          <a:xfrm>
            <a:off x="5005388" y="1628775"/>
            <a:ext cx="935037" cy="5048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2" name="Line 20"/>
          <p:cNvSpPr>
            <a:spLocks noChangeShapeType="1"/>
          </p:cNvSpPr>
          <p:nvPr/>
        </p:nvSpPr>
        <p:spPr bwMode="auto">
          <a:xfrm>
            <a:off x="5005388" y="2420938"/>
            <a:ext cx="935037" cy="1444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179388" y="4365625"/>
            <a:ext cx="2087562" cy="792163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Толстый и </a:t>
            </a:r>
          </a:p>
          <a:p>
            <a:pPr algn="ctr"/>
            <a:r>
              <a:rPr lang="ru-RU" sz="2000"/>
              <a:t>Тонкий край</a:t>
            </a:r>
          </a:p>
        </p:txBody>
      </p:sp>
      <p:sp>
        <p:nvSpPr>
          <p:cNvPr id="18454" name="Rectangle 22"/>
          <p:cNvSpPr>
            <a:spLocks noChangeArrowheads="1"/>
          </p:cNvSpPr>
          <p:nvPr/>
        </p:nvSpPr>
        <p:spPr bwMode="auto">
          <a:xfrm>
            <a:off x="2987675" y="3068638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18455" name="Rectangle 23"/>
          <p:cNvSpPr>
            <a:spLocks noChangeArrowheads="1"/>
          </p:cNvSpPr>
          <p:nvPr/>
        </p:nvSpPr>
        <p:spPr bwMode="auto">
          <a:xfrm>
            <a:off x="2987675" y="414972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8456" name="Rectangle 24"/>
          <p:cNvSpPr>
            <a:spLocks noChangeArrowheads="1"/>
          </p:cNvSpPr>
          <p:nvPr/>
        </p:nvSpPr>
        <p:spPr bwMode="auto">
          <a:xfrm>
            <a:off x="3059113" y="580548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8457" name="AutoShape 25"/>
          <p:cNvSpPr>
            <a:spLocks/>
          </p:cNvSpPr>
          <p:nvPr/>
        </p:nvSpPr>
        <p:spPr bwMode="auto">
          <a:xfrm>
            <a:off x="2411413" y="3068638"/>
            <a:ext cx="431800" cy="3455987"/>
          </a:xfrm>
          <a:prstGeom prst="leftBrace">
            <a:avLst>
              <a:gd name="adj1" fmla="val 66697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8458" name="Rectangle 26"/>
          <p:cNvSpPr>
            <a:spLocks noChangeArrowheads="1"/>
          </p:cNvSpPr>
          <p:nvPr/>
        </p:nvSpPr>
        <p:spPr bwMode="auto">
          <a:xfrm>
            <a:off x="5938838" y="2997200"/>
            <a:ext cx="2376487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Ростбиф</a:t>
            </a:r>
          </a:p>
        </p:txBody>
      </p:sp>
      <p:sp>
        <p:nvSpPr>
          <p:cNvPr id="18459" name="Rectangle 27"/>
          <p:cNvSpPr>
            <a:spLocks noChangeArrowheads="1"/>
          </p:cNvSpPr>
          <p:nvPr/>
        </p:nvSpPr>
        <p:spPr bwMode="auto">
          <a:xfrm>
            <a:off x="5938838" y="3429000"/>
            <a:ext cx="2376487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Антрекот (1,5 – 2 см)</a:t>
            </a:r>
          </a:p>
        </p:txBody>
      </p:sp>
      <p:sp>
        <p:nvSpPr>
          <p:cNvPr id="18460" name="Rectangle 28"/>
          <p:cNvSpPr>
            <a:spLocks noChangeArrowheads="1"/>
          </p:cNvSpPr>
          <p:nvPr/>
        </p:nvSpPr>
        <p:spPr bwMode="auto">
          <a:xfrm>
            <a:off x="5938838" y="3860800"/>
            <a:ext cx="2376487" cy="287338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Ромштекс (1,5 - 2 см)</a:t>
            </a:r>
          </a:p>
        </p:txBody>
      </p:sp>
      <p:sp>
        <p:nvSpPr>
          <p:cNvPr id="18461" name="Rectangle 29"/>
          <p:cNvSpPr>
            <a:spLocks noChangeArrowheads="1"/>
          </p:cNvSpPr>
          <p:nvPr/>
        </p:nvSpPr>
        <p:spPr bwMode="auto">
          <a:xfrm>
            <a:off x="5938838" y="4292600"/>
            <a:ext cx="2376487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Бифштекс </a:t>
            </a:r>
            <a:r>
              <a:rPr lang="ru-RU" sz="2000"/>
              <a:t>(2 - 3 см)</a:t>
            </a:r>
            <a:endParaRPr lang="ru-RU" sz="1900"/>
          </a:p>
        </p:txBody>
      </p:sp>
      <p:sp>
        <p:nvSpPr>
          <p:cNvPr id="18462" name="Rectangle 30"/>
          <p:cNvSpPr>
            <a:spLocks noChangeArrowheads="1"/>
          </p:cNvSpPr>
          <p:nvPr/>
        </p:nvSpPr>
        <p:spPr bwMode="auto">
          <a:xfrm>
            <a:off x="5940425" y="5588000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Бефстроганов</a:t>
            </a:r>
          </a:p>
        </p:txBody>
      </p:sp>
      <p:sp>
        <p:nvSpPr>
          <p:cNvPr id="18463" name="Line 31"/>
          <p:cNvSpPr>
            <a:spLocks noChangeShapeType="1"/>
          </p:cNvSpPr>
          <p:nvPr/>
        </p:nvSpPr>
        <p:spPr bwMode="auto">
          <a:xfrm flipV="1">
            <a:off x="5003800" y="3140075"/>
            <a:ext cx="935038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4" name="Line 32"/>
          <p:cNvSpPr>
            <a:spLocks noChangeShapeType="1"/>
          </p:cNvSpPr>
          <p:nvPr/>
        </p:nvSpPr>
        <p:spPr bwMode="auto">
          <a:xfrm flipV="1">
            <a:off x="5003800" y="3571875"/>
            <a:ext cx="935038" cy="865188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5" name="Line 33"/>
          <p:cNvSpPr>
            <a:spLocks noChangeShapeType="1"/>
          </p:cNvSpPr>
          <p:nvPr/>
        </p:nvSpPr>
        <p:spPr bwMode="auto">
          <a:xfrm flipV="1">
            <a:off x="5003800" y="4005263"/>
            <a:ext cx="935038" cy="4318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6" name="Line 34"/>
          <p:cNvSpPr>
            <a:spLocks noChangeShapeType="1"/>
          </p:cNvSpPr>
          <p:nvPr/>
        </p:nvSpPr>
        <p:spPr bwMode="auto">
          <a:xfrm>
            <a:off x="5003800" y="4437063"/>
            <a:ext cx="935038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7" name="Line 35"/>
          <p:cNvSpPr>
            <a:spLocks noChangeShapeType="1"/>
          </p:cNvSpPr>
          <p:nvPr/>
        </p:nvSpPr>
        <p:spPr bwMode="auto">
          <a:xfrm>
            <a:off x="5003800" y="4437063"/>
            <a:ext cx="936625" cy="7921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68" name="Rectangle 36"/>
          <p:cNvSpPr>
            <a:spLocks noChangeArrowheads="1"/>
          </p:cNvSpPr>
          <p:nvPr/>
        </p:nvSpPr>
        <p:spPr bwMode="auto">
          <a:xfrm>
            <a:off x="5940425" y="4724400"/>
            <a:ext cx="3024188" cy="287338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Зразы натуральные (0,5 см)</a:t>
            </a:r>
          </a:p>
        </p:txBody>
      </p:sp>
      <p:sp>
        <p:nvSpPr>
          <p:cNvPr id="18469" name="Line 37"/>
          <p:cNvSpPr>
            <a:spLocks noChangeShapeType="1"/>
          </p:cNvSpPr>
          <p:nvPr/>
        </p:nvSpPr>
        <p:spPr bwMode="auto">
          <a:xfrm>
            <a:off x="5003800" y="4437063"/>
            <a:ext cx="936625" cy="4318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70" name="Rectangle 38"/>
          <p:cNvSpPr>
            <a:spLocks noChangeArrowheads="1"/>
          </p:cNvSpPr>
          <p:nvPr/>
        </p:nvSpPr>
        <p:spPr bwMode="auto">
          <a:xfrm>
            <a:off x="5940425" y="5157788"/>
            <a:ext cx="3203575" cy="287337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Зразы панированные (0,5 см)</a:t>
            </a:r>
          </a:p>
        </p:txBody>
      </p:sp>
      <p:sp>
        <p:nvSpPr>
          <p:cNvPr id="18471" name="Rectangle 39"/>
          <p:cNvSpPr>
            <a:spLocks noChangeArrowheads="1"/>
          </p:cNvSpPr>
          <p:nvPr/>
        </p:nvSpPr>
        <p:spPr bwMode="auto">
          <a:xfrm>
            <a:off x="5940425" y="60213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Поджарка</a:t>
            </a:r>
          </a:p>
        </p:txBody>
      </p:sp>
      <p:sp>
        <p:nvSpPr>
          <p:cNvPr id="18472" name="Rectangle 40"/>
          <p:cNvSpPr>
            <a:spLocks noChangeArrowheads="1"/>
          </p:cNvSpPr>
          <p:nvPr/>
        </p:nvSpPr>
        <p:spPr bwMode="auto">
          <a:xfrm>
            <a:off x="5940425" y="64531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Шашлык</a:t>
            </a:r>
          </a:p>
        </p:txBody>
      </p:sp>
      <p:sp>
        <p:nvSpPr>
          <p:cNvPr id="18473" name="Line 41"/>
          <p:cNvSpPr>
            <a:spLocks noChangeShapeType="1"/>
          </p:cNvSpPr>
          <p:nvPr/>
        </p:nvSpPr>
        <p:spPr bwMode="auto">
          <a:xfrm>
            <a:off x="5076825" y="6092825"/>
            <a:ext cx="863600" cy="730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74" name="Line 42"/>
          <p:cNvSpPr>
            <a:spLocks noChangeShapeType="1"/>
          </p:cNvSpPr>
          <p:nvPr/>
        </p:nvSpPr>
        <p:spPr bwMode="auto">
          <a:xfrm>
            <a:off x="5076825" y="6092825"/>
            <a:ext cx="863600" cy="5048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8475" name="Line 43"/>
          <p:cNvSpPr>
            <a:spLocks noChangeShapeType="1"/>
          </p:cNvSpPr>
          <p:nvPr/>
        </p:nvSpPr>
        <p:spPr bwMode="auto">
          <a:xfrm flipV="1">
            <a:off x="5076825" y="5734050"/>
            <a:ext cx="863600" cy="35877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468313" y="765175"/>
            <a:ext cx="2303462" cy="1225550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Верхняя и </a:t>
            </a:r>
          </a:p>
          <a:p>
            <a:pPr algn="ctr"/>
            <a:r>
              <a:rPr lang="ru-RU" sz="2000"/>
              <a:t>внутренняя часть </a:t>
            </a:r>
          </a:p>
          <a:p>
            <a:pPr algn="ctr"/>
            <a:r>
              <a:rPr lang="ru-RU" sz="2000"/>
              <a:t>задней ноги</a:t>
            </a:r>
          </a:p>
        </p:txBody>
      </p:sp>
      <p:sp>
        <p:nvSpPr>
          <p:cNvPr id="19461" name="Rectangle 5"/>
          <p:cNvSpPr>
            <a:spLocks noChangeArrowheads="1"/>
          </p:cNvSpPr>
          <p:nvPr/>
        </p:nvSpPr>
        <p:spPr bwMode="auto">
          <a:xfrm>
            <a:off x="3421063" y="331788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3421063" y="908050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3421063" y="1700213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9464" name="AutoShape 8"/>
          <p:cNvSpPr>
            <a:spLocks/>
          </p:cNvSpPr>
          <p:nvPr/>
        </p:nvSpPr>
        <p:spPr bwMode="auto">
          <a:xfrm>
            <a:off x="2844800" y="331788"/>
            <a:ext cx="431800" cy="2016125"/>
          </a:xfrm>
          <a:prstGeom prst="leftBrace">
            <a:avLst>
              <a:gd name="adj1" fmla="val 3890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6372225" y="260350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Тушение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6372225" y="692150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Ромштекс</a:t>
            </a:r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6372225" y="1123950"/>
            <a:ext cx="2376488" cy="287338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Отбивная</a:t>
            </a:r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6372225" y="1555750"/>
            <a:ext cx="2376488" cy="288925"/>
          </a:xfrm>
          <a:prstGeom prst="rect">
            <a:avLst/>
          </a:prstGeom>
          <a:solidFill>
            <a:srgbClr val="006600">
              <a:alpha val="2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Поджарка</a:t>
            </a:r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6372225" y="1987550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Бефстроганов</a:t>
            </a: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 flipV="1">
            <a:off x="5437188" y="403225"/>
            <a:ext cx="935037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 flipV="1">
            <a:off x="5437188" y="835025"/>
            <a:ext cx="935037" cy="3603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5437188" y="1195388"/>
            <a:ext cx="935037" cy="730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73" name="Line 17"/>
          <p:cNvSpPr>
            <a:spLocks noChangeShapeType="1"/>
          </p:cNvSpPr>
          <p:nvPr/>
        </p:nvSpPr>
        <p:spPr bwMode="auto">
          <a:xfrm flipV="1">
            <a:off x="5437188" y="1700213"/>
            <a:ext cx="935037" cy="2889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74" name="Line 18"/>
          <p:cNvSpPr>
            <a:spLocks noChangeShapeType="1"/>
          </p:cNvSpPr>
          <p:nvPr/>
        </p:nvSpPr>
        <p:spPr bwMode="auto">
          <a:xfrm>
            <a:off x="5437188" y="1987550"/>
            <a:ext cx="935037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468313" y="2997200"/>
            <a:ext cx="2303462" cy="1225550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Боковая и </a:t>
            </a:r>
          </a:p>
          <a:p>
            <a:pPr algn="ctr"/>
            <a:r>
              <a:rPr lang="ru-RU" sz="2000"/>
              <a:t>наружная часть </a:t>
            </a:r>
          </a:p>
          <a:p>
            <a:pPr algn="ctr"/>
            <a:r>
              <a:rPr lang="ru-RU" sz="2000"/>
              <a:t>задней ноги</a:t>
            </a:r>
          </a:p>
        </p:txBody>
      </p:sp>
      <p:sp>
        <p:nvSpPr>
          <p:cNvPr id="19491" name="Rectangle 35"/>
          <p:cNvSpPr>
            <a:spLocks noChangeArrowheads="1"/>
          </p:cNvSpPr>
          <p:nvPr/>
        </p:nvSpPr>
        <p:spPr bwMode="auto">
          <a:xfrm>
            <a:off x="3421063" y="2563813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19492" name="Rectangle 36"/>
          <p:cNvSpPr>
            <a:spLocks noChangeArrowheads="1"/>
          </p:cNvSpPr>
          <p:nvPr/>
        </p:nvSpPr>
        <p:spPr bwMode="auto">
          <a:xfrm>
            <a:off x="3421063" y="314007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9493" name="Rectangle 37"/>
          <p:cNvSpPr>
            <a:spLocks noChangeArrowheads="1"/>
          </p:cNvSpPr>
          <p:nvPr/>
        </p:nvSpPr>
        <p:spPr bwMode="auto">
          <a:xfrm>
            <a:off x="3421063" y="393223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9494" name="AutoShape 38"/>
          <p:cNvSpPr>
            <a:spLocks/>
          </p:cNvSpPr>
          <p:nvPr/>
        </p:nvSpPr>
        <p:spPr bwMode="auto">
          <a:xfrm>
            <a:off x="2844800" y="2563813"/>
            <a:ext cx="431800" cy="2016125"/>
          </a:xfrm>
          <a:prstGeom prst="leftBrace">
            <a:avLst>
              <a:gd name="adj1" fmla="val 38909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495" name="Rectangle 39"/>
          <p:cNvSpPr>
            <a:spLocks noChangeArrowheads="1"/>
          </p:cNvSpPr>
          <p:nvPr/>
        </p:nvSpPr>
        <p:spPr bwMode="auto">
          <a:xfrm>
            <a:off x="6372225" y="2492375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Варка</a:t>
            </a:r>
          </a:p>
        </p:txBody>
      </p:sp>
      <p:sp>
        <p:nvSpPr>
          <p:cNvPr id="19496" name="Rectangle 40"/>
          <p:cNvSpPr>
            <a:spLocks noChangeArrowheads="1"/>
          </p:cNvSpPr>
          <p:nvPr/>
        </p:nvSpPr>
        <p:spPr bwMode="auto">
          <a:xfrm>
            <a:off x="6372225" y="2924175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Говядина духовая</a:t>
            </a:r>
          </a:p>
        </p:txBody>
      </p:sp>
      <p:sp>
        <p:nvSpPr>
          <p:cNvPr id="19497" name="Rectangle 41"/>
          <p:cNvSpPr>
            <a:spLocks noChangeArrowheads="1"/>
          </p:cNvSpPr>
          <p:nvPr/>
        </p:nvSpPr>
        <p:spPr bwMode="auto">
          <a:xfrm>
            <a:off x="6372225" y="3355975"/>
            <a:ext cx="2376488" cy="577850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Говядина в кисло-</a:t>
            </a:r>
          </a:p>
          <a:p>
            <a:r>
              <a:rPr lang="ru-RU" sz="1900"/>
              <a:t>сладком соусе</a:t>
            </a:r>
          </a:p>
        </p:txBody>
      </p:sp>
      <p:sp>
        <p:nvSpPr>
          <p:cNvPr id="19498" name="Rectangle 42"/>
          <p:cNvSpPr>
            <a:spLocks noChangeArrowheads="1"/>
          </p:cNvSpPr>
          <p:nvPr/>
        </p:nvSpPr>
        <p:spPr bwMode="auto">
          <a:xfrm>
            <a:off x="6372225" y="4076700"/>
            <a:ext cx="2376488" cy="288925"/>
          </a:xfrm>
          <a:prstGeom prst="rect">
            <a:avLst/>
          </a:prstGeom>
          <a:solidFill>
            <a:srgbClr val="006600">
              <a:alpha val="2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Азу</a:t>
            </a:r>
          </a:p>
        </p:txBody>
      </p:sp>
      <p:sp>
        <p:nvSpPr>
          <p:cNvPr id="19500" name="Line 44"/>
          <p:cNvSpPr>
            <a:spLocks noChangeShapeType="1"/>
          </p:cNvSpPr>
          <p:nvPr/>
        </p:nvSpPr>
        <p:spPr bwMode="auto">
          <a:xfrm flipV="1">
            <a:off x="5437188" y="2635250"/>
            <a:ext cx="935037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01" name="Line 45"/>
          <p:cNvSpPr>
            <a:spLocks noChangeShapeType="1"/>
          </p:cNvSpPr>
          <p:nvPr/>
        </p:nvSpPr>
        <p:spPr bwMode="auto">
          <a:xfrm flipV="1">
            <a:off x="5437188" y="3067050"/>
            <a:ext cx="935037" cy="3603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02" name="Line 46"/>
          <p:cNvSpPr>
            <a:spLocks noChangeShapeType="1"/>
          </p:cNvSpPr>
          <p:nvPr/>
        </p:nvSpPr>
        <p:spPr bwMode="auto">
          <a:xfrm>
            <a:off x="5437188" y="3427413"/>
            <a:ext cx="935037" cy="730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03" name="Line 47"/>
          <p:cNvSpPr>
            <a:spLocks noChangeShapeType="1"/>
          </p:cNvSpPr>
          <p:nvPr/>
        </p:nvSpPr>
        <p:spPr bwMode="auto">
          <a:xfrm flipV="1">
            <a:off x="5437188" y="4221163"/>
            <a:ext cx="935037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395288" y="4797425"/>
            <a:ext cx="2376487" cy="1077913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Лопатка,</a:t>
            </a:r>
          </a:p>
          <a:p>
            <a:pPr algn="ctr"/>
            <a:r>
              <a:rPr lang="ru-RU" sz="2000"/>
              <a:t>Грудинка,</a:t>
            </a:r>
          </a:p>
          <a:p>
            <a:pPr algn="ctr"/>
            <a:r>
              <a:rPr lang="ru-RU" sz="2000"/>
              <a:t>Покромка</a:t>
            </a:r>
          </a:p>
        </p:txBody>
      </p:sp>
      <p:sp>
        <p:nvSpPr>
          <p:cNvPr id="19506" name="Rectangle 50"/>
          <p:cNvSpPr>
            <a:spLocks noChangeArrowheads="1"/>
          </p:cNvSpPr>
          <p:nvPr/>
        </p:nvSpPr>
        <p:spPr bwMode="auto">
          <a:xfrm>
            <a:off x="3421063" y="4725988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19509" name="AutoShape 53"/>
          <p:cNvSpPr>
            <a:spLocks/>
          </p:cNvSpPr>
          <p:nvPr/>
        </p:nvSpPr>
        <p:spPr bwMode="auto">
          <a:xfrm>
            <a:off x="2844800" y="4725988"/>
            <a:ext cx="431800" cy="1079500"/>
          </a:xfrm>
          <a:prstGeom prst="leftBrace">
            <a:avLst>
              <a:gd name="adj1" fmla="val 20833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9510" name="Rectangle 54"/>
          <p:cNvSpPr>
            <a:spLocks noChangeArrowheads="1"/>
          </p:cNvSpPr>
          <p:nvPr/>
        </p:nvSpPr>
        <p:spPr bwMode="auto">
          <a:xfrm>
            <a:off x="6372225" y="4654550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Варка</a:t>
            </a:r>
          </a:p>
        </p:txBody>
      </p:sp>
      <p:sp>
        <p:nvSpPr>
          <p:cNvPr id="19514" name="Line 58"/>
          <p:cNvSpPr>
            <a:spLocks noChangeShapeType="1"/>
          </p:cNvSpPr>
          <p:nvPr/>
        </p:nvSpPr>
        <p:spPr bwMode="auto">
          <a:xfrm flipV="1">
            <a:off x="5437188" y="4797425"/>
            <a:ext cx="935037" cy="144463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17" name="Line 61"/>
          <p:cNvSpPr>
            <a:spLocks noChangeShapeType="1"/>
          </p:cNvSpPr>
          <p:nvPr/>
        </p:nvSpPr>
        <p:spPr bwMode="auto">
          <a:xfrm>
            <a:off x="5435600" y="5516563"/>
            <a:ext cx="936625" cy="1444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18" name="Rectangle 62"/>
          <p:cNvSpPr>
            <a:spLocks noChangeArrowheads="1"/>
          </p:cNvSpPr>
          <p:nvPr/>
        </p:nvSpPr>
        <p:spPr bwMode="auto">
          <a:xfrm>
            <a:off x="3419475" y="522922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19519" name="Rectangle 63"/>
          <p:cNvSpPr>
            <a:spLocks noChangeArrowheads="1"/>
          </p:cNvSpPr>
          <p:nvPr/>
        </p:nvSpPr>
        <p:spPr bwMode="auto">
          <a:xfrm>
            <a:off x="6372225" y="5084763"/>
            <a:ext cx="2376488" cy="288925"/>
          </a:xfrm>
          <a:prstGeom prst="rect">
            <a:avLst/>
          </a:prstGeom>
          <a:solidFill>
            <a:srgbClr val="006600">
              <a:alpha val="2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Гуляш</a:t>
            </a:r>
          </a:p>
        </p:txBody>
      </p:sp>
      <p:sp>
        <p:nvSpPr>
          <p:cNvPr id="19520" name="Line 64"/>
          <p:cNvSpPr>
            <a:spLocks noChangeShapeType="1"/>
          </p:cNvSpPr>
          <p:nvPr/>
        </p:nvSpPr>
        <p:spPr bwMode="auto">
          <a:xfrm flipV="1">
            <a:off x="5435600" y="5229225"/>
            <a:ext cx="936625" cy="287338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521" name="Rectangle 65"/>
          <p:cNvSpPr>
            <a:spLocks noChangeArrowheads="1"/>
          </p:cNvSpPr>
          <p:nvPr/>
        </p:nvSpPr>
        <p:spPr bwMode="auto">
          <a:xfrm>
            <a:off x="6372225" y="5516563"/>
            <a:ext cx="2376488" cy="288925"/>
          </a:xfrm>
          <a:prstGeom prst="rect">
            <a:avLst/>
          </a:prstGeom>
          <a:solidFill>
            <a:srgbClr val="006600">
              <a:alpha val="2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Рагу</a:t>
            </a:r>
          </a:p>
        </p:txBody>
      </p:sp>
      <p:sp>
        <p:nvSpPr>
          <p:cNvPr id="19522" name="Oval 66"/>
          <p:cNvSpPr>
            <a:spLocks noChangeArrowheads="1"/>
          </p:cNvSpPr>
          <p:nvPr/>
        </p:nvSpPr>
        <p:spPr bwMode="auto">
          <a:xfrm>
            <a:off x="468313" y="6021388"/>
            <a:ext cx="2376487" cy="601662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Шея,</a:t>
            </a:r>
          </a:p>
          <a:p>
            <a:pPr algn="ctr"/>
            <a:r>
              <a:rPr lang="ru-RU" sz="2000"/>
              <a:t>Обрезь</a:t>
            </a:r>
          </a:p>
        </p:txBody>
      </p:sp>
      <p:sp>
        <p:nvSpPr>
          <p:cNvPr id="19528" name="Rectangle 72"/>
          <p:cNvSpPr>
            <a:spLocks noChangeArrowheads="1"/>
          </p:cNvSpPr>
          <p:nvPr/>
        </p:nvSpPr>
        <p:spPr bwMode="auto">
          <a:xfrm>
            <a:off x="3419475" y="602138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Котлетная масса</a:t>
            </a:r>
          </a:p>
        </p:txBody>
      </p:sp>
      <p:sp>
        <p:nvSpPr>
          <p:cNvPr id="19532" name="Line 76"/>
          <p:cNvSpPr>
            <a:spLocks noChangeShapeType="1"/>
          </p:cNvSpPr>
          <p:nvPr/>
        </p:nvSpPr>
        <p:spPr bwMode="auto">
          <a:xfrm flipV="1">
            <a:off x="2843213" y="6308725"/>
            <a:ext cx="5778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85794"/>
          </a:xfrm>
        </p:spPr>
        <p:txBody>
          <a:bodyPr>
            <a:normAutofit fontScale="90000"/>
          </a:bodyPr>
          <a:lstStyle/>
          <a:p>
            <a:br>
              <a:rPr lang="ru-RU" sz="36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из говядины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их использование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/>
          <a:lstStyle/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9154" name="Picture 2" descr="вырезка говяжья МастерКок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428736"/>
            <a:ext cx="3929090" cy="2047889"/>
          </a:xfrm>
          <a:prstGeom prst="rect">
            <a:avLst/>
          </a:prstGeom>
          <a:noFill/>
        </p:spPr>
      </p:pic>
      <p:pic>
        <p:nvPicPr>
          <p:cNvPr id="49156" name="Picture 4" descr="толстый край МастерКок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988" y="1428737"/>
            <a:ext cx="4069416" cy="207170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428860" y="1500175"/>
            <a:ext cx="20002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       Вырезка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429000"/>
            <a:ext cx="350046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Используется для жарки целиком </a:t>
            </a:r>
            <a:r>
              <a:rPr lang="ru-RU" i="1" dirty="0"/>
              <a:t>(ростбиф). </a:t>
            </a:r>
          </a:p>
          <a:p>
            <a:pPr algn="just"/>
            <a:r>
              <a:rPr lang="ru-RU" dirty="0"/>
              <a:t>А так же порционно – </a:t>
            </a:r>
            <a:r>
              <a:rPr lang="ru-RU" i="1" dirty="0"/>
              <a:t>бифштексы, филе, лангеты.</a:t>
            </a:r>
          </a:p>
          <a:p>
            <a:pPr algn="just"/>
            <a:r>
              <a:rPr lang="ru-RU" dirty="0"/>
              <a:t> К мелкокусковым полуфабрикатам из вырезки относят – </a:t>
            </a:r>
            <a:r>
              <a:rPr lang="ru-RU" i="1" dirty="0"/>
              <a:t>бефстроганов, мясо для шашлыка.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643438" y="1428736"/>
            <a:ext cx="450056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Спинная часть длиннейшей мышцы спины (толстый край)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572000" y="4643446"/>
            <a:ext cx="41434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/>
              <a:t>Для жарки целиком </a:t>
            </a:r>
            <a:r>
              <a:rPr lang="ru-RU" i="1" dirty="0"/>
              <a:t>(ростбиф). </a:t>
            </a:r>
            <a:r>
              <a:rPr lang="ru-RU" dirty="0"/>
              <a:t>Порционно – </a:t>
            </a:r>
            <a:r>
              <a:rPr lang="ru-RU" i="1" dirty="0"/>
              <a:t>антрекоты, ромштексы. </a:t>
            </a:r>
          </a:p>
          <a:p>
            <a:pPr algn="just"/>
            <a:r>
              <a:rPr lang="ru-RU" dirty="0"/>
              <a:t>Мелкокусковые – </a:t>
            </a:r>
            <a:r>
              <a:rPr lang="ru-RU" i="1" dirty="0"/>
              <a:t>поджарка, бефстроганов.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тонкий край МастерКок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500174"/>
            <a:ext cx="3857622" cy="2571748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из говядины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          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786322"/>
            <a:ext cx="44291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dirty="0"/>
          </a:p>
          <a:p>
            <a:pPr algn="just"/>
            <a:r>
              <a:rPr lang="ru-RU" dirty="0"/>
              <a:t>Для жарки целиком </a:t>
            </a:r>
            <a:r>
              <a:rPr lang="ru-RU" i="1" dirty="0"/>
              <a:t>(ростбиф). </a:t>
            </a:r>
            <a:r>
              <a:rPr lang="ru-RU" dirty="0"/>
              <a:t>Порционно – </a:t>
            </a:r>
            <a:r>
              <a:rPr lang="ru-RU" i="1" dirty="0"/>
              <a:t>антрекоты, ромштексы. </a:t>
            </a:r>
          </a:p>
          <a:p>
            <a:pPr algn="just"/>
            <a:r>
              <a:rPr lang="ru-RU" dirty="0"/>
              <a:t>Мелкокусковые – </a:t>
            </a:r>
            <a:r>
              <a:rPr lang="ru-RU" i="1" dirty="0"/>
              <a:t>поджарка, бефстроганов.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214942" y="3044280"/>
            <a:ext cx="3929058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Верхний и внутренние куски тазобедренной части («задок»)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3044280"/>
            <a:ext cx="450059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Поясничная часть длиннейшей мышцы (тонкий край)</a:t>
            </a:r>
            <a:endParaRPr lang="ru-RU" dirty="0"/>
          </a:p>
        </p:txBody>
      </p:sp>
      <p:pic>
        <p:nvPicPr>
          <p:cNvPr id="48132" name="Picture 4" descr="тазобедренная часть МастерКок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4939" y="1428736"/>
            <a:ext cx="3964779" cy="2643186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5286380" y="5143512"/>
            <a:ext cx="385762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i="1" dirty="0"/>
              <a:t>Для тушения целиком, </a:t>
            </a:r>
            <a:r>
              <a:rPr lang="ru-RU" dirty="0"/>
              <a:t>порционно – </a:t>
            </a:r>
            <a:r>
              <a:rPr lang="ru-RU" i="1" dirty="0"/>
              <a:t>зразы натуральные, ромштексы. </a:t>
            </a:r>
            <a:r>
              <a:rPr lang="ru-RU" dirty="0"/>
              <a:t>Мелким куском – </a:t>
            </a:r>
            <a:r>
              <a:rPr lang="ru-RU" i="1" dirty="0"/>
              <a:t>поджарка, бефстроганов.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лопатка МастерКо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0" y="1285860"/>
            <a:ext cx="4286250" cy="28575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из говядины </a:t>
            </a:r>
            <a:b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их использование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857364"/>
            <a:ext cx="3960440" cy="4268799"/>
          </a:xfrm>
        </p:spPr>
        <p:txBody>
          <a:bodyPr/>
          <a:lstStyle/>
          <a:p>
            <a:pPr algn="just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Боковой и наружный куски тазобедренной части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Для тушения и варки целиком, порционно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говядина духовая,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азу.</a:t>
            </a: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628" y="3044280"/>
            <a:ext cx="414337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Лопаточная и подлопаточная части (лопатка)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929190" y="3044280"/>
            <a:ext cx="378621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just"/>
            <a:endParaRPr lang="ru-RU" i="1" dirty="0"/>
          </a:p>
          <a:p>
            <a:pPr algn="just"/>
            <a:r>
              <a:rPr lang="ru-RU" i="1" dirty="0"/>
              <a:t>Для варки целиком, </a:t>
            </a:r>
            <a:r>
              <a:rPr lang="ru-RU" dirty="0"/>
              <a:t>мелкокусковые – </a:t>
            </a:r>
            <a:r>
              <a:rPr lang="ru-RU" i="1" dirty="0"/>
              <a:t>гуляш.</a:t>
            </a:r>
          </a:p>
        </p:txBody>
      </p:sp>
      <p:pic>
        <p:nvPicPr>
          <p:cNvPr id="18434" name="Picture 2" descr="http://slmeat.by/pictures/event/big/boljsho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76" y="1383664"/>
            <a:ext cx="3857620" cy="2978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грудинка МастерКок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8596" y="1643050"/>
            <a:ext cx="3750494" cy="2500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из говядины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b="1" dirty="0"/>
          </a:p>
          <a:p>
            <a:pPr>
              <a:buNone/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Мякоть грудинки 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28596" y="3044280"/>
            <a:ext cx="37147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i="1" dirty="0"/>
              <a:t>Для варки целиком, </a:t>
            </a:r>
            <a:r>
              <a:rPr lang="ru-RU" dirty="0"/>
              <a:t>мелкокусковые – </a:t>
            </a:r>
            <a:r>
              <a:rPr lang="ru-RU" i="1" dirty="0"/>
              <a:t>гуляш.</a:t>
            </a:r>
          </a:p>
        </p:txBody>
      </p:sp>
      <p:pic>
        <p:nvPicPr>
          <p:cNvPr id="51204" name="Picture 4" descr="брюшина МастерКок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628" y="1666843"/>
            <a:ext cx="3714776" cy="24765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5000628" y="3357562"/>
            <a:ext cx="3643338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/>
          </a:p>
          <a:p>
            <a:endParaRPr lang="ru-RU" b="1" dirty="0"/>
          </a:p>
          <a:p>
            <a:r>
              <a:rPr lang="ru-RU" b="1" dirty="0"/>
              <a:t>   </a:t>
            </a:r>
          </a:p>
          <a:p>
            <a:pPr algn="just"/>
            <a:r>
              <a:rPr lang="ru-RU" b="1" dirty="0"/>
              <a:t>Покромка от говядины                (брюшина) 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0628" y="5429264"/>
            <a:ext cx="371477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/>
              <a:t>Для варки целиком, </a:t>
            </a:r>
            <a:r>
              <a:rPr lang="ru-RU" dirty="0"/>
              <a:t>мелкокусковые – </a:t>
            </a:r>
            <a:r>
              <a:rPr lang="ru-RU" i="1" dirty="0"/>
              <a:t>гуляш.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Ассортимент сложных полуфабрикатов из говядины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4149080"/>
            <a:ext cx="130138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Ростбиф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5805264"/>
            <a:ext cx="243432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Мясо шпигованное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60232" y="3356992"/>
            <a:ext cx="187910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Мясной рулет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151969" y="5805264"/>
            <a:ext cx="37405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Рулет </a:t>
            </a:r>
            <a:r>
              <a:rPr lang="ru-RU" i="1" dirty="0" err="1"/>
              <a:t>карпаччо</a:t>
            </a:r>
            <a:r>
              <a:rPr lang="ru-RU" i="1" dirty="0"/>
              <a:t> из телятины</a:t>
            </a:r>
          </a:p>
        </p:txBody>
      </p:sp>
      <p:pic>
        <p:nvPicPr>
          <p:cNvPr id="47106" name="Picture 2" descr="http://data11.i.gallery.ru/albums/gallery/369180-31573-79602983-m750x740-u115c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1840" y="1556792"/>
            <a:ext cx="1800200" cy="2407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10" name="Picture 6" descr="https://upload.wikimedia.org/wikipedia/commons/thumb/4/43/Larded_venison.jpg/225px-Larded_venis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2924944"/>
            <a:ext cx="2143125" cy="2857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12" name="Picture 8" descr="http://kenguru.od.ua/uploads/dishes/Rest-or-Run-karpachcho-iz-telyatinu-s-surom-dor-blu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8144" y="4021665"/>
            <a:ext cx="2664296" cy="17835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7114" name="Picture 10" descr="https://autogear.ru/misc/i/gallery/43584/225397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1412776"/>
            <a:ext cx="194421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7" t="53413" r="35313" b="706"/>
          <a:stretch>
            <a:fillRect/>
          </a:stretch>
        </p:blipFill>
        <p:spPr bwMode="auto">
          <a:xfrm>
            <a:off x="755650" y="1125538"/>
            <a:ext cx="7559675" cy="2755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2700338" y="3573463"/>
            <a:ext cx="41052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/>
              <a:t>Схема разделки свиной туши </a:t>
            </a:r>
          </a:p>
        </p:txBody>
      </p:sp>
      <p:sp>
        <p:nvSpPr>
          <p:cNvPr id="13324" name="Freeform 12"/>
          <p:cNvSpPr>
            <a:spLocks/>
          </p:cNvSpPr>
          <p:nvPr/>
        </p:nvSpPr>
        <p:spPr bwMode="auto">
          <a:xfrm>
            <a:off x="971550" y="1341438"/>
            <a:ext cx="1800225" cy="1150937"/>
          </a:xfrm>
          <a:custGeom>
            <a:avLst/>
            <a:gdLst/>
            <a:ahLst/>
            <a:cxnLst>
              <a:cxn ang="0">
                <a:pos x="0" y="725"/>
              </a:cxn>
              <a:cxn ang="0">
                <a:pos x="817" y="725"/>
              </a:cxn>
              <a:cxn ang="0">
                <a:pos x="1134" y="0"/>
              </a:cxn>
              <a:cxn ang="0">
                <a:pos x="998" y="0"/>
              </a:cxn>
              <a:cxn ang="0">
                <a:pos x="544" y="90"/>
              </a:cxn>
              <a:cxn ang="0">
                <a:pos x="363" y="136"/>
              </a:cxn>
              <a:cxn ang="0">
                <a:pos x="272" y="181"/>
              </a:cxn>
              <a:cxn ang="0">
                <a:pos x="181" y="362"/>
              </a:cxn>
              <a:cxn ang="0">
                <a:pos x="136" y="408"/>
              </a:cxn>
              <a:cxn ang="0">
                <a:pos x="45" y="544"/>
              </a:cxn>
              <a:cxn ang="0">
                <a:pos x="0" y="635"/>
              </a:cxn>
              <a:cxn ang="0">
                <a:pos x="0" y="725"/>
              </a:cxn>
            </a:cxnLst>
            <a:rect l="0" t="0" r="r" b="b"/>
            <a:pathLst>
              <a:path w="1134" h="725">
                <a:moveTo>
                  <a:pt x="0" y="725"/>
                </a:moveTo>
                <a:lnTo>
                  <a:pt x="817" y="725"/>
                </a:lnTo>
                <a:lnTo>
                  <a:pt x="1134" y="0"/>
                </a:lnTo>
                <a:lnTo>
                  <a:pt x="998" y="0"/>
                </a:lnTo>
                <a:lnTo>
                  <a:pt x="544" y="90"/>
                </a:lnTo>
                <a:lnTo>
                  <a:pt x="363" y="136"/>
                </a:lnTo>
                <a:lnTo>
                  <a:pt x="272" y="181"/>
                </a:lnTo>
                <a:lnTo>
                  <a:pt x="181" y="362"/>
                </a:lnTo>
                <a:lnTo>
                  <a:pt x="136" y="408"/>
                </a:lnTo>
                <a:lnTo>
                  <a:pt x="45" y="544"/>
                </a:lnTo>
                <a:lnTo>
                  <a:pt x="0" y="635"/>
                </a:lnTo>
                <a:lnTo>
                  <a:pt x="0" y="725"/>
                </a:lnTo>
                <a:close/>
              </a:path>
            </a:pathLst>
          </a:custGeom>
          <a:solidFill>
            <a:srgbClr val="3627F3">
              <a:alpha val="7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7" name="Freeform 25"/>
          <p:cNvSpPr>
            <a:spLocks/>
          </p:cNvSpPr>
          <p:nvPr/>
        </p:nvSpPr>
        <p:spPr bwMode="auto">
          <a:xfrm>
            <a:off x="1691680" y="1297508"/>
            <a:ext cx="4510088" cy="1195388"/>
          </a:xfrm>
          <a:custGeom>
            <a:avLst/>
            <a:gdLst/>
            <a:ahLst/>
            <a:cxnLst>
              <a:cxn ang="0">
                <a:pos x="355" y="748"/>
              </a:cxn>
              <a:cxn ang="0">
                <a:pos x="354" y="732"/>
              </a:cxn>
              <a:cxn ang="0">
                <a:pos x="384" y="690"/>
              </a:cxn>
              <a:cxn ang="0">
                <a:pos x="456" y="546"/>
              </a:cxn>
              <a:cxn ang="0">
                <a:pos x="581" y="249"/>
              </a:cxn>
              <a:cxn ang="0">
                <a:pos x="627" y="159"/>
              </a:cxn>
              <a:cxn ang="0">
                <a:pos x="672" y="23"/>
              </a:cxn>
              <a:cxn ang="0">
                <a:pos x="717" y="23"/>
              </a:cxn>
              <a:cxn ang="0">
                <a:pos x="1035" y="68"/>
              </a:cxn>
              <a:cxn ang="0">
                <a:pos x="1352" y="113"/>
              </a:cxn>
              <a:cxn ang="0">
                <a:pos x="1625" y="159"/>
              </a:cxn>
              <a:cxn ang="0">
                <a:pos x="1851" y="204"/>
              </a:cxn>
              <a:cxn ang="0">
                <a:pos x="2078" y="204"/>
              </a:cxn>
              <a:cxn ang="0">
                <a:pos x="2350" y="159"/>
              </a:cxn>
              <a:cxn ang="0">
                <a:pos x="2532" y="159"/>
              </a:cxn>
              <a:cxn ang="0">
                <a:pos x="2577" y="159"/>
              </a:cxn>
              <a:cxn ang="0">
                <a:pos x="2532" y="385"/>
              </a:cxn>
              <a:cxn ang="0">
                <a:pos x="2486" y="658"/>
              </a:cxn>
              <a:cxn ang="0">
                <a:pos x="2484" y="684"/>
              </a:cxn>
              <a:cxn ang="0">
                <a:pos x="2486" y="703"/>
              </a:cxn>
              <a:cxn ang="0">
                <a:pos x="355" y="748"/>
              </a:cxn>
            </a:cxnLst>
            <a:rect l="0" t="0" r="r" b="b"/>
            <a:pathLst>
              <a:path w="2841" h="753">
                <a:moveTo>
                  <a:pt x="355" y="748"/>
                </a:moveTo>
                <a:cubicBezTo>
                  <a:pt x="0" y="753"/>
                  <a:pt x="349" y="742"/>
                  <a:pt x="354" y="732"/>
                </a:cubicBezTo>
                <a:cubicBezTo>
                  <a:pt x="359" y="722"/>
                  <a:pt x="367" y="721"/>
                  <a:pt x="384" y="690"/>
                </a:cubicBezTo>
                <a:cubicBezTo>
                  <a:pt x="401" y="659"/>
                  <a:pt x="423" y="620"/>
                  <a:pt x="456" y="546"/>
                </a:cubicBezTo>
                <a:cubicBezTo>
                  <a:pt x="489" y="472"/>
                  <a:pt x="553" y="313"/>
                  <a:pt x="581" y="249"/>
                </a:cubicBezTo>
                <a:cubicBezTo>
                  <a:pt x="609" y="185"/>
                  <a:pt x="612" y="197"/>
                  <a:pt x="627" y="159"/>
                </a:cubicBezTo>
                <a:cubicBezTo>
                  <a:pt x="642" y="121"/>
                  <a:pt x="657" y="46"/>
                  <a:pt x="672" y="23"/>
                </a:cubicBezTo>
                <a:cubicBezTo>
                  <a:pt x="687" y="0"/>
                  <a:pt x="656" y="16"/>
                  <a:pt x="717" y="23"/>
                </a:cubicBezTo>
                <a:cubicBezTo>
                  <a:pt x="778" y="30"/>
                  <a:pt x="929" y="53"/>
                  <a:pt x="1035" y="68"/>
                </a:cubicBezTo>
                <a:cubicBezTo>
                  <a:pt x="1141" y="83"/>
                  <a:pt x="1254" y="98"/>
                  <a:pt x="1352" y="113"/>
                </a:cubicBezTo>
                <a:cubicBezTo>
                  <a:pt x="1450" y="128"/>
                  <a:pt x="1542" y="144"/>
                  <a:pt x="1625" y="159"/>
                </a:cubicBezTo>
                <a:cubicBezTo>
                  <a:pt x="1708" y="174"/>
                  <a:pt x="1776" y="197"/>
                  <a:pt x="1851" y="204"/>
                </a:cubicBezTo>
                <a:cubicBezTo>
                  <a:pt x="1926" y="211"/>
                  <a:pt x="1995" y="211"/>
                  <a:pt x="2078" y="204"/>
                </a:cubicBezTo>
                <a:cubicBezTo>
                  <a:pt x="2161" y="197"/>
                  <a:pt x="2274" y="166"/>
                  <a:pt x="2350" y="159"/>
                </a:cubicBezTo>
                <a:cubicBezTo>
                  <a:pt x="2426" y="152"/>
                  <a:pt x="2494" y="159"/>
                  <a:pt x="2532" y="159"/>
                </a:cubicBezTo>
                <a:cubicBezTo>
                  <a:pt x="2570" y="159"/>
                  <a:pt x="2577" y="121"/>
                  <a:pt x="2577" y="159"/>
                </a:cubicBezTo>
                <a:cubicBezTo>
                  <a:pt x="2577" y="197"/>
                  <a:pt x="2547" y="302"/>
                  <a:pt x="2532" y="385"/>
                </a:cubicBezTo>
                <a:cubicBezTo>
                  <a:pt x="2517" y="468"/>
                  <a:pt x="2494" y="608"/>
                  <a:pt x="2486" y="658"/>
                </a:cubicBezTo>
                <a:cubicBezTo>
                  <a:pt x="2478" y="708"/>
                  <a:pt x="2484" y="677"/>
                  <a:pt x="2484" y="684"/>
                </a:cubicBezTo>
                <a:cubicBezTo>
                  <a:pt x="2484" y="691"/>
                  <a:pt x="2841" y="692"/>
                  <a:pt x="2486" y="703"/>
                </a:cubicBezTo>
                <a:cubicBezTo>
                  <a:pt x="2131" y="714"/>
                  <a:pt x="735" y="743"/>
                  <a:pt x="355" y="748"/>
                </a:cubicBezTo>
                <a:close/>
              </a:path>
            </a:pathLst>
          </a:custGeom>
          <a:gradFill rotWithShape="1">
            <a:gsLst>
              <a:gs pos="0">
                <a:schemeClr val="folHlink">
                  <a:alpha val="75000"/>
                </a:schemeClr>
              </a:gs>
              <a:gs pos="100000">
                <a:schemeClr val="folHlink">
                  <a:gamma/>
                  <a:tint val="89020"/>
                  <a:invGamma/>
                  <a:alpha val="75999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8" name="Freeform 26"/>
          <p:cNvSpPr>
            <a:spLocks/>
          </p:cNvSpPr>
          <p:nvPr/>
        </p:nvSpPr>
        <p:spPr bwMode="auto">
          <a:xfrm>
            <a:off x="923925" y="2392363"/>
            <a:ext cx="612775" cy="760412"/>
          </a:xfrm>
          <a:custGeom>
            <a:avLst/>
            <a:gdLst/>
            <a:ahLst/>
            <a:cxnLst>
              <a:cxn ang="0">
                <a:pos x="121" y="426"/>
              </a:cxn>
              <a:cxn ang="0">
                <a:pos x="75" y="381"/>
              </a:cxn>
              <a:cxn ang="0">
                <a:pos x="18" y="233"/>
              </a:cxn>
              <a:cxn ang="0">
                <a:pos x="30" y="59"/>
              </a:cxn>
              <a:cxn ang="0">
                <a:pos x="198" y="47"/>
              </a:cxn>
              <a:cxn ang="0">
                <a:pos x="300" y="47"/>
              </a:cxn>
              <a:cxn ang="0">
                <a:pos x="348" y="47"/>
              </a:cxn>
              <a:cxn ang="0">
                <a:pos x="348" y="63"/>
              </a:cxn>
              <a:cxn ang="0">
                <a:pos x="121" y="426"/>
              </a:cxn>
            </a:cxnLst>
            <a:rect l="0" t="0" r="r" b="b"/>
            <a:pathLst>
              <a:path w="386" h="479">
                <a:moveTo>
                  <a:pt x="121" y="426"/>
                </a:moveTo>
                <a:cubicBezTo>
                  <a:pt x="76" y="479"/>
                  <a:pt x="92" y="413"/>
                  <a:pt x="75" y="381"/>
                </a:cubicBezTo>
                <a:cubicBezTo>
                  <a:pt x="58" y="349"/>
                  <a:pt x="25" y="287"/>
                  <a:pt x="18" y="233"/>
                </a:cubicBezTo>
                <a:cubicBezTo>
                  <a:pt x="11" y="179"/>
                  <a:pt x="0" y="90"/>
                  <a:pt x="30" y="59"/>
                </a:cubicBezTo>
                <a:cubicBezTo>
                  <a:pt x="60" y="28"/>
                  <a:pt x="153" y="49"/>
                  <a:pt x="198" y="47"/>
                </a:cubicBezTo>
                <a:cubicBezTo>
                  <a:pt x="243" y="45"/>
                  <a:pt x="275" y="47"/>
                  <a:pt x="300" y="47"/>
                </a:cubicBezTo>
                <a:cubicBezTo>
                  <a:pt x="325" y="47"/>
                  <a:pt x="340" y="44"/>
                  <a:pt x="348" y="47"/>
                </a:cubicBezTo>
                <a:cubicBezTo>
                  <a:pt x="356" y="50"/>
                  <a:pt x="386" y="0"/>
                  <a:pt x="348" y="63"/>
                </a:cubicBezTo>
                <a:cubicBezTo>
                  <a:pt x="310" y="126"/>
                  <a:pt x="166" y="373"/>
                  <a:pt x="121" y="426"/>
                </a:cubicBezTo>
                <a:close/>
              </a:path>
            </a:pathLst>
          </a:custGeom>
          <a:gradFill rotWithShape="1">
            <a:gsLst>
              <a:gs pos="0">
                <a:srgbClr val="FFCDC5">
                  <a:alpha val="75000"/>
                </a:srgbClr>
              </a:gs>
              <a:gs pos="100000">
                <a:srgbClr val="FFCDC5">
                  <a:gamma/>
                  <a:tint val="98431"/>
                  <a:invGamma/>
                  <a:alpha val="75999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39" name="Freeform 27"/>
          <p:cNvSpPr>
            <a:spLocks/>
          </p:cNvSpPr>
          <p:nvPr/>
        </p:nvSpPr>
        <p:spPr bwMode="auto">
          <a:xfrm>
            <a:off x="2141538" y="2433638"/>
            <a:ext cx="3897312" cy="1073150"/>
          </a:xfrm>
          <a:custGeom>
            <a:avLst/>
            <a:gdLst/>
            <a:ahLst/>
            <a:cxnLst>
              <a:cxn ang="0">
                <a:pos x="25" y="555"/>
              </a:cxn>
              <a:cxn ang="0">
                <a:pos x="34" y="582"/>
              </a:cxn>
              <a:cxn ang="0">
                <a:pos x="125" y="627"/>
              </a:cxn>
              <a:cxn ang="0">
                <a:pos x="488" y="672"/>
              </a:cxn>
              <a:cxn ang="0">
                <a:pos x="811" y="651"/>
              </a:cxn>
              <a:cxn ang="0">
                <a:pos x="1168" y="582"/>
              </a:cxn>
              <a:cxn ang="0">
                <a:pos x="1369" y="555"/>
              </a:cxn>
              <a:cxn ang="0">
                <a:pos x="1549" y="555"/>
              </a:cxn>
              <a:cxn ang="0">
                <a:pos x="1667" y="582"/>
              </a:cxn>
              <a:cxn ang="0">
                <a:pos x="1939" y="609"/>
              </a:cxn>
              <a:cxn ang="0">
                <a:pos x="2143" y="585"/>
              </a:cxn>
              <a:cxn ang="0">
                <a:pos x="2413" y="507"/>
              </a:cxn>
              <a:cxn ang="0">
                <a:pos x="2393" y="491"/>
              </a:cxn>
              <a:cxn ang="0">
                <a:pos x="2335" y="423"/>
              </a:cxn>
              <a:cxn ang="0">
                <a:pos x="2302" y="309"/>
              </a:cxn>
              <a:cxn ang="0">
                <a:pos x="2257" y="173"/>
              </a:cxn>
              <a:cxn ang="0">
                <a:pos x="2257" y="37"/>
              </a:cxn>
              <a:cxn ang="0">
                <a:pos x="2251" y="3"/>
              </a:cxn>
              <a:cxn ang="0">
                <a:pos x="1879" y="21"/>
              </a:cxn>
              <a:cxn ang="0">
                <a:pos x="533" y="37"/>
              </a:cxn>
              <a:cxn ang="0">
                <a:pos x="523" y="45"/>
              </a:cxn>
              <a:cxn ang="0">
                <a:pos x="487" y="105"/>
              </a:cxn>
              <a:cxn ang="0">
                <a:pos x="433" y="201"/>
              </a:cxn>
              <a:cxn ang="0">
                <a:pos x="289" y="363"/>
              </a:cxn>
              <a:cxn ang="0">
                <a:pos x="25" y="555"/>
              </a:cxn>
            </a:cxnLst>
            <a:rect l="0" t="0" r="r" b="b"/>
            <a:pathLst>
              <a:path w="2455" h="676">
                <a:moveTo>
                  <a:pt x="25" y="555"/>
                </a:moveTo>
                <a:cubicBezTo>
                  <a:pt x="0" y="606"/>
                  <a:pt x="17" y="570"/>
                  <a:pt x="34" y="582"/>
                </a:cubicBezTo>
                <a:cubicBezTo>
                  <a:pt x="51" y="594"/>
                  <a:pt x="50" y="612"/>
                  <a:pt x="125" y="627"/>
                </a:cubicBezTo>
                <a:cubicBezTo>
                  <a:pt x="200" y="642"/>
                  <a:pt x="374" y="668"/>
                  <a:pt x="488" y="672"/>
                </a:cubicBezTo>
                <a:cubicBezTo>
                  <a:pt x="602" y="676"/>
                  <a:pt x="698" y="666"/>
                  <a:pt x="811" y="651"/>
                </a:cubicBezTo>
                <a:cubicBezTo>
                  <a:pt x="924" y="636"/>
                  <a:pt x="1075" y="598"/>
                  <a:pt x="1168" y="582"/>
                </a:cubicBezTo>
                <a:cubicBezTo>
                  <a:pt x="1261" y="566"/>
                  <a:pt x="1306" y="559"/>
                  <a:pt x="1369" y="555"/>
                </a:cubicBezTo>
                <a:cubicBezTo>
                  <a:pt x="1432" y="551"/>
                  <a:pt x="1499" y="551"/>
                  <a:pt x="1549" y="555"/>
                </a:cubicBezTo>
                <a:cubicBezTo>
                  <a:pt x="1599" y="559"/>
                  <a:pt x="1602" y="573"/>
                  <a:pt x="1667" y="582"/>
                </a:cubicBezTo>
                <a:cubicBezTo>
                  <a:pt x="1732" y="591"/>
                  <a:pt x="1860" y="609"/>
                  <a:pt x="1939" y="609"/>
                </a:cubicBezTo>
                <a:cubicBezTo>
                  <a:pt x="2018" y="609"/>
                  <a:pt x="2064" y="602"/>
                  <a:pt x="2143" y="585"/>
                </a:cubicBezTo>
                <a:cubicBezTo>
                  <a:pt x="2222" y="568"/>
                  <a:pt x="2371" y="523"/>
                  <a:pt x="2413" y="507"/>
                </a:cubicBezTo>
                <a:cubicBezTo>
                  <a:pt x="2455" y="491"/>
                  <a:pt x="2406" y="505"/>
                  <a:pt x="2393" y="491"/>
                </a:cubicBezTo>
                <a:cubicBezTo>
                  <a:pt x="2380" y="477"/>
                  <a:pt x="2350" y="453"/>
                  <a:pt x="2335" y="423"/>
                </a:cubicBezTo>
                <a:cubicBezTo>
                  <a:pt x="2320" y="393"/>
                  <a:pt x="2315" y="351"/>
                  <a:pt x="2302" y="309"/>
                </a:cubicBezTo>
                <a:cubicBezTo>
                  <a:pt x="2289" y="267"/>
                  <a:pt x="2264" y="218"/>
                  <a:pt x="2257" y="173"/>
                </a:cubicBezTo>
                <a:cubicBezTo>
                  <a:pt x="2250" y="128"/>
                  <a:pt x="2258" y="65"/>
                  <a:pt x="2257" y="37"/>
                </a:cubicBezTo>
                <a:cubicBezTo>
                  <a:pt x="2256" y="9"/>
                  <a:pt x="2314" y="6"/>
                  <a:pt x="2251" y="3"/>
                </a:cubicBezTo>
                <a:cubicBezTo>
                  <a:pt x="2188" y="0"/>
                  <a:pt x="2165" y="15"/>
                  <a:pt x="1879" y="21"/>
                </a:cubicBezTo>
                <a:cubicBezTo>
                  <a:pt x="1593" y="27"/>
                  <a:pt x="759" y="33"/>
                  <a:pt x="533" y="37"/>
                </a:cubicBezTo>
                <a:cubicBezTo>
                  <a:pt x="307" y="41"/>
                  <a:pt x="531" y="34"/>
                  <a:pt x="523" y="45"/>
                </a:cubicBezTo>
                <a:cubicBezTo>
                  <a:pt x="515" y="56"/>
                  <a:pt x="502" y="79"/>
                  <a:pt x="487" y="105"/>
                </a:cubicBezTo>
                <a:cubicBezTo>
                  <a:pt x="472" y="131"/>
                  <a:pt x="466" y="158"/>
                  <a:pt x="433" y="201"/>
                </a:cubicBezTo>
                <a:cubicBezTo>
                  <a:pt x="400" y="244"/>
                  <a:pt x="357" y="304"/>
                  <a:pt x="289" y="363"/>
                </a:cubicBezTo>
                <a:cubicBezTo>
                  <a:pt x="221" y="422"/>
                  <a:pt x="80" y="515"/>
                  <a:pt x="25" y="555"/>
                </a:cubicBezTo>
                <a:close/>
              </a:path>
            </a:pathLst>
          </a:custGeom>
          <a:gradFill rotWithShape="1">
            <a:gsLst>
              <a:gs pos="0">
                <a:srgbClr val="FFCDC5">
                  <a:alpha val="75000"/>
                </a:srgbClr>
              </a:gs>
              <a:gs pos="100000">
                <a:srgbClr val="FFCDC5">
                  <a:gamma/>
                  <a:tint val="79216"/>
                  <a:invGamma/>
                  <a:alpha val="75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0" name="Freeform 28"/>
          <p:cNvSpPr>
            <a:spLocks/>
          </p:cNvSpPr>
          <p:nvPr/>
        </p:nvSpPr>
        <p:spPr bwMode="auto">
          <a:xfrm>
            <a:off x="5705475" y="1506538"/>
            <a:ext cx="2522538" cy="1825625"/>
          </a:xfrm>
          <a:custGeom>
            <a:avLst/>
            <a:gdLst/>
            <a:ahLst/>
            <a:cxnLst>
              <a:cxn ang="0">
                <a:pos x="84" y="29"/>
              </a:cxn>
              <a:cxn ang="0">
                <a:pos x="36" y="209"/>
              </a:cxn>
              <a:cxn ang="0">
                <a:pos x="0" y="521"/>
              </a:cxn>
              <a:cxn ang="0">
                <a:pos x="36" y="809"/>
              </a:cxn>
              <a:cxn ang="0">
                <a:pos x="148" y="1075"/>
              </a:cxn>
              <a:cxn ang="0">
                <a:pos x="240" y="1073"/>
              </a:cxn>
              <a:cxn ang="0">
                <a:pos x="511" y="1030"/>
              </a:cxn>
              <a:cxn ang="0">
                <a:pos x="738" y="1075"/>
              </a:cxn>
              <a:cxn ang="0">
                <a:pos x="964" y="1120"/>
              </a:cxn>
              <a:cxn ang="0">
                <a:pos x="1068" y="1121"/>
              </a:cxn>
              <a:cxn ang="0">
                <a:pos x="1182" y="1103"/>
              </a:cxn>
              <a:cxn ang="0">
                <a:pos x="1302" y="1139"/>
              </a:cxn>
              <a:cxn ang="0">
                <a:pos x="1404" y="1133"/>
              </a:cxn>
              <a:cxn ang="0">
                <a:pos x="1524" y="1037"/>
              </a:cxn>
              <a:cxn ang="0">
                <a:pos x="1566" y="965"/>
              </a:cxn>
              <a:cxn ang="0">
                <a:pos x="1386" y="791"/>
              </a:cxn>
              <a:cxn ang="0">
                <a:pos x="1146" y="440"/>
              </a:cxn>
              <a:cxn ang="0">
                <a:pos x="828" y="258"/>
              </a:cxn>
              <a:cxn ang="0">
                <a:pos x="636" y="83"/>
              </a:cxn>
              <a:cxn ang="0">
                <a:pos x="420" y="32"/>
              </a:cxn>
              <a:cxn ang="0">
                <a:pos x="284" y="32"/>
              </a:cxn>
              <a:cxn ang="0">
                <a:pos x="84" y="29"/>
              </a:cxn>
            </a:cxnLst>
            <a:rect l="0" t="0" r="r" b="b"/>
            <a:pathLst>
              <a:path w="1589" h="1150">
                <a:moveTo>
                  <a:pt x="84" y="29"/>
                </a:moveTo>
                <a:cubicBezTo>
                  <a:pt x="43" y="58"/>
                  <a:pt x="50" y="127"/>
                  <a:pt x="36" y="209"/>
                </a:cubicBezTo>
                <a:cubicBezTo>
                  <a:pt x="22" y="291"/>
                  <a:pt x="0" y="421"/>
                  <a:pt x="0" y="521"/>
                </a:cubicBezTo>
                <a:cubicBezTo>
                  <a:pt x="0" y="621"/>
                  <a:pt x="11" y="717"/>
                  <a:pt x="36" y="809"/>
                </a:cubicBezTo>
                <a:cubicBezTo>
                  <a:pt x="61" y="901"/>
                  <a:pt x="114" y="1031"/>
                  <a:pt x="148" y="1075"/>
                </a:cubicBezTo>
                <a:cubicBezTo>
                  <a:pt x="182" y="1119"/>
                  <a:pt x="180" y="1081"/>
                  <a:pt x="240" y="1073"/>
                </a:cubicBezTo>
                <a:cubicBezTo>
                  <a:pt x="300" y="1065"/>
                  <a:pt x="428" y="1030"/>
                  <a:pt x="511" y="1030"/>
                </a:cubicBezTo>
                <a:cubicBezTo>
                  <a:pt x="594" y="1030"/>
                  <a:pt x="663" y="1060"/>
                  <a:pt x="738" y="1075"/>
                </a:cubicBezTo>
                <a:cubicBezTo>
                  <a:pt x="813" y="1090"/>
                  <a:pt x="909" y="1112"/>
                  <a:pt x="964" y="1120"/>
                </a:cubicBezTo>
                <a:cubicBezTo>
                  <a:pt x="1019" y="1128"/>
                  <a:pt x="1032" y="1124"/>
                  <a:pt x="1068" y="1121"/>
                </a:cubicBezTo>
                <a:cubicBezTo>
                  <a:pt x="1104" y="1118"/>
                  <a:pt x="1143" y="1100"/>
                  <a:pt x="1182" y="1103"/>
                </a:cubicBezTo>
                <a:cubicBezTo>
                  <a:pt x="1221" y="1106"/>
                  <a:pt x="1265" y="1134"/>
                  <a:pt x="1302" y="1139"/>
                </a:cubicBezTo>
                <a:cubicBezTo>
                  <a:pt x="1339" y="1144"/>
                  <a:pt x="1367" y="1150"/>
                  <a:pt x="1404" y="1133"/>
                </a:cubicBezTo>
                <a:cubicBezTo>
                  <a:pt x="1441" y="1116"/>
                  <a:pt x="1497" y="1065"/>
                  <a:pt x="1524" y="1037"/>
                </a:cubicBezTo>
                <a:cubicBezTo>
                  <a:pt x="1551" y="1009"/>
                  <a:pt x="1589" y="1006"/>
                  <a:pt x="1566" y="965"/>
                </a:cubicBezTo>
                <a:cubicBezTo>
                  <a:pt x="1543" y="924"/>
                  <a:pt x="1456" y="879"/>
                  <a:pt x="1386" y="791"/>
                </a:cubicBezTo>
                <a:cubicBezTo>
                  <a:pt x="1316" y="703"/>
                  <a:pt x="1239" y="529"/>
                  <a:pt x="1146" y="440"/>
                </a:cubicBezTo>
                <a:cubicBezTo>
                  <a:pt x="1053" y="351"/>
                  <a:pt x="913" y="317"/>
                  <a:pt x="828" y="258"/>
                </a:cubicBezTo>
                <a:cubicBezTo>
                  <a:pt x="743" y="199"/>
                  <a:pt x="704" y="121"/>
                  <a:pt x="636" y="83"/>
                </a:cubicBezTo>
                <a:cubicBezTo>
                  <a:pt x="568" y="45"/>
                  <a:pt x="479" y="40"/>
                  <a:pt x="420" y="32"/>
                </a:cubicBezTo>
                <a:cubicBezTo>
                  <a:pt x="361" y="24"/>
                  <a:pt x="340" y="33"/>
                  <a:pt x="284" y="32"/>
                </a:cubicBezTo>
                <a:cubicBezTo>
                  <a:pt x="228" y="31"/>
                  <a:pt x="125" y="0"/>
                  <a:pt x="84" y="29"/>
                </a:cubicBezTo>
                <a:close/>
              </a:path>
            </a:pathLst>
          </a:custGeom>
          <a:gradFill rotWithShape="1">
            <a:gsLst>
              <a:gs pos="0">
                <a:srgbClr val="AF7631">
                  <a:alpha val="73000"/>
                </a:srgbClr>
              </a:gs>
              <a:gs pos="100000">
                <a:srgbClr val="AF7631">
                  <a:gamma/>
                  <a:tint val="79216"/>
                  <a:invGamma/>
                  <a:alpha val="73000"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1" name="Line 29"/>
          <p:cNvSpPr>
            <a:spLocks noChangeShapeType="1"/>
          </p:cNvSpPr>
          <p:nvPr/>
        </p:nvSpPr>
        <p:spPr bwMode="auto">
          <a:xfrm flipV="1">
            <a:off x="1116013" y="3500438"/>
            <a:ext cx="431800" cy="730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2" name="Line 30"/>
          <p:cNvSpPr>
            <a:spLocks noChangeShapeType="1"/>
          </p:cNvSpPr>
          <p:nvPr/>
        </p:nvSpPr>
        <p:spPr bwMode="auto">
          <a:xfrm flipV="1">
            <a:off x="971550" y="3284538"/>
            <a:ext cx="1223963" cy="21590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3" name="Line 31"/>
          <p:cNvSpPr>
            <a:spLocks noChangeShapeType="1"/>
          </p:cNvSpPr>
          <p:nvPr/>
        </p:nvSpPr>
        <p:spPr bwMode="auto">
          <a:xfrm flipV="1">
            <a:off x="900113" y="30686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4" name="Line 32"/>
          <p:cNvSpPr>
            <a:spLocks noChangeShapeType="1"/>
          </p:cNvSpPr>
          <p:nvPr/>
        </p:nvSpPr>
        <p:spPr bwMode="auto">
          <a:xfrm flipV="1">
            <a:off x="1116013" y="28527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5" name="Line 33"/>
          <p:cNvSpPr>
            <a:spLocks noChangeShapeType="1"/>
          </p:cNvSpPr>
          <p:nvPr/>
        </p:nvSpPr>
        <p:spPr bwMode="auto">
          <a:xfrm flipV="1">
            <a:off x="1258888" y="26368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7" name="Line 35"/>
          <p:cNvSpPr>
            <a:spLocks noChangeShapeType="1"/>
          </p:cNvSpPr>
          <p:nvPr/>
        </p:nvSpPr>
        <p:spPr bwMode="auto">
          <a:xfrm flipV="1">
            <a:off x="1403350" y="2420938"/>
            <a:ext cx="15843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8" name="Line 36"/>
          <p:cNvSpPr>
            <a:spLocks noChangeShapeType="1"/>
          </p:cNvSpPr>
          <p:nvPr/>
        </p:nvSpPr>
        <p:spPr bwMode="auto">
          <a:xfrm flipV="1">
            <a:off x="1476375" y="2205038"/>
            <a:ext cx="1511300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49" name="Line 37"/>
          <p:cNvSpPr>
            <a:spLocks noChangeShapeType="1"/>
          </p:cNvSpPr>
          <p:nvPr/>
        </p:nvSpPr>
        <p:spPr bwMode="auto">
          <a:xfrm flipV="1">
            <a:off x="1619250" y="1989138"/>
            <a:ext cx="1368425" cy="288925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50" name="Line 38"/>
          <p:cNvSpPr>
            <a:spLocks noChangeShapeType="1"/>
          </p:cNvSpPr>
          <p:nvPr/>
        </p:nvSpPr>
        <p:spPr bwMode="auto">
          <a:xfrm flipV="1">
            <a:off x="1763713" y="1844675"/>
            <a:ext cx="1152525" cy="217488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51" name="Line 39"/>
          <p:cNvSpPr>
            <a:spLocks noChangeShapeType="1"/>
          </p:cNvSpPr>
          <p:nvPr/>
        </p:nvSpPr>
        <p:spPr bwMode="auto">
          <a:xfrm flipV="1">
            <a:off x="1979613" y="1700213"/>
            <a:ext cx="720725" cy="146050"/>
          </a:xfrm>
          <a:prstGeom prst="line">
            <a:avLst/>
          </a:prstGeom>
          <a:noFill/>
          <a:ln w="38100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52" name="Freeform 40"/>
          <p:cNvSpPr>
            <a:spLocks/>
          </p:cNvSpPr>
          <p:nvPr/>
        </p:nvSpPr>
        <p:spPr bwMode="auto">
          <a:xfrm>
            <a:off x="858838" y="1670050"/>
            <a:ext cx="2173287" cy="1974850"/>
          </a:xfrm>
          <a:custGeom>
            <a:avLst/>
            <a:gdLst/>
            <a:ahLst/>
            <a:cxnLst>
              <a:cxn ang="0">
                <a:pos x="162" y="1199"/>
              </a:cxn>
              <a:cxn ang="0">
                <a:pos x="53" y="1084"/>
              </a:cxn>
              <a:cxn ang="0">
                <a:pos x="26" y="1063"/>
              </a:cxn>
              <a:cxn ang="0">
                <a:pos x="207" y="836"/>
              </a:cxn>
              <a:cxn ang="0">
                <a:pos x="413" y="514"/>
              </a:cxn>
              <a:cxn ang="0">
                <a:pos x="569" y="250"/>
              </a:cxn>
              <a:cxn ang="0">
                <a:pos x="570" y="246"/>
              </a:cxn>
              <a:cxn ang="0">
                <a:pos x="713" y="124"/>
              </a:cxn>
              <a:cxn ang="0">
                <a:pos x="888" y="19"/>
              </a:cxn>
              <a:cxn ang="0">
                <a:pos x="1067" y="10"/>
              </a:cxn>
              <a:cxn ang="0">
                <a:pos x="1223" y="58"/>
              </a:cxn>
              <a:cxn ang="0">
                <a:pos x="1355" y="250"/>
              </a:cxn>
              <a:cxn ang="0">
                <a:pos x="1307" y="532"/>
              </a:cxn>
              <a:cxn ang="0">
                <a:pos x="1121" y="802"/>
              </a:cxn>
              <a:cxn ang="0">
                <a:pos x="842" y="1017"/>
              </a:cxn>
              <a:cxn ang="0">
                <a:pos x="525" y="1108"/>
              </a:cxn>
              <a:cxn ang="0">
                <a:pos x="389" y="1199"/>
              </a:cxn>
              <a:cxn ang="0">
                <a:pos x="252" y="1244"/>
              </a:cxn>
              <a:cxn ang="0">
                <a:pos x="162" y="1199"/>
              </a:cxn>
            </a:cxnLst>
            <a:rect l="0" t="0" r="r" b="b"/>
            <a:pathLst>
              <a:path w="1369" h="1244">
                <a:moveTo>
                  <a:pt x="162" y="1199"/>
                </a:moveTo>
                <a:cubicBezTo>
                  <a:pt x="129" y="1172"/>
                  <a:pt x="76" y="1107"/>
                  <a:pt x="53" y="1084"/>
                </a:cubicBezTo>
                <a:cubicBezTo>
                  <a:pt x="30" y="1061"/>
                  <a:pt x="0" y="1104"/>
                  <a:pt x="26" y="1063"/>
                </a:cubicBezTo>
                <a:cubicBezTo>
                  <a:pt x="52" y="1022"/>
                  <a:pt x="143" y="928"/>
                  <a:pt x="207" y="836"/>
                </a:cubicBezTo>
                <a:cubicBezTo>
                  <a:pt x="271" y="744"/>
                  <a:pt x="353" y="612"/>
                  <a:pt x="413" y="514"/>
                </a:cubicBezTo>
                <a:cubicBezTo>
                  <a:pt x="473" y="416"/>
                  <a:pt x="543" y="295"/>
                  <a:pt x="569" y="250"/>
                </a:cubicBezTo>
                <a:cubicBezTo>
                  <a:pt x="595" y="205"/>
                  <a:pt x="546" y="267"/>
                  <a:pt x="570" y="246"/>
                </a:cubicBezTo>
                <a:cubicBezTo>
                  <a:pt x="594" y="225"/>
                  <a:pt x="660" y="162"/>
                  <a:pt x="713" y="124"/>
                </a:cubicBezTo>
                <a:cubicBezTo>
                  <a:pt x="766" y="86"/>
                  <a:pt x="829" y="38"/>
                  <a:pt x="888" y="19"/>
                </a:cubicBezTo>
                <a:cubicBezTo>
                  <a:pt x="947" y="0"/>
                  <a:pt x="1011" y="4"/>
                  <a:pt x="1067" y="10"/>
                </a:cubicBezTo>
                <a:cubicBezTo>
                  <a:pt x="1123" y="16"/>
                  <a:pt x="1175" y="18"/>
                  <a:pt x="1223" y="58"/>
                </a:cubicBezTo>
                <a:cubicBezTo>
                  <a:pt x="1271" y="98"/>
                  <a:pt x="1341" y="171"/>
                  <a:pt x="1355" y="250"/>
                </a:cubicBezTo>
                <a:cubicBezTo>
                  <a:pt x="1369" y="329"/>
                  <a:pt x="1346" y="440"/>
                  <a:pt x="1307" y="532"/>
                </a:cubicBezTo>
                <a:cubicBezTo>
                  <a:pt x="1268" y="624"/>
                  <a:pt x="1198" y="721"/>
                  <a:pt x="1121" y="802"/>
                </a:cubicBezTo>
                <a:cubicBezTo>
                  <a:pt x="1044" y="883"/>
                  <a:pt x="941" y="966"/>
                  <a:pt x="842" y="1017"/>
                </a:cubicBezTo>
                <a:cubicBezTo>
                  <a:pt x="743" y="1068"/>
                  <a:pt x="601" y="1078"/>
                  <a:pt x="525" y="1108"/>
                </a:cubicBezTo>
                <a:cubicBezTo>
                  <a:pt x="449" y="1138"/>
                  <a:pt x="435" y="1176"/>
                  <a:pt x="389" y="1199"/>
                </a:cubicBezTo>
                <a:cubicBezTo>
                  <a:pt x="343" y="1222"/>
                  <a:pt x="290" y="1244"/>
                  <a:pt x="252" y="1244"/>
                </a:cubicBezTo>
                <a:cubicBezTo>
                  <a:pt x="214" y="1244"/>
                  <a:pt x="199" y="1222"/>
                  <a:pt x="162" y="1199"/>
                </a:cubicBezTo>
                <a:close/>
              </a:path>
            </a:pathLst>
          </a:custGeom>
          <a:solidFill>
            <a:srgbClr val="990099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53" name="Text Box 41"/>
          <p:cNvSpPr txBox="1">
            <a:spLocks noChangeArrowheads="1"/>
          </p:cNvSpPr>
          <p:nvPr/>
        </p:nvSpPr>
        <p:spPr bwMode="auto">
          <a:xfrm>
            <a:off x="1331913" y="163512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>
                <a:solidFill>
                  <a:srgbClr val="F9F311"/>
                </a:solidFill>
              </a:rPr>
              <a:t>1</a:t>
            </a:r>
          </a:p>
        </p:txBody>
      </p:sp>
      <p:sp>
        <p:nvSpPr>
          <p:cNvPr id="13355" name="Freeform 43"/>
          <p:cNvSpPr>
            <a:spLocks/>
          </p:cNvSpPr>
          <p:nvPr/>
        </p:nvSpPr>
        <p:spPr bwMode="auto">
          <a:xfrm>
            <a:off x="4643438" y="2065338"/>
            <a:ext cx="1160462" cy="333375"/>
          </a:xfrm>
          <a:custGeom>
            <a:avLst/>
            <a:gdLst/>
            <a:ahLst/>
            <a:cxnLst>
              <a:cxn ang="0">
                <a:pos x="0" y="88"/>
              </a:cxn>
              <a:cxn ang="0">
                <a:pos x="227" y="43"/>
              </a:cxn>
              <a:cxn ang="0">
                <a:pos x="441" y="7"/>
              </a:cxn>
              <a:cxn ang="0">
                <a:pos x="597" y="7"/>
              </a:cxn>
              <a:cxn ang="0">
                <a:pos x="693" y="49"/>
              </a:cxn>
              <a:cxn ang="0">
                <a:pos x="729" y="115"/>
              </a:cxn>
              <a:cxn ang="0">
                <a:pos x="681" y="179"/>
              </a:cxn>
              <a:cxn ang="0">
                <a:pos x="567" y="205"/>
              </a:cxn>
              <a:cxn ang="0">
                <a:pos x="441" y="205"/>
              </a:cxn>
              <a:cxn ang="0">
                <a:pos x="213" y="175"/>
              </a:cxn>
              <a:cxn ang="0">
                <a:pos x="0" y="88"/>
              </a:cxn>
            </a:cxnLst>
            <a:rect l="0" t="0" r="r" b="b"/>
            <a:pathLst>
              <a:path w="731" h="210">
                <a:moveTo>
                  <a:pt x="0" y="88"/>
                </a:moveTo>
                <a:cubicBezTo>
                  <a:pt x="0" y="73"/>
                  <a:pt x="154" y="56"/>
                  <a:pt x="227" y="43"/>
                </a:cubicBezTo>
                <a:cubicBezTo>
                  <a:pt x="300" y="30"/>
                  <a:pt x="379" y="13"/>
                  <a:pt x="441" y="7"/>
                </a:cubicBezTo>
                <a:cubicBezTo>
                  <a:pt x="503" y="1"/>
                  <a:pt x="555" y="0"/>
                  <a:pt x="597" y="7"/>
                </a:cubicBezTo>
                <a:cubicBezTo>
                  <a:pt x="639" y="14"/>
                  <a:pt x="671" y="31"/>
                  <a:pt x="693" y="49"/>
                </a:cubicBezTo>
                <a:cubicBezTo>
                  <a:pt x="715" y="67"/>
                  <a:pt x="731" y="93"/>
                  <a:pt x="729" y="115"/>
                </a:cubicBezTo>
                <a:cubicBezTo>
                  <a:pt x="727" y="137"/>
                  <a:pt x="708" y="164"/>
                  <a:pt x="681" y="179"/>
                </a:cubicBezTo>
                <a:cubicBezTo>
                  <a:pt x="654" y="194"/>
                  <a:pt x="607" y="201"/>
                  <a:pt x="567" y="205"/>
                </a:cubicBezTo>
                <a:cubicBezTo>
                  <a:pt x="527" y="209"/>
                  <a:pt x="500" y="210"/>
                  <a:pt x="441" y="205"/>
                </a:cubicBezTo>
                <a:cubicBezTo>
                  <a:pt x="382" y="200"/>
                  <a:pt x="286" y="194"/>
                  <a:pt x="213" y="175"/>
                </a:cubicBezTo>
                <a:cubicBezTo>
                  <a:pt x="140" y="156"/>
                  <a:pt x="45" y="106"/>
                  <a:pt x="0" y="88"/>
                </a:cubicBezTo>
                <a:close/>
              </a:path>
            </a:pathLst>
          </a:custGeom>
          <a:solidFill>
            <a:srgbClr val="F91530">
              <a:alpha val="89999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3356" name="Text Box 44"/>
          <p:cNvSpPr txBox="1">
            <a:spLocks noChangeArrowheads="1"/>
          </p:cNvSpPr>
          <p:nvPr/>
        </p:nvSpPr>
        <p:spPr bwMode="auto">
          <a:xfrm>
            <a:off x="1547813" y="256540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2</a:t>
            </a:r>
          </a:p>
        </p:txBody>
      </p:sp>
      <p:sp>
        <p:nvSpPr>
          <p:cNvPr id="13358" name="Text Box 46"/>
          <p:cNvSpPr txBox="1">
            <a:spLocks noChangeArrowheads="1"/>
          </p:cNvSpPr>
          <p:nvPr/>
        </p:nvSpPr>
        <p:spPr bwMode="auto">
          <a:xfrm>
            <a:off x="3563938" y="17002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13360" name="Text Box 48"/>
          <p:cNvSpPr txBox="1">
            <a:spLocks noChangeArrowheads="1"/>
          </p:cNvSpPr>
          <p:nvPr/>
        </p:nvSpPr>
        <p:spPr bwMode="auto">
          <a:xfrm>
            <a:off x="5148263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3361" name="Text Box 49"/>
          <p:cNvSpPr txBox="1">
            <a:spLocks noChangeArrowheads="1"/>
          </p:cNvSpPr>
          <p:nvPr/>
        </p:nvSpPr>
        <p:spPr bwMode="auto">
          <a:xfrm>
            <a:off x="6300788" y="2060575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5</a:t>
            </a:r>
          </a:p>
        </p:txBody>
      </p:sp>
      <p:sp>
        <p:nvSpPr>
          <p:cNvPr id="13362" name="Text Box 50"/>
          <p:cNvSpPr txBox="1">
            <a:spLocks noChangeArrowheads="1"/>
          </p:cNvSpPr>
          <p:nvPr/>
        </p:nvSpPr>
        <p:spPr bwMode="auto">
          <a:xfrm>
            <a:off x="3492500" y="2565400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6</a:t>
            </a:r>
          </a:p>
        </p:txBody>
      </p:sp>
      <p:sp>
        <p:nvSpPr>
          <p:cNvPr id="13363" name="Text Box 51"/>
          <p:cNvSpPr txBox="1">
            <a:spLocks noChangeArrowheads="1"/>
          </p:cNvSpPr>
          <p:nvPr/>
        </p:nvSpPr>
        <p:spPr bwMode="auto">
          <a:xfrm>
            <a:off x="2987824" y="4514344"/>
            <a:ext cx="309562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ru-RU" sz="2000" dirty="0"/>
              <a:t>1 – Шейная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2 – Лопаточная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3 – Корейка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4 – Вырезка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5 – Тазобедренная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6 - Грудинка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07950" y="115888"/>
            <a:ext cx="88566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2800" b="1" dirty="0"/>
              <a:t>Полуфабрикаты из свинины</a:t>
            </a:r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468313" y="1701800"/>
            <a:ext cx="1871662" cy="57467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Корейка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2989263" y="765175"/>
            <a:ext cx="2016125" cy="3603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2987675" y="1484313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2987675" y="249237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489" name="AutoShape 9"/>
          <p:cNvSpPr>
            <a:spLocks/>
          </p:cNvSpPr>
          <p:nvPr/>
        </p:nvSpPr>
        <p:spPr bwMode="auto">
          <a:xfrm>
            <a:off x="2413000" y="765175"/>
            <a:ext cx="431800" cy="2376488"/>
          </a:xfrm>
          <a:prstGeom prst="leftBrace">
            <a:avLst>
              <a:gd name="adj1" fmla="val 45864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490" name="Rectangle 10"/>
          <p:cNvSpPr>
            <a:spLocks noChangeArrowheads="1"/>
          </p:cNvSpPr>
          <p:nvPr/>
        </p:nvSpPr>
        <p:spPr bwMode="auto">
          <a:xfrm>
            <a:off x="5940425" y="693738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Жарка</a:t>
            </a:r>
          </a:p>
        </p:txBody>
      </p:sp>
      <p:sp>
        <p:nvSpPr>
          <p:cNvPr id="20491" name="Rectangle 11"/>
          <p:cNvSpPr>
            <a:spLocks noChangeArrowheads="1"/>
          </p:cNvSpPr>
          <p:nvPr/>
        </p:nvSpPr>
        <p:spPr bwMode="auto">
          <a:xfrm>
            <a:off x="5940425" y="1125538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Котлета натуральная</a:t>
            </a:r>
          </a:p>
        </p:txBody>
      </p:sp>
      <p:sp>
        <p:nvSpPr>
          <p:cNvPr id="20492" name="Rectangle 12"/>
          <p:cNvSpPr>
            <a:spLocks noChangeArrowheads="1"/>
          </p:cNvSpPr>
          <p:nvPr/>
        </p:nvSpPr>
        <p:spPr bwMode="auto">
          <a:xfrm>
            <a:off x="5940425" y="1557338"/>
            <a:ext cx="2376488" cy="287337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Эскалоп</a:t>
            </a:r>
          </a:p>
        </p:txBody>
      </p:sp>
      <p:sp>
        <p:nvSpPr>
          <p:cNvPr id="20493" name="Rectangle 13"/>
          <p:cNvSpPr>
            <a:spLocks noChangeArrowheads="1"/>
          </p:cNvSpPr>
          <p:nvPr/>
        </p:nvSpPr>
        <p:spPr bwMode="auto">
          <a:xfrm>
            <a:off x="5940425" y="1989138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Отбивные</a:t>
            </a:r>
          </a:p>
        </p:txBody>
      </p:sp>
      <p:sp>
        <p:nvSpPr>
          <p:cNvPr id="20494" name="Rectangle 14"/>
          <p:cNvSpPr>
            <a:spLocks noChangeArrowheads="1"/>
          </p:cNvSpPr>
          <p:nvPr/>
        </p:nvSpPr>
        <p:spPr bwMode="auto">
          <a:xfrm>
            <a:off x="5940425" y="242093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Поджарка</a:t>
            </a:r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 flipV="1">
            <a:off x="5005388" y="836613"/>
            <a:ext cx="935037" cy="1444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 flipV="1">
            <a:off x="5003800" y="1268413"/>
            <a:ext cx="936625" cy="504825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7" name="Line 17"/>
          <p:cNvSpPr>
            <a:spLocks noChangeShapeType="1"/>
          </p:cNvSpPr>
          <p:nvPr/>
        </p:nvSpPr>
        <p:spPr bwMode="auto">
          <a:xfrm flipV="1">
            <a:off x="5003800" y="1701800"/>
            <a:ext cx="936625" cy="71438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8" name="Line 18"/>
          <p:cNvSpPr>
            <a:spLocks noChangeShapeType="1"/>
          </p:cNvSpPr>
          <p:nvPr/>
        </p:nvSpPr>
        <p:spPr bwMode="auto">
          <a:xfrm>
            <a:off x="5003800" y="1773238"/>
            <a:ext cx="936625" cy="360362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99" name="Line 19"/>
          <p:cNvSpPr>
            <a:spLocks noChangeShapeType="1"/>
          </p:cNvSpPr>
          <p:nvPr/>
        </p:nvSpPr>
        <p:spPr bwMode="auto">
          <a:xfrm flipV="1">
            <a:off x="5003800" y="256540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23" name="Rectangle 43"/>
          <p:cNvSpPr>
            <a:spLocks noChangeArrowheads="1"/>
          </p:cNvSpPr>
          <p:nvPr/>
        </p:nvSpPr>
        <p:spPr bwMode="auto">
          <a:xfrm>
            <a:off x="5940425" y="285273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Шашлык</a:t>
            </a:r>
          </a:p>
        </p:txBody>
      </p:sp>
      <p:sp>
        <p:nvSpPr>
          <p:cNvPr id="20524" name="Line 44"/>
          <p:cNvSpPr>
            <a:spLocks noChangeShapeType="1"/>
          </p:cNvSpPr>
          <p:nvPr/>
        </p:nvSpPr>
        <p:spPr bwMode="auto">
          <a:xfrm>
            <a:off x="5003800" y="278130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468313" y="4006850"/>
            <a:ext cx="1871662" cy="57467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Окорок</a:t>
            </a:r>
          </a:p>
        </p:txBody>
      </p:sp>
      <p:sp>
        <p:nvSpPr>
          <p:cNvPr id="20526" name="Rectangle 46"/>
          <p:cNvSpPr>
            <a:spLocks noChangeArrowheads="1"/>
          </p:cNvSpPr>
          <p:nvPr/>
        </p:nvSpPr>
        <p:spPr bwMode="auto">
          <a:xfrm>
            <a:off x="2989263" y="3357563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0527" name="Rectangle 47"/>
          <p:cNvSpPr>
            <a:spLocks noChangeArrowheads="1"/>
          </p:cNvSpPr>
          <p:nvPr/>
        </p:nvSpPr>
        <p:spPr bwMode="auto">
          <a:xfrm>
            <a:off x="2987675" y="386238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528" name="Rectangle 48"/>
          <p:cNvSpPr>
            <a:spLocks noChangeArrowheads="1"/>
          </p:cNvSpPr>
          <p:nvPr/>
        </p:nvSpPr>
        <p:spPr bwMode="auto">
          <a:xfrm>
            <a:off x="2987675" y="458152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529" name="AutoShape 49"/>
          <p:cNvSpPr>
            <a:spLocks/>
          </p:cNvSpPr>
          <p:nvPr/>
        </p:nvSpPr>
        <p:spPr bwMode="auto">
          <a:xfrm>
            <a:off x="2413000" y="3357563"/>
            <a:ext cx="431800" cy="1873250"/>
          </a:xfrm>
          <a:prstGeom prst="leftBrace">
            <a:avLst>
              <a:gd name="adj1" fmla="val 3615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30" name="Rectangle 50"/>
          <p:cNvSpPr>
            <a:spLocks noChangeArrowheads="1"/>
          </p:cNvSpPr>
          <p:nvPr/>
        </p:nvSpPr>
        <p:spPr bwMode="auto">
          <a:xfrm>
            <a:off x="5940425" y="3357563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Жарка</a:t>
            </a:r>
          </a:p>
        </p:txBody>
      </p:sp>
      <p:sp>
        <p:nvSpPr>
          <p:cNvPr id="20531" name="Rectangle 51"/>
          <p:cNvSpPr>
            <a:spLocks noChangeArrowheads="1"/>
          </p:cNvSpPr>
          <p:nvPr/>
        </p:nvSpPr>
        <p:spPr bwMode="auto">
          <a:xfrm>
            <a:off x="5940425" y="4005263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Шницель</a:t>
            </a:r>
          </a:p>
        </p:txBody>
      </p:sp>
      <p:sp>
        <p:nvSpPr>
          <p:cNvPr id="20534" name="Rectangle 54"/>
          <p:cNvSpPr>
            <a:spLocks noChangeArrowheads="1"/>
          </p:cNvSpPr>
          <p:nvPr/>
        </p:nvSpPr>
        <p:spPr bwMode="auto">
          <a:xfrm>
            <a:off x="5940425" y="45100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Поджарка</a:t>
            </a:r>
          </a:p>
        </p:txBody>
      </p:sp>
      <p:sp>
        <p:nvSpPr>
          <p:cNvPr id="20535" name="Line 55"/>
          <p:cNvSpPr>
            <a:spLocks noChangeShapeType="1"/>
          </p:cNvSpPr>
          <p:nvPr/>
        </p:nvSpPr>
        <p:spPr bwMode="auto">
          <a:xfrm flipV="1">
            <a:off x="5005388" y="3502025"/>
            <a:ext cx="935037" cy="71438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6" name="Line 56"/>
          <p:cNvSpPr>
            <a:spLocks noChangeShapeType="1"/>
          </p:cNvSpPr>
          <p:nvPr/>
        </p:nvSpPr>
        <p:spPr bwMode="auto">
          <a:xfrm flipV="1">
            <a:off x="5003800" y="4149725"/>
            <a:ext cx="8636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39" name="Line 59"/>
          <p:cNvSpPr>
            <a:spLocks noChangeShapeType="1"/>
          </p:cNvSpPr>
          <p:nvPr/>
        </p:nvSpPr>
        <p:spPr bwMode="auto">
          <a:xfrm flipV="1">
            <a:off x="5003800" y="465455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0" name="Rectangle 60"/>
          <p:cNvSpPr>
            <a:spLocks noChangeArrowheads="1"/>
          </p:cNvSpPr>
          <p:nvPr/>
        </p:nvSpPr>
        <p:spPr bwMode="auto">
          <a:xfrm>
            <a:off x="5940425" y="49418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Шашлык</a:t>
            </a:r>
          </a:p>
        </p:txBody>
      </p:sp>
      <p:sp>
        <p:nvSpPr>
          <p:cNvPr id="20541" name="Line 61"/>
          <p:cNvSpPr>
            <a:spLocks noChangeShapeType="1"/>
          </p:cNvSpPr>
          <p:nvPr/>
        </p:nvSpPr>
        <p:spPr bwMode="auto">
          <a:xfrm>
            <a:off x="5003800" y="487045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42" name="Oval 62"/>
          <p:cNvSpPr>
            <a:spLocks noChangeArrowheads="1"/>
          </p:cNvSpPr>
          <p:nvPr/>
        </p:nvSpPr>
        <p:spPr bwMode="auto">
          <a:xfrm>
            <a:off x="468313" y="5661025"/>
            <a:ext cx="1871662" cy="72072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Лопатка,</a:t>
            </a:r>
          </a:p>
          <a:p>
            <a:pPr algn="ctr"/>
            <a:r>
              <a:rPr lang="ru-RU" sz="2000"/>
              <a:t>Шея</a:t>
            </a:r>
          </a:p>
        </p:txBody>
      </p:sp>
      <p:sp>
        <p:nvSpPr>
          <p:cNvPr id="20544" name="Rectangle 64"/>
          <p:cNvSpPr>
            <a:spLocks noChangeArrowheads="1"/>
          </p:cNvSpPr>
          <p:nvPr/>
        </p:nvSpPr>
        <p:spPr bwMode="auto">
          <a:xfrm>
            <a:off x="2987675" y="537368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545" name="Rectangle 65"/>
          <p:cNvSpPr>
            <a:spLocks noChangeArrowheads="1"/>
          </p:cNvSpPr>
          <p:nvPr/>
        </p:nvSpPr>
        <p:spPr bwMode="auto">
          <a:xfrm>
            <a:off x="2987675" y="609282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0546" name="AutoShape 66"/>
          <p:cNvSpPr>
            <a:spLocks/>
          </p:cNvSpPr>
          <p:nvPr/>
        </p:nvSpPr>
        <p:spPr bwMode="auto">
          <a:xfrm>
            <a:off x="2413000" y="5373688"/>
            <a:ext cx="431800" cy="1295400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0548" name="Rectangle 68"/>
          <p:cNvSpPr>
            <a:spLocks noChangeArrowheads="1"/>
          </p:cNvSpPr>
          <p:nvPr/>
        </p:nvSpPr>
        <p:spPr bwMode="auto">
          <a:xfrm>
            <a:off x="5940425" y="5516563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Свинина духовая</a:t>
            </a:r>
          </a:p>
        </p:txBody>
      </p:sp>
      <p:sp>
        <p:nvSpPr>
          <p:cNvPr id="20549" name="Rectangle 69"/>
          <p:cNvSpPr>
            <a:spLocks noChangeArrowheads="1"/>
          </p:cNvSpPr>
          <p:nvPr/>
        </p:nvSpPr>
        <p:spPr bwMode="auto">
          <a:xfrm>
            <a:off x="5940425" y="60213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Гуляш</a:t>
            </a:r>
          </a:p>
        </p:txBody>
      </p:sp>
      <p:sp>
        <p:nvSpPr>
          <p:cNvPr id="20551" name="Line 71"/>
          <p:cNvSpPr>
            <a:spLocks noChangeShapeType="1"/>
          </p:cNvSpPr>
          <p:nvPr/>
        </p:nvSpPr>
        <p:spPr bwMode="auto">
          <a:xfrm flipV="1">
            <a:off x="5003800" y="5661025"/>
            <a:ext cx="863600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2" name="Line 72"/>
          <p:cNvSpPr>
            <a:spLocks noChangeShapeType="1"/>
          </p:cNvSpPr>
          <p:nvPr/>
        </p:nvSpPr>
        <p:spPr bwMode="auto">
          <a:xfrm flipV="1">
            <a:off x="5003800" y="616585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553" name="Rectangle 73"/>
          <p:cNvSpPr>
            <a:spLocks noChangeArrowheads="1"/>
          </p:cNvSpPr>
          <p:nvPr/>
        </p:nvSpPr>
        <p:spPr bwMode="auto">
          <a:xfrm>
            <a:off x="5940425" y="6453188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Рагу</a:t>
            </a:r>
          </a:p>
        </p:txBody>
      </p:sp>
      <p:sp>
        <p:nvSpPr>
          <p:cNvPr id="20554" name="Line 74"/>
          <p:cNvSpPr>
            <a:spLocks noChangeShapeType="1"/>
          </p:cNvSpPr>
          <p:nvPr/>
        </p:nvSpPr>
        <p:spPr bwMode="auto">
          <a:xfrm>
            <a:off x="5003800" y="6381750"/>
            <a:ext cx="936625" cy="21590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из свинины 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500034" y="1928802"/>
            <a:ext cx="3714776" cy="4929198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Корейка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котлеты натуральные отбивные, эскалоп,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-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шашлык, поджарка.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5072074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Тазобедренная часть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</a:t>
            </a:r>
          </a:p>
          <a:p>
            <a:pPr algn="just">
              <a:buNone/>
            </a:pP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	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шницель отбивной,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-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шашлык, поджарка.</a:t>
            </a:r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38" name="Picture 2" descr="http://cdn.sellbe.com/shop-28325/product/60/57171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1666710"/>
            <a:ext cx="4000528" cy="2548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340" name="Picture 4" descr="http://sibkolbasy.ru/wp-content/uploads/2014/07/tazobedrennaya-chast-svininyi1.jpg"/>
          <p:cNvPicPr>
            <a:picLocks noChangeAspect="1" noChangeArrowheads="1"/>
          </p:cNvPicPr>
          <p:nvPr/>
        </p:nvPicPr>
        <p:blipFill>
          <a:blip r:embed="rId3" cstate="email">
            <a:lum bright="-10000" contras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3438" y="1714488"/>
            <a:ext cx="4093725" cy="24776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свинины 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714348" y="1600200"/>
            <a:ext cx="3214710" cy="5257800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Лопаточная часть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духовая,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гуляш, плов.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924328" cy="4972072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Грудинка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отварная,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духовая,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рагу, плов.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 descr="http://i1.xn--l1aeifaf4f.xn--p1ai/1/2890/28891858/afacdb/6-jp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104" y="1571612"/>
            <a:ext cx="2977836" cy="2571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 descr="http://www.neva-product.ru/images/grudinka-bk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643050"/>
            <a:ext cx="4071966" cy="242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свинины 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1571604" y="1000108"/>
            <a:ext cx="5143536" cy="457203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</a:t>
            </a:r>
          </a:p>
          <a:p>
            <a:pPr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 </a:t>
            </a:r>
          </a:p>
          <a:p>
            <a:pPr algn="just"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Шейная часть</a:t>
            </a:r>
          </a:p>
          <a:p>
            <a:pPr algn="just"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свинина духовая,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гуляш.</a:t>
            </a:r>
            <a:endParaRPr lang="ru-RU" sz="2200" dirty="0"/>
          </a:p>
        </p:txBody>
      </p:sp>
      <p:pic>
        <p:nvPicPr>
          <p:cNvPr id="12290" name="Picture 2" descr="http://f1.ds-russia.ru/u_dirs/036/36136/f6a3de3750a23b30334b785561605ad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0298" y="1809762"/>
            <a:ext cx="3333750" cy="33337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Ассортимент сложных полуфабрикатов из свинины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71600" y="3933056"/>
            <a:ext cx="141115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Буженина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516216" y="3861048"/>
            <a:ext cx="13575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Карбонад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275856" y="6237313"/>
            <a:ext cx="273630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Мясной рулет</a:t>
            </a:r>
          </a:p>
        </p:txBody>
      </p:sp>
      <p:pic>
        <p:nvPicPr>
          <p:cNvPr id="46082" name="Picture 2" descr="https://2.bp.blogspot.com/-fSabUY42_s8/WqN9TvqPjgI/AAAAAAAAHMM/vHbUy_W-GsQnc8I5fVMFhTfFjc_egfXpwCLcBGAs/s1600/5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0040" y="1540010"/>
            <a:ext cx="3059832" cy="23484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4" name="Picture 4" descr="https://img.povar.ru/uploads/2f/ca/3b/cf/svinina_v_brusnichnom_souse-30072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63821" y="4077072"/>
            <a:ext cx="2976331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6086" name="Picture 6" descr="https://eda-land.ru/images/article/thumb/715-0/2018/10/kak-sdelat-svinoj-karbonat-v-duhovke-12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6" y="1556792"/>
            <a:ext cx="4464495" cy="22541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Обработка молочных поросят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pPr marL="0" algn="just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Молочные поросята – животные, вес которых от 3 до 6 кг, практически не содержат жира и имеет нежную консистенцию.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Тушки поросят поступают на ПОП, как правило, без щетины и шерсти. При наличии остатков щетины или шерсти тушки обсушивают, натирают мукой, опаливают и тщательно промывают в холодной воде. </a:t>
            </a: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Тушки массой до 4 кг для тепловой обработки можно использовать целиком.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43010" name="Picture 2" descr="https://holayessica.files.wordpress.com/2012/03/cochinillo-de-segovia.jpe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573016"/>
            <a:ext cx="4379979" cy="3284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Обработка свиной головы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4968552" cy="4968552"/>
          </a:xfrm>
        </p:spPr>
        <p:txBody>
          <a:bodyPr/>
          <a:lstStyle/>
          <a:p>
            <a:pPr marL="0" algn="r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Головы поступают обработанные, при необходимости их опаливают, зачищают и промывают.  После этого замачивают в холодной воде, очищают ножом кожу, промывают и срезают мякоть вместе с кожей.</a:t>
            </a:r>
          </a:p>
          <a:p>
            <a:pPr marL="0" algn="r">
              <a:spcBef>
                <a:spcPts val="0"/>
              </a:spcBef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Используют для приготовления рулета.</a:t>
            </a:r>
          </a:p>
        </p:txBody>
      </p:sp>
      <p:pic>
        <p:nvPicPr>
          <p:cNvPr id="44042" name="Picture 10" descr="Рецепт рулета из свиной головы | Готовим дома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884067"/>
            <a:ext cx="2843808" cy="5973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8"/>
          <a:stretch>
            <a:fillRect/>
          </a:stretch>
        </p:blipFill>
        <p:spPr bwMode="auto">
          <a:xfrm>
            <a:off x="827088" y="476250"/>
            <a:ext cx="7561262" cy="31416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3059113" y="3284538"/>
            <a:ext cx="383938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2000" b="1" dirty="0"/>
              <a:t>Схема разделки бараньей туши</a:t>
            </a:r>
          </a:p>
        </p:txBody>
      </p:sp>
      <p:sp>
        <p:nvSpPr>
          <p:cNvPr id="14342" name="Freeform 6"/>
          <p:cNvSpPr>
            <a:spLocks/>
          </p:cNvSpPr>
          <p:nvPr/>
        </p:nvSpPr>
        <p:spPr bwMode="auto">
          <a:xfrm>
            <a:off x="1101725" y="644525"/>
            <a:ext cx="1009650" cy="1558925"/>
          </a:xfrm>
          <a:custGeom>
            <a:avLst/>
            <a:gdLst/>
            <a:ahLst/>
            <a:cxnLst>
              <a:cxn ang="0">
                <a:pos x="110" y="936"/>
              </a:cxn>
              <a:cxn ang="0">
                <a:pos x="106" y="860"/>
              </a:cxn>
              <a:cxn ang="0">
                <a:pos x="99" y="619"/>
              </a:cxn>
              <a:cxn ang="0">
                <a:pos x="54" y="438"/>
              </a:cxn>
              <a:cxn ang="0">
                <a:pos x="9" y="347"/>
              </a:cxn>
              <a:cxn ang="0">
                <a:pos x="9" y="302"/>
              </a:cxn>
              <a:cxn ang="0">
                <a:pos x="9" y="256"/>
              </a:cxn>
              <a:cxn ang="0">
                <a:pos x="62" y="180"/>
              </a:cxn>
              <a:cxn ang="0">
                <a:pos x="145" y="120"/>
              </a:cxn>
              <a:cxn ang="0">
                <a:pos x="190" y="75"/>
              </a:cxn>
              <a:cxn ang="0">
                <a:pos x="236" y="30"/>
              </a:cxn>
              <a:cxn ang="0">
                <a:pos x="281" y="30"/>
              </a:cxn>
              <a:cxn ang="0">
                <a:pos x="417" y="211"/>
              </a:cxn>
              <a:cxn ang="0">
                <a:pos x="508" y="302"/>
              </a:cxn>
              <a:cxn ang="0">
                <a:pos x="562" y="340"/>
              </a:cxn>
              <a:cxn ang="0">
                <a:pos x="598" y="344"/>
              </a:cxn>
              <a:cxn ang="0">
                <a:pos x="598" y="347"/>
              </a:cxn>
              <a:cxn ang="0">
                <a:pos x="372" y="665"/>
              </a:cxn>
              <a:cxn ang="0">
                <a:pos x="145" y="937"/>
              </a:cxn>
              <a:cxn ang="0">
                <a:pos x="110" y="936"/>
              </a:cxn>
            </a:cxnLst>
            <a:rect l="0" t="0" r="r" b="b"/>
            <a:pathLst>
              <a:path w="636" h="982">
                <a:moveTo>
                  <a:pt x="110" y="936"/>
                </a:moveTo>
                <a:cubicBezTo>
                  <a:pt x="104" y="923"/>
                  <a:pt x="108" y="913"/>
                  <a:pt x="106" y="860"/>
                </a:cubicBezTo>
                <a:cubicBezTo>
                  <a:pt x="104" y="807"/>
                  <a:pt x="108" y="689"/>
                  <a:pt x="99" y="619"/>
                </a:cubicBezTo>
                <a:cubicBezTo>
                  <a:pt x="90" y="549"/>
                  <a:pt x="69" y="483"/>
                  <a:pt x="54" y="438"/>
                </a:cubicBezTo>
                <a:cubicBezTo>
                  <a:pt x="39" y="393"/>
                  <a:pt x="16" y="370"/>
                  <a:pt x="9" y="347"/>
                </a:cubicBezTo>
                <a:cubicBezTo>
                  <a:pt x="2" y="324"/>
                  <a:pt x="9" y="317"/>
                  <a:pt x="9" y="302"/>
                </a:cubicBezTo>
                <a:cubicBezTo>
                  <a:pt x="9" y="287"/>
                  <a:pt x="0" y="276"/>
                  <a:pt x="9" y="256"/>
                </a:cubicBezTo>
                <a:cubicBezTo>
                  <a:pt x="18" y="236"/>
                  <a:pt x="39" y="203"/>
                  <a:pt x="62" y="180"/>
                </a:cubicBezTo>
                <a:cubicBezTo>
                  <a:pt x="85" y="157"/>
                  <a:pt x="124" y="137"/>
                  <a:pt x="145" y="120"/>
                </a:cubicBezTo>
                <a:cubicBezTo>
                  <a:pt x="166" y="103"/>
                  <a:pt x="175" y="90"/>
                  <a:pt x="190" y="75"/>
                </a:cubicBezTo>
                <a:cubicBezTo>
                  <a:pt x="205" y="60"/>
                  <a:pt x="221" y="37"/>
                  <a:pt x="236" y="30"/>
                </a:cubicBezTo>
                <a:cubicBezTo>
                  <a:pt x="251" y="23"/>
                  <a:pt x="251" y="0"/>
                  <a:pt x="281" y="30"/>
                </a:cubicBezTo>
                <a:cubicBezTo>
                  <a:pt x="311" y="60"/>
                  <a:pt x="379" y="166"/>
                  <a:pt x="417" y="211"/>
                </a:cubicBezTo>
                <a:cubicBezTo>
                  <a:pt x="455" y="256"/>
                  <a:pt x="484" y="281"/>
                  <a:pt x="508" y="302"/>
                </a:cubicBezTo>
                <a:cubicBezTo>
                  <a:pt x="532" y="323"/>
                  <a:pt x="547" y="333"/>
                  <a:pt x="562" y="340"/>
                </a:cubicBezTo>
                <a:cubicBezTo>
                  <a:pt x="577" y="347"/>
                  <a:pt x="592" y="343"/>
                  <a:pt x="598" y="344"/>
                </a:cubicBezTo>
                <a:cubicBezTo>
                  <a:pt x="604" y="345"/>
                  <a:pt x="636" y="294"/>
                  <a:pt x="598" y="347"/>
                </a:cubicBezTo>
                <a:cubicBezTo>
                  <a:pt x="560" y="400"/>
                  <a:pt x="448" y="567"/>
                  <a:pt x="372" y="665"/>
                </a:cubicBezTo>
                <a:cubicBezTo>
                  <a:pt x="296" y="763"/>
                  <a:pt x="189" y="892"/>
                  <a:pt x="145" y="937"/>
                </a:cubicBezTo>
                <a:cubicBezTo>
                  <a:pt x="101" y="982"/>
                  <a:pt x="116" y="949"/>
                  <a:pt x="110" y="936"/>
                </a:cubicBezTo>
                <a:close/>
              </a:path>
            </a:pathLst>
          </a:custGeom>
          <a:solidFill>
            <a:srgbClr val="3627F3">
              <a:alpha val="7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4" name="Freeform 8"/>
          <p:cNvSpPr>
            <a:spLocks/>
          </p:cNvSpPr>
          <p:nvPr/>
        </p:nvSpPr>
        <p:spPr bwMode="auto">
          <a:xfrm>
            <a:off x="1247775" y="1192213"/>
            <a:ext cx="5064125" cy="1057275"/>
          </a:xfrm>
          <a:custGeom>
            <a:avLst/>
            <a:gdLst/>
            <a:ahLst/>
            <a:cxnLst>
              <a:cxn ang="0">
                <a:pos x="7" y="637"/>
              </a:cxn>
              <a:cxn ang="0">
                <a:pos x="189" y="456"/>
              </a:cxn>
              <a:cxn ang="0">
                <a:pos x="325" y="274"/>
              </a:cxn>
              <a:cxn ang="0">
                <a:pos x="461" y="48"/>
              </a:cxn>
              <a:cxn ang="0">
                <a:pos x="506" y="2"/>
              </a:cxn>
              <a:cxn ang="0">
                <a:pos x="577" y="35"/>
              </a:cxn>
              <a:cxn ang="0">
                <a:pos x="824" y="48"/>
              </a:cxn>
              <a:cxn ang="0">
                <a:pos x="960" y="48"/>
              </a:cxn>
              <a:cxn ang="0">
                <a:pos x="1005" y="48"/>
              </a:cxn>
              <a:cxn ang="0">
                <a:pos x="1232" y="93"/>
              </a:cxn>
              <a:cxn ang="0">
                <a:pos x="1504" y="184"/>
              </a:cxn>
              <a:cxn ang="0">
                <a:pos x="1867" y="274"/>
              </a:cxn>
              <a:cxn ang="0">
                <a:pos x="2230" y="320"/>
              </a:cxn>
              <a:cxn ang="0">
                <a:pos x="2593" y="320"/>
              </a:cxn>
              <a:cxn ang="0">
                <a:pos x="3049" y="275"/>
              </a:cxn>
              <a:cxn ang="0">
                <a:pos x="2977" y="328"/>
              </a:cxn>
              <a:cxn ang="0">
                <a:pos x="2910" y="410"/>
              </a:cxn>
              <a:cxn ang="0">
                <a:pos x="2865" y="546"/>
              </a:cxn>
              <a:cxn ang="0">
                <a:pos x="2886" y="625"/>
              </a:cxn>
              <a:cxn ang="0">
                <a:pos x="2867" y="616"/>
              </a:cxn>
              <a:cxn ang="0">
                <a:pos x="2865" y="637"/>
              </a:cxn>
              <a:cxn ang="0">
                <a:pos x="918" y="649"/>
              </a:cxn>
              <a:cxn ang="0">
                <a:pos x="227" y="664"/>
              </a:cxn>
              <a:cxn ang="0">
                <a:pos x="7" y="637"/>
              </a:cxn>
            </a:cxnLst>
            <a:rect l="0" t="0" r="r" b="b"/>
            <a:pathLst>
              <a:path w="3190" h="666">
                <a:moveTo>
                  <a:pt x="7" y="637"/>
                </a:moveTo>
                <a:cubicBezTo>
                  <a:pt x="0" y="607"/>
                  <a:pt x="136" y="516"/>
                  <a:pt x="189" y="456"/>
                </a:cubicBezTo>
                <a:cubicBezTo>
                  <a:pt x="242" y="396"/>
                  <a:pt x="280" y="342"/>
                  <a:pt x="325" y="274"/>
                </a:cubicBezTo>
                <a:cubicBezTo>
                  <a:pt x="370" y="206"/>
                  <a:pt x="431" y="93"/>
                  <a:pt x="461" y="48"/>
                </a:cubicBezTo>
                <a:cubicBezTo>
                  <a:pt x="491" y="3"/>
                  <a:pt x="487" y="4"/>
                  <a:pt x="506" y="2"/>
                </a:cubicBezTo>
                <a:cubicBezTo>
                  <a:pt x="525" y="0"/>
                  <a:pt x="524" y="27"/>
                  <a:pt x="577" y="35"/>
                </a:cubicBezTo>
                <a:cubicBezTo>
                  <a:pt x="630" y="43"/>
                  <a:pt x="760" y="46"/>
                  <a:pt x="824" y="48"/>
                </a:cubicBezTo>
                <a:cubicBezTo>
                  <a:pt x="888" y="50"/>
                  <a:pt x="930" y="48"/>
                  <a:pt x="960" y="48"/>
                </a:cubicBezTo>
                <a:cubicBezTo>
                  <a:pt x="990" y="48"/>
                  <a:pt x="960" y="41"/>
                  <a:pt x="1005" y="48"/>
                </a:cubicBezTo>
                <a:cubicBezTo>
                  <a:pt x="1050" y="55"/>
                  <a:pt x="1149" y="70"/>
                  <a:pt x="1232" y="93"/>
                </a:cubicBezTo>
                <a:cubicBezTo>
                  <a:pt x="1315" y="116"/>
                  <a:pt x="1398" y="154"/>
                  <a:pt x="1504" y="184"/>
                </a:cubicBezTo>
                <a:cubicBezTo>
                  <a:pt x="1610" y="214"/>
                  <a:pt x="1746" y="251"/>
                  <a:pt x="1867" y="274"/>
                </a:cubicBezTo>
                <a:cubicBezTo>
                  <a:pt x="1988" y="297"/>
                  <a:pt x="2109" y="312"/>
                  <a:pt x="2230" y="320"/>
                </a:cubicBezTo>
                <a:cubicBezTo>
                  <a:pt x="2351" y="328"/>
                  <a:pt x="2457" y="327"/>
                  <a:pt x="2593" y="320"/>
                </a:cubicBezTo>
                <a:cubicBezTo>
                  <a:pt x="2729" y="313"/>
                  <a:pt x="2985" y="274"/>
                  <a:pt x="3049" y="275"/>
                </a:cubicBezTo>
                <a:cubicBezTo>
                  <a:pt x="3113" y="276"/>
                  <a:pt x="3000" y="306"/>
                  <a:pt x="2977" y="328"/>
                </a:cubicBezTo>
                <a:cubicBezTo>
                  <a:pt x="2954" y="350"/>
                  <a:pt x="2929" y="374"/>
                  <a:pt x="2910" y="410"/>
                </a:cubicBezTo>
                <a:cubicBezTo>
                  <a:pt x="2891" y="446"/>
                  <a:pt x="2869" y="510"/>
                  <a:pt x="2865" y="546"/>
                </a:cubicBezTo>
                <a:cubicBezTo>
                  <a:pt x="2861" y="582"/>
                  <a:pt x="2886" y="613"/>
                  <a:pt x="2886" y="625"/>
                </a:cubicBezTo>
                <a:cubicBezTo>
                  <a:pt x="2886" y="637"/>
                  <a:pt x="2870" y="614"/>
                  <a:pt x="2867" y="616"/>
                </a:cubicBezTo>
                <a:cubicBezTo>
                  <a:pt x="2864" y="618"/>
                  <a:pt x="3190" y="632"/>
                  <a:pt x="2865" y="637"/>
                </a:cubicBezTo>
                <a:cubicBezTo>
                  <a:pt x="2540" y="642"/>
                  <a:pt x="1358" y="645"/>
                  <a:pt x="918" y="649"/>
                </a:cubicBezTo>
                <a:cubicBezTo>
                  <a:pt x="478" y="653"/>
                  <a:pt x="379" y="666"/>
                  <a:pt x="227" y="664"/>
                </a:cubicBezTo>
                <a:cubicBezTo>
                  <a:pt x="75" y="662"/>
                  <a:pt x="53" y="643"/>
                  <a:pt x="7" y="637"/>
                </a:cubicBezTo>
                <a:close/>
              </a:path>
            </a:pathLst>
          </a:custGeom>
          <a:solidFill>
            <a:schemeClr val="folHlink">
              <a:alpha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6" name="Freeform 10"/>
          <p:cNvSpPr>
            <a:spLocks/>
          </p:cNvSpPr>
          <p:nvPr/>
        </p:nvSpPr>
        <p:spPr bwMode="auto">
          <a:xfrm>
            <a:off x="5795963" y="1627188"/>
            <a:ext cx="2446337" cy="1146175"/>
          </a:xfrm>
          <a:custGeom>
            <a:avLst/>
            <a:gdLst/>
            <a:ahLst/>
            <a:cxnLst>
              <a:cxn ang="0">
                <a:pos x="21" y="363"/>
              </a:cxn>
              <a:cxn ang="0">
                <a:pos x="3" y="267"/>
              </a:cxn>
              <a:cxn ang="0">
                <a:pos x="36" y="165"/>
              </a:cxn>
              <a:cxn ang="0">
                <a:pos x="105" y="66"/>
              </a:cxn>
              <a:cxn ang="0">
                <a:pos x="219" y="15"/>
              </a:cxn>
              <a:cxn ang="0">
                <a:pos x="312" y="2"/>
              </a:cxn>
              <a:cxn ang="0">
                <a:pos x="450" y="3"/>
              </a:cxn>
              <a:cxn ang="0">
                <a:pos x="558" y="21"/>
              </a:cxn>
              <a:cxn ang="0">
                <a:pos x="720" y="60"/>
              </a:cxn>
              <a:cxn ang="0">
                <a:pos x="811" y="93"/>
              </a:cxn>
              <a:cxn ang="0">
                <a:pos x="811" y="138"/>
              </a:cxn>
              <a:cxn ang="0">
                <a:pos x="720" y="138"/>
              </a:cxn>
              <a:cxn ang="0">
                <a:pos x="759" y="189"/>
              </a:cxn>
              <a:cxn ang="0">
                <a:pos x="993" y="351"/>
              </a:cxn>
              <a:cxn ang="0">
                <a:pos x="1128" y="411"/>
              </a:cxn>
              <a:cxn ang="0">
                <a:pos x="1218" y="423"/>
              </a:cxn>
              <a:cxn ang="0">
                <a:pos x="1353" y="465"/>
              </a:cxn>
              <a:cxn ang="0">
                <a:pos x="1446" y="501"/>
              </a:cxn>
              <a:cxn ang="0">
                <a:pos x="1491" y="592"/>
              </a:cxn>
              <a:cxn ang="0">
                <a:pos x="1521" y="643"/>
              </a:cxn>
              <a:cxn ang="0">
                <a:pos x="1491" y="683"/>
              </a:cxn>
              <a:cxn ang="0">
                <a:pos x="1219" y="683"/>
              </a:cxn>
              <a:cxn ang="0">
                <a:pos x="723" y="711"/>
              </a:cxn>
              <a:cxn ang="0">
                <a:pos x="495" y="717"/>
              </a:cxn>
              <a:cxn ang="0">
                <a:pos x="266" y="683"/>
              </a:cxn>
              <a:cxn ang="0">
                <a:pos x="130" y="547"/>
              </a:cxn>
              <a:cxn ang="0">
                <a:pos x="21" y="363"/>
              </a:cxn>
            </a:cxnLst>
            <a:rect l="0" t="0" r="r" b="b"/>
            <a:pathLst>
              <a:path w="1541" h="722">
                <a:moveTo>
                  <a:pt x="21" y="363"/>
                </a:moveTo>
                <a:cubicBezTo>
                  <a:pt x="0" y="316"/>
                  <a:pt x="1" y="300"/>
                  <a:pt x="3" y="267"/>
                </a:cubicBezTo>
                <a:cubicBezTo>
                  <a:pt x="5" y="234"/>
                  <a:pt x="19" y="198"/>
                  <a:pt x="36" y="165"/>
                </a:cubicBezTo>
                <a:cubicBezTo>
                  <a:pt x="53" y="132"/>
                  <a:pt x="75" y="91"/>
                  <a:pt x="105" y="66"/>
                </a:cubicBezTo>
                <a:cubicBezTo>
                  <a:pt x="135" y="41"/>
                  <a:pt x="185" y="26"/>
                  <a:pt x="219" y="15"/>
                </a:cubicBezTo>
                <a:cubicBezTo>
                  <a:pt x="253" y="4"/>
                  <a:pt x="274" y="4"/>
                  <a:pt x="312" y="2"/>
                </a:cubicBezTo>
                <a:cubicBezTo>
                  <a:pt x="350" y="0"/>
                  <a:pt x="409" y="0"/>
                  <a:pt x="450" y="3"/>
                </a:cubicBezTo>
                <a:cubicBezTo>
                  <a:pt x="491" y="6"/>
                  <a:pt x="513" y="11"/>
                  <a:pt x="558" y="21"/>
                </a:cubicBezTo>
                <a:cubicBezTo>
                  <a:pt x="603" y="31"/>
                  <a:pt x="678" y="48"/>
                  <a:pt x="720" y="60"/>
                </a:cubicBezTo>
                <a:cubicBezTo>
                  <a:pt x="762" y="72"/>
                  <a:pt x="796" y="80"/>
                  <a:pt x="811" y="93"/>
                </a:cubicBezTo>
                <a:cubicBezTo>
                  <a:pt x="826" y="106"/>
                  <a:pt x="826" y="131"/>
                  <a:pt x="811" y="138"/>
                </a:cubicBezTo>
                <a:cubicBezTo>
                  <a:pt x="796" y="145"/>
                  <a:pt x="729" y="130"/>
                  <a:pt x="720" y="138"/>
                </a:cubicBezTo>
                <a:cubicBezTo>
                  <a:pt x="711" y="146"/>
                  <a:pt x="713" y="153"/>
                  <a:pt x="759" y="189"/>
                </a:cubicBezTo>
                <a:cubicBezTo>
                  <a:pt x="805" y="225"/>
                  <a:pt x="932" y="314"/>
                  <a:pt x="993" y="351"/>
                </a:cubicBezTo>
                <a:cubicBezTo>
                  <a:pt x="1054" y="388"/>
                  <a:pt x="1091" y="399"/>
                  <a:pt x="1128" y="411"/>
                </a:cubicBezTo>
                <a:cubicBezTo>
                  <a:pt x="1165" y="423"/>
                  <a:pt x="1181" y="414"/>
                  <a:pt x="1218" y="423"/>
                </a:cubicBezTo>
                <a:cubicBezTo>
                  <a:pt x="1255" y="432"/>
                  <a:pt x="1315" y="452"/>
                  <a:pt x="1353" y="465"/>
                </a:cubicBezTo>
                <a:cubicBezTo>
                  <a:pt x="1391" y="478"/>
                  <a:pt x="1423" y="480"/>
                  <a:pt x="1446" y="501"/>
                </a:cubicBezTo>
                <a:cubicBezTo>
                  <a:pt x="1469" y="522"/>
                  <a:pt x="1479" y="568"/>
                  <a:pt x="1491" y="592"/>
                </a:cubicBezTo>
                <a:cubicBezTo>
                  <a:pt x="1503" y="616"/>
                  <a:pt x="1521" y="628"/>
                  <a:pt x="1521" y="643"/>
                </a:cubicBezTo>
                <a:cubicBezTo>
                  <a:pt x="1521" y="658"/>
                  <a:pt x="1541" y="676"/>
                  <a:pt x="1491" y="683"/>
                </a:cubicBezTo>
                <a:cubicBezTo>
                  <a:pt x="1441" y="690"/>
                  <a:pt x="1347" y="678"/>
                  <a:pt x="1219" y="683"/>
                </a:cubicBezTo>
                <a:cubicBezTo>
                  <a:pt x="1091" y="688"/>
                  <a:pt x="844" y="705"/>
                  <a:pt x="723" y="711"/>
                </a:cubicBezTo>
                <a:cubicBezTo>
                  <a:pt x="602" y="717"/>
                  <a:pt x="571" y="722"/>
                  <a:pt x="495" y="717"/>
                </a:cubicBezTo>
                <a:cubicBezTo>
                  <a:pt x="419" y="712"/>
                  <a:pt x="327" y="711"/>
                  <a:pt x="266" y="683"/>
                </a:cubicBezTo>
                <a:cubicBezTo>
                  <a:pt x="205" y="655"/>
                  <a:pt x="171" y="600"/>
                  <a:pt x="130" y="547"/>
                </a:cubicBezTo>
                <a:cubicBezTo>
                  <a:pt x="89" y="494"/>
                  <a:pt x="41" y="409"/>
                  <a:pt x="21" y="363"/>
                </a:cubicBezTo>
                <a:close/>
              </a:path>
            </a:pathLst>
          </a:custGeom>
          <a:solidFill>
            <a:srgbClr val="663300">
              <a:alpha val="72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1266825" y="2212975"/>
            <a:ext cx="333375" cy="515938"/>
          </a:xfrm>
          <a:custGeom>
            <a:avLst/>
            <a:gdLst/>
            <a:ahLst/>
            <a:cxnLst>
              <a:cxn ang="0">
                <a:pos x="9" y="22"/>
              </a:cxn>
              <a:cxn ang="0">
                <a:pos x="27" y="157"/>
              </a:cxn>
              <a:cxn ang="0">
                <a:pos x="63" y="241"/>
              </a:cxn>
              <a:cxn ang="0">
                <a:pos x="108" y="304"/>
              </a:cxn>
              <a:cxn ang="0">
                <a:pos x="174" y="115"/>
              </a:cxn>
              <a:cxn ang="0">
                <a:pos x="195" y="31"/>
              </a:cxn>
              <a:cxn ang="0">
                <a:pos x="81" y="25"/>
              </a:cxn>
              <a:cxn ang="0">
                <a:pos x="9" y="22"/>
              </a:cxn>
            </a:cxnLst>
            <a:rect l="0" t="0" r="r" b="b"/>
            <a:pathLst>
              <a:path w="210" h="325">
                <a:moveTo>
                  <a:pt x="9" y="22"/>
                </a:moveTo>
                <a:cubicBezTo>
                  <a:pt x="0" y="44"/>
                  <a:pt x="18" y="121"/>
                  <a:pt x="27" y="157"/>
                </a:cubicBezTo>
                <a:cubicBezTo>
                  <a:pt x="36" y="193"/>
                  <a:pt x="50" y="217"/>
                  <a:pt x="63" y="241"/>
                </a:cubicBezTo>
                <a:cubicBezTo>
                  <a:pt x="76" y="265"/>
                  <a:pt x="90" y="325"/>
                  <a:pt x="108" y="304"/>
                </a:cubicBezTo>
                <a:cubicBezTo>
                  <a:pt x="126" y="283"/>
                  <a:pt x="160" y="160"/>
                  <a:pt x="174" y="115"/>
                </a:cubicBezTo>
                <a:cubicBezTo>
                  <a:pt x="188" y="70"/>
                  <a:pt x="210" y="46"/>
                  <a:pt x="195" y="31"/>
                </a:cubicBezTo>
                <a:cubicBezTo>
                  <a:pt x="180" y="16"/>
                  <a:pt x="112" y="26"/>
                  <a:pt x="81" y="25"/>
                </a:cubicBezTo>
                <a:cubicBezTo>
                  <a:pt x="50" y="24"/>
                  <a:pt x="18" y="0"/>
                  <a:pt x="9" y="22"/>
                </a:cubicBezTo>
                <a:close/>
              </a:path>
            </a:pathLst>
          </a:custGeom>
          <a:solidFill>
            <a:srgbClr val="FF99FF">
              <a:alpha val="75000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1908175" y="2203450"/>
            <a:ext cx="4319588" cy="936625"/>
          </a:xfrm>
          <a:custGeom>
            <a:avLst/>
            <a:gdLst/>
            <a:ahLst/>
            <a:cxnLst>
              <a:cxn ang="0">
                <a:pos x="77" y="489"/>
              </a:cxn>
              <a:cxn ang="0">
                <a:pos x="87" y="461"/>
              </a:cxn>
              <a:cxn ang="0">
                <a:pos x="178" y="415"/>
              </a:cxn>
              <a:cxn ang="0">
                <a:pos x="359" y="189"/>
              </a:cxn>
              <a:cxn ang="0">
                <a:pos x="450" y="53"/>
              </a:cxn>
              <a:cxn ang="0">
                <a:pos x="433" y="13"/>
              </a:cxn>
              <a:cxn ang="0">
                <a:pos x="441" y="21"/>
              </a:cxn>
              <a:cxn ang="0">
                <a:pos x="1737" y="5"/>
              </a:cxn>
              <a:cxn ang="0">
                <a:pos x="2181" y="1"/>
              </a:cxn>
              <a:cxn ang="0">
                <a:pos x="2361" y="9"/>
              </a:cxn>
              <a:cxn ang="0">
                <a:pos x="2400" y="7"/>
              </a:cxn>
              <a:cxn ang="0">
                <a:pos x="2433" y="17"/>
              </a:cxn>
              <a:cxn ang="0">
                <a:pos x="2457" y="105"/>
              </a:cxn>
              <a:cxn ang="0">
                <a:pos x="2557" y="233"/>
              </a:cxn>
              <a:cxn ang="0">
                <a:pos x="2627" y="325"/>
              </a:cxn>
              <a:cxn ang="0">
                <a:pos x="2445" y="285"/>
              </a:cxn>
              <a:cxn ang="0">
                <a:pos x="2033" y="241"/>
              </a:cxn>
              <a:cxn ang="0">
                <a:pos x="1720" y="279"/>
              </a:cxn>
              <a:cxn ang="0">
                <a:pos x="1361" y="413"/>
              </a:cxn>
              <a:cxn ang="0">
                <a:pos x="1357" y="415"/>
              </a:cxn>
              <a:cxn ang="0">
                <a:pos x="1130" y="506"/>
              </a:cxn>
              <a:cxn ang="0">
                <a:pos x="861" y="565"/>
              </a:cxn>
              <a:cxn ang="0">
                <a:pos x="549" y="577"/>
              </a:cxn>
              <a:cxn ang="0">
                <a:pos x="77" y="489"/>
              </a:cxn>
            </a:cxnLst>
            <a:rect l="0" t="0" r="r" b="b"/>
            <a:pathLst>
              <a:path w="2646" h="590">
                <a:moveTo>
                  <a:pt x="77" y="489"/>
                </a:moveTo>
                <a:cubicBezTo>
                  <a:pt x="0" y="470"/>
                  <a:pt x="70" y="473"/>
                  <a:pt x="87" y="461"/>
                </a:cubicBezTo>
                <a:cubicBezTo>
                  <a:pt x="104" y="449"/>
                  <a:pt x="133" y="460"/>
                  <a:pt x="178" y="415"/>
                </a:cubicBezTo>
                <a:cubicBezTo>
                  <a:pt x="223" y="370"/>
                  <a:pt x="314" y="249"/>
                  <a:pt x="359" y="189"/>
                </a:cubicBezTo>
                <a:cubicBezTo>
                  <a:pt x="404" y="129"/>
                  <a:pt x="438" y="82"/>
                  <a:pt x="450" y="53"/>
                </a:cubicBezTo>
                <a:cubicBezTo>
                  <a:pt x="462" y="24"/>
                  <a:pt x="434" y="18"/>
                  <a:pt x="433" y="13"/>
                </a:cubicBezTo>
                <a:cubicBezTo>
                  <a:pt x="432" y="8"/>
                  <a:pt x="224" y="22"/>
                  <a:pt x="441" y="21"/>
                </a:cubicBezTo>
                <a:cubicBezTo>
                  <a:pt x="658" y="20"/>
                  <a:pt x="1447" y="8"/>
                  <a:pt x="1737" y="5"/>
                </a:cubicBezTo>
                <a:cubicBezTo>
                  <a:pt x="2027" y="2"/>
                  <a:pt x="2077" y="0"/>
                  <a:pt x="2181" y="1"/>
                </a:cubicBezTo>
                <a:cubicBezTo>
                  <a:pt x="2285" y="2"/>
                  <a:pt x="2325" y="8"/>
                  <a:pt x="2361" y="9"/>
                </a:cubicBezTo>
                <a:cubicBezTo>
                  <a:pt x="2397" y="10"/>
                  <a:pt x="2388" y="6"/>
                  <a:pt x="2400" y="7"/>
                </a:cubicBezTo>
                <a:cubicBezTo>
                  <a:pt x="2412" y="8"/>
                  <a:pt x="2423" y="1"/>
                  <a:pt x="2433" y="17"/>
                </a:cubicBezTo>
                <a:cubicBezTo>
                  <a:pt x="2443" y="33"/>
                  <a:pt x="2436" y="69"/>
                  <a:pt x="2457" y="105"/>
                </a:cubicBezTo>
                <a:cubicBezTo>
                  <a:pt x="2478" y="141"/>
                  <a:pt x="2529" y="196"/>
                  <a:pt x="2557" y="233"/>
                </a:cubicBezTo>
                <a:cubicBezTo>
                  <a:pt x="2585" y="270"/>
                  <a:pt x="2646" y="316"/>
                  <a:pt x="2627" y="325"/>
                </a:cubicBezTo>
                <a:cubicBezTo>
                  <a:pt x="2608" y="334"/>
                  <a:pt x="2544" y="299"/>
                  <a:pt x="2445" y="285"/>
                </a:cubicBezTo>
                <a:cubicBezTo>
                  <a:pt x="2346" y="271"/>
                  <a:pt x="2154" y="242"/>
                  <a:pt x="2033" y="241"/>
                </a:cubicBezTo>
                <a:cubicBezTo>
                  <a:pt x="1912" y="240"/>
                  <a:pt x="1832" y="250"/>
                  <a:pt x="1720" y="279"/>
                </a:cubicBezTo>
                <a:cubicBezTo>
                  <a:pt x="1608" y="308"/>
                  <a:pt x="1421" y="390"/>
                  <a:pt x="1361" y="413"/>
                </a:cubicBezTo>
                <a:cubicBezTo>
                  <a:pt x="1301" y="436"/>
                  <a:pt x="1395" y="400"/>
                  <a:pt x="1357" y="415"/>
                </a:cubicBezTo>
                <a:cubicBezTo>
                  <a:pt x="1319" y="430"/>
                  <a:pt x="1213" y="481"/>
                  <a:pt x="1130" y="506"/>
                </a:cubicBezTo>
                <a:cubicBezTo>
                  <a:pt x="1047" y="531"/>
                  <a:pt x="958" y="553"/>
                  <a:pt x="861" y="565"/>
                </a:cubicBezTo>
                <a:cubicBezTo>
                  <a:pt x="764" y="577"/>
                  <a:pt x="680" y="590"/>
                  <a:pt x="549" y="577"/>
                </a:cubicBezTo>
                <a:cubicBezTo>
                  <a:pt x="418" y="564"/>
                  <a:pt x="154" y="508"/>
                  <a:pt x="77" y="489"/>
                </a:cubicBezTo>
                <a:close/>
              </a:path>
            </a:pathLst>
          </a:custGeom>
          <a:solidFill>
            <a:srgbClr val="FFC9FF">
              <a:alpha val="74001"/>
            </a:srgbClr>
          </a:solidFill>
          <a:ln w="9525">
            <a:solidFill>
              <a:srgbClr val="990099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1093788" y="1547813"/>
            <a:ext cx="1693862" cy="1920875"/>
          </a:xfrm>
          <a:custGeom>
            <a:avLst/>
            <a:gdLst/>
            <a:ahLst/>
            <a:cxnLst>
              <a:cxn ang="0">
                <a:pos x="14" y="1184"/>
              </a:cxn>
              <a:cxn ang="0">
                <a:pos x="14" y="1139"/>
              </a:cxn>
              <a:cxn ang="0">
                <a:pos x="15" y="1087"/>
              </a:cxn>
              <a:cxn ang="0">
                <a:pos x="104" y="957"/>
              </a:cxn>
              <a:cxn ang="0">
                <a:pos x="241" y="731"/>
              </a:cxn>
              <a:cxn ang="0">
                <a:pos x="331" y="413"/>
              </a:cxn>
              <a:cxn ang="0">
                <a:pos x="459" y="223"/>
              </a:cxn>
              <a:cxn ang="0">
                <a:pos x="603" y="96"/>
              </a:cxn>
              <a:cxn ang="0">
                <a:pos x="779" y="19"/>
              </a:cxn>
              <a:cxn ang="0">
                <a:pos x="921" y="5"/>
              </a:cxn>
              <a:cxn ang="0">
                <a:pos x="1012" y="50"/>
              </a:cxn>
              <a:cxn ang="0">
                <a:pos x="1057" y="141"/>
              </a:cxn>
              <a:cxn ang="0">
                <a:pos x="1057" y="232"/>
              </a:cxn>
              <a:cxn ang="0">
                <a:pos x="995" y="451"/>
              </a:cxn>
              <a:cxn ang="0">
                <a:pos x="803" y="731"/>
              </a:cxn>
              <a:cxn ang="0">
                <a:pos x="667" y="851"/>
              </a:cxn>
              <a:cxn ang="0">
                <a:pos x="331" y="1048"/>
              </a:cxn>
              <a:cxn ang="0">
                <a:pos x="150" y="1184"/>
              </a:cxn>
              <a:cxn ang="0">
                <a:pos x="71" y="1207"/>
              </a:cxn>
              <a:cxn ang="0">
                <a:pos x="14" y="1184"/>
              </a:cxn>
            </a:cxnLst>
            <a:rect l="0" t="0" r="r" b="b"/>
            <a:pathLst>
              <a:path w="1067" h="1210">
                <a:moveTo>
                  <a:pt x="14" y="1184"/>
                </a:moveTo>
                <a:cubicBezTo>
                  <a:pt x="7" y="1177"/>
                  <a:pt x="14" y="1155"/>
                  <a:pt x="14" y="1139"/>
                </a:cubicBezTo>
                <a:cubicBezTo>
                  <a:pt x="14" y="1123"/>
                  <a:pt x="0" y="1117"/>
                  <a:pt x="15" y="1087"/>
                </a:cubicBezTo>
                <a:cubicBezTo>
                  <a:pt x="30" y="1057"/>
                  <a:pt x="66" y="1016"/>
                  <a:pt x="104" y="957"/>
                </a:cubicBezTo>
                <a:cubicBezTo>
                  <a:pt x="142" y="898"/>
                  <a:pt x="203" y="822"/>
                  <a:pt x="241" y="731"/>
                </a:cubicBezTo>
                <a:cubicBezTo>
                  <a:pt x="279" y="640"/>
                  <a:pt x="295" y="498"/>
                  <a:pt x="331" y="413"/>
                </a:cubicBezTo>
                <a:cubicBezTo>
                  <a:pt x="367" y="328"/>
                  <a:pt x="414" y="276"/>
                  <a:pt x="459" y="223"/>
                </a:cubicBezTo>
                <a:cubicBezTo>
                  <a:pt x="504" y="170"/>
                  <a:pt x="550" y="130"/>
                  <a:pt x="603" y="96"/>
                </a:cubicBezTo>
                <a:cubicBezTo>
                  <a:pt x="656" y="62"/>
                  <a:pt x="726" y="34"/>
                  <a:pt x="779" y="19"/>
                </a:cubicBezTo>
                <a:cubicBezTo>
                  <a:pt x="832" y="4"/>
                  <a:pt x="882" y="0"/>
                  <a:pt x="921" y="5"/>
                </a:cubicBezTo>
                <a:cubicBezTo>
                  <a:pt x="960" y="10"/>
                  <a:pt x="989" y="27"/>
                  <a:pt x="1012" y="50"/>
                </a:cubicBezTo>
                <a:cubicBezTo>
                  <a:pt x="1035" y="73"/>
                  <a:pt x="1050" y="111"/>
                  <a:pt x="1057" y="141"/>
                </a:cubicBezTo>
                <a:cubicBezTo>
                  <a:pt x="1064" y="171"/>
                  <a:pt x="1067" y="180"/>
                  <a:pt x="1057" y="232"/>
                </a:cubicBezTo>
                <a:cubicBezTo>
                  <a:pt x="1047" y="284"/>
                  <a:pt x="1037" y="368"/>
                  <a:pt x="995" y="451"/>
                </a:cubicBezTo>
                <a:cubicBezTo>
                  <a:pt x="953" y="534"/>
                  <a:pt x="858" y="664"/>
                  <a:pt x="803" y="731"/>
                </a:cubicBezTo>
                <a:cubicBezTo>
                  <a:pt x="748" y="798"/>
                  <a:pt x="746" y="798"/>
                  <a:pt x="667" y="851"/>
                </a:cubicBezTo>
                <a:cubicBezTo>
                  <a:pt x="588" y="904"/>
                  <a:pt x="417" y="993"/>
                  <a:pt x="331" y="1048"/>
                </a:cubicBezTo>
                <a:cubicBezTo>
                  <a:pt x="245" y="1103"/>
                  <a:pt x="193" y="1158"/>
                  <a:pt x="150" y="1184"/>
                </a:cubicBezTo>
                <a:cubicBezTo>
                  <a:pt x="107" y="1210"/>
                  <a:pt x="94" y="1207"/>
                  <a:pt x="71" y="1207"/>
                </a:cubicBezTo>
                <a:cubicBezTo>
                  <a:pt x="48" y="1207"/>
                  <a:pt x="26" y="1189"/>
                  <a:pt x="14" y="1184"/>
                </a:cubicBezTo>
                <a:close/>
              </a:path>
            </a:pathLst>
          </a:custGeom>
          <a:solidFill>
            <a:srgbClr val="990099">
              <a:alpha val="74001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3132138" y="23479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5</a:t>
            </a:r>
          </a:p>
        </p:txBody>
      </p:sp>
      <p:sp>
        <p:nvSpPr>
          <p:cNvPr id="14351" name="Text Box 15"/>
          <p:cNvSpPr txBox="1">
            <a:spLocks noChangeArrowheads="1"/>
          </p:cNvSpPr>
          <p:nvPr/>
        </p:nvSpPr>
        <p:spPr bwMode="auto">
          <a:xfrm>
            <a:off x="6227763" y="1916113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4</a:t>
            </a:r>
          </a:p>
        </p:txBody>
      </p:sp>
      <p:sp>
        <p:nvSpPr>
          <p:cNvPr id="14352" name="Text Box 16"/>
          <p:cNvSpPr txBox="1">
            <a:spLocks noChangeArrowheads="1"/>
          </p:cNvSpPr>
          <p:nvPr/>
        </p:nvSpPr>
        <p:spPr bwMode="auto">
          <a:xfrm>
            <a:off x="3276600" y="1484313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0033CC"/>
                </a:solidFill>
              </a:rPr>
              <a:t>3</a:t>
            </a:r>
          </a:p>
        </p:txBody>
      </p:sp>
      <p:sp>
        <p:nvSpPr>
          <p:cNvPr id="14353" name="Text Box 17"/>
          <p:cNvSpPr txBox="1">
            <a:spLocks noChangeArrowheads="1"/>
          </p:cNvSpPr>
          <p:nvPr/>
        </p:nvSpPr>
        <p:spPr bwMode="auto">
          <a:xfrm>
            <a:off x="1258888" y="908050"/>
            <a:ext cx="5032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1</a:t>
            </a:r>
          </a:p>
        </p:txBody>
      </p:sp>
      <p:sp>
        <p:nvSpPr>
          <p:cNvPr id="14354" name="Text Box 18"/>
          <p:cNvSpPr txBox="1">
            <a:spLocks noChangeArrowheads="1"/>
          </p:cNvSpPr>
          <p:nvPr/>
        </p:nvSpPr>
        <p:spPr bwMode="auto">
          <a:xfrm>
            <a:off x="1619250" y="2347913"/>
            <a:ext cx="503238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3600" b="1">
                <a:solidFill>
                  <a:srgbClr val="FFFF00"/>
                </a:solidFill>
              </a:rPr>
              <a:t>2</a:t>
            </a:r>
          </a:p>
        </p:txBody>
      </p:sp>
      <p:sp>
        <p:nvSpPr>
          <p:cNvPr id="14355" name="Text Box 19"/>
          <p:cNvSpPr txBox="1">
            <a:spLocks noChangeArrowheads="1"/>
          </p:cNvSpPr>
          <p:nvPr/>
        </p:nvSpPr>
        <p:spPr bwMode="auto">
          <a:xfrm>
            <a:off x="3492599" y="4390072"/>
            <a:ext cx="3095625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ts val="0"/>
              </a:spcBef>
            </a:pPr>
            <a:r>
              <a:rPr lang="ru-RU" sz="2000" dirty="0"/>
              <a:t>1 – Шейная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2 – Лопаточная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3 – Корейка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4 – Тазобедренная часть</a:t>
            </a:r>
          </a:p>
          <a:p>
            <a:pPr>
              <a:spcBef>
                <a:spcPts val="0"/>
              </a:spcBef>
            </a:pPr>
            <a:r>
              <a:rPr lang="ru-RU" sz="2000" dirty="0"/>
              <a:t>5 - Грудинка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468313" y="1125538"/>
            <a:ext cx="1871662" cy="57467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Корейка</a:t>
            </a: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2989263" y="765175"/>
            <a:ext cx="2016125" cy="3603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987675" y="1268413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1512" name="AutoShape 8"/>
          <p:cNvSpPr>
            <a:spLocks/>
          </p:cNvSpPr>
          <p:nvPr/>
        </p:nvSpPr>
        <p:spPr bwMode="auto">
          <a:xfrm>
            <a:off x="2413000" y="765175"/>
            <a:ext cx="431800" cy="1295400"/>
          </a:xfrm>
          <a:prstGeom prst="leftBrace">
            <a:avLst>
              <a:gd name="adj1" fmla="val 25000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13" name="Rectangle 9"/>
          <p:cNvSpPr>
            <a:spLocks noChangeArrowheads="1"/>
          </p:cNvSpPr>
          <p:nvPr/>
        </p:nvSpPr>
        <p:spPr bwMode="auto">
          <a:xfrm>
            <a:off x="5940425" y="765175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Бараний бок</a:t>
            </a:r>
          </a:p>
        </p:txBody>
      </p:sp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5940425" y="1411288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Котлета натуральная</a:t>
            </a:r>
          </a:p>
        </p:txBody>
      </p:sp>
      <p:sp>
        <p:nvSpPr>
          <p:cNvPr id="21518" name="Line 14"/>
          <p:cNvSpPr>
            <a:spLocks noChangeShapeType="1"/>
          </p:cNvSpPr>
          <p:nvPr/>
        </p:nvSpPr>
        <p:spPr bwMode="auto">
          <a:xfrm flipV="1">
            <a:off x="5003800" y="908050"/>
            <a:ext cx="935038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 flipV="1">
            <a:off x="5003800" y="1557338"/>
            <a:ext cx="936625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468313" y="4006850"/>
            <a:ext cx="1871662" cy="57467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Окорок</a:t>
            </a:r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2989263" y="3357563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1527" name="Rectangle 23"/>
          <p:cNvSpPr>
            <a:spLocks noChangeArrowheads="1"/>
          </p:cNvSpPr>
          <p:nvPr/>
        </p:nvSpPr>
        <p:spPr bwMode="auto">
          <a:xfrm>
            <a:off x="2987675" y="3862388"/>
            <a:ext cx="2016125" cy="5762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Порционные 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1528" name="Rectangle 24"/>
          <p:cNvSpPr>
            <a:spLocks noChangeArrowheads="1"/>
          </p:cNvSpPr>
          <p:nvPr/>
        </p:nvSpPr>
        <p:spPr bwMode="auto">
          <a:xfrm>
            <a:off x="2987675" y="4581525"/>
            <a:ext cx="2016125" cy="5762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Мелкокусковые</a:t>
            </a:r>
          </a:p>
          <a:p>
            <a:pPr algn="ctr"/>
            <a:r>
              <a:rPr lang="ru-RU" sz="2000"/>
              <a:t>полуфабрикаты</a:t>
            </a:r>
          </a:p>
        </p:txBody>
      </p:sp>
      <p:sp>
        <p:nvSpPr>
          <p:cNvPr id="21529" name="AutoShape 25"/>
          <p:cNvSpPr>
            <a:spLocks/>
          </p:cNvSpPr>
          <p:nvPr/>
        </p:nvSpPr>
        <p:spPr bwMode="auto">
          <a:xfrm>
            <a:off x="2413000" y="3357563"/>
            <a:ext cx="431800" cy="1873250"/>
          </a:xfrm>
          <a:prstGeom prst="leftBrace">
            <a:avLst>
              <a:gd name="adj1" fmla="val 36152"/>
              <a:gd name="adj2" fmla="val 50000"/>
            </a:avLst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1530" name="Rectangle 26"/>
          <p:cNvSpPr>
            <a:spLocks noChangeArrowheads="1"/>
          </p:cNvSpPr>
          <p:nvPr/>
        </p:nvSpPr>
        <p:spPr bwMode="auto">
          <a:xfrm>
            <a:off x="5940425" y="3427413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Баранина жаренная</a:t>
            </a:r>
          </a:p>
        </p:txBody>
      </p:sp>
      <p:sp>
        <p:nvSpPr>
          <p:cNvPr id="21531" name="Rectangle 27"/>
          <p:cNvSpPr>
            <a:spLocks noChangeArrowheads="1"/>
          </p:cNvSpPr>
          <p:nvPr/>
        </p:nvSpPr>
        <p:spPr bwMode="auto">
          <a:xfrm>
            <a:off x="5940425" y="4005263"/>
            <a:ext cx="2376488" cy="288925"/>
          </a:xfrm>
          <a:prstGeom prst="rect">
            <a:avLst/>
          </a:prstGeom>
          <a:solidFill>
            <a:srgbClr val="65F97A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Шницель</a:t>
            </a:r>
          </a:p>
        </p:txBody>
      </p:sp>
      <p:sp>
        <p:nvSpPr>
          <p:cNvPr id="21533" name="Line 29"/>
          <p:cNvSpPr>
            <a:spLocks noChangeShapeType="1"/>
          </p:cNvSpPr>
          <p:nvPr/>
        </p:nvSpPr>
        <p:spPr bwMode="auto">
          <a:xfrm flipV="1">
            <a:off x="5005388" y="3573463"/>
            <a:ext cx="935037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4" name="Line 30"/>
          <p:cNvSpPr>
            <a:spLocks noChangeShapeType="1"/>
          </p:cNvSpPr>
          <p:nvPr/>
        </p:nvSpPr>
        <p:spPr bwMode="auto">
          <a:xfrm flipV="1">
            <a:off x="5003800" y="4149725"/>
            <a:ext cx="936625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6" name="Rectangle 32"/>
          <p:cNvSpPr>
            <a:spLocks noChangeArrowheads="1"/>
          </p:cNvSpPr>
          <p:nvPr/>
        </p:nvSpPr>
        <p:spPr bwMode="auto">
          <a:xfrm>
            <a:off x="5940425" y="4724400"/>
            <a:ext cx="2376488" cy="288925"/>
          </a:xfrm>
          <a:prstGeom prst="rect">
            <a:avLst/>
          </a:prstGeom>
          <a:solidFill>
            <a:srgbClr val="006600">
              <a:alpha val="2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Шашлык</a:t>
            </a:r>
          </a:p>
        </p:txBody>
      </p:sp>
      <p:sp>
        <p:nvSpPr>
          <p:cNvPr id="21537" name="Line 33"/>
          <p:cNvSpPr>
            <a:spLocks noChangeShapeType="1"/>
          </p:cNvSpPr>
          <p:nvPr/>
        </p:nvSpPr>
        <p:spPr bwMode="auto">
          <a:xfrm flipV="1">
            <a:off x="5003800" y="4868863"/>
            <a:ext cx="936625" cy="1587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468313" y="5445125"/>
            <a:ext cx="1871662" cy="720725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Грудинка</a:t>
            </a:r>
          </a:p>
        </p:txBody>
      </p:sp>
      <p:sp>
        <p:nvSpPr>
          <p:cNvPr id="21548" name="Text Box 44"/>
          <p:cNvSpPr txBox="1">
            <a:spLocks noChangeArrowheads="1"/>
          </p:cNvSpPr>
          <p:nvPr/>
        </p:nvSpPr>
        <p:spPr bwMode="auto">
          <a:xfrm>
            <a:off x="107950" y="0"/>
            <a:ext cx="88566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Полуфабрикаты из баранины</a:t>
            </a:r>
          </a:p>
        </p:txBody>
      </p:sp>
      <p:sp>
        <p:nvSpPr>
          <p:cNvPr id="21549" name="Rectangle 45"/>
          <p:cNvSpPr>
            <a:spLocks noChangeArrowheads="1"/>
          </p:cNvSpPr>
          <p:nvPr/>
        </p:nvSpPr>
        <p:spPr bwMode="auto">
          <a:xfrm>
            <a:off x="2916238" y="5589588"/>
            <a:ext cx="2016125" cy="360362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1550" name="Rectangle 46"/>
          <p:cNvSpPr>
            <a:spLocks noChangeArrowheads="1"/>
          </p:cNvSpPr>
          <p:nvPr/>
        </p:nvSpPr>
        <p:spPr bwMode="auto">
          <a:xfrm>
            <a:off x="5867400" y="5588000"/>
            <a:ext cx="2952750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Грудинка фаршированная</a:t>
            </a:r>
          </a:p>
        </p:txBody>
      </p:sp>
      <p:sp>
        <p:nvSpPr>
          <p:cNvPr id="21551" name="Line 47"/>
          <p:cNvSpPr>
            <a:spLocks noChangeShapeType="1"/>
          </p:cNvSpPr>
          <p:nvPr/>
        </p:nvSpPr>
        <p:spPr bwMode="auto">
          <a:xfrm flipV="1">
            <a:off x="4932363" y="5734050"/>
            <a:ext cx="935037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250825" y="2205038"/>
            <a:ext cx="2089150" cy="863600"/>
          </a:xfrm>
          <a:prstGeom prst="ellipse">
            <a:avLst/>
          </a:prstGeom>
          <a:solidFill>
            <a:srgbClr val="FFC9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Тазобедренная </a:t>
            </a:r>
          </a:p>
          <a:p>
            <a:pPr algn="ctr"/>
            <a:r>
              <a:rPr lang="ru-RU" sz="2000"/>
              <a:t>часть</a:t>
            </a:r>
          </a:p>
        </p:txBody>
      </p:sp>
      <p:sp>
        <p:nvSpPr>
          <p:cNvPr id="21553" name="Rectangle 49"/>
          <p:cNvSpPr>
            <a:spLocks noChangeArrowheads="1"/>
          </p:cNvSpPr>
          <p:nvPr/>
        </p:nvSpPr>
        <p:spPr bwMode="auto">
          <a:xfrm>
            <a:off x="2916238" y="2492375"/>
            <a:ext cx="2016125" cy="360363"/>
          </a:xfrm>
          <a:prstGeom prst="rect">
            <a:avLst/>
          </a:prstGeom>
          <a:solidFill>
            <a:srgbClr val="97ECF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2000"/>
              <a:t>Целиком</a:t>
            </a:r>
          </a:p>
        </p:txBody>
      </p:sp>
      <p:sp>
        <p:nvSpPr>
          <p:cNvPr id="21554" name="Rectangle 50"/>
          <p:cNvSpPr>
            <a:spLocks noChangeArrowheads="1"/>
          </p:cNvSpPr>
          <p:nvPr/>
        </p:nvSpPr>
        <p:spPr bwMode="auto">
          <a:xfrm>
            <a:off x="5940425" y="2492375"/>
            <a:ext cx="2376488" cy="288925"/>
          </a:xfrm>
          <a:prstGeom prst="rect">
            <a:avLst/>
          </a:prstGeom>
          <a:solidFill>
            <a:srgbClr val="B4FCBE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ru-RU" sz="1900"/>
              <a:t>Бараний бок</a:t>
            </a:r>
          </a:p>
        </p:txBody>
      </p:sp>
      <p:sp>
        <p:nvSpPr>
          <p:cNvPr id="21555" name="Line 51"/>
          <p:cNvSpPr>
            <a:spLocks noChangeShapeType="1"/>
          </p:cNvSpPr>
          <p:nvPr/>
        </p:nvSpPr>
        <p:spPr bwMode="auto">
          <a:xfrm>
            <a:off x="2339975" y="2636838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56" name="Line 52"/>
          <p:cNvSpPr>
            <a:spLocks noChangeShapeType="1"/>
          </p:cNvSpPr>
          <p:nvPr/>
        </p:nvSpPr>
        <p:spPr bwMode="auto">
          <a:xfrm flipV="1">
            <a:off x="4932363" y="2636838"/>
            <a:ext cx="1008062" cy="0"/>
          </a:xfrm>
          <a:prstGeom prst="line">
            <a:avLst/>
          </a:prstGeom>
          <a:noFill/>
          <a:ln w="38100">
            <a:solidFill>
              <a:srgbClr val="0066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1557" name="Line 53"/>
          <p:cNvSpPr>
            <a:spLocks noChangeShapeType="1"/>
          </p:cNvSpPr>
          <p:nvPr/>
        </p:nvSpPr>
        <p:spPr bwMode="auto">
          <a:xfrm>
            <a:off x="2339975" y="5805488"/>
            <a:ext cx="57626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баранины 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0034" y="1357298"/>
            <a:ext cx="4000528" cy="4768865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Корейка</a:t>
            </a:r>
          </a:p>
          <a:p>
            <a:pPr marL="0" algn="just">
              <a:spcBef>
                <a:spcPts val="0"/>
              </a:spcBef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баранина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котлеты натуральные отбивные, шашлык </a:t>
            </a:r>
            <a:r>
              <a:rPr lang="ru-RU" sz="2200" i="1" dirty="0" err="1">
                <a:latin typeface="Times New Roman" pitchFamily="18" charset="0"/>
                <a:cs typeface="Times New Roman" pitchFamily="18" charset="0"/>
              </a:rPr>
              <a:t>по-карски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мелкокусковые –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шашлык.</a:t>
            </a:r>
            <a:endParaRPr lang="ru-RU" sz="2000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648200" y="1357298"/>
            <a:ext cx="4038600" cy="5096038"/>
          </a:xfrm>
        </p:spPr>
        <p:txBody>
          <a:bodyPr>
            <a:normAutofit fontScale="92500" lnSpcReduction="1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Тазобедренная часть</a:t>
            </a: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баранина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жареная,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шницель,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мелкокусковые –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шашлык.</a:t>
            </a:r>
            <a:endParaRPr lang="ru-RU" sz="22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http://magmens.com/uploads/posts/2014-08/1407832426_66186037-ugolk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571612"/>
            <a:ext cx="4010527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glamlemon.ru/uploads/posts/2012-03/1331839591_baranina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70551" y="1571582"/>
            <a:ext cx="3459101" cy="28575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Полуфабрикаты </a:t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баранины и их использование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4038600" cy="3917032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Лопаточная часть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целиком, баранина отварная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баранина духовая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плов, пилав.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16016" y="1196752"/>
            <a:ext cx="4038600" cy="4525963"/>
          </a:xfrm>
        </p:spPr>
        <p:txBody>
          <a:bodyPr>
            <a:normAutofit fontScale="85000" lnSpcReduction="20000"/>
          </a:bodyPr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Грудинка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Крупнокусковые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грудинка фаршированная, баранина отварная,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порционные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баранина духовая,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мелкокусковые – </a:t>
            </a:r>
            <a:r>
              <a:rPr lang="ru-RU" sz="2200" i="1" dirty="0">
                <a:latin typeface="Times New Roman" pitchFamily="18" charset="0"/>
                <a:cs typeface="Times New Roman" pitchFamily="18" charset="0"/>
              </a:rPr>
              <a:t>раг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у.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4274" name="Picture 2" descr="http://i1.fregat812.ru/1/571/5704399/afacdb/lopatka-baranja-jagnenok-ot-4-kg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8662" y="1571612"/>
            <a:ext cx="3000396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4276" name="Picture 4" descr="http://fatduck.ru/temp/lambroll2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28686" y="1571612"/>
            <a:ext cx="4015280" cy="30336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Ассортимент сложных полуфабрикатов из баранины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265824" y="6237312"/>
            <a:ext cx="358136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«Корона» из бараньих ребер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6237312"/>
            <a:ext cx="462960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«Почетный караул» из каре барашка</a:t>
            </a:r>
          </a:p>
        </p:txBody>
      </p:sp>
      <p:pic>
        <p:nvPicPr>
          <p:cNvPr id="45060" name="Picture 4" descr="https://primemeat.ru/upload/iblock/842/baran_rulet_kare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31086" y="1628801"/>
            <a:ext cx="2680866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983542" y="3861048"/>
            <a:ext cx="283693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Рулет из каре ягненка</a:t>
            </a:r>
          </a:p>
        </p:txBody>
      </p:sp>
      <p:pic>
        <p:nvPicPr>
          <p:cNvPr id="45062" name="Picture 6" descr="https://frank-food.ru/image/cache/catalog/timur/kare-barashka-700x700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226210" cy="2160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179512" y="3861048"/>
            <a:ext cx="560211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Шашлык из корейки барашка (пистолетики)</a:t>
            </a:r>
          </a:p>
        </p:txBody>
      </p:sp>
      <p:pic>
        <p:nvPicPr>
          <p:cNvPr id="45064" name="Picture 8" descr="https://esokoloff.files.wordpress.com/2017/10/rack-of-lamb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59632" y="4360182"/>
            <a:ext cx="2016224" cy="1849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5066" name="Picture 10" descr="http://sameatshops.com/ProductImages/big/5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0152" y="4437112"/>
            <a:ext cx="2376264" cy="18891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323850" y="2276872"/>
            <a:ext cx="8496300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i="1" dirty="0"/>
              <a:t>	</a:t>
            </a:r>
            <a:r>
              <a:rPr lang="ru-RU" sz="2400" b="1" i="1" dirty="0"/>
              <a:t>Технология приготовления: </a:t>
            </a:r>
          </a:p>
          <a:p>
            <a:pPr algn="just"/>
            <a:r>
              <a:rPr lang="ru-RU" sz="2400" dirty="0"/>
              <a:t>	Зачищенные куски мяса с салом сырцом пропускают через мясорубку, добавляют воду, соль, перец, перемешивают, выбивают, формуют из массы изделия: </a:t>
            </a:r>
          </a:p>
          <a:p>
            <a:pPr lvl="1" algn="just"/>
            <a:r>
              <a:rPr lang="ru-RU" sz="2400" dirty="0"/>
              <a:t>    </a:t>
            </a:r>
          </a:p>
          <a:p>
            <a:pPr lvl="1" algn="just"/>
            <a:r>
              <a:rPr lang="ru-RU" sz="2400" dirty="0"/>
              <a:t>	- </a:t>
            </a:r>
            <a:r>
              <a:rPr lang="ru-RU" sz="2400" i="1" dirty="0"/>
              <a:t>бифштекс</a:t>
            </a:r>
            <a:r>
              <a:rPr lang="ru-RU" sz="2400" dirty="0"/>
              <a:t> (натуральный рубленный);</a:t>
            </a:r>
          </a:p>
          <a:p>
            <a:pPr algn="just"/>
            <a:r>
              <a:rPr lang="ru-RU" sz="2400" dirty="0"/>
              <a:t>	- </a:t>
            </a:r>
            <a:r>
              <a:rPr lang="ru-RU" sz="2400" i="1" dirty="0"/>
              <a:t>люля-кебаб;</a:t>
            </a:r>
          </a:p>
          <a:p>
            <a:pPr algn="just"/>
            <a:r>
              <a:rPr lang="ru-RU" sz="2400" dirty="0"/>
              <a:t> 	-</a:t>
            </a:r>
            <a:r>
              <a:rPr lang="ru-RU" sz="2400" i="1" dirty="0"/>
              <a:t>шницель</a:t>
            </a:r>
            <a:r>
              <a:rPr lang="ru-RU" sz="2400" dirty="0"/>
              <a:t> панированный в </a:t>
            </a:r>
            <a:r>
              <a:rPr lang="ru-RU" sz="2400" dirty="0" err="1"/>
              <a:t>льезоне</a:t>
            </a:r>
            <a:r>
              <a:rPr lang="ru-RU" sz="2400" dirty="0"/>
              <a:t> (панированные полуфабрикаты)</a:t>
            </a: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107950" y="115888"/>
            <a:ext cx="885666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Полуфабрикаты из рубленной массы</a:t>
            </a:r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H="1">
            <a:off x="2500297" y="986428"/>
            <a:ext cx="1657349" cy="71438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 dirty="0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143372" y="985858"/>
            <a:ext cx="1857388" cy="64294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1619250" y="1629961"/>
            <a:ext cx="2592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Натуральные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5651500" y="1629961"/>
            <a:ext cx="25923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400" dirty="0"/>
              <a:t>С наполнителем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Полуфабрикаты из рубленной массы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789040"/>
            <a:ext cx="4536691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Бифштекс</a:t>
            </a:r>
            <a:r>
              <a:rPr lang="ru-RU" dirty="0"/>
              <a:t> (натуральный рубленый)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750826" y="6310481"/>
            <a:ext cx="161326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i="1" dirty="0"/>
              <a:t>Люля-кебаб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3789040"/>
            <a:ext cx="437299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/>
              <a:t>Шницель,</a:t>
            </a:r>
            <a:r>
              <a:rPr lang="ru-RU" dirty="0"/>
              <a:t> панированный в </a:t>
            </a:r>
            <a:r>
              <a:rPr lang="ru-RU" dirty="0" err="1"/>
              <a:t>льезоне</a:t>
            </a:r>
            <a:endParaRPr lang="ru-RU" dirty="0"/>
          </a:p>
        </p:txBody>
      </p:sp>
      <p:pic>
        <p:nvPicPr>
          <p:cNvPr id="40962" name="Picture 2" descr="https://kostis.ru/f/product/Bifshtek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1600" y="1124744"/>
            <a:ext cx="2664296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4" name="Picture 4" descr="https://imk38.ru/wp-content/uploads/2016/11/unnamed-file-54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60032" y="1124744"/>
            <a:ext cx="4032448" cy="2691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66" name="Picture 6" descr="https://atrus-mk.ru/upload/resize_cache/iblock/807/770_2000_1/80761331c97c5ea00257585af0bc1ee6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3849" y="4284212"/>
            <a:ext cx="2808311" cy="2097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323850" y="692696"/>
            <a:ext cx="8496300" cy="670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i="1" dirty="0"/>
              <a:t>	</a:t>
            </a:r>
          </a:p>
          <a:p>
            <a:pPr algn="ctr"/>
            <a:r>
              <a:rPr lang="ru-RU" sz="2400" b="1" i="1" dirty="0"/>
              <a:t>Технология приготовления: </a:t>
            </a:r>
          </a:p>
          <a:p>
            <a:pPr algn="ctr"/>
            <a:endParaRPr lang="ru-RU" sz="2400" b="1" i="1" dirty="0"/>
          </a:p>
          <a:p>
            <a:pPr algn="just"/>
            <a:r>
              <a:rPr lang="ru-RU" sz="2400" dirty="0"/>
              <a:t>	Мясо измельчают с замоченным в молоке или воде хлебом (не ниже </a:t>
            </a:r>
            <a:r>
              <a:rPr lang="en-US" sz="2400" dirty="0"/>
              <a:t>I</a:t>
            </a:r>
            <a:r>
              <a:rPr lang="ru-RU" sz="2400" dirty="0"/>
              <a:t> сорта), водой, солью, перцем, пропускают через мясорубку, формуют изделия: </a:t>
            </a:r>
          </a:p>
          <a:p>
            <a:pPr algn="just"/>
            <a:r>
              <a:rPr lang="ru-RU" sz="2400" dirty="0"/>
              <a:t>	 - </a:t>
            </a:r>
            <a:r>
              <a:rPr lang="ru-RU" sz="2400" i="1" dirty="0"/>
              <a:t>котлеты</a:t>
            </a:r>
            <a:r>
              <a:rPr lang="ru-RU" sz="2400" dirty="0"/>
              <a:t> (форма «капельки»,толщина 1,5-1,7 см, длина 10…12 см, ширина 5см);</a:t>
            </a:r>
          </a:p>
          <a:p>
            <a:pPr algn="just"/>
            <a:r>
              <a:rPr lang="ru-RU" sz="2400" dirty="0"/>
              <a:t> 	- </a:t>
            </a:r>
            <a:r>
              <a:rPr lang="ru-RU" sz="2400" i="1" dirty="0"/>
              <a:t>биточки</a:t>
            </a:r>
            <a:r>
              <a:rPr lang="ru-RU" sz="2400" dirty="0"/>
              <a:t> (форма округлая, толщина 2…2,5 см и диаметр 6 см);</a:t>
            </a:r>
          </a:p>
          <a:p>
            <a:pPr algn="just"/>
            <a:r>
              <a:rPr lang="ru-RU" sz="2400" dirty="0"/>
              <a:t> 	- </a:t>
            </a:r>
            <a:r>
              <a:rPr lang="ru-RU" sz="2400" i="1" dirty="0"/>
              <a:t>тефтели </a:t>
            </a:r>
            <a:r>
              <a:rPr lang="ru-RU" sz="2400" dirty="0"/>
              <a:t>(шарики, по 2 шт. на порцию, панируют в муке, добавляют </a:t>
            </a:r>
            <a:r>
              <a:rPr lang="ru-RU" sz="2400" dirty="0" err="1"/>
              <a:t>пассерованный</a:t>
            </a:r>
            <a:r>
              <a:rPr lang="ru-RU" sz="2400" dirty="0"/>
              <a:t> лук);</a:t>
            </a:r>
          </a:p>
          <a:p>
            <a:pPr lvl="2" algn="just">
              <a:buFontTx/>
              <a:buChar char="-"/>
            </a:pPr>
            <a:r>
              <a:rPr lang="ru-RU" sz="2400" i="1" dirty="0">
                <a:cs typeface="Times New Roman" pitchFamily="18" charset="0"/>
              </a:rPr>
              <a:t> рулет;</a:t>
            </a:r>
          </a:p>
          <a:p>
            <a:pPr lvl="2" algn="just">
              <a:buFontTx/>
              <a:buChar char="-"/>
            </a:pPr>
            <a:r>
              <a:rPr lang="ru-RU" sz="2400" i="1" dirty="0">
                <a:cs typeface="Times New Roman" pitchFamily="18" charset="0"/>
              </a:rPr>
              <a:t> зразы</a:t>
            </a:r>
            <a:r>
              <a:rPr lang="ru-RU" sz="2400" dirty="0">
                <a:cs typeface="Times New Roman" pitchFamily="18" charset="0"/>
              </a:rPr>
              <a:t> (форма кружочка, толщиной 1 см, внутри фарш);</a:t>
            </a:r>
          </a:p>
          <a:p>
            <a:pPr lvl="2" algn="just">
              <a:buFontTx/>
              <a:buChar char="-"/>
            </a:pPr>
            <a:r>
              <a:rPr lang="ru-RU" sz="2400" dirty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шницель</a:t>
            </a:r>
            <a:r>
              <a:rPr lang="ru-RU" sz="2400" dirty="0">
                <a:cs typeface="Times New Roman" pitchFamily="18" charset="0"/>
              </a:rPr>
              <a:t> (овальной формы, диаметр 8-10 см.)</a:t>
            </a:r>
          </a:p>
          <a:p>
            <a:pPr algn="just"/>
            <a:endParaRPr lang="ru-RU" sz="2400" dirty="0"/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 	</a:t>
            </a:r>
            <a:r>
              <a:rPr lang="ru-RU" dirty="0"/>
              <a:t>	</a:t>
            </a:r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287338" y="44624"/>
            <a:ext cx="88566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600" b="1" dirty="0"/>
              <a:t>Полуфабрикаты из котлетной массы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Полуфабрикаты из котлетной массы</a:t>
            </a:r>
            <a:br>
              <a:rPr lang="ru-RU" b="1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3244914"/>
            <a:ext cx="14605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/>
              <a:t>Котлеты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80459" y="3228945"/>
            <a:ext cx="13982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/>
              <a:t>Биточки</a:t>
            </a:r>
            <a:r>
              <a:rPr lang="ru-RU" sz="2000" dirty="0"/>
              <a:t>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164288" y="3244914"/>
            <a:ext cx="17281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/>
              <a:t>Тефтели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1600" y="5775647"/>
            <a:ext cx="9975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cs typeface="Times New Roman" pitchFamily="18" charset="0"/>
              </a:rPr>
              <a:t>Рулет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923928" y="5733256"/>
            <a:ext cx="1114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i="1" dirty="0">
                <a:cs typeface="Times New Roman" pitchFamily="18" charset="0"/>
              </a:rPr>
              <a:t> </a:t>
            </a:r>
            <a:r>
              <a:rPr lang="ru-RU" sz="2400" i="1" dirty="0">
                <a:cs typeface="Times New Roman" pitchFamily="18" charset="0"/>
              </a:rPr>
              <a:t>Зразы</a:t>
            </a:r>
            <a:r>
              <a:rPr lang="ru-RU" sz="2400" dirty="0">
                <a:cs typeface="Times New Roman" pitchFamily="18" charset="0"/>
              </a:rPr>
              <a:t>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948264" y="5775647"/>
            <a:ext cx="145264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i="1" dirty="0">
                <a:cs typeface="Times New Roman" pitchFamily="18" charset="0"/>
              </a:rPr>
              <a:t>Шницель</a:t>
            </a:r>
            <a:r>
              <a:rPr lang="ru-RU" sz="2400" dirty="0">
                <a:cs typeface="Times New Roman" pitchFamily="18" charset="0"/>
              </a:rPr>
              <a:t> </a:t>
            </a:r>
            <a:endParaRPr lang="ru-RU" sz="2400" dirty="0"/>
          </a:p>
        </p:txBody>
      </p:sp>
      <p:pic>
        <p:nvPicPr>
          <p:cNvPr id="1026" name="Picture 2" descr="https://xn--80afdcele8anamj3a1d.xn--p1ai/files/catalog/product/2016/12/6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40360" y="1124744"/>
            <a:ext cx="2915816" cy="19438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rynok72.ru/upload/iblock/f95/%D0%9A%D0%BE%D1%82%D0%BB%D0%B5%D1%82%D1%8B%20%D0%B4%D0%BE%D0%BC%D0%B0%D1%88%D0%BD%D0%B8%D0%B5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1124744"/>
            <a:ext cx="2843808" cy="1895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shop.samberi.com/upload/iblock/0e6/0e601dcef554416b78c73e6112e9ba17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9304" y="1124744"/>
            <a:ext cx="305469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s://img.povar.ru/uploads/dd/35/cb/26/sitnie_frikadelini_s_nachinkoi-391363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2736304" cy="18242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s://fermer-63.ru/upload/iblock/591/59191cece31e6679f07a62ebca60a950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872" y="3883580"/>
            <a:ext cx="2664296" cy="17776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https://selcdn.fedsp.com/auriga/22/12485/565d5e290140734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843046"/>
            <a:ext cx="2520280" cy="1890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541089" y="-27384"/>
            <a:ext cx="8207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ru-RU" sz="3200" b="1" dirty="0"/>
              <a:t>Требования к качеству, сроки реализации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323850" y="549275"/>
            <a:ext cx="856932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214282" y="357166"/>
            <a:ext cx="8785225" cy="652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	</a:t>
            </a:r>
          </a:p>
          <a:p>
            <a:pPr algn="just"/>
            <a:r>
              <a:rPr lang="ru-RU" sz="2000" dirty="0"/>
              <a:t>	</a:t>
            </a:r>
            <a:r>
              <a:rPr lang="ru-RU" sz="2100" b="1" i="1" dirty="0"/>
              <a:t>Поверхность</a:t>
            </a:r>
            <a:r>
              <a:rPr lang="ru-RU" sz="2100" dirty="0"/>
              <a:t> крупнокусковых полуфабрикатов должна быть ровная, без сухожилий, не допускается признаков порчи, загара, ослизлости.</a:t>
            </a:r>
          </a:p>
          <a:p>
            <a:pPr algn="just"/>
            <a:r>
              <a:rPr lang="ru-RU" sz="2100" dirty="0"/>
              <a:t>	Натуральные порционные полуфабрикаты – поверхность должна быть не заветренная, влажная, но не липкая, края ровные, соответствующей толщины и диаметра.</a:t>
            </a:r>
          </a:p>
          <a:p>
            <a:pPr algn="just"/>
            <a:r>
              <a:rPr lang="ru-RU" sz="2100" dirty="0"/>
              <a:t>	Для панированных порционных полуфабрикатов – панировка не более 2 мм, изделия должны иметь запах свежего мяса, консистенция на разрезе плотная, упругая.</a:t>
            </a:r>
          </a:p>
          <a:p>
            <a:pPr algn="just"/>
            <a:r>
              <a:rPr lang="ru-RU" sz="2100" dirty="0"/>
              <a:t>	</a:t>
            </a:r>
            <a:r>
              <a:rPr lang="ru-RU" sz="2100" b="1" i="1" dirty="0"/>
              <a:t>Форма</a:t>
            </a:r>
            <a:r>
              <a:rPr lang="ru-RU" sz="2100" dirty="0"/>
              <a:t> мелкокусковых полуфабрикатов должна быть правильная, не допускается выделение сока; цвет, запах естественные, свойственные свежему мясу.</a:t>
            </a:r>
          </a:p>
          <a:p>
            <a:pPr algn="just"/>
            <a:r>
              <a:rPr lang="ru-RU" sz="2100" dirty="0"/>
              <a:t>	</a:t>
            </a:r>
            <a:r>
              <a:rPr lang="ru-RU" sz="2100" b="1" i="1" dirty="0"/>
              <a:t>У полуфабрикатов из рубленого мяса </a:t>
            </a:r>
            <a:r>
              <a:rPr lang="ru-RU" sz="2100" dirty="0"/>
              <a:t>должен быть ровный слой панировки без трещин, допускается отклонение штучных изделий по массе 3-5%, для 10 изделий по массе отклонений не должно быть.</a:t>
            </a:r>
          </a:p>
          <a:p>
            <a:pPr algn="just"/>
            <a:r>
              <a:rPr lang="ru-RU" sz="2100" dirty="0"/>
              <a:t>	Готовые полуфабрикаты укладывают в чистые металлические ящики и накрывают. </a:t>
            </a:r>
            <a:r>
              <a:rPr lang="ru-RU" sz="2100" i="1" u="sng" dirty="0"/>
              <a:t>Сроки хранения полуфабрикатов при температуре 2-6</a:t>
            </a:r>
            <a:r>
              <a:rPr lang="ru-RU" sz="2100" i="1" u="sng" dirty="0">
                <a:sym typeface="Symbol" pitchFamily="18" charset="2"/>
              </a:rPr>
              <a:t></a:t>
            </a:r>
            <a:r>
              <a:rPr lang="ru-RU" sz="2100" i="1" u="sng" dirty="0"/>
              <a:t>С:</a:t>
            </a:r>
            <a:r>
              <a:rPr lang="ru-RU" sz="2100" dirty="0"/>
              <a:t> </a:t>
            </a:r>
            <a:r>
              <a:rPr lang="ru-RU" sz="2100" i="1" dirty="0"/>
              <a:t>крупнокусковых</a:t>
            </a:r>
            <a:r>
              <a:rPr lang="ru-RU" sz="2100" dirty="0"/>
              <a:t> 48 часов, </a:t>
            </a:r>
            <a:r>
              <a:rPr lang="ru-RU" sz="2100" i="1" dirty="0"/>
              <a:t>порционных без панировки </a:t>
            </a:r>
            <a:r>
              <a:rPr lang="ru-RU" sz="2000" dirty="0"/>
              <a:t>36 часов, </a:t>
            </a:r>
            <a:r>
              <a:rPr lang="ru-RU" sz="2000" i="1" dirty="0"/>
              <a:t>порционных с панировкой </a:t>
            </a:r>
            <a:r>
              <a:rPr lang="ru-RU" sz="2000" dirty="0"/>
              <a:t>24 часа, </a:t>
            </a:r>
            <a:r>
              <a:rPr lang="ru-RU" sz="2000" i="1" dirty="0"/>
              <a:t>рубленых </a:t>
            </a:r>
            <a:r>
              <a:rPr lang="ru-RU" sz="2000" dirty="0"/>
              <a:t>12 часов, </a:t>
            </a:r>
            <a:r>
              <a:rPr lang="ru-RU" sz="2000" i="1" dirty="0"/>
              <a:t>фарша</a:t>
            </a:r>
            <a:r>
              <a:rPr lang="ru-RU" sz="2000" dirty="0"/>
              <a:t> 6 часов.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1172</TotalTime>
  <Words>1945</Words>
  <Application>Microsoft Office PowerPoint</Application>
  <PresentationFormat>Экран (4:3)</PresentationFormat>
  <Paragraphs>483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9" baseType="lpstr">
      <vt:lpstr>Arial</vt:lpstr>
      <vt:lpstr>Calibri</vt:lpstr>
      <vt:lpstr>Symbol</vt:lpstr>
      <vt:lpstr>Times New Roman</vt:lpstr>
      <vt:lpstr>Тема Office</vt:lpstr>
      <vt:lpstr>Презентация PowerPoint</vt:lpstr>
      <vt:lpstr>Презентация PowerPoint</vt:lpstr>
      <vt:lpstr>Оборудование мясного цеха</vt:lpstr>
      <vt:lpstr>Презентация PowerPoint</vt:lpstr>
      <vt:lpstr>Кулинарная разделка и обвалка мясных туш</vt:lpstr>
      <vt:lpstr>Мясные полуфабрикаты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Полуфабрикаты из говядины и их использование</vt:lpstr>
      <vt:lpstr>Полуфабрикаты из говядины  и их использование</vt:lpstr>
      <vt:lpstr>Полуфабрикаты из говядины  и их использование</vt:lpstr>
      <vt:lpstr>Полуфабрикаты из говядины  и их использование</vt:lpstr>
      <vt:lpstr>Ассортимент сложных полуфабрикатов из говядины</vt:lpstr>
      <vt:lpstr>Презентация PowerPoint</vt:lpstr>
      <vt:lpstr>Презентация PowerPoint</vt:lpstr>
      <vt:lpstr>Полуфабрикаты  из свинины и их использование</vt:lpstr>
      <vt:lpstr>Полуфабрикаты  из свинины и их использование</vt:lpstr>
      <vt:lpstr>Полуфабрикаты  из свинины и их использование</vt:lpstr>
      <vt:lpstr>Ассортимент сложных полуфабрикатов из свинины</vt:lpstr>
      <vt:lpstr>Обработка молочных поросят</vt:lpstr>
      <vt:lpstr>Обработка свиной головы</vt:lpstr>
      <vt:lpstr>Презентация PowerPoint</vt:lpstr>
      <vt:lpstr>Презентация PowerPoint</vt:lpstr>
      <vt:lpstr>Полуфабрикаты  из баранины и их использование</vt:lpstr>
      <vt:lpstr>Полуфабрикаты  из баранины и их использование</vt:lpstr>
      <vt:lpstr>Ассортимент сложных полуфабрикатов из баранины</vt:lpstr>
      <vt:lpstr>Презентация PowerPoint</vt:lpstr>
      <vt:lpstr>Полуфабрикаты из рубленной массы</vt:lpstr>
      <vt:lpstr>Презентация PowerPoint</vt:lpstr>
      <vt:lpstr>Полуфабрикаты из котлетной массы 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Яна</dc:creator>
  <cp:lastModifiedBy>PK Dom</cp:lastModifiedBy>
  <cp:revision>74</cp:revision>
  <dcterms:created xsi:type="dcterms:W3CDTF">2007-01-24T15:29:26Z</dcterms:created>
  <dcterms:modified xsi:type="dcterms:W3CDTF">2021-10-29T07:45:02Z</dcterms:modified>
</cp:coreProperties>
</file>