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45"/>
  </p:notesMasterIdLst>
  <p:sldIdLst>
    <p:sldId id="261" r:id="rId2"/>
    <p:sldId id="262" r:id="rId3"/>
    <p:sldId id="263" r:id="rId4"/>
    <p:sldId id="264" r:id="rId5"/>
    <p:sldId id="265" r:id="rId6"/>
    <p:sldId id="266" r:id="rId7"/>
    <p:sldId id="324" r:id="rId8"/>
    <p:sldId id="267" r:id="rId9"/>
    <p:sldId id="268" r:id="rId10"/>
    <p:sldId id="269" r:id="rId11"/>
    <p:sldId id="273" r:id="rId12"/>
    <p:sldId id="272" r:id="rId13"/>
    <p:sldId id="271" r:id="rId14"/>
    <p:sldId id="270" r:id="rId15"/>
    <p:sldId id="274" r:id="rId16"/>
    <p:sldId id="275" r:id="rId17"/>
    <p:sldId id="276" r:id="rId18"/>
    <p:sldId id="32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325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4" r:id="rId35"/>
    <p:sldId id="295" r:id="rId36"/>
    <p:sldId id="296" r:id="rId37"/>
    <p:sldId id="298" r:id="rId38"/>
    <p:sldId id="299" r:id="rId39"/>
    <p:sldId id="300" r:id="rId40"/>
    <p:sldId id="301" r:id="rId41"/>
    <p:sldId id="302" r:id="rId42"/>
    <p:sldId id="315" r:id="rId43"/>
    <p:sldId id="316" r:id="rId4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666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2F10295-5484-4D7C-971E-9714087C0045}" type="datetimeFigureOut">
              <a:rPr lang="ru-RU"/>
              <a:pPr>
                <a:defRPr/>
              </a:pPr>
              <a:t>01.09.2026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06A36A1C-9EC9-4558-8E13-72C36395EC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727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6E54E9A-3BBC-41CE-9D92-52A97E6565B9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/>
              <a:ahLst/>
              <a:cxnLst>
                <a:cxn ang="0">
                  <a:pos x="1722" y="66"/>
                </a:cxn>
                <a:cxn ang="0">
                  <a:pos x="1722" y="60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1722" y="66"/>
                </a:cxn>
                <a:cxn ang="0">
                  <a:pos x="1722" y="66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/>
              <a:ahLst/>
              <a:cxnLst>
                <a:cxn ang="0">
                  <a:pos x="975" y="48"/>
                </a:cxn>
                <a:cxn ang="0">
                  <a:pos x="975" y="0"/>
                </a:cxn>
                <a:cxn ang="0">
                  <a:pos x="0" y="24"/>
                </a:cxn>
                <a:cxn ang="0">
                  <a:pos x="0" y="101"/>
                </a:cxn>
                <a:cxn ang="0">
                  <a:pos x="975" y="48"/>
                </a:cxn>
                <a:cxn ang="0">
                  <a:pos x="975" y="48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/>
              <a:ahLst/>
              <a:cxnLst>
                <a:cxn ang="0">
                  <a:pos x="2141" y="0"/>
                </a:cxn>
                <a:cxn ang="0">
                  <a:pos x="0" y="156"/>
                </a:cxn>
                <a:cxn ang="0">
                  <a:pos x="0" y="198"/>
                </a:cxn>
                <a:cxn ang="0">
                  <a:pos x="2141" y="0"/>
                </a:cxn>
                <a:cxn ang="0">
                  <a:pos x="2141" y="0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/>
              <a:ahLst/>
              <a:cxnLst>
                <a:cxn ang="0">
                  <a:pos x="2182" y="276"/>
                </a:cxn>
                <a:cxn ang="0">
                  <a:pos x="2517" y="204"/>
                </a:cxn>
                <a:cxn ang="0">
                  <a:pos x="2260" y="0"/>
                </a:cxn>
                <a:cxn ang="0">
                  <a:pos x="0" y="276"/>
                </a:cxn>
                <a:cxn ang="0">
                  <a:pos x="2182" y="276"/>
                </a:cxn>
                <a:cxn ang="0">
                  <a:pos x="2182" y="276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/>
              <a:ahLst/>
              <a:cxnLst>
                <a:cxn ang="0">
                  <a:pos x="729" y="24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729" y="240"/>
                </a:cxn>
                <a:cxn ang="0">
                  <a:pos x="729" y="240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/>
              <a:ahLst/>
              <a:cxnLst>
                <a:cxn ang="0">
                  <a:pos x="729" y="318"/>
                </a:cxn>
                <a:cxn ang="0">
                  <a:pos x="729" y="312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729" y="318"/>
                </a:cxn>
                <a:cxn ang="0">
                  <a:pos x="729" y="318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/>
              <a:ahLst/>
              <a:cxnLst>
                <a:cxn ang="0">
                  <a:pos x="281" y="335"/>
                </a:cxn>
                <a:cxn ang="0">
                  <a:pos x="281" y="173"/>
                </a:cxn>
                <a:cxn ang="0">
                  <a:pos x="96" y="0"/>
                </a:cxn>
                <a:cxn ang="0">
                  <a:pos x="0" y="90"/>
                </a:cxn>
                <a:cxn ang="0">
                  <a:pos x="281" y="335"/>
                </a:cxn>
                <a:cxn ang="0">
                  <a:pos x="281" y="335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/>
              <a:ahLst/>
              <a:cxnLst>
                <a:cxn ang="0">
                  <a:pos x="132" y="13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32" y="132"/>
                </a:cxn>
                <a:cxn ang="0">
                  <a:pos x="132" y="132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/>
              <a:ahLst/>
              <a:cxnLst>
                <a:cxn ang="0">
                  <a:pos x="155" y="516"/>
                </a:cxn>
                <a:cxn ang="0">
                  <a:pos x="155" y="204"/>
                </a:cxn>
                <a:cxn ang="0">
                  <a:pos x="77" y="0"/>
                </a:cxn>
                <a:cxn ang="0">
                  <a:pos x="0" y="192"/>
                </a:cxn>
                <a:cxn ang="0">
                  <a:pos x="155" y="516"/>
                </a:cxn>
                <a:cxn ang="0">
                  <a:pos x="155" y="516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60" y="312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0" y="144"/>
                </a:cxn>
                <a:cxn ang="0">
                  <a:pos x="0" y="144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/>
              <a:ahLst/>
              <a:cxnLst>
                <a:cxn ang="0">
                  <a:pos x="6" y="6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6" y="6"/>
                </a:cxn>
                <a:cxn ang="0">
                  <a:pos x="6" y="6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41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6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4CE435-9574-405E-879D-46D0E218BE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 dir="in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FAC784-035C-4E08-A3CE-9AC3F3CCAF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 dir="in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E336F4-975D-40C7-9BAB-67786F7173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 dir="in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828428-8C3A-41C7-82DA-3F9A33C7D5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 dir="in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8BBEF4-DF21-44DF-B821-2B6AB2DE1D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 dir="in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E63A60-8183-4C67-9563-FD06264E2C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 dir="in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5A33CC-BA98-4862-B217-23B05694C8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 dir="in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4E39C3-ECD0-4385-B0D6-8A1BF70BFA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 dir="in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5AE44B-74AE-4702-B117-68C2F6156D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 dir="in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F0EDE1-C6CA-475C-8980-8CE5CCBDFC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 dir="in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1A0C51-4503-4067-A543-603FB667FE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 dir="in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6CF8D4-9270-4573-BEFE-121C1954C8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zoom dir="in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57647"/>
                <a:invGamma/>
              </a:schemeClr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102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/>
              <a:ahLst/>
              <a:cxnLst>
                <a:cxn ang="0">
                  <a:pos x="1722" y="66"/>
                </a:cxn>
                <a:cxn ang="0">
                  <a:pos x="1722" y="60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1722" y="66"/>
                </a:cxn>
                <a:cxn ang="0">
                  <a:pos x="1722" y="66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104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/>
              <a:ahLst/>
              <a:cxnLst>
                <a:cxn ang="0">
                  <a:pos x="975" y="48"/>
                </a:cxn>
                <a:cxn ang="0">
                  <a:pos x="975" y="0"/>
                </a:cxn>
                <a:cxn ang="0">
                  <a:pos x="0" y="24"/>
                </a:cxn>
                <a:cxn ang="0">
                  <a:pos x="0" y="101"/>
                </a:cxn>
                <a:cxn ang="0">
                  <a:pos x="975" y="48"/>
                </a:cxn>
                <a:cxn ang="0">
                  <a:pos x="975" y="48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105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/>
              <a:ahLst/>
              <a:cxnLst>
                <a:cxn ang="0">
                  <a:pos x="2141" y="0"/>
                </a:cxn>
                <a:cxn ang="0">
                  <a:pos x="0" y="156"/>
                </a:cxn>
                <a:cxn ang="0">
                  <a:pos x="0" y="198"/>
                </a:cxn>
                <a:cxn ang="0">
                  <a:pos x="2141" y="0"/>
                </a:cxn>
                <a:cxn ang="0">
                  <a:pos x="2141" y="0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107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/>
              <a:ahLst/>
              <a:cxnLst>
                <a:cxn ang="0">
                  <a:pos x="2182" y="276"/>
                </a:cxn>
                <a:cxn ang="0">
                  <a:pos x="2517" y="204"/>
                </a:cxn>
                <a:cxn ang="0">
                  <a:pos x="2260" y="0"/>
                </a:cxn>
                <a:cxn ang="0">
                  <a:pos x="0" y="276"/>
                </a:cxn>
                <a:cxn ang="0">
                  <a:pos x="2182" y="276"/>
                </a:cxn>
                <a:cxn ang="0">
                  <a:pos x="2182" y="276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109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/>
              <a:ahLst/>
              <a:cxnLst>
                <a:cxn ang="0">
                  <a:pos x="729" y="24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729" y="240"/>
                </a:cxn>
                <a:cxn ang="0">
                  <a:pos x="729" y="240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111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/>
              <a:ahLst/>
              <a:cxnLst>
                <a:cxn ang="0">
                  <a:pos x="729" y="318"/>
                </a:cxn>
                <a:cxn ang="0">
                  <a:pos x="729" y="312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729" y="318"/>
                </a:cxn>
                <a:cxn ang="0">
                  <a:pos x="729" y="318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115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/>
              <a:ahLst/>
              <a:cxnLst>
                <a:cxn ang="0">
                  <a:pos x="281" y="335"/>
                </a:cxn>
                <a:cxn ang="0">
                  <a:pos x="281" y="173"/>
                </a:cxn>
                <a:cxn ang="0">
                  <a:pos x="96" y="0"/>
                </a:cxn>
                <a:cxn ang="0">
                  <a:pos x="0" y="90"/>
                </a:cxn>
                <a:cxn ang="0">
                  <a:pos x="281" y="335"/>
                </a:cxn>
                <a:cxn ang="0">
                  <a:pos x="281" y="335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117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/>
              <a:ahLst/>
              <a:cxnLst>
                <a:cxn ang="0">
                  <a:pos x="132" y="13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32" y="132"/>
                </a:cxn>
                <a:cxn ang="0">
                  <a:pos x="132" y="132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121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/>
              <a:ahLst/>
              <a:cxnLst>
                <a:cxn ang="0">
                  <a:pos x="155" y="516"/>
                </a:cxn>
                <a:cxn ang="0">
                  <a:pos x="155" y="204"/>
                </a:cxn>
                <a:cxn ang="0">
                  <a:pos x="77" y="0"/>
                </a:cxn>
                <a:cxn ang="0">
                  <a:pos x="0" y="192"/>
                </a:cxn>
                <a:cxn ang="0">
                  <a:pos x="155" y="516"/>
                </a:cxn>
                <a:cxn ang="0">
                  <a:pos x="155" y="516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124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60" y="312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0" y="144"/>
                </a:cxn>
                <a:cxn ang="0">
                  <a:pos x="0" y="144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126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/>
              <a:ahLst/>
              <a:cxnLst>
                <a:cxn ang="0">
                  <a:pos x="6" y="6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6" y="6"/>
                </a:cxn>
                <a:cxn ang="0">
                  <a:pos x="6" y="6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1068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DECC37AE-79AF-4ADC-9E59-E002AA3681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13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ransition spd="slow">
    <p:zoom dir="in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4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5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9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Grp="1" noChangeArrowheads="1"/>
          </p:cNvSpPr>
          <p:nvPr>
            <p:ph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endParaRPr lang="ru-RU" sz="1200">
              <a:effectLst/>
            </a:endParaRPr>
          </a:p>
          <a:p>
            <a:pPr algn="ctr" eaLnBrk="1" hangingPunct="1">
              <a:buFont typeface="Wingdings" pitchFamily="2" charset="2"/>
              <a:buNone/>
            </a:pPr>
            <a:r>
              <a:rPr lang="ru-RU" sz="2300">
                <a:effectLst/>
                <a:latin typeface="Rage Italic" pitchFamily="66" charset="0"/>
              </a:rPr>
              <a:t>Первые консервы появились не в Римской Империи, а в Древнем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2300">
                <a:effectLst/>
                <a:latin typeface="Rage Italic" pitchFamily="66" charset="0"/>
              </a:rPr>
              <a:t>Египте. Уровень знаний древних египтян позволил приготовить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2300">
                <a:effectLst/>
                <a:latin typeface="Rage Italic" pitchFamily="66" charset="0"/>
              </a:rPr>
              <a:t>мясные консервы, сохранившие в течение трех тысяч лет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2300">
                <a:effectLst/>
                <a:latin typeface="Rage Italic" pitchFamily="66" charset="0"/>
              </a:rPr>
              <a:t>относительную пригодность. Первые консервы представляли собой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2300">
                <a:effectLst/>
                <a:latin typeface="Rage Italic" pitchFamily="66" charset="0"/>
              </a:rPr>
              <a:t>глиняные чаши из двух половинок, скрепленных смолой. Внутри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2300">
                <a:effectLst/>
                <a:latin typeface="Rage Italic" pitchFamily="66" charset="0"/>
              </a:rPr>
              <a:t>находились жареные утки в оливковом масле. По мнению ученых, эти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2300">
                <a:effectLst/>
                <a:latin typeface="Rage Italic" pitchFamily="66" charset="0"/>
              </a:rPr>
              <a:t>консервы, несмотря на почтенный возраст, до сих пор съедобны для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2300">
                <a:effectLst/>
                <a:latin typeface="Rage Italic" pitchFamily="66" charset="0"/>
              </a:rPr>
              <a:t>животных. </a:t>
            </a:r>
            <a:r>
              <a:rPr lang="ru-RU" sz="2300">
                <a:solidFill>
                  <a:srgbClr val="FF6600"/>
                </a:solidFill>
                <a:effectLst/>
                <a:latin typeface="Rage Italic" pitchFamily="66" charset="0"/>
              </a:rPr>
              <a:t>Наполеон Бонапарт</a:t>
            </a:r>
            <a:r>
              <a:rPr lang="ru-RU" sz="2300">
                <a:effectLst/>
                <a:latin typeface="Rage Italic" pitchFamily="66" charset="0"/>
              </a:rPr>
              <a:t> великий император вел много войн,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2300">
                <a:effectLst/>
                <a:latin typeface="Rage Italic" pitchFamily="66" charset="0"/>
              </a:rPr>
              <a:t>для победы армию надо было хорошо кормить, и, по возможности,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2300">
                <a:effectLst/>
                <a:latin typeface="Rage Italic" pitchFamily="66" charset="0"/>
              </a:rPr>
              <a:t>мясом. В </a:t>
            </a:r>
            <a:r>
              <a:rPr lang="ru-RU" sz="2300">
                <a:solidFill>
                  <a:srgbClr val="FF6600"/>
                </a:solidFill>
                <a:effectLst/>
                <a:latin typeface="Rage Italic" pitchFamily="66" charset="0"/>
              </a:rPr>
              <a:t>1795</a:t>
            </a:r>
            <a:r>
              <a:rPr lang="ru-RU" sz="2300">
                <a:effectLst/>
                <a:latin typeface="Rage Italic" pitchFamily="66" charset="0"/>
              </a:rPr>
              <a:t> году французское правительство объявило конкурс на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2300">
                <a:effectLst/>
                <a:latin typeface="Rage Italic" pitchFamily="66" charset="0"/>
              </a:rPr>
              <a:t>лучший способ </a:t>
            </a:r>
            <a:r>
              <a:rPr lang="ru-RU" sz="2300" b="1">
                <a:effectLst/>
                <a:latin typeface="Rage Italic" pitchFamily="66" charset="0"/>
              </a:rPr>
              <a:t>консервирования</a:t>
            </a:r>
            <a:r>
              <a:rPr lang="ru-RU" sz="2300">
                <a:effectLst/>
                <a:latin typeface="Rage Italic" pitchFamily="66" charset="0"/>
              </a:rPr>
              <a:t> – длительного сохранения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2300">
                <a:effectLst/>
                <a:latin typeface="Rage Italic" pitchFamily="66" charset="0"/>
              </a:rPr>
              <a:t>продуктов. Победителю был обещан немалый гонорар – двенадцать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2300">
                <a:effectLst/>
                <a:latin typeface="Rage Italic" pitchFamily="66" charset="0"/>
              </a:rPr>
              <a:t>тысяч франков, и результат не заставил себя ждать. «Благодетель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2300">
                <a:effectLst/>
                <a:latin typeface="Rage Italic" pitchFamily="66" charset="0"/>
              </a:rPr>
              <a:t>человечества» - такого титула был удостоен повар и кондитер </a:t>
            </a:r>
            <a:r>
              <a:rPr lang="ru-RU" sz="2300" b="1">
                <a:solidFill>
                  <a:srgbClr val="FFFF00"/>
                </a:solidFill>
                <a:effectLst/>
                <a:latin typeface="Rage Italic" pitchFamily="66" charset="0"/>
              </a:rPr>
              <a:t>Николя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2300" b="1">
                <a:solidFill>
                  <a:srgbClr val="FFFF00"/>
                </a:solidFill>
                <a:effectLst/>
                <a:latin typeface="Rage Italic" pitchFamily="66" charset="0"/>
              </a:rPr>
              <a:t>Франсуа Аппер</a:t>
            </a:r>
            <a:r>
              <a:rPr lang="ru-RU" sz="2300">
                <a:effectLst/>
                <a:latin typeface="Rage Italic" pitchFamily="66" charset="0"/>
              </a:rPr>
              <a:t>, в </a:t>
            </a:r>
            <a:r>
              <a:rPr lang="ru-RU" sz="2300">
                <a:solidFill>
                  <a:srgbClr val="FF6600"/>
                </a:solidFill>
                <a:effectLst/>
                <a:latin typeface="Rage Italic" pitchFamily="66" charset="0"/>
              </a:rPr>
              <a:t>1809 </a:t>
            </a:r>
            <a:r>
              <a:rPr lang="ru-RU" sz="2300">
                <a:effectLst/>
                <a:latin typeface="Rage Italic" pitchFamily="66" charset="0"/>
              </a:rPr>
              <a:t>году изготовивший первые консервы. </a:t>
            </a:r>
          </a:p>
          <a:p>
            <a:pPr algn="ctr" eaLnBrk="1" hangingPunct="1">
              <a:buFont typeface="Wingdings" pitchFamily="2" charset="2"/>
              <a:buNone/>
            </a:pPr>
            <a:endParaRPr lang="ru-RU" sz="1200">
              <a:effectLst/>
              <a:latin typeface="Rage Italic" pitchFamily="66" charset="0"/>
            </a:endParaRPr>
          </a:p>
        </p:txBody>
      </p:sp>
    </p:spTree>
  </p:cSld>
  <p:clrMapOvr>
    <a:masterClrMapping/>
  </p:clrMapOvr>
  <p:transition spd="slow">
    <p:zoom dir="in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4"/>
          <p:cNvSpPr>
            <a:spLocks noGrp="1" noChangeArrowheads="1"/>
          </p:cNvSpPr>
          <p:nvPr>
            <p:ph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b="1" u="sng">
                <a:solidFill>
                  <a:schemeClr val="accent1"/>
                </a:solidFill>
                <a:latin typeface="Rage Italic" pitchFamily="66" charset="0"/>
              </a:rPr>
              <a:t>Мясные консервы</a:t>
            </a:r>
            <a:r>
              <a:rPr lang="ru-RU">
                <a:latin typeface="Rage Italic" pitchFamily="66" charset="0"/>
              </a:rPr>
              <a:t> </a:t>
            </a:r>
            <a:r>
              <a:rPr lang="ru-RU" sz="2800">
                <a:latin typeface="Rage Italic" pitchFamily="66" charset="0"/>
              </a:rPr>
              <a:t>– это изделия из мяса и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>
                <a:latin typeface="Rage Italic" pitchFamily="66" charset="0"/>
              </a:rPr>
              <a:t>мясопродуктов с добавлением овощей, круп, макаронных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>
                <a:latin typeface="Rage Italic" pitchFamily="66" charset="0"/>
              </a:rPr>
              <a:t>изделий, специй, герметично укупоренные в  стеклянные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>
                <a:latin typeface="Rage Italic" pitchFamily="66" charset="0"/>
              </a:rPr>
              <a:t>и металлические банки, подвергнутые стерилизации,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>
                <a:latin typeface="Rage Italic" pitchFamily="66" charset="0"/>
              </a:rPr>
              <a:t>пастеризации. </a:t>
            </a:r>
          </a:p>
        </p:txBody>
      </p:sp>
      <p:pic>
        <p:nvPicPr>
          <p:cNvPr id="9219" name="Picture 5" descr="1245415786266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250" y="2565400"/>
            <a:ext cx="6159500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zoom dir="in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4"/>
          <p:cNvSpPr>
            <a:spLocks noGrp="1" noChangeArrowheads="1"/>
          </p:cNvSpPr>
          <p:nvPr>
            <p:ph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3000" b="1" i="1">
                <a:solidFill>
                  <a:schemeClr val="accent1"/>
                </a:solidFill>
                <a:latin typeface="Rage Italic" pitchFamily="66" charset="0"/>
              </a:rPr>
              <a:t>Классификация мясных консервов:</a:t>
            </a:r>
            <a:r>
              <a:rPr lang="ru-RU">
                <a:solidFill>
                  <a:schemeClr val="accent1"/>
                </a:solidFill>
                <a:latin typeface="Rage Italic" pitchFamily="66" charset="0"/>
              </a:rPr>
              <a:t> 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endParaRPr lang="ru-RU">
              <a:solidFill>
                <a:schemeClr val="accent1"/>
              </a:solidFill>
              <a:latin typeface="Rage Italic" pitchFamily="66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>
                <a:solidFill>
                  <a:srgbClr val="FFFF00"/>
                </a:solidFill>
                <a:latin typeface="Rage Italic" pitchFamily="66" charset="0"/>
              </a:rPr>
              <a:t>1. По назначению консервы бывают: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>
                <a:latin typeface="Rage Italic" pitchFamily="66" charset="0"/>
              </a:rPr>
              <a:t>- закусочными;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>
                <a:latin typeface="Rage Italic" pitchFamily="66" charset="0"/>
              </a:rPr>
              <a:t>- обеденными;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>
                <a:latin typeface="Rage Italic" pitchFamily="66" charset="0"/>
              </a:rPr>
              <a:t>- для диетического питания;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>
                <a:latin typeface="Rage Italic" pitchFamily="66" charset="0"/>
              </a:rPr>
              <a:t>- для детского питания.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sz="2800">
              <a:latin typeface="Rage Italic" pitchFamily="66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>
                <a:solidFill>
                  <a:srgbClr val="FFFF00"/>
                </a:solidFill>
                <a:latin typeface="Rage Italic" pitchFamily="66" charset="0"/>
              </a:rPr>
              <a:t>2. По способу приготовления:       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>
                <a:latin typeface="Rage Italic" pitchFamily="66" charset="0"/>
              </a:rPr>
              <a:t>- в собственном соку;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>
                <a:latin typeface="Rage Italic" pitchFamily="66" charset="0"/>
              </a:rPr>
              <a:t>- фаршевые;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>
                <a:latin typeface="Rage Italic" pitchFamily="66" charset="0"/>
              </a:rPr>
              <a:t>- паштетные. </a:t>
            </a:r>
          </a:p>
        </p:txBody>
      </p:sp>
      <p:pic>
        <p:nvPicPr>
          <p:cNvPr id="10243" name="Picture 5" descr="img25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463" y="2205038"/>
            <a:ext cx="4214812" cy="4433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zoom dir="in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4"/>
          <p:cNvSpPr>
            <a:spLocks noGrp="1" noChangeArrowheads="1"/>
          </p:cNvSpPr>
          <p:nvPr>
            <p:ph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2800">
                <a:solidFill>
                  <a:srgbClr val="FFFF00"/>
                </a:solidFill>
                <a:latin typeface="Rage Italic" pitchFamily="66" charset="0"/>
              </a:rPr>
              <a:t>3. по режиму тепловой обработки: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>
                <a:latin typeface="Rage Italic" pitchFamily="66" charset="0"/>
              </a:rPr>
              <a:t>- стерилизованные;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>
                <a:latin typeface="Rage Italic" pitchFamily="66" charset="0"/>
              </a:rPr>
              <a:t>- пастеризованные.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endParaRPr lang="ru-RU" sz="2800">
              <a:latin typeface="Rage Italic" pitchFamily="66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>
                <a:solidFill>
                  <a:srgbClr val="FFFF00"/>
                </a:solidFill>
                <a:latin typeface="Rage Italic" pitchFamily="66" charset="0"/>
              </a:rPr>
              <a:t> 4. По виду тары: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>
                <a:latin typeface="Rage Italic" pitchFamily="66" charset="0"/>
              </a:rPr>
              <a:t> - в металлической;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>
                <a:latin typeface="Rage Italic" pitchFamily="66" charset="0"/>
              </a:rPr>
              <a:t>- стеклянной таре.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sz="2800">
              <a:solidFill>
                <a:srgbClr val="FFFF00"/>
              </a:solidFill>
              <a:latin typeface="Rage Italic" pitchFamily="66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>
                <a:solidFill>
                  <a:srgbClr val="FFFF00"/>
                </a:solidFill>
                <a:latin typeface="Rage Italic" pitchFamily="66" charset="0"/>
              </a:rPr>
              <a:t>5. По виду сырья консервы подразделяют на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>
                <a:solidFill>
                  <a:srgbClr val="FFFF00"/>
                </a:solidFill>
                <a:latin typeface="Rage Italic" pitchFamily="66" charset="0"/>
              </a:rPr>
              <a:t>следующие виды: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>
                <a:latin typeface="Rage Italic" pitchFamily="66" charset="0"/>
              </a:rPr>
              <a:t>- Консервы из мяса:</a:t>
            </a:r>
            <a:r>
              <a:rPr lang="ru-RU"/>
              <a:t> </a:t>
            </a:r>
            <a:endParaRPr lang="ru-RU" sz="2800">
              <a:latin typeface="Rage Italic" pitchFamily="66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ru-RU"/>
          </a:p>
        </p:txBody>
      </p:sp>
      <p:pic>
        <p:nvPicPr>
          <p:cNvPr id="11267" name="Picture 7" descr="watermar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3663" y="188913"/>
            <a:ext cx="2484437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8" descr="0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8488" y="3789363"/>
            <a:ext cx="2032000" cy="291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zoom dir="in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5" descr="cb99dd6cc2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9388" y="260350"/>
            <a:ext cx="4032250" cy="3025775"/>
          </a:xfrm>
        </p:spPr>
      </p:pic>
      <p:pic>
        <p:nvPicPr>
          <p:cNvPr id="12291" name="Picture 6" descr="36da54f58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3500438"/>
            <a:ext cx="4064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2" name="Rectangle 9"/>
          <p:cNvSpPr>
            <a:spLocks noChangeArrowheads="1"/>
          </p:cNvSpPr>
          <p:nvPr/>
        </p:nvSpPr>
        <p:spPr bwMode="auto">
          <a:xfrm rot="10800000" flipV="1">
            <a:off x="6443663" y="1412875"/>
            <a:ext cx="2159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solidFill>
                  <a:srgbClr val="FFFF00"/>
                </a:solidFill>
                <a:latin typeface="Rage Italic" pitchFamily="66" charset="0"/>
              </a:rPr>
              <a:t>«Говядина»</a:t>
            </a:r>
          </a:p>
        </p:txBody>
      </p:sp>
      <p:sp>
        <p:nvSpPr>
          <p:cNvPr id="12293" name="Rectangle 10"/>
          <p:cNvSpPr>
            <a:spLocks noChangeArrowheads="1"/>
          </p:cNvSpPr>
          <p:nvPr/>
        </p:nvSpPr>
        <p:spPr bwMode="auto">
          <a:xfrm rot="10800000" flipV="1">
            <a:off x="6516688" y="4437063"/>
            <a:ext cx="21272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solidFill>
                  <a:srgbClr val="FFFF00"/>
                </a:solidFill>
                <a:latin typeface="Rage Italic" pitchFamily="66" charset="0"/>
              </a:rPr>
              <a:t>«Свинина»</a:t>
            </a:r>
          </a:p>
        </p:txBody>
      </p:sp>
      <p:sp>
        <p:nvSpPr>
          <p:cNvPr id="12294" name="AutoShape 11"/>
          <p:cNvSpPr>
            <a:spLocks noChangeArrowheads="1"/>
          </p:cNvSpPr>
          <p:nvPr/>
        </p:nvSpPr>
        <p:spPr bwMode="auto">
          <a:xfrm>
            <a:off x="4572000" y="4581525"/>
            <a:ext cx="1800225" cy="215900"/>
          </a:xfrm>
          <a:prstGeom prst="leftArrow">
            <a:avLst>
              <a:gd name="adj1" fmla="val 50000"/>
              <a:gd name="adj2" fmla="val 20845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295" name="AutoShape 12"/>
          <p:cNvSpPr>
            <a:spLocks noChangeArrowheads="1"/>
          </p:cNvSpPr>
          <p:nvPr/>
        </p:nvSpPr>
        <p:spPr bwMode="auto">
          <a:xfrm>
            <a:off x="4427538" y="1557338"/>
            <a:ext cx="1873250" cy="215900"/>
          </a:xfrm>
          <a:prstGeom prst="leftArrow">
            <a:avLst>
              <a:gd name="adj1" fmla="val 50000"/>
              <a:gd name="adj2" fmla="val 21691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slow">
    <p:zoom dir="in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5" descr="M00000000004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2205038"/>
            <a:ext cx="3313113" cy="248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6" descr="gulyash_sytn_gov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4221163"/>
            <a:ext cx="3048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7" descr="10082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1863" y="188913"/>
            <a:ext cx="2906712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7" name="Rectangle 8"/>
          <p:cNvSpPr>
            <a:spLocks noChangeArrowheads="1"/>
          </p:cNvSpPr>
          <p:nvPr/>
        </p:nvSpPr>
        <p:spPr bwMode="auto">
          <a:xfrm rot="10800000" flipV="1">
            <a:off x="2051050" y="692150"/>
            <a:ext cx="18700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solidFill>
                  <a:srgbClr val="FF6600"/>
                </a:solidFill>
                <a:latin typeface="Rage Italic" pitchFamily="66" charset="0"/>
              </a:rPr>
              <a:t>«Паштет»</a:t>
            </a:r>
          </a:p>
        </p:txBody>
      </p:sp>
      <p:sp>
        <p:nvSpPr>
          <p:cNvPr id="13318" name="Rectangle 9"/>
          <p:cNvSpPr>
            <a:spLocks noChangeArrowheads="1"/>
          </p:cNvSpPr>
          <p:nvPr/>
        </p:nvSpPr>
        <p:spPr bwMode="auto">
          <a:xfrm rot="10800000" flipV="1">
            <a:off x="5435600" y="3068638"/>
            <a:ext cx="21590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solidFill>
                  <a:srgbClr val="FFFF00"/>
                </a:solidFill>
                <a:latin typeface="Rage Italic" pitchFamily="66" charset="0"/>
              </a:rPr>
              <a:t>«Баранина»</a:t>
            </a:r>
          </a:p>
        </p:txBody>
      </p:sp>
      <p:sp>
        <p:nvSpPr>
          <p:cNvPr id="13319" name="Rectangle 10"/>
          <p:cNvSpPr>
            <a:spLocks noChangeArrowheads="1"/>
          </p:cNvSpPr>
          <p:nvPr/>
        </p:nvSpPr>
        <p:spPr bwMode="auto">
          <a:xfrm rot="10800000" flipV="1">
            <a:off x="1928813" y="5516563"/>
            <a:ext cx="17065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solidFill>
                  <a:srgbClr val="FF6600"/>
                </a:solidFill>
                <a:latin typeface="Rage Italic" pitchFamily="66" charset="0"/>
              </a:rPr>
              <a:t>«Гуляш»</a:t>
            </a:r>
          </a:p>
        </p:txBody>
      </p:sp>
      <p:sp>
        <p:nvSpPr>
          <p:cNvPr id="13320" name="AutoShape 13"/>
          <p:cNvSpPr>
            <a:spLocks noChangeArrowheads="1"/>
          </p:cNvSpPr>
          <p:nvPr/>
        </p:nvSpPr>
        <p:spPr bwMode="auto">
          <a:xfrm>
            <a:off x="3995738" y="836613"/>
            <a:ext cx="1871662" cy="217487"/>
          </a:xfrm>
          <a:prstGeom prst="rightArrow">
            <a:avLst>
              <a:gd name="adj1" fmla="val 50000"/>
              <a:gd name="adj2" fmla="val 21514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321" name="AutoShape 14"/>
          <p:cNvSpPr>
            <a:spLocks noChangeArrowheads="1"/>
          </p:cNvSpPr>
          <p:nvPr/>
        </p:nvSpPr>
        <p:spPr bwMode="auto">
          <a:xfrm>
            <a:off x="3995738" y="5589588"/>
            <a:ext cx="1655762" cy="288925"/>
          </a:xfrm>
          <a:prstGeom prst="rightArrow">
            <a:avLst>
              <a:gd name="adj1" fmla="val 50000"/>
              <a:gd name="adj2" fmla="val 14326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322" name="AutoShape 16"/>
          <p:cNvSpPr>
            <a:spLocks noChangeArrowheads="1"/>
          </p:cNvSpPr>
          <p:nvPr/>
        </p:nvSpPr>
        <p:spPr bwMode="auto">
          <a:xfrm>
            <a:off x="3779838" y="3213100"/>
            <a:ext cx="1439862" cy="215900"/>
          </a:xfrm>
          <a:prstGeom prst="leftArrow">
            <a:avLst>
              <a:gd name="adj1" fmla="val 50000"/>
              <a:gd name="adj2" fmla="val 16672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slow">
    <p:zoom dir="in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>
            <a:spLocks noGrp="1" noChangeArrowheads="1"/>
          </p:cNvSpPr>
          <p:nvPr>
            <p:ph/>
          </p:nvPr>
        </p:nvSpPr>
        <p:spPr>
          <a:xfrm>
            <a:off x="0" y="0"/>
            <a:ext cx="9144000" cy="6858000"/>
          </a:xfrm>
          <a:noFill/>
        </p:spPr>
        <p:txBody>
          <a:bodyPr/>
          <a:lstStyle/>
          <a:p>
            <a:pPr algn="ctr">
              <a:buFontTx/>
              <a:buChar char="-"/>
            </a:pPr>
            <a:r>
              <a:rPr lang="ru-RU" sz="2800" i="1">
                <a:solidFill>
                  <a:srgbClr val="FFFF00"/>
                </a:solidFill>
                <a:effectLst/>
              </a:rPr>
              <a:t>консервы ветчинные</a:t>
            </a:r>
            <a:r>
              <a:rPr lang="ru-RU" i="1">
                <a:solidFill>
                  <a:srgbClr val="FFFF00"/>
                </a:solidFill>
                <a:effectLst/>
              </a:rPr>
              <a:t> </a:t>
            </a:r>
          </a:p>
          <a:p>
            <a:pPr algn="ctr">
              <a:buFontTx/>
              <a:buNone/>
            </a:pPr>
            <a:r>
              <a:rPr lang="ru-RU" sz="2500" i="1">
                <a:solidFill>
                  <a:srgbClr val="FF6600"/>
                </a:solidFill>
                <a:effectLst/>
              </a:rPr>
              <a:t>«Мясо ветчинно-рубленое Экстра»</a:t>
            </a:r>
          </a:p>
        </p:txBody>
      </p:sp>
      <p:pic>
        <p:nvPicPr>
          <p:cNvPr id="14339" name="Picture 5" descr="0ae665cde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450" y="1268413"/>
            <a:ext cx="6946900" cy="521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zoom dir="in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4"/>
          <p:cNvSpPr>
            <a:spLocks noGrp="1" noChangeArrowheads="1"/>
          </p:cNvSpPr>
          <p:nvPr>
            <p:ph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endParaRPr lang="ru-RU" dirty="0"/>
          </a:p>
          <a:p>
            <a:pPr algn="ctr" eaLnBrk="1" hangingPunct="1">
              <a:buFont typeface="Wingdings" pitchFamily="2" charset="2"/>
              <a:buNone/>
              <a:defRPr/>
            </a:pPr>
            <a:endParaRPr lang="ru-RU" dirty="0"/>
          </a:p>
          <a:p>
            <a:pPr algn="ctr" eaLnBrk="1" hangingPunct="1">
              <a:buFont typeface="Wingdings" pitchFamily="2" charset="2"/>
              <a:buNone/>
              <a:defRPr/>
            </a:pPr>
            <a:endParaRPr lang="ru-RU" dirty="0"/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3500" dirty="0">
                <a:solidFill>
                  <a:srgbClr val="FF6600"/>
                </a:solidFill>
              </a:rPr>
              <a:t>«Проблемный вопрос»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endParaRPr lang="ru-RU" sz="3500" dirty="0">
              <a:solidFill>
                <a:srgbClr val="FF6600"/>
              </a:solidFill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3500" dirty="0">
                <a:solidFill>
                  <a:srgbClr val="FFFF00"/>
                </a:solidFill>
              </a:rPr>
              <a:t>Вспомните и скажите, какие продукты относятся к субпродуктам?</a:t>
            </a:r>
          </a:p>
        </p:txBody>
      </p:sp>
    </p:spTree>
  </p:cSld>
  <p:clrMapOvr>
    <a:masterClrMapping/>
  </p:clrMapOvr>
  <p:transition spd="slow">
    <p:zoom dir="in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4"/>
          <p:cNvSpPr>
            <a:spLocks noGrp="1" noChangeArrowheads="1"/>
          </p:cNvSpPr>
          <p:nvPr>
            <p:ph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endParaRPr lang="ru-RU" b="1">
              <a:latin typeface="Rage Italic" pitchFamily="66" charset="0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endParaRPr lang="ru-RU" b="1">
              <a:latin typeface="Rage Italic" pitchFamily="66" charset="0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b="1">
                <a:solidFill>
                  <a:srgbClr val="FF6600"/>
                </a:solidFill>
                <a:latin typeface="Rage Italic" pitchFamily="66" charset="0"/>
              </a:rPr>
              <a:t>Ответ: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b="1">
                <a:latin typeface="Rage Italic" pitchFamily="66" charset="0"/>
              </a:rPr>
              <a:t> 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b="1">
                <a:solidFill>
                  <a:srgbClr val="FFFF00"/>
                </a:solidFill>
                <a:latin typeface="Rage Italic" pitchFamily="66" charset="0"/>
              </a:rPr>
              <a:t>Субпродукты – это голова, нижние части конечностей, хвост, внутренние органы, вымя и мясные обрези, полученные в процессе первичной обработки скота.</a:t>
            </a:r>
          </a:p>
        </p:txBody>
      </p:sp>
    </p:spTree>
  </p:cSld>
  <p:clrMapOvr>
    <a:masterClrMapping/>
  </p:clrMapOvr>
  <p:transition spd="slow">
    <p:zoom dir="in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4"/>
          <p:cNvSpPr>
            <a:spLocks noGrp="1" noChangeArrowheads="1"/>
          </p:cNvSpPr>
          <p:nvPr>
            <p:ph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2800" i="1">
                <a:solidFill>
                  <a:srgbClr val="FFFF00"/>
                </a:solidFill>
                <a:latin typeface="Rage Italic" pitchFamily="66" charset="0"/>
              </a:rPr>
              <a:t>- консервы из субпродуктов:</a:t>
            </a:r>
            <a:r>
              <a:rPr lang="ru-RU"/>
              <a:t> </a:t>
            </a:r>
          </a:p>
        </p:txBody>
      </p:sp>
      <p:pic>
        <p:nvPicPr>
          <p:cNvPr id="17411" name="Picture 5" descr="yaz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620713"/>
            <a:ext cx="3371850" cy="23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Rectangle 6"/>
          <p:cNvSpPr>
            <a:spLocks noChangeArrowheads="1"/>
          </p:cNvSpPr>
          <p:nvPr/>
        </p:nvSpPr>
        <p:spPr bwMode="auto">
          <a:xfrm rot="10800000" flipV="1">
            <a:off x="3851275" y="981075"/>
            <a:ext cx="4968875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500" b="1">
                <a:solidFill>
                  <a:srgbClr val="FFFF00"/>
                </a:solidFill>
                <a:latin typeface="Rage Italic" pitchFamily="66" charset="0"/>
              </a:rPr>
              <a:t>«Языки в собственном соку или в желе»</a:t>
            </a:r>
          </a:p>
        </p:txBody>
      </p:sp>
      <p:pic>
        <p:nvPicPr>
          <p:cNvPr id="17413" name="Picture 7" descr="pechen_gov_v_s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4149725"/>
            <a:ext cx="3384550" cy="253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4" name="Rectangle 8"/>
          <p:cNvSpPr>
            <a:spLocks noChangeArrowheads="1"/>
          </p:cNvSpPr>
          <p:nvPr/>
        </p:nvSpPr>
        <p:spPr bwMode="auto">
          <a:xfrm rot="10800000" flipV="1">
            <a:off x="3851275" y="5588000"/>
            <a:ext cx="497205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500" b="1">
                <a:solidFill>
                  <a:srgbClr val="FFFF00"/>
                </a:solidFill>
                <a:latin typeface="Rage Italic" pitchFamily="66" charset="0"/>
              </a:rPr>
              <a:t>«Печень в собственном соку»</a:t>
            </a:r>
          </a:p>
        </p:txBody>
      </p:sp>
      <p:sp>
        <p:nvSpPr>
          <p:cNvPr id="17415" name="Rectangle 10"/>
          <p:cNvSpPr>
            <a:spLocks noChangeArrowheads="1"/>
          </p:cNvSpPr>
          <p:nvPr/>
        </p:nvSpPr>
        <p:spPr bwMode="auto">
          <a:xfrm rot="10800000" flipV="1">
            <a:off x="609600" y="3213100"/>
            <a:ext cx="403542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500" b="1">
                <a:solidFill>
                  <a:srgbClr val="FF6600"/>
                </a:solidFill>
                <a:latin typeface="Rage Italic" pitchFamily="66" charset="0"/>
              </a:rPr>
              <a:t>«Паштет печеночный»</a:t>
            </a:r>
          </a:p>
        </p:txBody>
      </p:sp>
      <p:pic>
        <p:nvPicPr>
          <p:cNvPr id="17416" name="Picture 11" descr="15242009-09-228479034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3800" y="2492375"/>
            <a:ext cx="3913188" cy="220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zoom dir="in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4"/>
          <p:cNvSpPr>
            <a:spLocks noGrp="1" noChangeArrowheads="1"/>
          </p:cNvSpPr>
          <p:nvPr>
            <p:ph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2800" i="1" dirty="0">
                <a:solidFill>
                  <a:srgbClr val="FFFF00"/>
                </a:solidFill>
                <a:latin typeface="Rage Italic" pitchFamily="66" charset="0"/>
              </a:rPr>
              <a:t>- консервы из колбасных изделий:</a:t>
            </a:r>
          </a:p>
        </p:txBody>
      </p:sp>
      <p:pic>
        <p:nvPicPr>
          <p:cNvPr id="18435" name="Picture 5" descr="untitle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1500" y="620713"/>
            <a:ext cx="3168650" cy="257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6" descr="c9107ae012f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263" y="3860800"/>
            <a:ext cx="3744912" cy="280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7" descr="farsh_svin_sosisoch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2565400"/>
            <a:ext cx="3048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8" name="Rectangle 8"/>
          <p:cNvSpPr>
            <a:spLocks noChangeArrowheads="1"/>
          </p:cNvSpPr>
          <p:nvPr/>
        </p:nvSpPr>
        <p:spPr bwMode="auto">
          <a:xfrm rot="10800000" flipV="1">
            <a:off x="2268538" y="981075"/>
            <a:ext cx="274161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FFFF00"/>
                </a:solidFill>
                <a:latin typeface="Rage Italic" pitchFamily="66" charset="0"/>
              </a:rPr>
              <a:t>Фарш колбасный «Любительский»</a:t>
            </a:r>
            <a:r>
              <a:rPr lang="ru-RU" sz="2400">
                <a:latin typeface="Rage Italic" pitchFamily="66" charset="0"/>
              </a:rPr>
              <a:t> </a:t>
            </a:r>
          </a:p>
        </p:txBody>
      </p:sp>
      <p:sp>
        <p:nvSpPr>
          <p:cNvPr id="18439" name="Rectangle 9"/>
          <p:cNvSpPr>
            <a:spLocks noChangeArrowheads="1"/>
          </p:cNvSpPr>
          <p:nvPr/>
        </p:nvSpPr>
        <p:spPr bwMode="auto">
          <a:xfrm>
            <a:off x="1979613" y="5661025"/>
            <a:ext cx="27368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2400" b="1">
                <a:solidFill>
                  <a:srgbClr val="FFFF00"/>
                </a:solidFill>
                <a:latin typeface="Rage Italic" pitchFamily="66" charset="0"/>
              </a:rPr>
              <a:t>«Завтрак туриста</a:t>
            </a:r>
            <a:r>
              <a:rPr lang="ru-RU" b="1">
                <a:solidFill>
                  <a:srgbClr val="FFC000"/>
                </a:solidFill>
                <a:latin typeface="Rage Italic" pitchFamily="66" charset="0"/>
              </a:rPr>
              <a:t>»</a:t>
            </a:r>
          </a:p>
        </p:txBody>
      </p:sp>
      <p:sp>
        <p:nvSpPr>
          <p:cNvPr id="18440" name="Rectangle 10"/>
          <p:cNvSpPr>
            <a:spLocks noChangeArrowheads="1"/>
          </p:cNvSpPr>
          <p:nvPr/>
        </p:nvSpPr>
        <p:spPr bwMode="auto">
          <a:xfrm>
            <a:off x="3635375" y="3357563"/>
            <a:ext cx="4070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2400" b="1">
                <a:solidFill>
                  <a:srgbClr val="FF6600"/>
                </a:solidFill>
                <a:latin typeface="Rage Italic" pitchFamily="66" charset="0"/>
              </a:rPr>
              <a:t>«Фарш свиной сосисочный»</a:t>
            </a:r>
            <a:r>
              <a:rPr lang="ru-RU"/>
              <a:t> </a:t>
            </a:r>
          </a:p>
        </p:txBody>
      </p:sp>
    </p:spTree>
  </p:cSld>
  <p:clrMapOvr>
    <a:masterClrMapping/>
  </p:clrMapOvr>
  <p:transition spd="slow">
    <p:zoom dir="in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4"/>
          <p:cNvSpPr>
            <a:spLocks noGrp="1" noChangeArrowheads="1"/>
          </p:cNvSpPr>
          <p:nvPr>
            <p:ph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ru-RU" i="1">
                <a:solidFill>
                  <a:srgbClr val="FFFF00"/>
                </a:solidFill>
                <a:latin typeface="Rage Italic" pitchFamily="66" charset="0"/>
              </a:rPr>
              <a:t>- консервы из мяса птицы:</a:t>
            </a:r>
            <a:r>
              <a:rPr lang="ru-RU">
                <a:latin typeface="Rage Italic" pitchFamily="66" charset="0"/>
              </a:rPr>
              <a:t> </a:t>
            </a:r>
          </a:p>
        </p:txBody>
      </p:sp>
      <p:pic>
        <p:nvPicPr>
          <p:cNvPr id="19459" name="Picture 5" descr="1_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549275"/>
            <a:ext cx="3313112" cy="264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7" descr="723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888" y="2060575"/>
            <a:ext cx="2732087" cy="314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2" name="Rectangle 8"/>
          <p:cNvSpPr>
            <a:spLocks noChangeArrowheads="1"/>
          </p:cNvSpPr>
          <p:nvPr/>
        </p:nvSpPr>
        <p:spPr bwMode="auto">
          <a:xfrm>
            <a:off x="3708400" y="1268413"/>
            <a:ext cx="3975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2400" b="1">
                <a:solidFill>
                  <a:srgbClr val="FF6600"/>
                </a:solidFill>
                <a:latin typeface="Rage Italic" pitchFamily="66" charset="0"/>
              </a:rPr>
              <a:t>«Куры в собственном соку»</a:t>
            </a:r>
            <a:r>
              <a:rPr lang="ru-RU"/>
              <a:t> </a:t>
            </a:r>
          </a:p>
        </p:txBody>
      </p:sp>
      <p:sp>
        <p:nvSpPr>
          <p:cNvPr id="19463" name="Rectangle 9"/>
          <p:cNvSpPr>
            <a:spLocks noChangeArrowheads="1"/>
          </p:cNvSpPr>
          <p:nvPr/>
        </p:nvSpPr>
        <p:spPr bwMode="auto">
          <a:xfrm>
            <a:off x="3419475" y="3357563"/>
            <a:ext cx="2584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2400" b="1">
                <a:solidFill>
                  <a:srgbClr val="FFFF00"/>
                </a:solidFill>
                <a:latin typeface="Rage Italic" pitchFamily="66" charset="0"/>
              </a:rPr>
              <a:t>«Гусь с капустой»</a:t>
            </a:r>
          </a:p>
        </p:txBody>
      </p:sp>
      <p:sp>
        <p:nvSpPr>
          <p:cNvPr id="19464" name="Rectangle 10"/>
          <p:cNvSpPr>
            <a:spLocks noChangeArrowheads="1"/>
          </p:cNvSpPr>
          <p:nvPr/>
        </p:nvSpPr>
        <p:spPr bwMode="auto">
          <a:xfrm>
            <a:off x="3492500" y="5373688"/>
            <a:ext cx="3248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2400" b="1">
                <a:solidFill>
                  <a:srgbClr val="FF6600"/>
                </a:solidFill>
                <a:latin typeface="Rage Italic" pitchFamily="66" charset="0"/>
              </a:rPr>
              <a:t>«Паштет печеночный»</a:t>
            </a:r>
          </a:p>
        </p:txBody>
      </p:sp>
      <p:pic>
        <p:nvPicPr>
          <p:cNvPr id="19467" name="Picture 11" descr="%20%20~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288" y="3716338"/>
            <a:ext cx="2886075" cy="286861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zoom dir="in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4"/>
          <p:cNvSpPr>
            <a:spLocks noGrp="1" noChangeArrowheads="1"/>
          </p:cNvSpPr>
          <p:nvPr>
            <p:ph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2800" i="1">
                <a:solidFill>
                  <a:srgbClr val="FFFF00"/>
                </a:solidFill>
                <a:latin typeface="Rage Italic" pitchFamily="66" charset="0"/>
              </a:rPr>
              <a:t>- консервы мясорастительные: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2800">
                <a:latin typeface="Rage Italic" pitchFamily="66" charset="0"/>
              </a:rPr>
              <a:t>Их вырабатывают с добавлением овощей, круп, бобовых и макаронных изделий.</a:t>
            </a:r>
            <a:r>
              <a:rPr lang="ru-RU"/>
              <a:t> </a:t>
            </a:r>
          </a:p>
        </p:txBody>
      </p:sp>
      <p:pic>
        <p:nvPicPr>
          <p:cNvPr id="20483" name="Picture 7" descr="43663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628775"/>
            <a:ext cx="2571750" cy="337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8" descr="1_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5963" y="4149725"/>
            <a:ext cx="3173412" cy="253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5" name="Rectangle 9"/>
          <p:cNvSpPr>
            <a:spLocks noChangeArrowheads="1"/>
          </p:cNvSpPr>
          <p:nvPr/>
        </p:nvSpPr>
        <p:spPr bwMode="auto">
          <a:xfrm>
            <a:off x="3059113" y="2840038"/>
            <a:ext cx="18700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400" b="1">
                <a:solidFill>
                  <a:srgbClr val="FF6600"/>
                </a:solidFill>
                <a:latin typeface="Rage Italic" pitchFamily="66" charset="0"/>
              </a:rPr>
              <a:t>«Голубцы»</a:t>
            </a:r>
            <a:r>
              <a:rPr lang="ru-RU" b="1"/>
              <a:t> </a:t>
            </a:r>
          </a:p>
        </p:txBody>
      </p:sp>
      <p:sp>
        <p:nvSpPr>
          <p:cNvPr id="20486" name="Rectangle 10"/>
          <p:cNvSpPr>
            <a:spLocks noChangeArrowheads="1"/>
          </p:cNvSpPr>
          <p:nvPr/>
        </p:nvSpPr>
        <p:spPr bwMode="auto">
          <a:xfrm>
            <a:off x="1619250" y="5661025"/>
            <a:ext cx="36861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2400" b="1">
                <a:solidFill>
                  <a:srgbClr val="FFFF00"/>
                </a:solidFill>
                <a:latin typeface="Rage Italic" pitchFamily="66" charset="0"/>
              </a:rPr>
              <a:t>«Каша перловая с мясом»</a:t>
            </a:r>
          </a:p>
        </p:txBody>
      </p:sp>
    </p:spTree>
  </p:cSld>
  <p:clrMapOvr>
    <a:masterClrMapping/>
  </p:clrMapOvr>
  <p:transition spd="slow">
    <p:zoom dir="in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5" descr="bg_q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0825" y="188913"/>
            <a:ext cx="2381250" cy="1962150"/>
          </a:xfrm>
        </p:spPr>
      </p:pic>
      <p:pic>
        <p:nvPicPr>
          <p:cNvPr id="21507" name="Picture 6" descr="gov_s_faso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425" y="2276475"/>
            <a:ext cx="3048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7" descr="gov_s_kapusto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4365625"/>
            <a:ext cx="3048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9" name="Rectangle 8"/>
          <p:cNvSpPr>
            <a:spLocks noChangeArrowheads="1"/>
          </p:cNvSpPr>
          <p:nvPr/>
        </p:nvSpPr>
        <p:spPr bwMode="auto">
          <a:xfrm>
            <a:off x="2700338" y="836613"/>
            <a:ext cx="41036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400" b="1">
                <a:solidFill>
                  <a:srgbClr val="FFFF00"/>
                </a:solidFill>
                <a:latin typeface="Rage Italic" pitchFamily="66" charset="0"/>
              </a:rPr>
              <a:t>«Каша гречневая с мясом»</a:t>
            </a:r>
          </a:p>
        </p:txBody>
      </p:sp>
      <p:sp>
        <p:nvSpPr>
          <p:cNvPr id="21510" name="Rectangle 9"/>
          <p:cNvSpPr>
            <a:spLocks noChangeArrowheads="1"/>
          </p:cNvSpPr>
          <p:nvPr/>
        </p:nvSpPr>
        <p:spPr bwMode="auto">
          <a:xfrm>
            <a:off x="3419475" y="5373688"/>
            <a:ext cx="3384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400" b="1">
                <a:solidFill>
                  <a:srgbClr val="FFFF00"/>
                </a:solidFill>
                <a:latin typeface="Rage Italic" pitchFamily="66" charset="0"/>
              </a:rPr>
              <a:t>«Говядина с капустой»</a:t>
            </a:r>
            <a:r>
              <a:rPr lang="ru-RU"/>
              <a:t> </a:t>
            </a:r>
          </a:p>
        </p:txBody>
      </p:sp>
      <p:sp>
        <p:nvSpPr>
          <p:cNvPr id="21511" name="Rectangle 10"/>
          <p:cNvSpPr>
            <a:spLocks noChangeArrowheads="1"/>
          </p:cNvSpPr>
          <p:nvPr/>
        </p:nvSpPr>
        <p:spPr bwMode="auto">
          <a:xfrm>
            <a:off x="2411413" y="3008313"/>
            <a:ext cx="33131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400" b="1">
                <a:solidFill>
                  <a:srgbClr val="FF6600"/>
                </a:solidFill>
                <a:latin typeface="Rage Italic" pitchFamily="66" charset="0"/>
              </a:rPr>
              <a:t>«Говядина с фасолью»</a:t>
            </a:r>
            <a:endParaRPr lang="ru-RU" sz="2400">
              <a:solidFill>
                <a:srgbClr val="FF6600"/>
              </a:solidFill>
              <a:latin typeface="Rage Italic" pitchFamily="66" charset="0"/>
            </a:endParaRPr>
          </a:p>
        </p:txBody>
      </p:sp>
    </p:spTree>
  </p:cSld>
  <p:clrMapOvr>
    <a:masterClrMapping/>
  </p:clrMapOvr>
  <p:transition spd="slow">
    <p:zoom dir="in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4"/>
          <p:cNvSpPr>
            <a:spLocks noGrp="1" noChangeArrowheads="1"/>
          </p:cNvSpPr>
          <p:nvPr>
            <p:ph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2800" i="1" dirty="0">
                <a:solidFill>
                  <a:srgbClr val="FFFF00"/>
                </a:solidFill>
                <a:latin typeface="Rage Italic" pitchFamily="66" charset="0"/>
              </a:rPr>
              <a:t>- консервы салобобовые: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2900" i="1" dirty="0">
                <a:latin typeface="Rage Italic" pitchFamily="66" charset="0"/>
              </a:rPr>
              <a:t>Изготавливают из бобовых с добавлением жира, бульона, томатного соуса.</a:t>
            </a:r>
          </a:p>
        </p:txBody>
      </p:sp>
      <p:pic>
        <p:nvPicPr>
          <p:cNvPr id="22531" name="Picture 5" descr="6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1700213"/>
            <a:ext cx="2927350" cy="331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2" name="Rectangle 6"/>
          <p:cNvSpPr>
            <a:spLocks noChangeArrowheads="1"/>
          </p:cNvSpPr>
          <p:nvPr/>
        </p:nvSpPr>
        <p:spPr bwMode="auto">
          <a:xfrm>
            <a:off x="3851275" y="3068638"/>
            <a:ext cx="4392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400" b="1">
                <a:solidFill>
                  <a:srgbClr val="FFFF00"/>
                </a:solidFill>
                <a:latin typeface="Rage Italic" pitchFamily="66" charset="0"/>
              </a:rPr>
              <a:t>«Фасоль со свиным жиром»</a:t>
            </a:r>
          </a:p>
        </p:txBody>
      </p:sp>
      <p:sp>
        <p:nvSpPr>
          <p:cNvPr id="39943" name="Rectangle 7"/>
          <p:cNvSpPr>
            <a:spLocks noChangeArrowheads="1"/>
          </p:cNvSpPr>
          <p:nvPr/>
        </p:nvSpPr>
        <p:spPr bwMode="auto">
          <a:xfrm>
            <a:off x="1619250" y="5710238"/>
            <a:ext cx="6626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chemeClr val="hlink"/>
              </a:buClr>
              <a:buSzPct val="90000"/>
              <a:buFontTx/>
              <a:buChar char="-"/>
              <a:defRPr/>
            </a:pPr>
            <a:r>
              <a:rPr lang="ru-RU" sz="2400" i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Rage Italic" pitchFamily="66" charset="0"/>
              </a:rPr>
              <a:t>консервы для детского и диетического питания:</a:t>
            </a:r>
          </a:p>
        </p:txBody>
      </p:sp>
    </p:spTree>
  </p:cSld>
  <p:clrMapOvr>
    <a:masterClrMapping/>
  </p:clrMapOvr>
  <p:transition spd="slow">
    <p:zoom dir="in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4"/>
          <p:cNvSpPr>
            <a:spLocks noGrp="1" noChangeArrowheads="1"/>
          </p:cNvSpPr>
          <p:nvPr>
            <p:ph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ru-RU" sz="2400">
                <a:latin typeface="Rage Italic" pitchFamily="66" charset="0"/>
              </a:rPr>
              <a:t>Изготавливают из экологически чистого сырья, молодых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400">
                <a:latin typeface="Rage Italic" pitchFamily="66" charset="0"/>
              </a:rPr>
              <a:t>сельскохозяйственных животных и птиц. Эти консервы обладают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400">
                <a:latin typeface="Rage Italic" pitchFamily="66" charset="0"/>
              </a:rPr>
              <a:t>хорошими органолептическими свойствами и высокой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400">
                <a:latin typeface="Rage Italic" pitchFamily="66" charset="0"/>
              </a:rPr>
              <a:t>усвояемостью. Приготавливаются без консервантов и красителей</a:t>
            </a:r>
            <a:r>
              <a:rPr lang="ru-RU" sz="2800">
                <a:latin typeface="Rage Italic" pitchFamily="66" charset="0"/>
              </a:rPr>
              <a:t>.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2200">
                <a:solidFill>
                  <a:srgbClr val="FFFF00"/>
                </a:solidFill>
                <a:latin typeface="Rage Italic" pitchFamily="66" charset="0"/>
              </a:rPr>
              <a:t>В зависимости от возраста детей консервы 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2200">
                <a:solidFill>
                  <a:srgbClr val="FFFF00"/>
                </a:solidFill>
                <a:latin typeface="Rage Italic" pitchFamily="66" charset="0"/>
              </a:rPr>
              <a:t>готовят: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400">
                <a:latin typeface="Rage Italic" pitchFamily="66" charset="0"/>
              </a:rPr>
              <a:t>- </a:t>
            </a:r>
            <a:r>
              <a:rPr lang="ru-RU" sz="2400">
                <a:solidFill>
                  <a:srgbClr val="FF6600"/>
                </a:solidFill>
                <a:latin typeface="Rage Italic" pitchFamily="66" charset="0"/>
              </a:rPr>
              <a:t>гомогенизированными</a:t>
            </a:r>
            <a:r>
              <a:rPr lang="ru-RU" sz="2400">
                <a:latin typeface="Rage Italic" pitchFamily="66" charset="0"/>
              </a:rPr>
              <a:t> (для детей до 5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400">
                <a:latin typeface="Rage Italic" pitchFamily="66" charset="0"/>
              </a:rPr>
              <a:t>месяцев)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400">
                <a:latin typeface="Rage Italic" pitchFamily="66" charset="0"/>
              </a:rPr>
              <a:t>- </a:t>
            </a:r>
            <a:r>
              <a:rPr lang="ru-RU" sz="2400">
                <a:solidFill>
                  <a:srgbClr val="FF6600"/>
                </a:solidFill>
                <a:latin typeface="Rage Italic" pitchFamily="66" charset="0"/>
              </a:rPr>
              <a:t>пюреобразными</a:t>
            </a:r>
            <a:r>
              <a:rPr lang="ru-RU" sz="2400">
                <a:latin typeface="Rage Italic" pitchFamily="66" charset="0"/>
              </a:rPr>
              <a:t> (старше 7 месяцев)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400">
                <a:latin typeface="Rage Italic" pitchFamily="66" charset="0"/>
              </a:rPr>
              <a:t>- </a:t>
            </a:r>
            <a:r>
              <a:rPr lang="ru-RU" sz="2400">
                <a:solidFill>
                  <a:srgbClr val="FF6600"/>
                </a:solidFill>
                <a:latin typeface="Rage Italic" pitchFamily="66" charset="0"/>
              </a:rPr>
              <a:t>крупноизмельченными</a:t>
            </a:r>
            <a:r>
              <a:rPr lang="ru-RU" sz="2400">
                <a:latin typeface="Rage Italic" pitchFamily="66" charset="0"/>
              </a:rPr>
              <a:t> (старше 9 месяцев)</a:t>
            </a:r>
          </a:p>
        </p:txBody>
      </p:sp>
      <p:pic>
        <p:nvPicPr>
          <p:cNvPr id="23555" name="Picture 5" descr="3505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825" y="4365625"/>
            <a:ext cx="3852863" cy="231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zoom dir="in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endParaRPr lang="ru-RU" sz="2400">
              <a:solidFill>
                <a:srgbClr val="FFFF00"/>
              </a:solidFill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2800">
                <a:solidFill>
                  <a:srgbClr val="FFFF00"/>
                </a:solidFill>
                <a:latin typeface="Rage Italic" pitchFamily="66" charset="0"/>
              </a:rPr>
              <a:t>Сырье для выработки консервов: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2400">
                <a:latin typeface="Rage Italic" pitchFamily="66" charset="0"/>
              </a:rPr>
              <a:t>Мясо, субпродукты, жиры, крахмал, желатин, молоко, 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2400">
                <a:latin typeface="Rage Italic" pitchFamily="66" charset="0"/>
              </a:rPr>
              <a:t>поваренная соль, сахар, лавровый лист, пряности, питьевая 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2400">
                <a:latin typeface="Rage Italic" pitchFamily="66" charset="0"/>
              </a:rPr>
              <a:t>вода. </a:t>
            </a:r>
            <a:endParaRPr lang="ru-RU" sz="2400"/>
          </a:p>
          <a:p>
            <a:pPr algn="ctr" eaLnBrk="1" hangingPunct="1">
              <a:buFont typeface="Wingdings" pitchFamily="2" charset="2"/>
              <a:buNone/>
              <a:defRPr/>
            </a:pPr>
            <a:endParaRPr lang="ru-RU" sz="2800"/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2800">
                <a:solidFill>
                  <a:srgbClr val="FFFF00"/>
                </a:solidFill>
                <a:latin typeface="Rage Italic" pitchFamily="66" charset="0"/>
              </a:rPr>
              <a:t>Пищевая ценность: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2400">
                <a:latin typeface="Rage Italic" pitchFamily="66" charset="0"/>
              </a:rPr>
              <a:t>Мясные консервы хорошо сохраняются, усваиваются, имеют 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2400"/>
              <a:t>                                </a:t>
            </a:r>
            <a:r>
              <a:rPr lang="ru-RU" sz="2400">
                <a:latin typeface="Rage Italic" pitchFamily="66" charset="0"/>
              </a:rPr>
              <a:t>высокую энергетическую </a:t>
            </a:r>
            <a:endParaRPr lang="ru-RU" sz="2400"/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2400"/>
              <a:t>                                                </a:t>
            </a:r>
            <a:r>
              <a:rPr lang="ru-RU" sz="2400">
                <a:latin typeface="Rage Italic" pitchFamily="66" charset="0"/>
              </a:rPr>
              <a:t>ценность. Энергетическая  ценность</a:t>
            </a:r>
            <a:r>
              <a:rPr lang="ru-RU" sz="2400"/>
              <a:t>               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2400"/>
              <a:t>                                      </a:t>
            </a:r>
            <a:r>
              <a:rPr lang="ru-RU" sz="2400">
                <a:latin typeface="Rage Italic" pitchFamily="66" charset="0"/>
              </a:rPr>
              <a:t>100 г. Продукта, 176 – 584 ккал.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sz="2400">
              <a:effectLst/>
              <a:latin typeface="Rage Italic" pitchFamily="66" charset="0"/>
            </a:endParaRPr>
          </a:p>
        </p:txBody>
      </p:sp>
      <p:pic>
        <p:nvPicPr>
          <p:cNvPr id="24579" name="Picture 4" descr="snovh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3716338"/>
            <a:ext cx="3881437" cy="295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zoom dir="in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20" name="Rectangle 4"/>
          <p:cNvSpPr>
            <a:spLocks noGrp="1" noChangeArrowheads="1"/>
          </p:cNvSpPr>
          <p:nvPr>
            <p:ph/>
          </p:nvPr>
        </p:nvSpPr>
        <p:spPr>
          <a:xfrm>
            <a:off x="0" y="0"/>
            <a:ext cx="9144000" cy="6858000"/>
          </a:xfrm>
          <a:noFill/>
          <a:ln/>
        </p:spPr>
        <p:txBody>
          <a:bodyPr/>
          <a:lstStyle/>
          <a:p>
            <a:pPr marL="609600" indent="-609600" algn="ctr">
              <a:buFont typeface="Wingdings" pitchFamily="2" charset="2"/>
              <a:buNone/>
            </a:pPr>
            <a:endParaRPr lang="ru-RU">
              <a:solidFill>
                <a:srgbClr val="FF6600"/>
              </a:solidFill>
              <a:effectLst/>
              <a:latin typeface="Rage Italic" pitchFamily="66" charset="0"/>
            </a:endParaRPr>
          </a:p>
          <a:p>
            <a:pPr marL="609600" indent="-609600" algn="ctr">
              <a:buFont typeface="Wingdings" pitchFamily="2" charset="2"/>
              <a:buNone/>
            </a:pPr>
            <a:endParaRPr lang="ru-RU">
              <a:solidFill>
                <a:srgbClr val="FF6600"/>
              </a:solidFill>
              <a:effectLst/>
              <a:latin typeface="Rage Italic" pitchFamily="66" charset="0"/>
            </a:endParaRPr>
          </a:p>
          <a:p>
            <a:pPr marL="609600" indent="-609600" algn="ctr">
              <a:buFont typeface="Wingdings" pitchFamily="2" charset="2"/>
              <a:buNone/>
            </a:pPr>
            <a:r>
              <a:rPr lang="ru-RU">
                <a:solidFill>
                  <a:srgbClr val="FF6600"/>
                </a:solidFill>
                <a:effectLst/>
                <a:latin typeface="Rage Italic" pitchFamily="66" charset="0"/>
              </a:rPr>
              <a:t>Практическое задание</a:t>
            </a:r>
          </a:p>
          <a:p>
            <a:pPr marL="609600" indent="-609600" algn="ctr">
              <a:buFont typeface="Wingdings" pitchFamily="2" charset="2"/>
              <a:buNone/>
            </a:pPr>
            <a:endParaRPr lang="ru-RU" sz="1200">
              <a:solidFill>
                <a:srgbClr val="FF6600"/>
              </a:solidFill>
              <a:effectLst/>
              <a:latin typeface="Rage Italic" pitchFamily="66" charset="0"/>
            </a:endParaRPr>
          </a:p>
          <a:p>
            <a:pPr marL="609600" indent="-609600">
              <a:buFont typeface="Wingdings" pitchFamily="2" charset="2"/>
              <a:buNone/>
            </a:pPr>
            <a:r>
              <a:rPr lang="ru-RU">
                <a:effectLst/>
                <a:latin typeface="Rage Italic" pitchFamily="66" charset="0"/>
              </a:rPr>
              <a:t>	</a:t>
            </a:r>
            <a:r>
              <a:rPr lang="ru-RU">
                <a:solidFill>
                  <a:srgbClr val="FFFF00"/>
                </a:solidFill>
                <a:effectLst/>
                <a:latin typeface="Rage Italic" pitchFamily="66" charset="0"/>
              </a:rPr>
              <a:t>При помощи натурального образца:</a:t>
            </a:r>
          </a:p>
          <a:p>
            <a:pPr marL="609600" indent="-609600">
              <a:buFont typeface="Wingdings" pitchFamily="2" charset="2"/>
              <a:buNone/>
            </a:pPr>
            <a:endParaRPr lang="ru-RU" sz="1200">
              <a:solidFill>
                <a:srgbClr val="FFFF00"/>
              </a:solidFill>
              <a:effectLst/>
              <a:latin typeface="Rage Italic" pitchFamily="66" charset="0"/>
            </a:endParaRPr>
          </a:p>
          <a:p>
            <a:pPr marL="609600" indent="-609600">
              <a:buFont typeface="Wingdings" pitchFamily="2" charset="2"/>
              <a:buAutoNum type="arabicPeriod"/>
            </a:pPr>
            <a:r>
              <a:rPr lang="ru-RU">
                <a:effectLst/>
                <a:latin typeface="Rage Italic" pitchFamily="66" charset="0"/>
              </a:rPr>
              <a:t>Определите из чего складывается пищевая ценность мясных консервов;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ru-RU">
                <a:effectLst/>
                <a:latin typeface="Rage Italic" pitchFamily="66" charset="0"/>
              </a:rPr>
              <a:t>Подсчитайте энергетическую ценность вашего продукта.</a:t>
            </a:r>
          </a:p>
        </p:txBody>
      </p:sp>
    </p:spTree>
  </p:cSld>
  <p:clrMapOvr>
    <a:masterClrMapping/>
  </p:clrMapOvr>
  <p:transition spd="slow">
    <p:zoom dir="in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ctr">
              <a:buFont typeface="Wingdings" pitchFamily="2" charset="2"/>
              <a:buNone/>
              <a:defRPr/>
            </a:pPr>
            <a:endParaRPr lang="ru-RU" sz="3500"/>
          </a:p>
          <a:p>
            <a:pPr algn="ctr">
              <a:buFont typeface="Wingdings" pitchFamily="2" charset="2"/>
              <a:buNone/>
              <a:defRPr/>
            </a:pPr>
            <a:endParaRPr lang="ru-RU" sz="3300"/>
          </a:p>
          <a:p>
            <a:pPr algn="ctr">
              <a:buFont typeface="Wingdings" pitchFamily="2" charset="2"/>
              <a:buNone/>
              <a:defRPr/>
            </a:pPr>
            <a:endParaRPr lang="ru-RU" sz="3300">
              <a:solidFill>
                <a:srgbClr val="FF6600"/>
              </a:solidFill>
            </a:endParaRPr>
          </a:p>
          <a:p>
            <a:pPr algn="ctr">
              <a:buFont typeface="Wingdings" pitchFamily="2" charset="2"/>
              <a:buNone/>
              <a:defRPr/>
            </a:pPr>
            <a:r>
              <a:rPr lang="ru-RU" sz="3300">
                <a:solidFill>
                  <a:srgbClr val="FF6600"/>
                </a:solidFill>
              </a:rPr>
              <a:t>Проблемный вопрос:</a:t>
            </a:r>
          </a:p>
          <a:p>
            <a:pPr algn="ctr">
              <a:buFont typeface="Wingdings" pitchFamily="2" charset="2"/>
              <a:buNone/>
              <a:defRPr/>
            </a:pPr>
            <a:endParaRPr lang="ru-RU" sz="3300"/>
          </a:p>
          <a:p>
            <a:pPr algn="ctr">
              <a:buFont typeface="Wingdings" pitchFamily="2" charset="2"/>
              <a:buNone/>
              <a:defRPr/>
            </a:pPr>
            <a:r>
              <a:rPr lang="ru-RU" sz="3300">
                <a:solidFill>
                  <a:srgbClr val="FFFF00"/>
                </a:solidFill>
              </a:rPr>
              <a:t>Почему консервы, по вкусовым достоинствам и содержанию витаминов уступают свежему мясу?!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/>
          </a:p>
        </p:txBody>
      </p:sp>
    </p:spTree>
  </p:cSld>
  <p:clrMapOvr>
    <a:masterClrMapping/>
  </p:clrMapOvr>
  <p:transition spd="slow">
    <p:zoom dir="in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ctr">
              <a:buFont typeface="Wingdings" pitchFamily="2" charset="2"/>
              <a:buNone/>
              <a:defRPr/>
            </a:pPr>
            <a:endParaRPr lang="ru-RU" dirty="0"/>
          </a:p>
          <a:p>
            <a:pPr algn="ctr">
              <a:buFont typeface="Wingdings" pitchFamily="2" charset="2"/>
              <a:buNone/>
              <a:defRPr/>
            </a:pPr>
            <a:endParaRPr lang="ru-RU" sz="3300" dirty="0"/>
          </a:p>
          <a:p>
            <a:pPr algn="ctr">
              <a:buFont typeface="Wingdings" pitchFamily="2" charset="2"/>
              <a:buNone/>
              <a:defRPr/>
            </a:pPr>
            <a:r>
              <a:rPr lang="ru-RU" sz="3300" dirty="0">
                <a:solidFill>
                  <a:srgbClr val="FF6600"/>
                </a:solidFill>
              </a:rPr>
              <a:t>Ответ:</a:t>
            </a:r>
          </a:p>
          <a:p>
            <a:pPr algn="ctr">
              <a:buFont typeface="Wingdings" pitchFamily="2" charset="2"/>
              <a:buNone/>
              <a:defRPr/>
            </a:pPr>
            <a:endParaRPr lang="ru-RU" sz="2500" dirty="0"/>
          </a:p>
          <a:p>
            <a:pPr algn="ctr">
              <a:buFont typeface="Wingdings" pitchFamily="2" charset="2"/>
              <a:buNone/>
              <a:defRPr/>
            </a:pPr>
            <a:r>
              <a:rPr lang="ru-RU" sz="3300" dirty="0">
                <a:solidFill>
                  <a:srgbClr val="FFFF00"/>
                </a:solidFill>
              </a:rPr>
              <a:t>Потому что они проходят тепловую обработку, и имеют различные пищевые добавки улучшающие вкус и увеличивающие срок </a:t>
            </a:r>
          </a:p>
          <a:p>
            <a:pPr algn="ctr">
              <a:buFont typeface="Wingdings" pitchFamily="2" charset="2"/>
              <a:buNone/>
              <a:defRPr/>
            </a:pPr>
            <a:r>
              <a:rPr lang="ru-RU" sz="3300" dirty="0">
                <a:solidFill>
                  <a:srgbClr val="FFFF00"/>
                </a:solidFill>
              </a:rPr>
              <a:t>хранения.</a:t>
            </a:r>
          </a:p>
          <a:p>
            <a:pPr>
              <a:buFont typeface="Wingdings" pitchFamily="2" charset="2"/>
              <a:buNone/>
              <a:defRPr/>
            </a:pPr>
            <a:endParaRPr lang="ru-RU" dirty="0"/>
          </a:p>
        </p:txBody>
      </p:sp>
    </p:spTree>
  </p:cSld>
  <p:clrMapOvr>
    <a:masterClrMapping/>
  </p:clrMapOvr>
  <p:transition spd="slow">
    <p:zoom dir="in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ctr">
              <a:buFont typeface="Wingdings" pitchFamily="2" charset="2"/>
              <a:buNone/>
              <a:defRPr/>
            </a:pPr>
            <a:endParaRPr lang="ru-RU" sz="1200">
              <a:solidFill>
                <a:srgbClr val="FFFF00"/>
              </a:solidFill>
            </a:endParaRPr>
          </a:p>
          <a:p>
            <a:pPr algn="ctr">
              <a:buFont typeface="Wingdings" pitchFamily="2" charset="2"/>
              <a:buNone/>
              <a:defRPr/>
            </a:pPr>
            <a:endParaRPr lang="ru-RU" sz="1200">
              <a:solidFill>
                <a:srgbClr val="FFFF00"/>
              </a:solidFill>
            </a:endParaRPr>
          </a:p>
          <a:p>
            <a:pPr algn="ctr">
              <a:buFont typeface="Wingdings" pitchFamily="2" charset="2"/>
              <a:buNone/>
              <a:defRPr/>
            </a:pPr>
            <a:r>
              <a:rPr lang="ru-RU" sz="2400">
                <a:solidFill>
                  <a:srgbClr val="FFFF00"/>
                </a:solidFill>
              </a:rPr>
              <a:t>Определение качества</a:t>
            </a:r>
          </a:p>
          <a:p>
            <a:pPr>
              <a:buFont typeface="Wingdings" pitchFamily="2" charset="2"/>
              <a:buNone/>
              <a:defRPr/>
            </a:pPr>
            <a:r>
              <a:rPr lang="ru-RU" sz="2400"/>
              <a:t>Определяют органолептическим методом по внешнему виду </a:t>
            </a:r>
          </a:p>
          <a:p>
            <a:pPr>
              <a:buFont typeface="Wingdings" pitchFamily="2" charset="2"/>
              <a:buNone/>
              <a:defRPr/>
            </a:pPr>
            <a:r>
              <a:rPr lang="ru-RU" sz="2400"/>
              <a:t>банки, состояние этикетке, качеству содержимого. </a:t>
            </a:r>
          </a:p>
          <a:p>
            <a:pPr>
              <a:buFont typeface="Wingdings" pitchFamily="2" charset="2"/>
              <a:buNone/>
              <a:defRPr/>
            </a:pPr>
            <a:r>
              <a:rPr lang="ru-RU" sz="2400"/>
              <a:t>Поверхность банки должна быть чистой, без ржавчины,</a:t>
            </a:r>
          </a:p>
          <a:p>
            <a:pPr>
              <a:buFont typeface="Wingdings" pitchFamily="2" charset="2"/>
              <a:buNone/>
              <a:defRPr/>
            </a:pPr>
            <a:r>
              <a:rPr lang="ru-RU" sz="2400"/>
              <a:t>целой, без бомбажа, герметически укупоренной, с чистой</a:t>
            </a:r>
          </a:p>
          <a:p>
            <a:pPr>
              <a:buFont typeface="Wingdings" pitchFamily="2" charset="2"/>
              <a:buNone/>
              <a:defRPr/>
            </a:pPr>
            <a:r>
              <a:rPr lang="ru-RU" sz="2400"/>
              <a:t>этикеткой. Этикетка должна плотно прилегать к банке. На ней </a:t>
            </a:r>
          </a:p>
          <a:p>
            <a:pPr>
              <a:buFont typeface="Wingdings" pitchFamily="2" charset="2"/>
              <a:buNone/>
              <a:defRPr/>
            </a:pPr>
            <a:r>
              <a:rPr lang="ru-RU" sz="2400"/>
              <a:t>указываются: </a:t>
            </a:r>
          </a:p>
          <a:p>
            <a:pPr>
              <a:buFont typeface="Wingdings" pitchFamily="2" charset="2"/>
              <a:buNone/>
              <a:defRPr/>
            </a:pPr>
            <a:r>
              <a:rPr lang="ru-RU" sz="2400" i="1"/>
              <a:t>- название предприятия</a:t>
            </a:r>
          </a:p>
          <a:p>
            <a:pPr>
              <a:buFont typeface="Wingdings" pitchFamily="2" charset="2"/>
              <a:buNone/>
              <a:defRPr/>
            </a:pPr>
            <a:r>
              <a:rPr lang="ru-RU" sz="2400" i="1"/>
              <a:t>- изготовителя, название продукта, сорт, масса нетто, </a:t>
            </a:r>
          </a:p>
          <a:p>
            <a:pPr>
              <a:buFont typeface="Wingdings" pitchFamily="2" charset="2"/>
              <a:buNone/>
              <a:defRPr/>
            </a:pPr>
            <a:r>
              <a:rPr lang="ru-RU" sz="2400" i="1"/>
              <a:t>номер стандарта или ТУ, условия и срок хранения, состав, </a:t>
            </a:r>
          </a:p>
          <a:p>
            <a:pPr>
              <a:buFont typeface="Wingdings" pitchFamily="2" charset="2"/>
              <a:buNone/>
              <a:defRPr/>
            </a:pPr>
            <a:r>
              <a:rPr lang="ru-RU" sz="2400" i="1"/>
              <a:t>способ подготовки к употреблению. </a:t>
            </a:r>
            <a:br>
              <a:rPr lang="ru-RU" sz="2400"/>
            </a:br>
            <a:endParaRPr lang="ru-RU" sz="2400"/>
          </a:p>
          <a:p>
            <a:pPr algn="ctr">
              <a:buFont typeface="Wingdings" pitchFamily="2" charset="2"/>
              <a:buNone/>
              <a:defRPr/>
            </a:pPr>
            <a:r>
              <a:rPr lang="ru-RU" sz="2400" b="1">
                <a:solidFill>
                  <a:srgbClr val="FF6600"/>
                </a:solidFill>
              </a:rPr>
              <a:t>Качество содержимого банки определяют в соответствии с требованиями ГОСТа. </a:t>
            </a:r>
          </a:p>
          <a:p>
            <a:pPr>
              <a:buFont typeface="Wingdings" pitchFamily="2" charset="2"/>
              <a:buNone/>
              <a:defRPr/>
            </a:pPr>
            <a:endParaRPr lang="ru-RU"/>
          </a:p>
        </p:txBody>
      </p:sp>
    </p:spTree>
  </p:cSld>
  <p:clrMapOvr>
    <a:masterClrMapping/>
  </p:clrMapOvr>
  <p:transition spd="slow">
    <p:zoom dir="in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ctr">
              <a:buFont typeface="Wingdings" pitchFamily="2" charset="2"/>
              <a:buNone/>
              <a:defRPr/>
            </a:pPr>
            <a:endParaRPr lang="ru-RU" dirty="0"/>
          </a:p>
          <a:p>
            <a:pPr algn="ctr">
              <a:buFont typeface="Wingdings" pitchFamily="2" charset="2"/>
              <a:buNone/>
              <a:defRPr/>
            </a:pPr>
            <a:endParaRPr lang="ru-RU" dirty="0"/>
          </a:p>
          <a:p>
            <a:pPr algn="ctr">
              <a:buFont typeface="Wingdings" pitchFamily="2" charset="2"/>
              <a:buNone/>
              <a:defRPr/>
            </a:pPr>
            <a:endParaRPr lang="ru-RU" dirty="0"/>
          </a:p>
          <a:p>
            <a:pPr algn="ctr">
              <a:buFont typeface="Wingdings" pitchFamily="2" charset="2"/>
              <a:buNone/>
              <a:defRPr/>
            </a:pPr>
            <a:r>
              <a:rPr lang="ru-RU" dirty="0">
                <a:solidFill>
                  <a:srgbClr val="FF6600"/>
                </a:solidFill>
              </a:rPr>
              <a:t>Проблемный вопрос:</a:t>
            </a:r>
          </a:p>
          <a:p>
            <a:pPr algn="ctr">
              <a:buFont typeface="Wingdings" pitchFamily="2" charset="2"/>
              <a:buNone/>
              <a:defRPr/>
            </a:pPr>
            <a:endParaRPr lang="ru-RU" dirty="0"/>
          </a:p>
          <a:p>
            <a:pPr algn="ctr">
              <a:buFont typeface="Wingdings" pitchFamily="2" charset="2"/>
              <a:buNone/>
              <a:defRPr/>
            </a:pPr>
            <a:r>
              <a:rPr lang="ru-RU" dirty="0">
                <a:solidFill>
                  <a:srgbClr val="FFFF00"/>
                </a:solidFill>
              </a:rPr>
              <a:t>Вспомните и скажите какие виды бомбажа вы</a:t>
            </a:r>
          </a:p>
          <a:p>
            <a:pPr algn="ctr">
              <a:buFont typeface="Wingdings" pitchFamily="2" charset="2"/>
              <a:buNone/>
              <a:defRPr/>
            </a:pPr>
            <a:r>
              <a:rPr lang="ru-RU" dirty="0">
                <a:solidFill>
                  <a:srgbClr val="FFFF00"/>
                </a:solidFill>
              </a:rPr>
              <a:t>знаете?!</a:t>
            </a:r>
          </a:p>
          <a:p>
            <a:pPr>
              <a:buFont typeface="Wingdings" pitchFamily="2" charset="2"/>
              <a:buNone/>
              <a:defRPr/>
            </a:pPr>
            <a:endParaRPr lang="ru-RU" dirty="0"/>
          </a:p>
        </p:txBody>
      </p:sp>
    </p:spTree>
  </p:cSld>
  <p:clrMapOvr>
    <a:masterClrMapping/>
  </p:clrMapOvr>
  <p:transition spd="slow">
    <p:zoom dir="in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ctr">
              <a:buFont typeface="Wingdings" pitchFamily="2" charset="2"/>
              <a:buNone/>
              <a:defRPr/>
            </a:pPr>
            <a:endParaRPr lang="ru-RU" sz="3000"/>
          </a:p>
          <a:p>
            <a:pPr algn="ctr">
              <a:buFont typeface="Wingdings" pitchFamily="2" charset="2"/>
              <a:buNone/>
              <a:defRPr/>
            </a:pPr>
            <a:r>
              <a:rPr lang="ru-RU" sz="3000">
                <a:solidFill>
                  <a:srgbClr val="FF6600"/>
                </a:solidFill>
              </a:rPr>
              <a:t>Ответ:</a:t>
            </a:r>
          </a:p>
          <a:p>
            <a:pPr algn="ctr">
              <a:buFont typeface="Wingdings" pitchFamily="2" charset="2"/>
              <a:buNone/>
              <a:defRPr/>
            </a:pPr>
            <a:r>
              <a:rPr lang="ru-RU" sz="2800" i="1">
                <a:solidFill>
                  <a:srgbClr val="FF6600"/>
                </a:solidFill>
              </a:rPr>
              <a:t>Бомбаж</a:t>
            </a:r>
            <a:r>
              <a:rPr lang="ru-RU" sz="2800">
                <a:solidFill>
                  <a:srgbClr val="FFFF00"/>
                </a:solidFill>
              </a:rPr>
              <a:t> – это вздутие крышек и донышек</a:t>
            </a:r>
          </a:p>
          <a:p>
            <a:pPr algn="ctr">
              <a:buFont typeface="Wingdings" pitchFamily="2" charset="2"/>
              <a:buNone/>
              <a:defRPr/>
            </a:pPr>
            <a:r>
              <a:rPr lang="ru-RU" sz="2800">
                <a:solidFill>
                  <a:srgbClr val="FFFF00"/>
                </a:solidFill>
              </a:rPr>
              <a:t>банок, он бывает:</a:t>
            </a:r>
          </a:p>
          <a:p>
            <a:pPr>
              <a:buFont typeface="Wingdings" pitchFamily="2" charset="2"/>
              <a:buNone/>
              <a:defRPr/>
            </a:pPr>
            <a:r>
              <a:rPr lang="ru-RU" sz="2800" i="1">
                <a:solidFill>
                  <a:srgbClr val="FF6600"/>
                </a:solidFill>
              </a:rPr>
              <a:t>Физический</a:t>
            </a:r>
            <a:r>
              <a:rPr lang="ru-RU" sz="2800" i="1">
                <a:solidFill>
                  <a:srgbClr val="FFFF00"/>
                </a:solidFill>
              </a:rPr>
              <a:t> </a:t>
            </a:r>
            <a:r>
              <a:rPr lang="ru-RU" sz="2800">
                <a:solidFill>
                  <a:srgbClr val="FFFF00"/>
                </a:solidFill>
              </a:rPr>
              <a:t>– образуется в результате</a:t>
            </a:r>
          </a:p>
          <a:p>
            <a:pPr>
              <a:buFont typeface="Wingdings" pitchFamily="2" charset="2"/>
              <a:buNone/>
              <a:defRPr/>
            </a:pPr>
            <a:r>
              <a:rPr lang="ru-RU" sz="2800">
                <a:solidFill>
                  <a:srgbClr val="FFFF00"/>
                </a:solidFill>
              </a:rPr>
              <a:t>подмораживания, переполнения или хранения </a:t>
            </a:r>
          </a:p>
          <a:p>
            <a:pPr>
              <a:buFont typeface="Wingdings" pitchFamily="2" charset="2"/>
              <a:buNone/>
              <a:defRPr/>
            </a:pPr>
            <a:r>
              <a:rPr lang="ru-RU" sz="2800">
                <a:solidFill>
                  <a:srgbClr val="FFFF00"/>
                </a:solidFill>
              </a:rPr>
              <a:t>при высокой температуре. </a:t>
            </a:r>
          </a:p>
          <a:p>
            <a:pPr>
              <a:buFont typeface="Wingdings" pitchFamily="2" charset="2"/>
              <a:buNone/>
              <a:defRPr/>
            </a:pPr>
            <a:r>
              <a:rPr lang="ru-RU" sz="2800" i="1">
                <a:solidFill>
                  <a:srgbClr val="FF6600"/>
                </a:solidFill>
              </a:rPr>
              <a:t>Химический</a:t>
            </a:r>
            <a:r>
              <a:rPr lang="ru-RU" sz="2800">
                <a:solidFill>
                  <a:srgbClr val="FFFF00"/>
                </a:solidFill>
              </a:rPr>
              <a:t> – взаимодействие кислот </a:t>
            </a:r>
          </a:p>
          <a:p>
            <a:pPr>
              <a:buFont typeface="Wingdings" pitchFamily="2" charset="2"/>
              <a:buNone/>
              <a:defRPr/>
            </a:pPr>
            <a:r>
              <a:rPr lang="ru-RU" sz="2800">
                <a:solidFill>
                  <a:srgbClr val="FFFF00"/>
                </a:solidFill>
              </a:rPr>
              <a:t>продукта с металлом банки.</a:t>
            </a:r>
          </a:p>
          <a:p>
            <a:pPr>
              <a:buFont typeface="Wingdings" pitchFamily="2" charset="2"/>
              <a:buNone/>
              <a:defRPr/>
            </a:pPr>
            <a:r>
              <a:rPr lang="ru-RU" sz="2800" i="1">
                <a:solidFill>
                  <a:srgbClr val="FF6600"/>
                </a:solidFill>
              </a:rPr>
              <a:t>Бактериальный</a:t>
            </a:r>
            <a:r>
              <a:rPr lang="ru-RU" sz="2800">
                <a:solidFill>
                  <a:srgbClr val="FFFF00"/>
                </a:solidFill>
              </a:rPr>
              <a:t> – результат деятельности </a:t>
            </a:r>
          </a:p>
          <a:p>
            <a:pPr>
              <a:buFont typeface="Wingdings" pitchFamily="2" charset="2"/>
              <a:buNone/>
              <a:defRPr/>
            </a:pPr>
            <a:r>
              <a:rPr lang="ru-RU" sz="2800">
                <a:solidFill>
                  <a:srgbClr val="FFFF00"/>
                </a:solidFill>
              </a:rPr>
              <a:t>микроорганизмов.</a:t>
            </a:r>
          </a:p>
          <a:p>
            <a:pPr>
              <a:buFont typeface="Wingdings" pitchFamily="2" charset="2"/>
              <a:buNone/>
              <a:defRPr/>
            </a:pPr>
            <a:endParaRPr lang="ru-RU" sz="2800"/>
          </a:p>
        </p:txBody>
      </p:sp>
    </p:spTree>
  </p:cSld>
  <p:clrMapOvr>
    <a:masterClrMapping/>
  </p:clrMapOvr>
  <p:transition spd="slow">
    <p:zoom dir="in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ctr">
              <a:buFont typeface="Wingdings" pitchFamily="2" charset="2"/>
              <a:buNone/>
              <a:defRPr/>
            </a:pPr>
            <a:r>
              <a:rPr lang="ru-RU" dirty="0">
                <a:solidFill>
                  <a:srgbClr val="FFFF00"/>
                </a:solidFill>
                <a:latin typeface="Rage Italic" pitchFamily="66" charset="0"/>
              </a:rPr>
              <a:t>Маркировка мясных консервов</a:t>
            </a:r>
          </a:p>
          <a:p>
            <a:pPr algn="ctr">
              <a:buFont typeface="Wingdings" pitchFamily="2" charset="2"/>
              <a:buNone/>
              <a:defRPr/>
            </a:pPr>
            <a:endParaRPr lang="ru-RU" dirty="0"/>
          </a:p>
          <a:p>
            <a:pPr>
              <a:buFont typeface="Wingdings" pitchFamily="2" charset="2"/>
              <a:buNone/>
              <a:defRPr/>
            </a:pPr>
            <a:r>
              <a:rPr lang="ru-RU" sz="2400" i="1" dirty="0">
                <a:solidFill>
                  <a:srgbClr val="FFFF00"/>
                </a:solidFill>
              </a:rPr>
              <a:t>                                                      Первый ряд </a:t>
            </a:r>
            <a:r>
              <a:rPr lang="ru-RU" sz="2400" dirty="0"/>
              <a:t>– 130110 – дата</a:t>
            </a:r>
          </a:p>
          <a:p>
            <a:pPr>
              <a:buFont typeface="Wingdings" pitchFamily="2" charset="2"/>
              <a:buNone/>
              <a:defRPr/>
            </a:pPr>
            <a:r>
              <a:rPr lang="ru-RU" sz="2400" dirty="0"/>
              <a:t>                                                       изготовления,</a:t>
            </a:r>
          </a:p>
          <a:p>
            <a:pPr>
              <a:buFont typeface="Wingdings" pitchFamily="2" charset="2"/>
              <a:buNone/>
              <a:defRPr/>
            </a:pPr>
            <a:endParaRPr lang="ru-RU" sz="2400" dirty="0"/>
          </a:p>
          <a:p>
            <a:pPr>
              <a:buFont typeface="Wingdings" pitchFamily="2" charset="2"/>
              <a:buNone/>
              <a:defRPr/>
            </a:pPr>
            <a:r>
              <a:rPr lang="ru-RU" sz="2400" i="1" dirty="0">
                <a:solidFill>
                  <a:srgbClr val="FFFF00"/>
                </a:solidFill>
              </a:rPr>
              <a:t>                                                      Второй ряд </a:t>
            </a:r>
            <a:r>
              <a:rPr lang="ru-RU" sz="2400" dirty="0"/>
              <a:t>– 202</a:t>
            </a:r>
            <a:r>
              <a:rPr lang="en-US" sz="2400" dirty="0"/>
              <a:t>D</a:t>
            </a:r>
            <a:r>
              <a:rPr lang="ru-RU" sz="2400" dirty="0"/>
              <a:t>, где</a:t>
            </a:r>
          </a:p>
          <a:p>
            <a:pPr>
              <a:buFont typeface="Wingdings" pitchFamily="2" charset="2"/>
              <a:buNone/>
              <a:defRPr/>
            </a:pPr>
            <a:r>
              <a:rPr lang="ru-RU" sz="2400" dirty="0"/>
              <a:t>                                                       2 – смена,</a:t>
            </a:r>
          </a:p>
          <a:p>
            <a:pPr>
              <a:buFont typeface="Wingdings" pitchFamily="2" charset="2"/>
              <a:buNone/>
              <a:defRPr/>
            </a:pPr>
            <a:r>
              <a:rPr lang="ru-RU" sz="2400" dirty="0"/>
              <a:t>                                                       02</a:t>
            </a:r>
            <a:r>
              <a:rPr lang="en-US" sz="2400" dirty="0"/>
              <a:t>D</a:t>
            </a:r>
            <a:r>
              <a:rPr lang="ru-RU" sz="2400" dirty="0"/>
              <a:t> – ассортиментный номер,</a:t>
            </a:r>
          </a:p>
          <a:p>
            <a:pPr>
              <a:buFont typeface="Wingdings" pitchFamily="2" charset="2"/>
              <a:buNone/>
              <a:defRPr/>
            </a:pPr>
            <a:endParaRPr lang="ru-RU" sz="2400" dirty="0"/>
          </a:p>
          <a:p>
            <a:pPr>
              <a:buFont typeface="Wingdings" pitchFamily="2" charset="2"/>
              <a:buNone/>
              <a:defRPr/>
            </a:pPr>
            <a:r>
              <a:rPr lang="ru-RU" sz="2400" i="1" dirty="0">
                <a:solidFill>
                  <a:srgbClr val="FFFF00"/>
                </a:solidFill>
              </a:rPr>
              <a:t>Третий ряд </a:t>
            </a:r>
            <a:r>
              <a:rPr lang="ru-RU" sz="2400" dirty="0"/>
              <a:t>- А 95, где</a:t>
            </a:r>
          </a:p>
          <a:p>
            <a:pPr>
              <a:buFont typeface="Wingdings" pitchFamily="2" charset="2"/>
              <a:buNone/>
              <a:defRPr/>
            </a:pPr>
            <a:r>
              <a:rPr lang="ru-RU" sz="2400" dirty="0"/>
              <a:t>А - индекс мясной промышленности          130110</a:t>
            </a:r>
          </a:p>
          <a:p>
            <a:pPr>
              <a:buFont typeface="Wingdings" pitchFamily="2" charset="2"/>
              <a:buNone/>
              <a:defRPr/>
            </a:pPr>
            <a:r>
              <a:rPr lang="ru-RU" sz="2400" dirty="0"/>
              <a:t>95 – код предприятия 			       2  02</a:t>
            </a:r>
            <a:r>
              <a:rPr lang="en-US" sz="2400" dirty="0"/>
              <a:t>D</a:t>
            </a:r>
            <a:endParaRPr lang="ru-RU" sz="2400" dirty="0"/>
          </a:p>
          <a:p>
            <a:pPr>
              <a:buFont typeface="Wingdings" pitchFamily="2" charset="2"/>
              <a:buNone/>
              <a:defRPr/>
            </a:pPr>
            <a:r>
              <a:rPr lang="ru-RU" sz="2400" dirty="0"/>
              <a:t>							        А 95</a:t>
            </a:r>
          </a:p>
        </p:txBody>
      </p:sp>
      <p:pic>
        <p:nvPicPr>
          <p:cNvPr id="30723" name="Picture 4" descr="P512624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765175"/>
            <a:ext cx="4392612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zoom dir="in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ctr">
              <a:buFont typeface="Wingdings" pitchFamily="2" charset="2"/>
              <a:buNone/>
              <a:defRPr/>
            </a:pPr>
            <a:endParaRPr lang="ru-RU" sz="3000" b="1">
              <a:solidFill>
                <a:srgbClr val="FFFF00"/>
              </a:solidFill>
            </a:endParaRPr>
          </a:p>
          <a:p>
            <a:pPr algn="ctr">
              <a:buFont typeface="Wingdings" pitchFamily="2" charset="2"/>
              <a:buNone/>
              <a:defRPr/>
            </a:pPr>
            <a:r>
              <a:rPr lang="ru-RU" sz="3000" b="1">
                <a:solidFill>
                  <a:srgbClr val="FFFF00"/>
                </a:solidFill>
                <a:latin typeface="Rage Italic" pitchFamily="66" charset="0"/>
              </a:rPr>
              <a:t>Хранение консервов</a:t>
            </a:r>
          </a:p>
          <a:p>
            <a:pPr algn="ctr">
              <a:buFont typeface="Wingdings" pitchFamily="2" charset="2"/>
              <a:buNone/>
              <a:defRPr/>
            </a:pPr>
            <a:r>
              <a:rPr lang="ru-RU" sz="2400">
                <a:latin typeface="Rage Italic" pitchFamily="66" charset="0"/>
              </a:rPr>
              <a:t>Мясные консервы в условиях магазина хранят</a:t>
            </a:r>
          </a:p>
          <a:p>
            <a:pPr algn="ctr">
              <a:buFont typeface="Wingdings" pitchFamily="2" charset="2"/>
              <a:buNone/>
              <a:defRPr/>
            </a:pPr>
            <a:r>
              <a:rPr lang="ru-RU" sz="2400">
                <a:latin typeface="Rage Italic" pitchFamily="66" charset="0"/>
              </a:rPr>
              <a:t>в чистых и сухих помещениях при температуре</a:t>
            </a:r>
          </a:p>
          <a:p>
            <a:pPr algn="ctr">
              <a:buFont typeface="Wingdings" pitchFamily="2" charset="2"/>
              <a:buNone/>
              <a:defRPr/>
            </a:pPr>
            <a:r>
              <a:rPr lang="ru-RU" sz="2400">
                <a:latin typeface="Rage Italic" pitchFamily="66" charset="0"/>
              </a:rPr>
              <a:t>от 0 до 10с и относительной влажности воздуха не </a:t>
            </a:r>
          </a:p>
          <a:p>
            <a:pPr algn="ctr">
              <a:buFont typeface="Wingdings" pitchFamily="2" charset="2"/>
              <a:buNone/>
              <a:defRPr/>
            </a:pPr>
            <a:r>
              <a:rPr lang="ru-RU" sz="2400">
                <a:latin typeface="Rage Italic" pitchFamily="66" charset="0"/>
              </a:rPr>
              <a:t>выше 75%.</a:t>
            </a:r>
            <a:r>
              <a:rPr lang="ru-RU" sz="2800">
                <a:latin typeface="Rage Italic" pitchFamily="66" charset="0"/>
              </a:rPr>
              <a:t> </a:t>
            </a:r>
          </a:p>
          <a:p>
            <a:pPr>
              <a:buFont typeface="Wingdings" pitchFamily="2" charset="2"/>
              <a:buNone/>
              <a:defRPr/>
            </a:pPr>
            <a:endParaRPr lang="ru-RU" sz="2800">
              <a:latin typeface="Rage Italic" pitchFamily="66" charset="0"/>
            </a:endParaRPr>
          </a:p>
          <a:p>
            <a:pPr algn="ctr">
              <a:buFont typeface="Wingdings" pitchFamily="2" charset="2"/>
              <a:buNone/>
              <a:defRPr/>
            </a:pPr>
            <a:r>
              <a:rPr lang="ru-RU" sz="2800" b="1">
                <a:solidFill>
                  <a:srgbClr val="FFFF00"/>
                </a:solidFill>
                <a:latin typeface="Rage Italic" pitchFamily="66" charset="0"/>
              </a:rPr>
              <a:t>Не допускается в продажу: </a:t>
            </a:r>
          </a:p>
          <a:p>
            <a:pPr algn="ctr">
              <a:buFont typeface="Wingdings" pitchFamily="2" charset="2"/>
              <a:buNone/>
              <a:defRPr/>
            </a:pPr>
            <a:r>
              <a:rPr lang="ru-RU" sz="2400">
                <a:latin typeface="Rage Italic" pitchFamily="66" charset="0"/>
              </a:rPr>
              <a:t>Для производства консервов не используют мясо </a:t>
            </a:r>
          </a:p>
          <a:p>
            <a:pPr algn="ctr">
              <a:buFont typeface="Wingdings" pitchFamily="2" charset="2"/>
              <a:buNone/>
              <a:defRPr/>
            </a:pPr>
            <a:r>
              <a:rPr lang="ru-RU" sz="2400">
                <a:latin typeface="Rage Italic" pitchFamily="66" charset="0"/>
              </a:rPr>
              <a:t>некастрированных животных и старых. Бомбажные </a:t>
            </a:r>
          </a:p>
          <a:p>
            <a:pPr algn="ctr">
              <a:buFont typeface="Wingdings" pitchFamily="2" charset="2"/>
              <a:buNone/>
              <a:defRPr/>
            </a:pPr>
            <a:r>
              <a:rPr lang="ru-RU" sz="2400">
                <a:latin typeface="Rage Italic" pitchFamily="66" charset="0"/>
              </a:rPr>
              <a:t>банки, ржавые банки, без подтеков, помятостей, </a:t>
            </a:r>
          </a:p>
          <a:p>
            <a:pPr algn="ctr">
              <a:buFont typeface="Wingdings" pitchFamily="2" charset="2"/>
              <a:buNone/>
              <a:defRPr/>
            </a:pPr>
            <a:r>
              <a:rPr lang="ru-RU" sz="2400">
                <a:latin typeface="Rage Italic" pitchFamily="66" charset="0"/>
              </a:rPr>
              <a:t>деформации корпуса и крышек.</a:t>
            </a:r>
          </a:p>
          <a:p>
            <a:pPr>
              <a:buFont typeface="Wingdings" pitchFamily="2" charset="2"/>
              <a:buNone/>
              <a:defRPr/>
            </a:pPr>
            <a:endParaRPr lang="ru-RU" sz="2400">
              <a:latin typeface="Rage Italic" pitchFamily="66" charset="0"/>
            </a:endParaRPr>
          </a:p>
        </p:txBody>
      </p:sp>
    </p:spTree>
  </p:cSld>
  <p:clrMapOvr>
    <a:masterClrMapping/>
  </p:clrMapOvr>
  <p:transition spd="slow">
    <p:zoom dir="in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8" name="Rectangle 4"/>
          <p:cNvSpPr>
            <a:spLocks noGrp="1" noChangeArrowheads="1"/>
          </p:cNvSpPr>
          <p:nvPr>
            <p:ph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609600" indent="-609600" algn="ctr">
              <a:buFont typeface="Wingdings" pitchFamily="2" charset="2"/>
              <a:buNone/>
              <a:defRPr/>
            </a:pPr>
            <a:endParaRPr lang="ru-RU" sz="1200" b="1" i="1">
              <a:solidFill>
                <a:srgbClr val="FF6600"/>
              </a:solidFill>
              <a:latin typeface="Rage Italic" pitchFamily="66" charset="0"/>
            </a:endParaRPr>
          </a:p>
          <a:p>
            <a:pPr marL="609600" indent="-609600" algn="ctr">
              <a:buFont typeface="Wingdings" pitchFamily="2" charset="2"/>
              <a:buNone/>
              <a:defRPr/>
            </a:pPr>
            <a:endParaRPr lang="ru-RU" sz="1200" b="1" i="1">
              <a:solidFill>
                <a:srgbClr val="FF6600"/>
              </a:solidFill>
              <a:latin typeface="Rage Italic" pitchFamily="66" charset="0"/>
            </a:endParaRPr>
          </a:p>
          <a:p>
            <a:pPr marL="609600" indent="-609600" algn="ctr">
              <a:buFont typeface="Wingdings" pitchFamily="2" charset="2"/>
              <a:buNone/>
              <a:defRPr/>
            </a:pPr>
            <a:r>
              <a:rPr lang="ru-RU" b="1" i="1">
                <a:solidFill>
                  <a:srgbClr val="FF6600"/>
                </a:solidFill>
                <a:latin typeface="Rage Italic" pitchFamily="66" charset="0"/>
              </a:rPr>
              <a:t>Практическая работа</a:t>
            </a:r>
          </a:p>
          <a:p>
            <a:pPr marL="609600" indent="-609600" algn="ctr">
              <a:buFont typeface="Wingdings" pitchFamily="2" charset="2"/>
              <a:buNone/>
              <a:defRPr/>
            </a:pPr>
            <a:r>
              <a:rPr lang="ru-RU" b="1" i="1">
                <a:solidFill>
                  <a:srgbClr val="FFFF00"/>
                </a:solidFill>
                <a:latin typeface="Rage Italic" pitchFamily="66" charset="0"/>
              </a:rPr>
              <a:t>Работа в малых группах</a:t>
            </a:r>
          </a:p>
          <a:p>
            <a:pPr marL="609600" indent="-609600" algn="ctr">
              <a:buFont typeface="Wingdings" pitchFamily="2" charset="2"/>
              <a:buNone/>
              <a:defRPr/>
            </a:pPr>
            <a:endParaRPr lang="ru-RU" sz="1200" b="1" i="1">
              <a:solidFill>
                <a:srgbClr val="FFFF00"/>
              </a:solidFill>
              <a:latin typeface="Rage Italic" pitchFamily="66" charset="0"/>
            </a:endParaRPr>
          </a:p>
          <a:p>
            <a:pPr marL="609600" indent="-609600" algn="ctr">
              <a:buFont typeface="Wingdings" pitchFamily="2" charset="2"/>
              <a:buNone/>
              <a:defRPr/>
            </a:pPr>
            <a:r>
              <a:rPr lang="ru-RU" b="1" i="1">
                <a:solidFill>
                  <a:srgbClr val="FF6600"/>
                </a:solidFill>
                <a:latin typeface="Rage Italic" pitchFamily="66" charset="0"/>
              </a:rPr>
              <a:t>Задание</a:t>
            </a:r>
          </a:p>
          <a:p>
            <a:pPr marL="609600" indent="-609600" algn="ctr">
              <a:buFont typeface="Wingdings" pitchFamily="2" charset="2"/>
              <a:buNone/>
              <a:defRPr/>
            </a:pPr>
            <a:endParaRPr lang="ru-RU" sz="1200" b="1" i="1">
              <a:solidFill>
                <a:srgbClr val="FF6600"/>
              </a:solidFill>
              <a:latin typeface="Rage Italic" pitchFamily="66" charset="0"/>
            </a:endParaRPr>
          </a:p>
          <a:p>
            <a:pPr marL="609600" indent="-609600">
              <a:buFont typeface="Wingdings" pitchFamily="2" charset="2"/>
              <a:buAutoNum type="arabicPeriod"/>
              <a:defRPr/>
            </a:pPr>
            <a:r>
              <a:rPr lang="ru-RU" sz="2800" i="1">
                <a:latin typeface="Rage Italic" pitchFamily="66" charset="0"/>
              </a:rPr>
              <a:t>Определите вид мясных консервов;</a:t>
            </a:r>
          </a:p>
          <a:p>
            <a:pPr marL="609600" indent="-609600">
              <a:buFont typeface="Wingdings" pitchFamily="2" charset="2"/>
              <a:buAutoNum type="arabicPeriod"/>
              <a:defRPr/>
            </a:pPr>
            <a:r>
              <a:rPr lang="ru-RU" sz="2800" i="1">
                <a:latin typeface="Rage Italic" pitchFamily="66" charset="0"/>
              </a:rPr>
              <a:t>Расшифруйте литографическую маркировку мясных консервов;</a:t>
            </a:r>
          </a:p>
          <a:p>
            <a:pPr marL="609600" indent="-609600">
              <a:buFont typeface="Wingdings" pitchFamily="2" charset="2"/>
              <a:buAutoNum type="arabicPeriod"/>
              <a:defRPr/>
            </a:pPr>
            <a:r>
              <a:rPr lang="ru-RU" sz="2800" i="1">
                <a:latin typeface="Rage Italic" pitchFamily="66" charset="0"/>
              </a:rPr>
              <a:t>Дайте заключение качества консервов по органолептическим показателям; используя ГОСТы и ТУ.</a:t>
            </a:r>
          </a:p>
        </p:txBody>
      </p:sp>
    </p:spTree>
  </p:cSld>
  <p:clrMapOvr>
    <a:masterClrMapping/>
  </p:clrMapOvr>
  <p:transition spd="slow">
    <p:zoom dir="in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общий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34819" name="Rectangle 5"/>
          <p:cNvSpPr>
            <a:spLocks noChangeArrowheads="1"/>
          </p:cNvSpPr>
          <p:nvPr/>
        </p:nvSpPr>
        <p:spPr bwMode="auto">
          <a:xfrm>
            <a:off x="0" y="1000125"/>
            <a:ext cx="9144000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621" tIns="50810" rIns="101621" bIns="50810" anchor="ctr"/>
          <a:lstStyle/>
          <a:p>
            <a:pPr algn="ctr" defTabSz="1016000"/>
            <a:r>
              <a:rPr lang="ru-RU" sz="3100" b="1">
                <a:solidFill>
                  <a:srgbClr val="FF0000"/>
                </a:solidFill>
              </a:rPr>
              <a:t>Миссия Компании «Главпродукт»</a:t>
            </a:r>
          </a:p>
        </p:txBody>
      </p:sp>
      <p:sp>
        <p:nvSpPr>
          <p:cNvPr id="34820" name="Rectangle 6"/>
          <p:cNvSpPr>
            <a:spLocks noChangeArrowheads="1"/>
          </p:cNvSpPr>
          <p:nvPr/>
        </p:nvSpPr>
        <p:spPr bwMode="auto">
          <a:xfrm>
            <a:off x="0" y="1857375"/>
            <a:ext cx="9144000" cy="345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621" tIns="50810" rIns="101621" bIns="50810" anchor="ctr"/>
          <a:lstStyle/>
          <a:p>
            <a:pPr defTabSz="1016000">
              <a:buFont typeface="Wingdings" pitchFamily="2" charset="2"/>
              <a:buNone/>
            </a:pPr>
            <a:br>
              <a:rPr lang="ru-RU" sz="2000">
                <a:solidFill>
                  <a:srgbClr val="0000CC"/>
                </a:solidFill>
              </a:rPr>
            </a:br>
            <a:r>
              <a:rPr lang="ru-RU" sz="2000">
                <a:solidFill>
                  <a:srgbClr val="0000CC"/>
                </a:solidFill>
              </a:rPr>
              <a:t>Компания «Главпродукт» - </a:t>
            </a:r>
            <a:r>
              <a:rPr lang="ru-RU" sz="2000" b="1">
                <a:solidFill>
                  <a:srgbClr val="0000CC"/>
                </a:solidFill>
              </a:rPr>
              <a:t>лидер в производстве консервированных продуктов</a:t>
            </a:r>
            <a:r>
              <a:rPr lang="ru-RU" sz="2000">
                <a:solidFill>
                  <a:srgbClr val="0000CC"/>
                </a:solidFill>
              </a:rPr>
              <a:t> в России.</a:t>
            </a:r>
            <a:br>
              <a:rPr lang="ru-RU" sz="2000">
                <a:solidFill>
                  <a:srgbClr val="0000CC"/>
                </a:solidFill>
              </a:rPr>
            </a:br>
            <a:r>
              <a:rPr lang="ru-RU" sz="1200">
                <a:solidFill>
                  <a:srgbClr val="0000CC"/>
                </a:solidFill>
              </a:rPr>
              <a:t> </a:t>
            </a:r>
            <a:br>
              <a:rPr lang="ru-RU" sz="1200">
                <a:solidFill>
                  <a:srgbClr val="0000CC"/>
                </a:solidFill>
              </a:rPr>
            </a:br>
            <a:r>
              <a:rPr lang="ru-RU" sz="2000" b="1">
                <a:solidFill>
                  <a:srgbClr val="0000CC"/>
                </a:solidFill>
              </a:rPr>
              <a:t>Мы предлагаем</a:t>
            </a:r>
            <a:r>
              <a:rPr lang="ru-RU" sz="2000">
                <a:solidFill>
                  <a:srgbClr val="0000CC"/>
                </a:solidFill>
              </a:rPr>
              <a:t>:</a:t>
            </a:r>
            <a:br>
              <a:rPr lang="ru-RU" sz="2000">
                <a:solidFill>
                  <a:srgbClr val="0000CC"/>
                </a:solidFill>
              </a:rPr>
            </a:br>
            <a:br>
              <a:rPr lang="ru-RU" sz="400">
                <a:solidFill>
                  <a:srgbClr val="0000CC"/>
                </a:solidFill>
              </a:rPr>
            </a:br>
            <a:r>
              <a:rPr lang="ru-RU" sz="2000">
                <a:solidFill>
                  <a:srgbClr val="0000CC"/>
                </a:solidFill>
              </a:rPr>
              <a:t>- </a:t>
            </a:r>
            <a:r>
              <a:rPr lang="ru-RU" sz="2000" b="1">
                <a:solidFill>
                  <a:srgbClr val="0000CC"/>
                </a:solidFill>
              </a:rPr>
              <a:t>самый широкий ассортимент</a:t>
            </a:r>
            <a:r>
              <a:rPr lang="ru-RU" sz="2000">
                <a:solidFill>
                  <a:srgbClr val="0000CC"/>
                </a:solidFill>
              </a:rPr>
              <a:t>, чтобы сделать питание россиян </a:t>
            </a:r>
            <a:r>
              <a:rPr lang="ru-RU" sz="2000" b="1">
                <a:solidFill>
                  <a:srgbClr val="0000CC"/>
                </a:solidFill>
              </a:rPr>
              <a:t>более разнообразным</a:t>
            </a:r>
            <a:br>
              <a:rPr lang="ru-RU" sz="2000" b="1">
                <a:solidFill>
                  <a:srgbClr val="0000CC"/>
                </a:solidFill>
              </a:rPr>
            </a:br>
            <a:br>
              <a:rPr lang="ru-RU" sz="400" b="1">
                <a:solidFill>
                  <a:srgbClr val="0000CC"/>
                </a:solidFill>
              </a:rPr>
            </a:br>
            <a:r>
              <a:rPr lang="ru-RU" sz="2000">
                <a:solidFill>
                  <a:srgbClr val="0000CC"/>
                </a:solidFill>
              </a:rPr>
              <a:t>- </a:t>
            </a:r>
            <a:r>
              <a:rPr lang="ru-RU" sz="2000" b="1">
                <a:solidFill>
                  <a:srgbClr val="0000CC"/>
                </a:solidFill>
              </a:rPr>
              <a:t>высокое качество</a:t>
            </a:r>
            <a:r>
              <a:rPr lang="ru-RU" sz="2000">
                <a:solidFill>
                  <a:srgbClr val="0000CC"/>
                </a:solidFill>
              </a:rPr>
              <a:t>,  чтобы наши потребители приобретали </a:t>
            </a:r>
            <a:r>
              <a:rPr lang="ru-RU" sz="2000" b="1">
                <a:solidFill>
                  <a:srgbClr val="0000CC"/>
                </a:solidFill>
              </a:rPr>
              <a:t>лучшее по доступной цене</a:t>
            </a:r>
          </a:p>
        </p:txBody>
      </p:sp>
    </p:spTree>
  </p:cSld>
  <p:clrMapOvr>
    <a:masterClrMapping/>
  </p:clrMapOvr>
  <p:transition spd="slow">
    <p:zoom dir="in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4" descr="общий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5843" name="Rectangle 5"/>
          <p:cNvSpPr>
            <a:spLocks noChangeArrowheads="1"/>
          </p:cNvSpPr>
          <p:nvPr/>
        </p:nvSpPr>
        <p:spPr bwMode="auto">
          <a:xfrm>
            <a:off x="0" y="1052513"/>
            <a:ext cx="9144000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621" tIns="50810" rIns="101621" bIns="50810" anchor="ctr"/>
          <a:lstStyle/>
          <a:p>
            <a:pPr algn="ctr" eaLnBrk="0" hangingPunct="0"/>
            <a:r>
              <a:rPr lang="ru-RU" sz="2600" b="1">
                <a:solidFill>
                  <a:srgbClr val="FF0000"/>
                </a:solidFill>
              </a:rPr>
              <a:t>Европейские стандарты производства</a:t>
            </a:r>
          </a:p>
        </p:txBody>
      </p:sp>
      <p:sp>
        <p:nvSpPr>
          <p:cNvPr id="35844" name="Rectangle 6"/>
          <p:cNvSpPr>
            <a:spLocks noChangeArrowheads="1"/>
          </p:cNvSpPr>
          <p:nvPr/>
        </p:nvSpPr>
        <p:spPr bwMode="auto">
          <a:xfrm>
            <a:off x="539750" y="2133600"/>
            <a:ext cx="7920038" cy="439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621" tIns="50810" rIns="101621" bIns="50810"/>
          <a:lstStyle/>
          <a:p>
            <a:pPr eaLnBrk="0" hangingPunct="0">
              <a:lnSpc>
                <a:spcPct val="96000"/>
              </a:lnSpc>
              <a:spcBef>
                <a:spcPct val="20000"/>
              </a:spcBef>
            </a:pPr>
            <a:br>
              <a:rPr lang="ru-RU" sz="700">
                <a:solidFill>
                  <a:srgbClr val="0000CC"/>
                </a:solidFill>
              </a:rPr>
            </a:br>
            <a:r>
              <a:rPr lang="ru-RU" sz="1700">
                <a:solidFill>
                  <a:srgbClr val="0000CC"/>
                </a:solidFill>
              </a:rPr>
              <a:t>Заводы компании «Главпродукт» </a:t>
            </a:r>
            <a:r>
              <a:rPr lang="ru-RU" sz="1700" b="1">
                <a:solidFill>
                  <a:srgbClr val="0000CC"/>
                </a:solidFill>
              </a:rPr>
              <a:t>сертифицированы на</a:t>
            </a:r>
            <a:r>
              <a:rPr lang="ru-RU" sz="1700">
                <a:solidFill>
                  <a:srgbClr val="0000CC"/>
                </a:solidFill>
              </a:rPr>
              <a:t> </a:t>
            </a:r>
            <a:r>
              <a:rPr lang="ru-RU" sz="1700" b="1">
                <a:solidFill>
                  <a:srgbClr val="0000CC"/>
                </a:solidFill>
              </a:rPr>
              <a:t>соответствие системы менеджмента качества </a:t>
            </a:r>
            <a:r>
              <a:rPr lang="ru-RU" sz="1700">
                <a:solidFill>
                  <a:srgbClr val="0000CC"/>
                </a:solidFill>
              </a:rPr>
              <a:t>стандарту ГОСТ Р ИСО 9001-2001.</a:t>
            </a:r>
            <a:br>
              <a:rPr lang="ru-RU" sz="1700">
                <a:solidFill>
                  <a:srgbClr val="0000CC"/>
                </a:solidFill>
              </a:rPr>
            </a:br>
            <a:br>
              <a:rPr lang="ru-RU" sz="1700">
                <a:solidFill>
                  <a:srgbClr val="0000CC"/>
                </a:solidFill>
              </a:rPr>
            </a:br>
            <a:r>
              <a:rPr lang="ru-RU" sz="1700" b="1">
                <a:solidFill>
                  <a:srgbClr val="0000CC"/>
                </a:solidFill>
              </a:rPr>
              <a:t>Современное автоматизированное оборудование</a:t>
            </a:r>
            <a:r>
              <a:rPr lang="ru-RU" sz="1700">
                <a:solidFill>
                  <a:srgbClr val="0000CC"/>
                </a:solidFill>
              </a:rPr>
              <a:t>, установленное на заводах компании «Главпродукт», позволяет строго контролировать </a:t>
            </a:r>
            <a:r>
              <a:rPr lang="ru-RU" sz="1700" b="1">
                <a:solidFill>
                  <a:srgbClr val="0000CC"/>
                </a:solidFill>
              </a:rPr>
              <a:t>соблюдение технологических процессов и санитарных норм </a:t>
            </a:r>
            <a:r>
              <a:rPr lang="ru-RU" sz="1700">
                <a:solidFill>
                  <a:srgbClr val="0000CC"/>
                </a:solidFill>
              </a:rPr>
              <a:t>на всех этапах производства консервов.</a:t>
            </a:r>
          </a:p>
        </p:txBody>
      </p:sp>
    </p:spTree>
  </p:cSld>
  <p:clrMapOvr>
    <a:masterClrMapping/>
  </p:clrMapOvr>
  <p:transition spd="slow">
    <p:zoom dir="in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4" descr="общий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6867" name="Rectangle 5"/>
          <p:cNvSpPr>
            <a:spLocks noChangeArrowheads="1"/>
          </p:cNvSpPr>
          <p:nvPr/>
        </p:nvSpPr>
        <p:spPr bwMode="auto">
          <a:xfrm>
            <a:off x="0" y="1052513"/>
            <a:ext cx="9144000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621" tIns="50810" rIns="101621" bIns="50810" anchor="ctr"/>
          <a:lstStyle/>
          <a:p>
            <a:pPr algn="ctr" eaLnBrk="0" hangingPunct="0"/>
            <a:r>
              <a:rPr lang="ru-RU" sz="2600" b="1">
                <a:solidFill>
                  <a:srgbClr val="FF0000"/>
                </a:solidFill>
              </a:rPr>
              <a:t>Гарантии высокого качества сырья</a:t>
            </a:r>
          </a:p>
        </p:txBody>
      </p:sp>
      <p:sp>
        <p:nvSpPr>
          <p:cNvPr id="36868" name="Rectangle 6"/>
          <p:cNvSpPr>
            <a:spLocks noChangeArrowheads="1"/>
          </p:cNvSpPr>
          <p:nvPr/>
        </p:nvSpPr>
        <p:spPr bwMode="auto">
          <a:xfrm>
            <a:off x="557213" y="2214563"/>
            <a:ext cx="8191500" cy="431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621" tIns="50810" rIns="101621" bIns="50810"/>
          <a:lstStyle/>
          <a:p>
            <a:pPr eaLnBrk="0" hangingPunct="0"/>
            <a:r>
              <a:rPr lang="ru-RU" sz="1700">
                <a:solidFill>
                  <a:srgbClr val="0000CC"/>
                </a:solidFill>
              </a:rPr>
              <a:t>Компания «Главпродукт» имеет долгосрочные прямые контракты на </a:t>
            </a:r>
            <a:r>
              <a:rPr lang="ru-RU" sz="1700" b="1">
                <a:solidFill>
                  <a:srgbClr val="0000CC"/>
                </a:solidFill>
              </a:rPr>
              <a:t>поставки сырья</a:t>
            </a:r>
            <a:r>
              <a:rPr lang="ru-RU" sz="1700">
                <a:solidFill>
                  <a:srgbClr val="0000CC"/>
                </a:solidFill>
              </a:rPr>
              <a:t> с крупнейшими зарубежными и российскими поставщиками.</a:t>
            </a:r>
            <a:br>
              <a:rPr lang="ru-RU" sz="1700">
                <a:solidFill>
                  <a:srgbClr val="0000CC"/>
                </a:solidFill>
              </a:rPr>
            </a:br>
            <a:br>
              <a:rPr lang="ru-RU" sz="1700">
                <a:solidFill>
                  <a:srgbClr val="0000CC"/>
                </a:solidFill>
              </a:rPr>
            </a:br>
            <a:r>
              <a:rPr lang="ru-RU" sz="1700">
                <a:solidFill>
                  <a:srgbClr val="0000CC"/>
                </a:solidFill>
              </a:rPr>
              <a:t>На всех заводах Компании «Главпродукт» имеются собственные </a:t>
            </a:r>
            <a:r>
              <a:rPr lang="ru-RU" sz="1700" b="1">
                <a:solidFill>
                  <a:srgbClr val="0000CC"/>
                </a:solidFill>
              </a:rPr>
              <a:t>производственные лаборатории</a:t>
            </a:r>
            <a:r>
              <a:rPr lang="ru-RU" sz="1700">
                <a:solidFill>
                  <a:srgbClr val="0000CC"/>
                </a:solidFill>
              </a:rPr>
              <a:t>, осуществляющие </a:t>
            </a:r>
            <a:r>
              <a:rPr lang="ru-RU" sz="1700" b="1">
                <a:solidFill>
                  <a:srgbClr val="0000CC"/>
                </a:solidFill>
              </a:rPr>
              <a:t>контроль за качеством поступающего сырья</a:t>
            </a:r>
            <a:r>
              <a:rPr lang="ru-RU" sz="1700">
                <a:solidFill>
                  <a:srgbClr val="0000CC"/>
                </a:solidFill>
              </a:rPr>
              <a:t>   на соответствие нормативно-технической документации (ГОСТ, ТУ). </a:t>
            </a:r>
            <a:br>
              <a:rPr lang="ru-RU" sz="1700">
                <a:solidFill>
                  <a:srgbClr val="0000CC"/>
                </a:solidFill>
              </a:rPr>
            </a:br>
            <a:br>
              <a:rPr lang="ru-RU" sz="1700">
                <a:solidFill>
                  <a:srgbClr val="0000CC"/>
                </a:solidFill>
              </a:rPr>
            </a:br>
            <a:r>
              <a:rPr lang="ru-RU" sz="1700">
                <a:solidFill>
                  <a:srgbClr val="0000CC"/>
                </a:solidFill>
              </a:rPr>
              <a:t>Контроль за качеством  поступающего сырья осуществляют инспекторы по качеству завода-изготовителя и ветеринарно-санитарные эксперты</a:t>
            </a:r>
            <a:r>
              <a:rPr lang="ru-RU" sz="1700" i="1">
                <a:solidFill>
                  <a:srgbClr val="0000CC"/>
                </a:solidFill>
              </a:rPr>
              <a:t> </a:t>
            </a:r>
            <a:r>
              <a:rPr lang="ru-RU" sz="1700">
                <a:solidFill>
                  <a:srgbClr val="0000CC"/>
                </a:solidFill>
              </a:rPr>
              <a:t>уполномоченных</a:t>
            </a:r>
            <a:r>
              <a:rPr lang="ru-RU" sz="1700" i="1">
                <a:solidFill>
                  <a:srgbClr val="0000CC"/>
                </a:solidFill>
              </a:rPr>
              <a:t> </a:t>
            </a:r>
            <a:r>
              <a:rPr lang="ru-RU" sz="1700">
                <a:solidFill>
                  <a:srgbClr val="0000CC"/>
                </a:solidFill>
              </a:rPr>
              <a:t>федеральных</a:t>
            </a:r>
            <a:r>
              <a:rPr lang="ru-RU" sz="1700" i="1">
                <a:solidFill>
                  <a:srgbClr val="0000CC"/>
                </a:solidFill>
              </a:rPr>
              <a:t> </a:t>
            </a:r>
            <a:r>
              <a:rPr lang="ru-RU" sz="1700">
                <a:solidFill>
                  <a:srgbClr val="0000CC"/>
                </a:solidFill>
              </a:rPr>
              <a:t>государственных служб по ветеринарному   и фитосанитарному надзору.</a:t>
            </a:r>
            <a:r>
              <a:rPr lang="ru-RU" sz="1700">
                <a:solidFill>
                  <a:srgbClr val="CC3300"/>
                </a:solidFill>
              </a:rPr>
              <a:t> </a:t>
            </a:r>
            <a:br>
              <a:rPr lang="ru-RU" sz="1700">
                <a:solidFill>
                  <a:srgbClr val="CC3300"/>
                </a:solidFill>
              </a:rPr>
            </a:br>
            <a:endParaRPr lang="ru-RU" sz="1700">
              <a:solidFill>
                <a:srgbClr val="CC3300"/>
              </a:solidFill>
            </a:endParaRPr>
          </a:p>
        </p:txBody>
      </p:sp>
    </p:spTree>
  </p:cSld>
  <p:clrMapOvr>
    <a:masterClrMapping/>
  </p:clrMapOvr>
  <p:transition spd="slow">
    <p:zoom dir="in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4" descr="общий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7891" name="Rectangle 5"/>
          <p:cNvSpPr>
            <a:spLocks noChangeArrowheads="1"/>
          </p:cNvSpPr>
          <p:nvPr/>
        </p:nvSpPr>
        <p:spPr bwMode="auto">
          <a:xfrm>
            <a:off x="0" y="1052513"/>
            <a:ext cx="9144000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621" tIns="50810" rIns="101621" bIns="50810" anchor="ctr"/>
          <a:lstStyle/>
          <a:p>
            <a:pPr algn="ctr" eaLnBrk="0" hangingPunct="0"/>
            <a:r>
              <a:rPr lang="ru-RU" sz="2600" b="1">
                <a:solidFill>
                  <a:srgbClr val="FF0000"/>
                </a:solidFill>
              </a:rPr>
              <a:t>Строгий контроль технологических процессов</a:t>
            </a:r>
          </a:p>
        </p:txBody>
      </p:sp>
      <p:sp>
        <p:nvSpPr>
          <p:cNvPr id="37892" name="Rectangle 6"/>
          <p:cNvSpPr>
            <a:spLocks noChangeArrowheads="1"/>
          </p:cNvSpPr>
          <p:nvPr/>
        </p:nvSpPr>
        <p:spPr bwMode="auto">
          <a:xfrm>
            <a:off x="557213" y="2141538"/>
            <a:ext cx="8191500" cy="445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621" tIns="50810" rIns="101621" bIns="50810"/>
          <a:lstStyle/>
          <a:p>
            <a:pPr eaLnBrk="0" hangingPunct="0">
              <a:lnSpc>
                <a:spcPct val="95000"/>
              </a:lnSpc>
              <a:spcBef>
                <a:spcPct val="20000"/>
              </a:spcBef>
            </a:pPr>
            <a:r>
              <a:rPr lang="ru-RU" sz="1900" b="1">
                <a:solidFill>
                  <a:srgbClr val="0000CC"/>
                </a:solidFill>
              </a:rPr>
              <a:t>Технология приготовления консервов «Главпродукт»</a:t>
            </a:r>
            <a:br>
              <a:rPr lang="ru-RU" sz="1900" b="1">
                <a:solidFill>
                  <a:srgbClr val="0000CC"/>
                </a:solidFill>
              </a:rPr>
            </a:br>
            <a:br>
              <a:rPr lang="ru-RU" sz="1700" b="1">
                <a:solidFill>
                  <a:srgbClr val="0000CC"/>
                </a:solidFill>
              </a:rPr>
            </a:br>
            <a:r>
              <a:rPr lang="ru-RU" sz="1700" b="1">
                <a:solidFill>
                  <a:srgbClr val="0000CC"/>
                </a:solidFill>
              </a:rPr>
              <a:t>1. Входной контроль качества</a:t>
            </a:r>
            <a:r>
              <a:rPr lang="ru-RU" sz="1700">
                <a:solidFill>
                  <a:srgbClr val="0000CC"/>
                </a:solidFill>
              </a:rPr>
              <a:t> </a:t>
            </a:r>
            <a:r>
              <a:rPr lang="ru-RU" sz="1700" b="1">
                <a:solidFill>
                  <a:srgbClr val="0000CC"/>
                </a:solidFill>
              </a:rPr>
              <a:t>сырья, материалов</a:t>
            </a:r>
            <a:r>
              <a:rPr lang="ru-RU" sz="1700">
                <a:solidFill>
                  <a:srgbClr val="0000CC"/>
                </a:solidFill>
              </a:rPr>
              <a:t>.</a:t>
            </a:r>
            <a:br>
              <a:rPr lang="ru-RU" sz="1700">
                <a:solidFill>
                  <a:srgbClr val="0000CC"/>
                </a:solidFill>
              </a:rPr>
            </a:br>
            <a:br>
              <a:rPr lang="ru-RU" sz="1200">
                <a:solidFill>
                  <a:srgbClr val="0000CC"/>
                </a:solidFill>
              </a:rPr>
            </a:br>
            <a:r>
              <a:rPr lang="ru-RU" sz="1700" b="1">
                <a:solidFill>
                  <a:srgbClr val="0000CC"/>
                </a:solidFill>
              </a:rPr>
              <a:t>2.</a:t>
            </a:r>
            <a:r>
              <a:rPr lang="ru-RU" sz="1700">
                <a:solidFill>
                  <a:srgbClr val="0000CC"/>
                </a:solidFill>
              </a:rPr>
              <a:t> </a:t>
            </a:r>
            <a:r>
              <a:rPr lang="ru-RU" sz="1700" b="1">
                <a:solidFill>
                  <a:srgbClr val="0000CC"/>
                </a:solidFill>
              </a:rPr>
              <a:t>Предварительная подготовка ингредиентов</a:t>
            </a:r>
            <a:r>
              <a:rPr lang="ru-RU" sz="1700">
                <a:solidFill>
                  <a:srgbClr val="0000CC"/>
                </a:solidFill>
              </a:rPr>
              <a:t>.</a:t>
            </a:r>
            <a:br>
              <a:rPr lang="ru-RU" sz="1700">
                <a:solidFill>
                  <a:srgbClr val="0000CC"/>
                </a:solidFill>
              </a:rPr>
            </a:br>
            <a:br>
              <a:rPr lang="ru-RU" sz="1200">
                <a:solidFill>
                  <a:srgbClr val="0000CC"/>
                </a:solidFill>
              </a:rPr>
            </a:br>
            <a:r>
              <a:rPr lang="ru-RU" sz="1700" b="1">
                <a:solidFill>
                  <a:srgbClr val="0000CC"/>
                </a:solidFill>
              </a:rPr>
              <a:t>3.</a:t>
            </a:r>
            <a:r>
              <a:rPr lang="ru-RU" sz="1700">
                <a:solidFill>
                  <a:srgbClr val="0000CC"/>
                </a:solidFill>
              </a:rPr>
              <a:t> </a:t>
            </a:r>
            <a:r>
              <a:rPr lang="ru-RU" sz="1700" b="1">
                <a:solidFill>
                  <a:srgbClr val="0000CC"/>
                </a:solidFill>
              </a:rPr>
              <a:t>Фасовка в консервную тару</a:t>
            </a:r>
            <a:r>
              <a:rPr lang="ru-RU" sz="1700">
                <a:solidFill>
                  <a:srgbClr val="0000CC"/>
                </a:solidFill>
              </a:rPr>
              <a:t>, </a:t>
            </a:r>
            <a:r>
              <a:rPr lang="ru-RU" sz="1700" b="1">
                <a:solidFill>
                  <a:srgbClr val="0000CC"/>
                </a:solidFill>
              </a:rPr>
              <a:t>контроль веса</a:t>
            </a:r>
            <a:r>
              <a:rPr lang="ru-RU" sz="1700">
                <a:solidFill>
                  <a:srgbClr val="0000CC"/>
                </a:solidFill>
              </a:rPr>
              <a:t>.</a:t>
            </a:r>
            <a:r>
              <a:rPr lang="en-US" sz="1700">
                <a:solidFill>
                  <a:srgbClr val="0000CC"/>
                </a:solidFill>
              </a:rPr>
              <a:t> </a:t>
            </a:r>
            <a:br>
              <a:rPr lang="ru-RU" sz="1700">
                <a:solidFill>
                  <a:srgbClr val="0000CC"/>
                </a:solidFill>
              </a:rPr>
            </a:br>
            <a:r>
              <a:rPr lang="ru-RU" sz="1200">
                <a:solidFill>
                  <a:srgbClr val="0000CC"/>
                </a:solidFill>
              </a:rPr>
              <a:t>	</a:t>
            </a:r>
            <a:br>
              <a:rPr lang="ru-RU" sz="1200">
                <a:solidFill>
                  <a:srgbClr val="0000CC"/>
                </a:solidFill>
              </a:rPr>
            </a:br>
            <a:r>
              <a:rPr lang="ru-RU" sz="1700" b="1">
                <a:solidFill>
                  <a:srgbClr val="0000CC"/>
                </a:solidFill>
                <a:cs typeface="Arial" charset="0"/>
              </a:rPr>
              <a:t>4.</a:t>
            </a:r>
            <a:r>
              <a:rPr lang="ru-RU" sz="1700">
                <a:solidFill>
                  <a:srgbClr val="0000CC"/>
                </a:solidFill>
                <a:cs typeface="Arial" charset="0"/>
              </a:rPr>
              <a:t> </a:t>
            </a:r>
            <a:r>
              <a:rPr lang="ru-RU" sz="1700" b="1">
                <a:solidFill>
                  <a:srgbClr val="0000CC"/>
                </a:solidFill>
                <a:cs typeface="Arial" charset="0"/>
              </a:rPr>
              <a:t>Укупорка банок</a:t>
            </a:r>
            <a:r>
              <a:rPr lang="ru-RU" sz="1700">
                <a:solidFill>
                  <a:srgbClr val="0000CC"/>
                </a:solidFill>
                <a:cs typeface="Arial" charset="0"/>
              </a:rPr>
              <a:t> при помощи вакуум-закаточных машин. 	</a:t>
            </a:r>
            <a:br>
              <a:rPr lang="ru-RU" sz="1700">
                <a:solidFill>
                  <a:srgbClr val="0000CC"/>
                </a:solidFill>
                <a:cs typeface="Arial" charset="0"/>
              </a:rPr>
            </a:br>
            <a:r>
              <a:rPr lang="ru-RU" sz="500">
                <a:solidFill>
                  <a:srgbClr val="0000CC"/>
                </a:solidFill>
                <a:cs typeface="Arial" charset="0"/>
              </a:rPr>
              <a:t>	</a:t>
            </a:r>
            <a:br>
              <a:rPr lang="ru-RU" sz="500">
                <a:solidFill>
                  <a:srgbClr val="0000CC"/>
                </a:solidFill>
                <a:cs typeface="Arial" charset="0"/>
              </a:rPr>
            </a:br>
            <a:r>
              <a:rPr lang="ru-RU" sz="1700">
                <a:solidFill>
                  <a:srgbClr val="0000CC"/>
                </a:solidFill>
                <a:cs typeface="Arial" charset="0"/>
              </a:rPr>
              <a:t>	</a:t>
            </a:r>
            <a:r>
              <a:rPr lang="ru-RU" sz="1700" b="1" i="1">
                <a:solidFill>
                  <a:srgbClr val="0000CC"/>
                </a:solidFill>
                <a:cs typeface="Arial" charset="0"/>
              </a:rPr>
              <a:t>Важно!</a:t>
            </a:r>
            <a:r>
              <a:rPr lang="ru-RU" sz="1700" i="1">
                <a:solidFill>
                  <a:srgbClr val="0000CC"/>
                </a:solidFill>
                <a:cs typeface="Arial" charset="0"/>
              </a:rPr>
              <a:t> Герметичность тары контролируется с помощью 	воздушно-водяного тестера</a:t>
            </a:r>
            <a:br>
              <a:rPr lang="ru-RU" sz="1700" i="1">
                <a:solidFill>
                  <a:srgbClr val="0000CC"/>
                </a:solidFill>
                <a:cs typeface="Arial" charset="0"/>
              </a:rPr>
            </a:br>
            <a:br>
              <a:rPr lang="ru-RU" sz="900">
                <a:solidFill>
                  <a:srgbClr val="0000CC"/>
                </a:solidFill>
                <a:cs typeface="Arial" charset="0"/>
              </a:rPr>
            </a:br>
            <a:r>
              <a:rPr lang="ru-RU" sz="1700" b="1">
                <a:solidFill>
                  <a:srgbClr val="0000CC"/>
                </a:solidFill>
                <a:cs typeface="Arial" charset="0"/>
              </a:rPr>
              <a:t>5.</a:t>
            </a:r>
            <a:r>
              <a:rPr lang="ru-RU" sz="1700">
                <a:solidFill>
                  <a:srgbClr val="0000CC"/>
                </a:solidFill>
                <a:cs typeface="Arial" charset="0"/>
              </a:rPr>
              <a:t> </a:t>
            </a:r>
            <a:r>
              <a:rPr lang="ru-RU" sz="1700" b="1">
                <a:solidFill>
                  <a:srgbClr val="0000CC"/>
                </a:solidFill>
                <a:cs typeface="Arial" charset="0"/>
              </a:rPr>
              <a:t>Автоматизированный процесс стерилизации</a:t>
            </a:r>
            <a:r>
              <a:rPr lang="ru-RU" sz="1700">
                <a:solidFill>
                  <a:srgbClr val="0000CC"/>
                </a:solidFill>
                <a:cs typeface="Arial" charset="0"/>
              </a:rPr>
              <a:t>.</a:t>
            </a:r>
            <a:br>
              <a:rPr lang="ru-RU" sz="1700">
                <a:solidFill>
                  <a:srgbClr val="0000CC"/>
                </a:solidFill>
                <a:cs typeface="Arial" charset="0"/>
              </a:rPr>
            </a:br>
            <a:r>
              <a:rPr lang="ru-RU" sz="700">
                <a:solidFill>
                  <a:srgbClr val="0000CC"/>
                </a:solidFill>
                <a:cs typeface="Arial" charset="0"/>
              </a:rPr>
              <a:t>	</a:t>
            </a:r>
            <a:br>
              <a:rPr lang="ru-RU" sz="700">
                <a:solidFill>
                  <a:srgbClr val="0000CC"/>
                </a:solidFill>
                <a:cs typeface="Arial" charset="0"/>
              </a:rPr>
            </a:br>
            <a:r>
              <a:rPr lang="ru-RU" sz="1700">
                <a:solidFill>
                  <a:srgbClr val="0000CC"/>
                </a:solidFill>
                <a:cs typeface="Arial" charset="0"/>
              </a:rPr>
              <a:t>	</a:t>
            </a:r>
            <a:r>
              <a:rPr lang="ru-RU" sz="1700" b="1" i="1">
                <a:solidFill>
                  <a:srgbClr val="0000CC"/>
                </a:solidFill>
                <a:cs typeface="Arial" charset="0"/>
              </a:rPr>
              <a:t>Важно!</a:t>
            </a:r>
            <a:r>
              <a:rPr lang="ru-RU" sz="1700" i="1">
                <a:solidFill>
                  <a:srgbClr val="0000CC"/>
                </a:solidFill>
                <a:cs typeface="Arial" charset="0"/>
              </a:rPr>
              <a:t> Контроль режимов стерилизации проводится непрерывно 	по термограммам, фиксируемым в процессе стерилизации в 	электронном виде. </a:t>
            </a:r>
            <a:endParaRPr lang="en-US" sz="1700" i="1">
              <a:solidFill>
                <a:srgbClr val="0000CC"/>
              </a:solidFill>
              <a:cs typeface="Arial" charset="0"/>
            </a:endParaRPr>
          </a:p>
        </p:txBody>
      </p:sp>
    </p:spTree>
  </p:cSld>
  <p:clrMapOvr>
    <a:masterClrMapping/>
  </p:clrMapOvr>
  <p:transition spd="slow">
    <p:zoom dir="in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4" descr="общий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8915" name="Rectangle 5"/>
          <p:cNvSpPr>
            <a:spLocks noChangeArrowheads="1"/>
          </p:cNvSpPr>
          <p:nvPr/>
        </p:nvSpPr>
        <p:spPr bwMode="auto">
          <a:xfrm>
            <a:off x="0" y="1125538"/>
            <a:ext cx="9144000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621" tIns="50810" rIns="101621" bIns="50810" anchor="ctr"/>
          <a:lstStyle/>
          <a:p>
            <a:pPr algn="ctr" eaLnBrk="0" hangingPunct="0"/>
            <a:r>
              <a:rPr lang="ru-RU" sz="2600" b="1">
                <a:solidFill>
                  <a:srgbClr val="FF0000"/>
                </a:solidFill>
              </a:rPr>
              <a:t>Многоступенчатый контроль качества </a:t>
            </a:r>
            <a:br>
              <a:rPr lang="ru-RU" sz="2600" b="1">
                <a:solidFill>
                  <a:srgbClr val="FF0000"/>
                </a:solidFill>
              </a:rPr>
            </a:br>
            <a:r>
              <a:rPr lang="ru-RU" sz="2600" b="1">
                <a:solidFill>
                  <a:srgbClr val="FF0000"/>
                </a:solidFill>
              </a:rPr>
              <a:t>готовой продукции</a:t>
            </a:r>
          </a:p>
        </p:txBody>
      </p:sp>
      <p:sp>
        <p:nvSpPr>
          <p:cNvPr id="38916" name="Rectangle 6"/>
          <p:cNvSpPr>
            <a:spLocks noChangeArrowheads="1"/>
          </p:cNvSpPr>
          <p:nvPr/>
        </p:nvSpPr>
        <p:spPr bwMode="auto">
          <a:xfrm>
            <a:off x="198438" y="2214563"/>
            <a:ext cx="8766175" cy="438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621" tIns="50810" rIns="101621" bIns="50810"/>
          <a:lstStyle/>
          <a:p>
            <a:pPr algn="ctr" eaLnBrk="0" hangingPunct="0">
              <a:spcBef>
                <a:spcPct val="20000"/>
              </a:spcBef>
            </a:pPr>
            <a:r>
              <a:rPr lang="ru-RU" sz="1700">
                <a:solidFill>
                  <a:srgbClr val="0000CC"/>
                </a:solidFill>
              </a:rPr>
              <a:t>Качество готовых консервов производственные лаборатории оценивают на основании </a:t>
            </a:r>
            <a:r>
              <a:rPr lang="ru-RU" sz="1700" b="1">
                <a:solidFill>
                  <a:srgbClr val="0000CC"/>
                </a:solidFill>
              </a:rPr>
              <a:t>органолептических,</a:t>
            </a:r>
            <a:r>
              <a:rPr lang="ru-RU" sz="1700">
                <a:solidFill>
                  <a:srgbClr val="0000CC"/>
                </a:solidFill>
              </a:rPr>
              <a:t> </a:t>
            </a:r>
            <a:r>
              <a:rPr lang="ru-RU" sz="1700" b="1">
                <a:solidFill>
                  <a:srgbClr val="0000CC"/>
                </a:solidFill>
              </a:rPr>
              <a:t>физико-химических и микробиологических показателей</a:t>
            </a:r>
            <a:r>
              <a:rPr lang="ru-RU" sz="1700">
                <a:solidFill>
                  <a:srgbClr val="0000CC"/>
                </a:solidFill>
              </a:rPr>
              <a:t>.</a:t>
            </a:r>
            <a:br>
              <a:rPr lang="ru-RU" sz="700">
                <a:solidFill>
                  <a:srgbClr val="0000CC"/>
                </a:solidFill>
              </a:rPr>
            </a:br>
            <a:r>
              <a:rPr lang="ru-RU" sz="2000" b="1">
                <a:solidFill>
                  <a:srgbClr val="FF0000"/>
                </a:solidFill>
              </a:rPr>
              <a:t>Этапы оценки качества готовых консервов «Главпродукт»</a:t>
            </a:r>
            <a:br>
              <a:rPr lang="ru-RU" sz="2000" b="1">
                <a:solidFill>
                  <a:srgbClr val="FF0000"/>
                </a:solidFill>
              </a:rPr>
            </a:br>
            <a:br>
              <a:rPr lang="ru-RU" sz="1900" b="1">
                <a:solidFill>
                  <a:srgbClr val="0000CC"/>
                </a:solidFill>
              </a:rPr>
            </a:br>
            <a:endParaRPr lang="en-US" sz="1900" b="1">
              <a:solidFill>
                <a:srgbClr val="0000CC"/>
              </a:solidFill>
            </a:endParaRPr>
          </a:p>
        </p:txBody>
      </p:sp>
      <p:sp>
        <p:nvSpPr>
          <p:cNvPr id="38917" name="Text Box 7"/>
          <p:cNvSpPr txBox="1">
            <a:spLocks noChangeArrowheads="1"/>
          </p:cNvSpPr>
          <p:nvPr/>
        </p:nvSpPr>
        <p:spPr bwMode="auto">
          <a:xfrm>
            <a:off x="179388" y="3429000"/>
            <a:ext cx="2592387" cy="311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016000">
              <a:spcBef>
                <a:spcPct val="50000"/>
              </a:spcBef>
            </a:pPr>
            <a:r>
              <a:rPr lang="en-US" sz="1600" b="1">
                <a:solidFill>
                  <a:srgbClr val="FF0000"/>
                </a:solidFill>
                <a:latin typeface="Times New Roman" pitchFamily="18" charset="0"/>
              </a:rPr>
              <a:t>I</a:t>
            </a:r>
            <a:r>
              <a:rPr lang="ru-RU" sz="1600" b="1">
                <a:solidFill>
                  <a:srgbClr val="FF0000"/>
                </a:solidFill>
                <a:latin typeface="Times New Roman" pitchFamily="18" charset="0"/>
              </a:rPr>
              <a:t>.</a:t>
            </a:r>
            <a:r>
              <a:rPr lang="ru-RU" sz="1600">
                <a:solidFill>
                  <a:srgbClr val="FF0000"/>
                </a:solidFill>
              </a:rPr>
              <a:t> </a:t>
            </a:r>
            <a:r>
              <a:rPr lang="ru-RU" sz="1600" b="1">
                <a:solidFill>
                  <a:srgbClr val="FF0000"/>
                </a:solidFill>
              </a:rPr>
              <a:t>Оценка органолептических показателей качества</a:t>
            </a:r>
          </a:p>
          <a:p>
            <a:pPr defTabSz="1016000">
              <a:spcBef>
                <a:spcPct val="35000"/>
              </a:spcBef>
            </a:pPr>
            <a:r>
              <a:rPr lang="ru-RU" sz="1600">
                <a:solidFill>
                  <a:srgbClr val="FF0000"/>
                </a:solidFill>
              </a:rPr>
              <a:t>Оценку органолептичес-ких показателей проводит специальная дегустационная комиссия. Эксперты оценивают запах, вкус, внешний вид, консистенцию готового продукта.</a:t>
            </a:r>
          </a:p>
        </p:txBody>
      </p:sp>
      <p:sp>
        <p:nvSpPr>
          <p:cNvPr id="38918" name="Text Box 8"/>
          <p:cNvSpPr txBox="1">
            <a:spLocks noChangeArrowheads="1"/>
          </p:cNvSpPr>
          <p:nvPr/>
        </p:nvSpPr>
        <p:spPr bwMode="auto">
          <a:xfrm>
            <a:off x="3276600" y="3429000"/>
            <a:ext cx="2592388" cy="311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016000">
              <a:spcBef>
                <a:spcPct val="50000"/>
              </a:spcBef>
            </a:pPr>
            <a:r>
              <a:rPr lang="en-US" sz="1600" b="1">
                <a:solidFill>
                  <a:srgbClr val="FF0000"/>
                </a:solidFill>
                <a:latin typeface="Times New Roman" pitchFamily="18" charset="0"/>
              </a:rPr>
              <a:t>II</a:t>
            </a:r>
            <a:r>
              <a:rPr lang="ru-RU" sz="1600" b="1">
                <a:solidFill>
                  <a:srgbClr val="FF0000"/>
                </a:solidFill>
                <a:latin typeface="Times New Roman" pitchFamily="18" charset="0"/>
              </a:rPr>
              <a:t>.</a:t>
            </a:r>
            <a:r>
              <a:rPr lang="ru-RU" sz="1600">
                <a:solidFill>
                  <a:srgbClr val="FF0000"/>
                </a:solidFill>
              </a:rPr>
              <a:t> </a:t>
            </a:r>
            <a:r>
              <a:rPr lang="ru-RU" sz="1600" b="1">
                <a:solidFill>
                  <a:srgbClr val="FF0000"/>
                </a:solidFill>
              </a:rPr>
              <a:t>Оценка             физико-химических показателей качества</a:t>
            </a:r>
          </a:p>
          <a:p>
            <a:pPr defTabSz="1016000">
              <a:spcBef>
                <a:spcPct val="35000"/>
              </a:spcBef>
            </a:pPr>
            <a:r>
              <a:rPr lang="ru-RU" sz="1600">
                <a:solidFill>
                  <a:srgbClr val="FF0000"/>
                </a:solidFill>
              </a:rPr>
              <a:t>В консервах определя-ют массовые доли основных сырьевых компонентов. Уровень их содержания проверяется на соответствие нормативно-технической документации (ГОСТ, ТУ).</a:t>
            </a:r>
          </a:p>
        </p:txBody>
      </p:sp>
      <p:sp>
        <p:nvSpPr>
          <p:cNvPr id="38919" name="Text Box 9"/>
          <p:cNvSpPr txBox="1">
            <a:spLocks noChangeArrowheads="1"/>
          </p:cNvSpPr>
          <p:nvPr/>
        </p:nvSpPr>
        <p:spPr bwMode="auto">
          <a:xfrm>
            <a:off x="6372225" y="3429000"/>
            <a:ext cx="2592388" cy="311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016000">
              <a:spcBef>
                <a:spcPct val="50000"/>
              </a:spcBef>
            </a:pPr>
            <a:r>
              <a:rPr lang="en-US" sz="1600" b="1">
                <a:solidFill>
                  <a:srgbClr val="FF0000"/>
                </a:solidFill>
                <a:latin typeface="Times New Roman" pitchFamily="18" charset="0"/>
              </a:rPr>
              <a:t>III</a:t>
            </a:r>
            <a:r>
              <a:rPr lang="ru-RU" sz="1600" b="1">
                <a:solidFill>
                  <a:srgbClr val="FF0000"/>
                </a:solidFill>
                <a:latin typeface="Times New Roman" pitchFamily="18" charset="0"/>
              </a:rPr>
              <a:t>.</a:t>
            </a:r>
            <a:r>
              <a:rPr lang="ru-RU" sz="1600">
                <a:solidFill>
                  <a:srgbClr val="FF0000"/>
                </a:solidFill>
              </a:rPr>
              <a:t> </a:t>
            </a:r>
            <a:r>
              <a:rPr lang="ru-RU" sz="1600" b="1">
                <a:solidFill>
                  <a:srgbClr val="FF0000"/>
                </a:solidFill>
              </a:rPr>
              <a:t>Оценка             микробиологических показателей качества</a:t>
            </a:r>
          </a:p>
          <a:p>
            <a:pPr defTabSz="1016000">
              <a:spcBef>
                <a:spcPct val="35000"/>
              </a:spcBef>
            </a:pPr>
            <a:r>
              <a:rPr lang="ru-RU" sz="1600">
                <a:solidFill>
                  <a:srgbClr val="FF0000"/>
                </a:solidFill>
              </a:rPr>
              <a:t>Проводятся микробиологические исследования консервов на соблюдение требований безопас-ности и соответствия действующим санитар-ным правилам и нормам для пищевых продуктов.</a:t>
            </a:r>
          </a:p>
        </p:txBody>
      </p:sp>
      <p:sp>
        <p:nvSpPr>
          <p:cNvPr id="38920" name="AutoShape 10"/>
          <p:cNvSpPr>
            <a:spLocks noChangeArrowheads="1"/>
          </p:cNvSpPr>
          <p:nvPr/>
        </p:nvSpPr>
        <p:spPr bwMode="auto">
          <a:xfrm>
            <a:off x="2700338" y="4652963"/>
            <a:ext cx="574675" cy="360362"/>
          </a:xfrm>
          <a:prstGeom prst="rightArrow">
            <a:avLst>
              <a:gd name="adj1" fmla="val 50000"/>
              <a:gd name="adj2" fmla="val 39868"/>
            </a:avLst>
          </a:prstGeom>
          <a:gradFill rotWithShape="1">
            <a:gsLst>
              <a:gs pos="0">
                <a:srgbClr val="FFDDDD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8921" name="AutoShape 11"/>
          <p:cNvSpPr>
            <a:spLocks noChangeArrowheads="1"/>
          </p:cNvSpPr>
          <p:nvPr/>
        </p:nvSpPr>
        <p:spPr bwMode="auto">
          <a:xfrm>
            <a:off x="5795963" y="4652963"/>
            <a:ext cx="574675" cy="360362"/>
          </a:xfrm>
          <a:prstGeom prst="rightArrow">
            <a:avLst>
              <a:gd name="adj1" fmla="val 50000"/>
              <a:gd name="adj2" fmla="val 39868"/>
            </a:avLst>
          </a:prstGeom>
          <a:gradFill rotWithShape="1">
            <a:gsLst>
              <a:gs pos="0">
                <a:srgbClr val="FFDDDD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slow">
    <p:zoom dir="in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6" descr="Сети_ne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zoom dir="in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6" descr="тушенка-микс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3" name="Rectangle 7"/>
          <p:cNvSpPr>
            <a:spLocks noChangeArrowheads="1"/>
          </p:cNvSpPr>
          <p:nvPr/>
        </p:nvSpPr>
        <p:spPr bwMode="auto">
          <a:xfrm>
            <a:off x="269875" y="1206500"/>
            <a:ext cx="8623300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621" tIns="50810" rIns="101621" bIns="50810" anchor="ctr"/>
          <a:lstStyle/>
          <a:p>
            <a:pPr algn="ctr" eaLnBrk="0" hangingPunct="0"/>
            <a:r>
              <a:rPr lang="ru-RU" sz="2600" b="1">
                <a:solidFill>
                  <a:srgbClr val="FF0000"/>
                </a:solidFill>
              </a:rPr>
              <a:t>МЯСНАЯ КОНСЕРВАЦИЯ</a:t>
            </a:r>
          </a:p>
        </p:txBody>
      </p:sp>
      <p:sp>
        <p:nvSpPr>
          <p:cNvPr id="40964" name="Rectangle 8"/>
          <p:cNvSpPr>
            <a:spLocks noChangeArrowheads="1"/>
          </p:cNvSpPr>
          <p:nvPr/>
        </p:nvSpPr>
        <p:spPr bwMode="auto">
          <a:xfrm>
            <a:off x="557213" y="2430463"/>
            <a:ext cx="8118475" cy="416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621" tIns="50810" rIns="101621" bIns="50810"/>
          <a:lstStyle/>
          <a:p>
            <a:pPr eaLnBrk="0" hangingPunct="0"/>
            <a:r>
              <a:rPr lang="ru-RU" sz="1700">
                <a:solidFill>
                  <a:srgbClr val="0000CC"/>
                </a:solidFill>
              </a:rPr>
              <a:t>Под маркой «Главпродукт» выпускается </a:t>
            </a:r>
            <a:r>
              <a:rPr lang="ru-RU" sz="1700" b="1">
                <a:solidFill>
                  <a:srgbClr val="0000CC"/>
                </a:solidFill>
              </a:rPr>
              <a:t>более 1</a:t>
            </a:r>
            <a:r>
              <a:rPr lang="en-US" sz="1700" b="1">
                <a:solidFill>
                  <a:srgbClr val="0000CC"/>
                </a:solidFill>
              </a:rPr>
              <a:t>5</a:t>
            </a:r>
            <a:r>
              <a:rPr lang="ru-RU" sz="1700" b="1">
                <a:solidFill>
                  <a:srgbClr val="0000CC"/>
                </a:solidFill>
              </a:rPr>
              <a:t>0 наименований</a:t>
            </a:r>
            <a:r>
              <a:rPr lang="ru-RU" sz="1700">
                <a:solidFill>
                  <a:srgbClr val="0000CC"/>
                </a:solidFill>
              </a:rPr>
              <a:t> </a:t>
            </a:r>
            <a:r>
              <a:rPr lang="ru-RU" sz="1700" b="1">
                <a:solidFill>
                  <a:srgbClr val="0000CC"/>
                </a:solidFill>
              </a:rPr>
              <a:t>мясных консервов</a:t>
            </a:r>
            <a:r>
              <a:rPr lang="ru-RU" sz="1700">
                <a:solidFill>
                  <a:srgbClr val="0000CC"/>
                </a:solidFill>
              </a:rPr>
              <a:t>: тушеные свинина и говядина, паштеты, готовые обеденные блюда,  субпродукты, каши с мясом и др. </a:t>
            </a:r>
            <a:br>
              <a:rPr lang="ru-RU" sz="1700">
                <a:solidFill>
                  <a:srgbClr val="0000CC"/>
                </a:solidFill>
              </a:rPr>
            </a:br>
            <a:br>
              <a:rPr lang="ru-RU" sz="1500">
                <a:solidFill>
                  <a:srgbClr val="0000CC"/>
                </a:solidFill>
              </a:rPr>
            </a:br>
            <a:r>
              <a:rPr lang="ru-RU" sz="1700">
                <a:solidFill>
                  <a:srgbClr val="0000CC"/>
                </a:solidFill>
              </a:rPr>
              <a:t>Мы предлагаем консервы в разнообразной  весовой упаковке: жестяная банка весом 100, 250, 325, 340, 525 граммов и в стеклянных банках 425 и 500 граммов.</a:t>
            </a:r>
            <a:br>
              <a:rPr lang="ru-RU" sz="1700">
                <a:solidFill>
                  <a:srgbClr val="0000CC"/>
                </a:solidFill>
              </a:rPr>
            </a:br>
            <a:endParaRPr lang="ru-RU" sz="1700">
              <a:solidFill>
                <a:srgbClr val="0000CC"/>
              </a:solidFill>
            </a:endParaRPr>
          </a:p>
        </p:txBody>
      </p:sp>
    </p:spTree>
  </p:cSld>
  <p:clrMapOvr>
    <a:masterClrMapping/>
  </p:clrMapOvr>
  <p:transition spd="slow">
    <p:zoom dir="in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5" descr="Pic_Msya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7" name="Rectangle 6"/>
          <p:cNvSpPr>
            <a:spLocks noChangeArrowheads="1"/>
          </p:cNvSpPr>
          <p:nvPr/>
        </p:nvSpPr>
        <p:spPr bwMode="auto">
          <a:xfrm>
            <a:off x="269875" y="1062038"/>
            <a:ext cx="8550275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621" tIns="50810" rIns="101621" bIns="50810" anchor="ctr"/>
          <a:lstStyle/>
          <a:p>
            <a:pPr algn="ctr" eaLnBrk="0" hangingPunct="0"/>
            <a:r>
              <a:rPr lang="ru-RU" sz="2600" b="1">
                <a:solidFill>
                  <a:srgbClr val="FF0000"/>
                </a:solidFill>
              </a:rPr>
              <a:t>Тушеная говядина и свинина ГОСТ</a:t>
            </a:r>
          </a:p>
        </p:txBody>
      </p:sp>
      <p:sp>
        <p:nvSpPr>
          <p:cNvPr id="41988" name="Rectangle 7"/>
          <p:cNvSpPr>
            <a:spLocks noChangeArrowheads="1"/>
          </p:cNvSpPr>
          <p:nvPr/>
        </p:nvSpPr>
        <p:spPr bwMode="auto">
          <a:xfrm>
            <a:off x="557213" y="2141538"/>
            <a:ext cx="7831137" cy="373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621" tIns="50810" rIns="101621" bIns="50810"/>
          <a:lstStyle/>
          <a:p>
            <a:pPr eaLnBrk="0" hangingPunct="0"/>
            <a:r>
              <a:rPr lang="ru-RU" sz="1700">
                <a:solidFill>
                  <a:srgbClr val="0000CC"/>
                </a:solidFill>
              </a:rPr>
              <a:t>Тушеная говядина  и  тушеная свинина «Главпродукт», произведенные         по технологиям  ГОСТ, </a:t>
            </a:r>
            <a:r>
              <a:rPr lang="ru-RU" sz="1700" b="1">
                <a:solidFill>
                  <a:srgbClr val="0000CC"/>
                </a:solidFill>
              </a:rPr>
              <a:t>востребованы на рынке благодаря неизменно высокому качеству и конкурентной цене</a:t>
            </a:r>
            <a:r>
              <a:rPr lang="ru-RU" sz="1700">
                <a:solidFill>
                  <a:srgbClr val="0000CC"/>
                </a:solidFill>
              </a:rPr>
              <a:t>. Для производства тушенки «Главпродукт» ГОСТ  используется </a:t>
            </a:r>
            <a:r>
              <a:rPr lang="ru-RU" sz="1700" b="1">
                <a:solidFill>
                  <a:srgbClr val="0000CC"/>
                </a:solidFill>
              </a:rPr>
              <a:t>только мясо высшей категории</a:t>
            </a:r>
            <a:r>
              <a:rPr lang="ru-RU" sz="1700">
                <a:solidFill>
                  <a:srgbClr val="0000CC"/>
                </a:solidFill>
              </a:rPr>
              <a:t>. </a:t>
            </a:r>
            <a:br>
              <a:rPr lang="ru-RU" sz="1700">
                <a:solidFill>
                  <a:srgbClr val="0000CC"/>
                </a:solidFill>
              </a:rPr>
            </a:br>
            <a:br>
              <a:rPr lang="ru-RU" sz="700">
                <a:solidFill>
                  <a:srgbClr val="0000CC"/>
                </a:solidFill>
              </a:rPr>
            </a:br>
            <a:r>
              <a:rPr lang="ru-RU" sz="1700">
                <a:solidFill>
                  <a:srgbClr val="0000CC"/>
                </a:solidFill>
              </a:rPr>
              <a:t>Учитывая многочисленные  пожелания потребителей, была выпущена тушенка ГОСТ  </a:t>
            </a:r>
            <a:r>
              <a:rPr lang="ru-RU" sz="1700" b="1">
                <a:solidFill>
                  <a:srgbClr val="0000CC"/>
                </a:solidFill>
              </a:rPr>
              <a:t>классов «Экстра», «</a:t>
            </a:r>
            <a:r>
              <a:rPr lang="en-US" sz="1700" b="1">
                <a:solidFill>
                  <a:srgbClr val="0000CC"/>
                </a:solidFill>
              </a:rPr>
              <a:t>Gold</a:t>
            </a:r>
            <a:r>
              <a:rPr lang="ru-RU" sz="1700" b="1">
                <a:solidFill>
                  <a:srgbClr val="0000CC"/>
                </a:solidFill>
              </a:rPr>
              <a:t>», «Люкс» и «Спец.цех»,</a:t>
            </a:r>
            <a:r>
              <a:rPr lang="ru-RU" sz="1700">
                <a:solidFill>
                  <a:srgbClr val="0000CC"/>
                </a:solidFill>
              </a:rPr>
              <a:t> где процент содержания мясосырья доведен </a:t>
            </a:r>
            <a:r>
              <a:rPr lang="ru-RU" sz="1700" b="1">
                <a:solidFill>
                  <a:srgbClr val="0000CC"/>
                </a:solidFill>
              </a:rPr>
              <a:t>до 97,5%.</a:t>
            </a:r>
            <a:r>
              <a:rPr lang="ru-RU" sz="1900">
                <a:solidFill>
                  <a:srgbClr val="0000CC"/>
                </a:solidFill>
              </a:rPr>
              <a:t> </a:t>
            </a:r>
            <a:br>
              <a:rPr lang="ru-RU" sz="1900">
                <a:solidFill>
                  <a:srgbClr val="0000CC"/>
                </a:solidFill>
              </a:rPr>
            </a:br>
            <a:br>
              <a:rPr lang="ru-RU" sz="400">
                <a:solidFill>
                  <a:srgbClr val="0000CC"/>
                </a:solidFill>
              </a:rPr>
            </a:br>
            <a:r>
              <a:rPr lang="ru-RU" sz="1700" b="1">
                <a:solidFill>
                  <a:srgbClr val="0000CC"/>
                </a:solidFill>
              </a:rPr>
              <a:t>Выпускается в жестяной банке 325 г, 338 г, 525 г. </a:t>
            </a:r>
            <a:br>
              <a:rPr lang="ru-RU" sz="1700" b="1">
                <a:solidFill>
                  <a:srgbClr val="0000CC"/>
                </a:solidFill>
              </a:rPr>
            </a:br>
            <a:r>
              <a:rPr lang="ru-RU" sz="1700" b="1">
                <a:solidFill>
                  <a:srgbClr val="0000CC"/>
                </a:solidFill>
              </a:rPr>
              <a:t>			  Срок годности – 3 года.</a:t>
            </a:r>
          </a:p>
        </p:txBody>
      </p:sp>
    </p:spTree>
  </p:cSld>
  <p:clrMapOvr>
    <a:masterClrMapping/>
  </p:clrMapOvr>
  <p:transition spd="slow">
    <p:zoom dir="in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7" descr="тушенка стекло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43011" name="Picture 8" descr="Тушенка стекло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9700" y="4330700"/>
            <a:ext cx="3683000" cy="216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2" name="Rectangle 9"/>
          <p:cNvSpPr>
            <a:spLocks noChangeArrowheads="1"/>
          </p:cNvSpPr>
          <p:nvPr/>
        </p:nvSpPr>
        <p:spPr bwMode="auto">
          <a:xfrm>
            <a:off x="250825" y="1125538"/>
            <a:ext cx="8353425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621" tIns="50810" rIns="101621" bIns="50810" anchor="ctr"/>
          <a:lstStyle/>
          <a:p>
            <a:pPr algn="ctr" eaLnBrk="0" hangingPunct="0"/>
            <a:r>
              <a:rPr lang="ru-RU" sz="2600" b="1">
                <a:solidFill>
                  <a:srgbClr val="FF0000"/>
                </a:solidFill>
              </a:rPr>
              <a:t>Премиальные мясные консервы ГОСТ</a:t>
            </a:r>
          </a:p>
        </p:txBody>
      </p:sp>
      <p:sp>
        <p:nvSpPr>
          <p:cNvPr id="43013" name="Rectangle 10"/>
          <p:cNvSpPr>
            <a:spLocks noChangeArrowheads="1"/>
          </p:cNvSpPr>
          <p:nvPr/>
        </p:nvSpPr>
        <p:spPr bwMode="auto">
          <a:xfrm>
            <a:off x="557213" y="2141538"/>
            <a:ext cx="7975600" cy="409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621" tIns="50810" rIns="101621" bIns="50810"/>
          <a:lstStyle/>
          <a:p>
            <a:pPr eaLnBrk="0" hangingPunct="0"/>
            <a:r>
              <a:rPr lang="ru-RU" sz="1700">
                <a:solidFill>
                  <a:srgbClr val="0000CC"/>
                </a:solidFill>
              </a:rPr>
              <a:t>Премиальную серию мясных консервов «Главпродукт» в фирменной стеклянной банке с литографированной крышкой твист-офф </a:t>
            </a:r>
            <a:r>
              <a:rPr lang="ru-RU" sz="1700" b="1">
                <a:solidFill>
                  <a:srgbClr val="0000CC"/>
                </a:solidFill>
              </a:rPr>
              <a:t>отличает высокое  качество, </a:t>
            </a:r>
            <a:r>
              <a:rPr lang="ru-RU" sz="1700">
                <a:solidFill>
                  <a:srgbClr val="0000CC"/>
                </a:solidFill>
              </a:rPr>
              <a:t>которое достигается за счет использования</a:t>
            </a:r>
            <a:r>
              <a:rPr lang="ru-RU" sz="1700" b="1">
                <a:solidFill>
                  <a:srgbClr val="0000CC"/>
                </a:solidFill>
              </a:rPr>
              <a:t> самого лучшего сырья, применения технологии ручной закладки мяса.</a:t>
            </a:r>
            <a:r>
              <a:rPr lang="ru-RU" sz="1700">
                <a:solidFill>
                  <a:srgbClr val="0000CC"/>
                </a:solidFill>
              </a:rPr>
              <a:t> </a:t>
            </a:r>
            <a:br>
              <a:rPr lang="ru-RU" sz="1700">
                <a:solidFill>
                  <a:srgbClr val="0000CC"/>
                </a:solidFill>
              </a:rPr>
            </a:br>
            <a:br>
              <a:rPr lang="ru-RU" sz="700">
                <a:solidFill>
                  <a:srgbClr val="0000CC"/>
                </a:solidFill>
              </a:rPr>
            </a:br>
            <a:r>
              <a:rPr lang="ru-RU" sz="1700">
                <a:solidFill>
                  <a:srgbClr val="0000CC"/>
                </a:solidFill>
              </a:rPr>
              <a:t>Продукт выгодно выделяется на полке магазина, благодаря </a:t>
            </a:r>
            <a:r>
              <a:rPr lang="ru-RU" sz="1700" b="1">
                <a:solidFill>
                  <a:srgbClr val="0000CC"/>
                </a:solidFill>
              </a:rPr>
              <a:t>эксклюзивному премиальному дизайну</a:t>
            </a:r>
            <a:r>
              <a:rPr lang="ru-RU" sz="1700">
                <a:solidFill>
                  <a:srgbClr val="0000CC"/>
                </a:solidFill>
              </a:rPr>
              <a:t>.</a:t>
            </a:r>
            <a:r>
              <a:rPr lang="ru-RU" sz="1900">
                <a:solidFill>
                  <a:srgbClr val="0000CC"/>
                </a:solidFill>
              </a:rPr>
              <a:t> </a:t>
            </a:r>
            <a:br>
              <a:rPr lang="ru-RU" sz="1900">
                <a:solidFill>
                  <a:srgbClr val="0000CC"/>
                </a:solidFill>
              </a:rPr>
            </a:br>
            <a:br>
              <a:rPr lang="ru-RU" sz="700">
                <a:solidFill>
                  <a:srgbClr val="0000CC"/>
                </a:solidFill>
              </a:rPr>
            </a:br>
            <a:r>
              <a:rPr lang="ru-RU" sz="1700" b="1">
                <a:solidFill>
                  <a:srgbClr val="0000CC"/>
                </a:solidFill>
              </a:rPr>
              <a:t>Выпускается в стеклянной банке 425 г. Срок годности – 3 года.</a:t>
            </a:r>
          </a:p>
        </p:txBody>
      </p:sp>
    </p:spTree>
  </p:cSld>
  <p:clrMapOvr>
    <a:masterClrMapping/>
  </p:clrMapOvr>
  <p:transition spd="slow">
    <p:zoom dir="in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7" descr="общий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44035" name="Rectangle 8"/>
          <p:cNvSpPr>
            <a:spLocks noChangeArrowheads="1"/>
          </p:cNvSpPr>
          <p:nvPr/>
        </p:nvSpPr>
        <p:spPr bwMode="auto">
          <a:xfrm>
            <a:off x="269875" y="1060450"/>
            <a:ext cx="8478838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621" tIns="50810" rIns="101621" bIns="50810" anchor="ctr"/>
          <a:lstStyle/>
          <a:p>
            <a:pPr algn="ctr" eaLnBrk="0" hangingPunct="0"/>
            <a:r>
              <a:rPr lang="ru-RU" sz="2600" b="1">
                <a:solidFill>
                  <a:srgbClr val="FF0000"/>
                </a:solidFill>
              </a:rPr>
              <a:t>Тушенка по оригинальным рецептурам </a:t>
            </a:r>
          </a:p>
        </p:txBody>
      </p:sp>
      <p:sp>
        <p:nvSpPr>
          <p:cNvPr id="44036" name="Rectangle 9"/>
          <p:cNvSpPr>
            <a:spLocks noChangeArrowheads="1"/>
          </p:cNvSpPr>
          <p:nvPr/>
        </p:nvSpPr>
        <p:spPr bwMode="auto">
          <a:xfrm>
            <a:off x="179388" y="2205038"/>
            <a:ext cx="6192837" cy="309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621" tIns="50810" rIns="101621" bIns="50810"/>
          <a:lstStyle/>
          <a:p>
            <a:pPr eaLnBrk="0" hangingPunct="0"/>
            <a:r>
              <a:rPr lang="ru-RU" sz="1700">
                <a:solidFill>
                  <a:srgbClr val="0000CC"/>
                </a:solidFill>
              </a:rPr>
              <a:t>Компания «Главпродукт»  предлагает  </a:t>
            </a:r>
            <a:r>
              <a:rPr lang="ru-RU" sz="1700" b="1">
                <a:solidFill>
                  <a:srgbClr val="0000CC"/>
                </a:solidFill>
              </a:rPr>
              <a:t>широкий ассортимент высококачественных консервов, произведенных по оригинальным рецептурам</a:t>
            </a:r>
            <a:r>
              <a:rPr lang="ru-RU" sz="1700">
                <a:solidFill>
                  <a:srgbClr val="0000CC"/>
                </a:solidFill>
              </a:rPr>
              <a:t> – тушенка сельская, по-деревенски, смоленская, </a:t>
            </a:r>
            <a:br>
              <a:rPr lang="ru-RU" sz="1700">
                <a:solidFill>
                  <a:srgbClr val="0000CC"/>
                </a:solidFill>
              </a:rPr>
            </a:br>
            <a:r>
              <a:rPr lang="ru-RU" sz="1700">
                <a:solidFill>
                  <a:srgbClr val="0000CC"/>
                </a:solidFill>
              </a:rPr>
              <a:t>дачная, луговая  и т.п. Эта серия имеет </a:t>
            </a:r>
            <a:r>
              <a:rPr lang="ru-RU" sz="1700" b="1">
                <a:solidFill>
                  <a:srgbClr val="0000CC"/>
                </a:solidFill>
              </a:rPr>
              <a:t>высокий </a:t>
            </a:r>
            <a:br>
              <a:rPr lang="ru-RU" sz="1700" b="1">
                <a:solidFill>
                  <a:srgbClr val="0000CC"/>
                </a:solidFill>
              </a:rPr>
            </a:br>
            <a:r>
              <a:rPr lang="ru-RU" sz="1700" b="1">
                <a:solidFill>
                  <a:srgbClr val="0000CC"/>
                </a:solidFill>
              </a:rPr>
              <a:t>объем продаж</a:t>
            </a:r>
            <a:r>
              <a:rPr lang="ru-RU" sz="1700">
                <a:solidFill>
                  <a:srgbClr val="0000CC"/>
                </a:solidFill>
              </a:rPr>
              <a:t> благодаря  низкой цене и </a:t>
            </a:r>
            <a:br>
              <a:rPr lang="ru-RU" sz="1700">
                <a:solidFill>
                  <a:srgbClr val="0000CC"/>
                </a:solidFill>
              </a:rPr>
            </a:br>
            <a:r>
              <a:rPr lang="ru-RU" sz="1700">
                <a:solidFill>
                  <a:srgbClr val="0000CC"/>
                </a:solidFill>
              </a:rPr>
              <a:t>стабильному качеству</a:t>
            </a:r>
            <a:r>
              <a:rPr lang="ru-RU" sz="1900">
                <a:solidFill>
                  <a:srgbClr val="0000CC"/>
                </a:solidFill>
              </a:rPr>
              <a:t>.</a:t>
            </a:r>
            <a:br>
              <a:rPr lang="ru-RU" sz="1900">
                <a:solidFill>
                  <a:srgbClr val="0000CC"/>
                </a:solidFill>
              </a:rPr>
            </a:br>
            <a:br>
              <a:rPr lang="ru-RU" sz="700">
                <a:solidFill>
                  <a:srgbClr val="0000CC"/>
                </a:solidFill>
              </a:rPr>
            </a:br>
            <a:r>
              <a:rPr lang="ru-RU" sz="1700" b="1">
                <a:solidFill>
                  <a:srgbClr val="0000CC"/>
                </a:solidFill>
              </a:rPr>
              <a:t>Жестяная банка 325 г и 340 г. Срок годности – 3 года.</a:t>
            </a:r>
            <a:endParaRPr lang="ru-RU" sz="700" b="1">
              <a:solidFill>
                <a:srgbClr val="0000CC"/>
              </a:solidFill>
            </a:endParaRPr>
          </a:p>
        </p:txBody>
      </p:sp>
      <p:sp>
        <p:nvSpPr>
          <p:cNvPr id="44037" name="Rectangle 10"/>
          <p:cNvSpPr>
            <a:spLocks noChangeArrowheads="1"/>
          </p:cNvSpPr>
          <p:nvPr/>
        </p:nvSpPr>
        <p:spPr bwMode="auto">
          <a:xfrm>
            <a:off x="3708400" y="5084763"/>
            <a:ext cx="5435600" cy="136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621" tIns="50810" rIns="101621" bIns="50810"/>
          <a:lstStyle/>
          <a:p>
            <a:pPr eaLnBrk="0" hangingPunct="0"/>
            <a:r>
              <a:rPr lang="ru-RU" sz="1700">
                <a:solidFill>
                  <a:srgbClr val="0000CC"/>
                </a:solidFill>
              </a:rPr>
              <a:t>Компания «Главпродукт» производит  полностью готовые к употреблению  </a:t>
            </a:r>
            <a:r>
              <a:rPr lang="ru-RU" sz="1700" b="1">
                <a:solidFill>
                  <a:srgbClr val="0000CC"/>
                </a:solidFill>
              </a:rPr>
              <a:t>консервы из мяса птицы. </a:t>
            </a:r>
            <a:br>
              <a:rPr lang="ru-RU" sz="1700" b="1">
                <a:solidFill>
                  <a:srgbClr val="0000CC"/>
                </a:solidFill>
              </a:rPr>
            </a:br>
            <a:br>
              <a:rPr lang="ru-RU" sz="700" b="1">
                <a:solidFill>
                  <a:srgbClr val="0000CC"/>
                </a:solidFill>
              </a:rPr>
            </a:br>
            <a:r>
              <a:rPr lang="ru-RU" sz="1700" b="1">
                <a:solidFill>
                  <a:srgbClr val="0000CC"/>
                </a:solidFill>
              </a:rPr>
              <a:t>Жестяная банка 350 г. Срок годности – 2 года.</a:t>
            </a:r>
          </a:p>
        </p:txBody>
      </p:sp>
      <p:pic>
        <p:nvPicPr>
          <p:cNvPr id="44038" name="Picture 11" descr="Говядина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4581525"/>
            <a:ext cx="3255962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9" name="Picture 12" descr="tushenka_TU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5963" y="2060575"/>
            <a:ext cx="3176587" cy="211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zoom dir="in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7" descr="паштеты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45059" name="Rectangle 8"/>
          <p:cNvSpPr>
            <a:spLocks noChangeArrowheads="1"/>
          </p:cNvSpPr>
          <p:nvPr/>
        </p:nvSpPr>
        <p:spPr bwMode="auto">
          <a:xfrm>
            <a:off x="269875" y="1060450"/>
            <a:ext cx="8550275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621" tIns="50810" rIns="101621" bIns="50810" anchor="ctr"/>
          <a:lstStyle/>
          <a:p>
            <a:pPr algn="ctr" eaLnBrk="0" hangingPunct="0"/>
            <a:r>
              <a:rPr lang="ru-RU" sz="2600" b="1">
                <a:solidFill>
                  <a:srgbClr val="FF0000"/>
                </a:solidFill>
              </a:rPr>
              <a:t>Серия паштетов «Главпродукт» </a:t>
            </a:r>
          </a:p>
        </p:txBody>
      </p:sp>
      <p:sp>
        <p:nvSpPr>
          <p:cNvPr id="45060" name="Rectangle 9"/>
          <p:cNvSpPr>
            <a:spLocks noChangeArrowheads="1"/>
          </p:cNvSpPr>
          <p:nvPr/>
        </p:nvSpPr>
        <p:spPr bwMode="auto">
          <a:xfrm>
            <a:off x="611188" y="2133600"/>
            <a:ext cx="7993062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621" tIns="50810" rIns="101621" bIns="50810"/>
          <a:lstStyle/>
          <a:p>
            <a:pPr eaLnBrk="0" hangingPunct="0"/>
            <a:r>
              <a:rPr lang="ru-RU" sz="1700" b="1">
                <a:solidFill>
                  <a:srgbClr val="0000CC"/>
                </a:solidFill>
              </a:rPr>
              <a:t>Компания «Главпродукт»</a:t>
            </a:r>
            <a:r>
              <a:rPr lang="ru-RU" sz="1700">
                <a:solidFill>
                  <a:srgbClr val="0000CC"/>
                </a:solidFill>
              </a:rPr>
              <a:t> выпускает </a:t>
            </a:r>
            <a:r>
              <a:rPr lang="ru-RU" sz="1700" b="1">
                <a:solidFill>
                  <a:srgbClr val="0000CC"/>
                </a:solidFill>
              </a:rPr>
              <a:t>широкую линейку нежных паштетов</a:t>
            </a:r>
            <a:r>
              <a:rPr lang="ru-RU" sz="1700">
                <a:solidFill>
                  <a:srgbClr val="0000CC"/>
                </a:solidFill>
              </a:rPr>
              <a:t> из птицы и субпродуктов с оригинальными фруктовыми и овощными наполнителями, в жестяных банках различного веса – 90 г, 185 г, 240 г, 315 г. </a:t>
            </a:r>
            <a:br>
              <a:rPr lang="ru-RU" sz="1700">
                <a:solidFill>
                  <a:srgbClr val="0000CC"/>
                </a:solidFill>
              </a:rPr>
            </a:br>
            <a:r>
              <a:rPr lang="ru-RU" sz="1700" b="1">
                <a:solidFill>
                  <a:srgbClr val="0000CC"/>
                </a:solidFill>
              </a:rPr>
              <a:t>Срок годности – 3 года.</a:t>
            </a:r>
            <a:br>
              <a:rPr lang="ru-RU" sz="1700">
                <a:solidFill>
                  <a:srgbClr val="0000CC"/>
                </a:solidFill>
              </a:rPr>
            </a:br>
            <a:br>
              <a:rPr lang="ru-RU" sz="1700">
                <a:solidFill>
                  <a:srgbClr val="0000CC"/>
                </a:solidFill>
              </a:rPr>
            </a:br>
            <a:endParaRPr lang="ru-RU" sz="1700">
              <a:solidFill>
                <a:srgbClr val="0000CC"/>
              </a:solidFill>
            </a:endParaRPr>
          </a:p>
        </p:txBody>
      </p:sp>
      <p:sp>
        <p:nvSpPr>
          <p:cNvPr id="45061" name="Rectangle 10"/>
          <p:cNvSpPr>
            <a:spLocks noChangeArrowheads="1"/>
          </p:cNvSpPr>
          <p:nvPr/>
        </p:nvSpPr>
        <p:spPr bwMode="auto">
          <a:xfrm>
            <a:off x="3708400" y="3508375"/>
            <a:ext cx="5184775" cy="143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621" tIns="50810" rIns="101621" bIns="50810"/>
          <a:lstStyle/>
          <a:p>
            <a:pPr eaLnBrk="0" hangingPunct="0"/>
            <a:r>
              <a:rPr lang="ru-RU" sz="1700">
                <a:solidFill>
                  <a:srgbClr val="0000CC"/>
                </a:solidFill>
              </a:rPr>
              <a:t>По данным </a:t>
            </a:r>
            <a:r>
              <a:rPr lang="en-US" sz="1700" b="1">
                <a:solidFill>
                  <a:srgbClr val="0000CC"/>
                </a:solidFill>
              </a:rPr>
              <a:t>TNS Gallup</a:t>
            </a:r>
            <a:r>
              <a:rPr lang="ru-RU" sz="1700" b="1">
                <a:solidFill>
                  <a:srgbClr val="0000CC"/>
                </a:solidFill>
              </a:rPr>
              <a:t> </a:t>
            </a:r>
            <a:r>
              <a:rPr lang="en-US" sz="1700" b="1">
                <a:solidFill>
                  <a:srgbClr val="0000CC"/>
                </a:solidFill>
              </a:rPr>
              <a:t>M’Index </a:t>
            </a:r>
            <a:r>
              <a:rPr lang="ru-RU" sz="1700" b="1">
                <a:solidFill>
                  <a:srgbClr val="0000CC"/>
                </a:solidFill>
              </a:rPr>
              <a:t>Россия 2007,</a:t>
            </a:r>
            <a:r>
              <a:rPr lang="ru-RU" sz="1700">
                <a:solidFill>
                  <a:srgbClr val="0000CC"/>
                </a:solidFill>
              </a:rPr>
              <a:t>  знание/ потребление/ лояльность </a:t>
            </a:r>
            <a:r>
              <a:rPr lang="ru-RU" sz="1700" b="1">
                <a:solidFill>
                  <a:srgbClr val="0000CC"/>
                </a:solidFill>
              </a:rPr>
              <a:t>к паштетам</a:t>
            </a:r>
            <a:r>
              <a:rPr lang="ru-RU" sz="1700">
                <a:solidFill>
                  <a:srgbClr val="0000CC"/>
                </a:solidFill>
              </a:rPr>
              <a:t> торговой  марки</a:t>
            </a:r>
            <a:r>
              <a:rPr lang="ru-RU" sz="1700" b="1">
                <a:solidFill>
                  <a:srgbClr val="0000CC"/>
                </a:solidFill>
              </a:rPr>
              <a:t> «Главпродукт</a:t>
            </a:r>
            <a:r>
              <a:rPr lang="ru-RU" sz="1700">
                <a:solidFill>
                  <a:srgbClr val="0000CC"/>
                </a:solidFill>
              </a:rPr>
              <a:t>» являются </a:t>
            </a:r>
            <a:r>
              <a:rPr lang="ru-RU" sz="1700" b="1">
                <a:solidFill>
                  <a:srgbClr val="0000CC"/>
                </a:solidFill>
              </a:rPr>
              <a:t>самыми высокими в категории «паштеты»</a:t>
            </a:r>
            <a:r>
              <a:rPr lang="ru-RU" sz="1700">
                <a:solidFill>
                  <a:srgbClr val="0000CC"/>
                </a:solidFill>
              </a:rPr>
              <a:t>  (58/36/13).</a:t>
            </a:r>
          </a:p>
        </p:txBody>
      </p:sp>
    </p:spTree>
  </p:cSld>
  <p:clrMapOvr>
    <a:masterClrMapping/>
  </p:clrMapOvr>
  <p:transition spd="slow">
    <p:zoom dir="in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5" descr="Easy open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46083" name="Rectangle 6"/>
          <p:cNvSpPr>
            <a:spLocks noChangeArrowheads="1"/>
          </p:cNvSpPr>
          <p:nvPr/>
        </p:nvSpPr>
        <p:spPr bwMode="auto">
          <a:xfrm>
            <a:off x="269875" y="1062038"/>
            <a:ext cx="8478838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621" tIns="50810" rIns="101621" bIns="50810" anchor="ctr"/>
          <a:lstStyle/>
          <a:p>
            <a:pPr algn="ctr" eaLnBrk="0" hangingPunct="0"/>
            <a:r>
              <a:rPr lang="ru-RU" sz="2600" b="1">
                <a:solidFill>
                  <a:srgbClr val="FF0000"/>
                </a:solidFill>
              </a:rPr>
              <a:t>Серия консервов с крышкой «</a:t>
            </a:r>
            <a:r>
              <a:rPr lang="en-US" sz="2600" b="1">
                <a:solidFill>
                  <a:srgbClr val="FF0000"/>
                </a:solidFill>
              </a:rPr>
              <a:t>Easy open</a:t>
            </a:r>
            <a:r>
              <a:rPr lang="ru-RU" sz="2600" b="1">
                <a:solidFill>
                  <a:srgbClr val="FF0000"/>
                </a:solidFill>
              </a:rPr>
              <a:t>» </a:t>
            </a:r>
          </a:p>
        </p:txBody>
      </p:sp>
      <p:sp>
        <p:nvSpPr>
          <p:cNvPr id="46084" name="Rectangle 7"/>
          <p:cNvSpPr>
            <a:spLocks noChangeArrowheads="1"/>
          </p:cNvSpPr>
          <p:nvPr/>
        </p:nvSpPr>
        <p:spPr bwMode="auto">
          <a:xfrm>
            <a:off x="557213" y="2141538"/>
            <a:ext cx="7975600" cy="179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621" tIns="50810" rIns="101621" bIns="50810"/>
          <a:lstStyle/>
          <a:p>
            <a:pPr eaLnBrk="0" hangingPunct="0"/>
            <a:r>
              <a:rPr lang="ru-RU" sz="1700">
                <a:solidFill>
                  <a:srgbClr val="0000CC"/>
                </a:solidFill>
              </a:rPr>
              <a:t>«Главпродукт» выпускает серию высококачественных мясных консервов          </a:t>
            </a:r>
            <a:r>
              <a:rPr lang="ru-RU" sz="1700" b="1">
                <a:solidFill>
                  <a:srgbClr val="0000CC"/>
                </a:solidFill>
              </a:rPr>
              <a:t>в жестянной банке с удобной для потребителя крышкой «</a:t>
            </a:r>
            <a:r>
              <a:rPr lang="en-US" sz="1700" b="1">
                <a:solidFill>
                  <a:srgbClr val="0000CC"/>
                </a:solidFill>
              </a:rPr>
              <a:t>easy open</a:t>
            </a:r>
            <a:r>
              <a:rPr lang="ru-RU" sz="1700" b="1">
                <a:solidFill>
                  <a:srgbClr val="0000CC"/>
                </a:solidFill>
              </a:rPr>
              <a:t>»:</a:t>
            </a:r>
            <a:br>
              <a:rPr lang="ru-RU" sz="1700">
                <a:solidFill>
                  <a:srgbClr val="0000CC"/>
                </a:solidFill>
              </a:rPr>
            </a:br>
            <a:br>
              <a:rPr lang="ru-RU" sz="1200">
                <a:solidFill>
                  <a:srgbClr val="0000CC"/>
                </a:solidFill>
              </a:rPr>
            </a:br>
            <a:r>
              <a:rPr lang="ru-RU" sz="1700">
                <a:solidFill>
                  <a:srgbClr val="0000CC"/>
                </a:solidFill>
              </a:rPr>
              <a:t> </a:t>
            </a:r>
            <a:r>
              <a:rPr lang="ru-RU" sz="1700">
                <a:solidFill>
                  <a:srgbClr val="0000CC"/>
                </a:solidFill>
                <a:cs typeface="Arial" charset="0"/>
              </a:rPr>
              <a:t>●</a:t>
            </a:r>
            <a:r>
              <a:rPr lang="ru-RU" sz="1700">
                <a:solidFill>
                  <a:srgbClr val="0000CC"/>
                </a:solidFill>
              </a:rPr>
              <a:t> </a:t>
            </a:r>
            <a:r>
              <a:rPr lang="ru-RU" sz="1700" b="1">
                <a:solidFill>
                  <a:srgbClr val="0000CC"/>
                </a:solidFill>
              </a:rPr>
              <a:t>Мясные консервы</a:t>
            </a:r>
            <a:r>
              <a:rPr lang="en-US" sz="1700" b="1">
                <a:solidFill>
                  <a:srgbClr val="0000CC"/>
                </a:solidFill>
              </a:rPr>
              <a:t> </a:t>
            </a:r>
            <a:r>
              <a:rPr lang="ru-RU" sz="1700" b="1">
                <a:solidFill>
                  <a:srgbClr val="0000CC"/>
                </a:solidFill>
              </a:rPr>
              <a:t>из говядины и свинины</a:t>
            </a:r>
            <a:r>
              <a:rPr lang="ru-RU" sz="1700">
                <a:solidFill>
                  <a:srgbClr val="0000CC"/>
                </a:solidFill>
              </a:rPr>
              <a:t>, произведенные по   технологии </a:t>
            </a:r>
            <a:r>
              <a:rPr lang="ru-RU" sz="1700" b="1">
                <a:solidFill>
                  <a:srgbClr val="0000CC"/>
                </a:solidFill>
              </a:rPr>
              <a:t>ГОСТ</a:t>
            </a:r>
            <a:br>
              <a:rPr lang="ru-RU" sz="1700" b="1">
                <a:solidFill>
                  <a:srgbClr val="0000CC"/>
                </a:solidFill>
              </a:rPr>
            </a:br>
            <a:br>
              <a:rPr lang="ru-RU" sz="1200" b="1">
                <a:solidFill>
                  <a:srgbClr val="0000CC"/>
                </a:solidFill>
              </a:rPr>
            </a:br>
            <a:r>
              <a:rPr lang="ru-RU" sz="1700">
                <a:solidFill>
                  <a:srgbClr val="0000CC"/>
                </a:solidFill>
              </a:rPr>
              <a:t> </a:t>
            </a:r>
            <a:r>
              <a:rPr lang="ru-RU" sz="1700">
                <a:solidFill>
                  <a:srgbClr val="0000CC"/>
                </a:solidFill>
                <a:cs typeface="Arial" charset="0"/>
              </a:rPr>
              <a:t>●</a:t>
            </a:r>
            <a:r>
              <a:rPr lang="ru-RU" sz="1700">
                <a:solidFill>
                  <a:srgbClr val="0000CC"/>
                </a:solidFill>
              </a:rPr>
              <a:t> </a:t>
            </a:r>
            <a:r>
              <a:rPr lang="ru-RU" sz="1700" b="1">
                <a:solidFill>
                  <a:srgbClr val="0000CC"/>
                </a:solidFill>
              </a:rPr>
              <a:t>Мясные деликатесы</a:t>
            </a:r>
            <a:r>
              <a:rPr lang="ru-RU" sz="1700">
                <a:solidFill>
                  <a:srgbClr val="0000CC"/>
                </a:solidFill>
              </a:rPr>
              <a:t> - языки и линия нежных паштетов. </a:t>
            </a:r>
            <a:br>
              <a:rPr lang="ru-RU" sz="1700">
                <a:solidFill>
                  <a:srgbClr val="0000CC"/>
                </a:solidFill>
              </a:rPr>
            </a:br>
            <a:br>
              <a:rPr lang="ru-RU" sz="1700">
                <a:solidFill>
                  <a:srgbClr val="0000CC"/>
                </a:solidFill>
              </a:rPr>
            </a:br>
            <a:endParaRPr lang="ru-RU" sz="1700">
              <a:solidFill>
                <a:srgbClr val="0000CC"/>
              </a:solidFill>
            </a:endParaRPr>
          </a:p>
        </p:txBody>
      </p:sp>
    </p:spTree>
  </p:cSld>
  <p:clrMapOvr>
    <a:masterClrMapping/>
  </p:clrMapOvr>
  <p:transition spd="slow">
    <p:zoom dir="in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5" descr="Pic_kasha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47107" name="Rectangle 6"/>
          <p:cNvSpPr>
            <a:spLocks noChangeArrowheads="1"/>
          </p:cNvSpPr>
          <p:nvPr/>
        </p:nvSpPr>
        <p:spPr bwMode="auto">
          <a:xfrm>
            <a:off x="269875" y="1062038"/>
            <a:ext cx="8550275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621" tIns="50810" rIns="101621" bIns="50810" anchor="ctr"/>
          <a:lstStyle/>
          <a:p>
            <a:pPr algn="ctr" eaLnBrk="0" hangingPunct="0"/>
            <a:r>
              <a:rPr lang="ru-RU" sz="2600" b="1">
                <a:solidFill>
                  <a:srgbClr val="FF0000"/>
                </a:solidFill>
              </a:rPr>
              <a:t>Каши с мясом «Главпродукт»</a:t>
            </a:r>
          </a:p>
        </p:txBody>
      </p:sp>
      <p:sp>
        <p:nvSpPr>
          <p:cNvPr id="47108" name="Rectangle 7"/>
          <p:cNvSpPr>
            <a:spLocks noChangeArrowheads="1"/>
          </p:cNvSpPr>
          <p:nvPr/>
        </p:nvSpPr>
        <p:spPr bwMode="auto">
          <a:xfrm>
            <a:off x="557213" y="2141538"/>
            <a:ext cx="7038975" cy="424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621" tIns="50810" rIns="101621" bIns="50810"/>
          <a:lstStyle/>
          <a:p>
            <a:pPr eaLnBrk="0" hangingPunct="0"/>
            <a:r>
              <a:rPr lang="ru-RU" sz="1700" b="1">
                <a:solidFill>
                  <a:srgbClr val="0000CC"/>
                </a:solidFill>
              </a:rPr>
              <a:t>Широкий ассортимент каш с мясом</a:t>
            </a:r>
            <a:r>
              <a:rPr lang="ru-RU" sz="1700">
                <a:solidFill>
                  <a:srgbClr val="0000CC"/>
                </a:solidFill>
              </a:rPr>
              <a:t> от Компании «Главпродукт» пользуется стабильным спросом у потребителей:</a:t>
            </a:r>
            <a:br>
              <a:rPr lang="ru-RU" sz="1200">
                <a:solidFill>
                  <a:srgbClr val="0000CC"/>
                </a:solidFill>
              </a:rPr>
            </a:br>
            <a:r>
              <a:rPr lang="ru-RU" sz="1200">
                <a:solidFill>
                  <a:srgbClr val="0000CC"/>
                </a:solidFill>
              </a:rPr>
              <a:t> </a:t>
            </a:r>
            <a:br>
              <a:rPr lang="ru-RU" sz="1200">
                <a:solidFill>
                  <a:srgbClr val="0000CC"/>
                </a:solidFill>
              </a:rPr>
            </a:br>
            <a:r>
              <a:rPr lang="ru-RU" sz="1700">
                <a:solidFill>
                  <a:srgbClr val="0000CC"/>
                </a:solidFill>
              </a:rPr>
              <a:t> </a:t>
            </a:r>
            <a:r>
              <a:rPr lang="ru-RU" sz="1700">
                <a:solidFill>
                  <a:srgbClr val="0000CC"/>
                </a:solidFill>
                <a:cs typeface="Arial" charset="0"/>
              </a:rPr>
              <a:t>●</a:t>
            </a:r>
            <a:r>
              <a:rPr lang="ru-RU" sz="1700">
                <a:solidFill>
                  <a:srgbClr val="0000CC"/>
                </a:solidFill>
              </a:rPr>
              <a:t> </a:t>
            </a:r>
            <a:r>
              <a:rPr lang="ru-RU" sz="1700" b="1">
                <a:solidFill>
                  <a:srgbClr val="0000CC"/>
                </a:solidFill>
              </a:rPr>
              <a:t>Гречневая каша с говядиной</a:t>
            </a:r>
            <a:br>
              <a:rPr lang="ru-RU" sz="1700" b="1">
                <a:solidFill>
                  <a:srgbClr val="0000CC"/>
                </a:solidFill>
              </a:rPr>
            </a:br>
            <a:r>
              <a:rPr lang="ru-RU" sz="1700" b="1">
                <a:solidFill>
                  <a:srgbClr val="0000CC"/>
                </a:solidFill>
              </a:rPr>
              <a:t> </a:t>
            </a:r>
            <a:r>
              <a:rPr lang="ru-RU" sz="1700">
                <a:solidFill>
                  <a:srgbClr val="0000CC"/>
                </a:solidFill>
                <a:cs typeface="Arial" charset="0"/>
              </a:rPr>
              <a:t>●</a:t>
            </a:r>
            <a:r>
              <a:rPr lang="ru-RU" sz="1700" b="1">
                <a:solidFill>
                  <a:srgbClr val="0000CC"/>
                </a:solidFill>
              </a:rPr>
              <a:t> Гречневая каша со свининой</a:t>
            </a:r>
            <a:br>
              <a:rPr lang="ru-RU" sz="1700" b="1">
                <a:solidFill>
                  <a:srgbClr val="0000CC"/>
                </a:solidFill>
              </a:rPr>
            </a:br>
            <a:r>
              <a:rPr lang="ru-RU" sz="1700" b="1">
                <a:solidFill>
                  <a:srgbClr val="0000CC"/>
                </a:solidFill>
              </a:rPr>
              <a:t> </a:t>
            </a:r>
            <a:r>
              <a:rPr lang="ru-RU" sz="1700">
                <a:solidFill>
                  <a:srgbClr val="0000CC"/>
                </a:solidFill>
                <a:cs typeface="Arial" charset="0"/>
              </a:rPr>
              <a:t>●</a:t>
            </a:r>
            <a:r>
              <a:rPr lang="ru-RU" sz="1700" b="1">
                <a:solidFill>
                  <a:srgbClr val="0000CC"/>
                </a:solidFill>
              </a:rPr>
              <a:t> Перловая каша с говядиной</a:t>
            </a:r>
            <a:br>
              <a:rPr lang="ru-RU" sz="1700" b="1">
                <a:solidFill>
                  <a:srgbClr val="0000CC"/>
                </a:solidFill>
              </a:rPr>
            </a:br>
            <a:r>
              <a:rPr lang="ru-RU" sz="1700" b="1">
                <a:solidFill>
                  <a:srgbClr val="0000CC"/>
                </a:solidFill>
              </a:rPr>
              <a:t> </a:t>
            </a:r>
            <a:r>
              <a:rPr lang="ru-RU" sz="1700">
                <a:solidFill>
                  <a:srgbClr val="0000CC"/>
                </a:solidFill>
                <a:cs typeface="Arial" charset="0"/>
              </a:rPr>
              <a:t>●</a:t>
            </a:r>
            <a:r>
              <a:rPr lang="ru-RU" sz="1700" b="1">
                <a:solidFill>
                  <a:srgbClr val="0000CC"/>
                </a:solidFill>
              </a:rPr>
              <a:t> Рисовая каша с говядиной</a:t>
            </a:r>
            <a:br>
              <a:rPr lang="ru-RU" sz="1700" b="1">
                <a:solidFill>
                  <a:srgbClr val="0000CC"/>
                </a:solidFill>
              </a:rPr>
            </a:br>
            <a:r>
              <a:rPr lang="ru-RU" sz="1700" b="1">
                <a:solidFill>
                  <a:srgbClr val="0000CC"/>
                </a:solidFill>
              </a:rPr>
              <a:t> </a:t>
            </a:r>
            <a:r>
              <a:rPr lang="ru-RU" sz="1700">
                <a:solidFill>
                  <a:srgbClr val="0000CC"/>
                </a:solidFill>
                <a:cs typeface="Arial" charset="0"/>
              </a:rPr>
              <a:t>●</a:t>
            </a:r>
            <a:r>
              <a:rPr lang="ru-RU" sz="1700" b="1">
                <a:solidFill>
                  <a:srgbClr val="0000CC"/>
                </a:solidFill>
              </a:rPr>
              <a:t> Рисовая каша со свининой</a:t>
            </a:r>
            <a:br>
              <a:rPr lang="ru-RU" sz="1700">
                <a:solidFill>
                  <a:srgbClr val="0000CC"/>
                </a:solidFill>
              </a:rPr>
            </a:br>
            <a:br>
              <a:rPr lang="ru-RU" sz="1200">
                <a:solidFill>
                  <a:srgbClr val="0000CC"/>
                </a:solidFill>
              </a:rPr>
            </a:br>
            <a:r>
              <a:rPr lang="ru-RU" sz="1700">
                <a:solidFill>
                  <a:srgbClr val="0000CC"/>
                </a:solidFill>
              </a:rPr>
              <a:t>Специальные технологии приготовления</a:t>
            </a:r>
            <a:br>
              <a:rPr lang="ru-RU" sz="1700">
                <a:solidFill>
                  <a:srgbClr val="0000CC"/>
                </a:solidFill>
              </a:rPr>
            </a:br>
            <a:r>
              <a:rPr lang="ru-RU" sz="1700">
                <a:solidFill>
                  <a:srgbClr val="0000CC"/>
                </a:solidFill>
              </a:rPr>
              <a:t>позволяют крупе </a:t>
            </a:r>
            <a:r>
              <a:rPr lang="ru-RU" sz="1700" b="1">
                <a:solidFill>
                  <a:srgbClr val="0000CC"/>
                </a:solidFill>
              </a:rPr>
              <a:t>не слипаться и </a:t>
            </a:r>
            <a:br>
              <a:rPr lang="ru-RU" sz="1700" b="1">
                <a:solidFill>
                  <a:srgbClr val="0000CC"/>
                </a:solidFill>
              </a:rPr>
            </a:br>
            <a:r>
              <a:rPr lang="ru-RU" sz="1700" b="1">
                <a:solidFill>
                  <a:srgbClr val="0000CC"/>
                </a:solidFill>
              </a:rPr>
              <a:t>оставаться рассыпчатой. </a:t>
            </a:r>
            <a:br>
              <a:rPr lang="ru-RU" sz="1700" b="1">
                <a:solidFill>
                  <a:srgbClr val="0000CC"/>
                </a:solidFill>
              </a:rPr>
            </a:br>
            <a:br>
              <a:rPr lang="ru-RU" sz="1700" b="1">
                <a:solidFill>
                  <a:srgbClr val="0000CC"/>
                </a:solidFill>
              </a:rPr>
            </a:br>
            <a:r>
              <a:rPr lang="ru-RU" sz="1700" b="1">
                <a:solidFill>
                  <a:srgbClr val="0000CC"/>
                </a:solidFill>
              </a:rPr>
              <a:t>Жестяная банка 340 г. Срок годности – 2 года.</a:t>
            </a:r>
          </a:p>
        </p:txBody>
      </p:sp>
    </p:spTree>
  </p:cSld>
  <p:clrMapOvr>
    <a:masterClrMapping/>
  </p:clrMapOvr>
  <p:transition spd="slow">
    <p:zoom dir="in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5" descr="общий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48131" name="Rectangle 6"/>
          <p:cNvSpPr>
            <a:spLocks noChangeArrowheads="1"/>
          </p:cNvSpPr>
          <p:nvPr/>
        </p:nvSpPr>
        <p:spPr bwMode="auto">
          <a:xfrm>
            <a:off x="269875" y="1206500"/>
            <a:ext cx="8550275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621" tIns="50810" rIns="101621" bIns="50810" anchor="ctr"/>
          <a:lstStyle/>
          <a:p>
            <a:pPr algn="ctr" eaLnBrk="0" hangingPunct="0"/>
            <a:r>
              <a:rPr lang="ru-RU" sz="2600" b="1">
                <a:solidFill>
                  <a:srgbClr val="FF0000"/>
                </a:solidFill>
              </a:rPr>
              <a:t>Готовые блюда «Мастер Шеф»: </a:t>
            </a:r>
            <a:br>
              <a:rPr lang="ru-RU" sz="2600" b="1">
                <a:solidFill>
                  <a:srgbClr val="FF0000"/>
                </a:solidFill>
              </a:rPr>
            </a:br>
            <a:r>
              <a:rPr lang="ru-RU" sz="2600" b="1">
                <a:solidFill>
                  <a:srgbClr val="FF0000"/>
                </a:solidFill>
              </a:rPr>
              <a:t>вкусно по-домашнему!</a:t>
            </a:r>
          </a:p>
        </p:txBody>
      </p:sp>
      <p:sp>
        <p:nvSpPr>
          <p:cNvPr id="48132" name="Rectangle 7"/>
          <p:cNvSpPr>
            <a:spLocks noChangeArrowheads="1"/>
          </p:cNvSpPr>
          <p:nvPr/>
        </p:nvSpPr>
        <p:spPr bwMode="auto">
          <a:xfrm>
            <a:off x="250825" y="2430463"/>
            <a:ext cx="8424863" cy="402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621" tIns="50810" rIns="101621" bIns="50810"/>
          <a:lstStyle/>
          <a:p>
            <a:pPr eaLnBrk="0" hangingPunct="0"/>
            <a:r>
              <a:rPr lang="ru-RU" sz="1700">
                <a:solidFill>
                  <a:srgbClr val="0000CC"/>
                </a:solidFill>
              </a:rPr>
              <a:t>Компания «Главпродукт» представляет </a:t>
            </a:r>
            <a:r>
              <a:rPr lang="ru-RU" sz="1700" b="1">
                <a:solidFill>
                  <a:srgbClr val="0000CC"/>
                </a:solidFill>
              </a:rPr>
              <a:t>новую линию готовых блюд     домашнего качества</a:t>
            </a:r>
            <a:r>
              <a:rPr lang="ru-RU" sz="1700">
                <a:solidFill>
                  <a:srgbClr val="0000CC"/>
                </a:solidFill>
              </a:rPr>
              <a:t> под торговой маркой </a:t>
            </a:r>
            <a:r>
              <a:rPr lang="ru-RU" sz="1700" b="1">
                <a:solidFill>
                  <a:srgbClr val="0000CC"/>
                </a:solidFill>
              </a:rPr>
              <a:t>«Мастер Шеф».</a:t>
            </a:r>
            <a:r>
              <a:rPr lang="ru-RU" sz="1700">
                <a:solidFill>
                  <a:srgbClr val="0000CC"/>
                </a:solidFill>
              </a:rPr>
              <a:t> </a:t>
            </a:r>
            <a:br>
              <a:rPr lang="ru-RU" sz="1700">
                <a:solidFill>
                  <a:srgbClr val="0000CC"/>
                </a:solidFill>
              </a:rPr>
            </a:br>
            <a:br>
              <a:rPr lang="ru-RU" sz="1200">
                <a:solidFill>
                  <a:srgbClr val="0000CC"/>
                </a:solidFill>
              </a:rPr>
            </a:br>
            <a:r>
              <a:rPr lang="ru-RU" sz="1700">
                <a:solidFill>
                  <a:srgbClr val="0000CC"/>
                </a:solidFill>
              </a:rPr>
              <a:t>В ассортименте продукции «Мастер Шеф»:</a:t>
            </a:r>
            <a:br>
              <a:rPr lang="ru-RU" sz="1700">
                <a:solidFill>
                  <a:srgbClr val="0000CC"/>
                </a:solidFill>
              </a:rPr>
            </a:br>
            <a:r>
              <a:rPr lang="ru-RU" sz="1700">
                <a:solidFill>
                  <a:srgbClr val="0000CC"/>
                </a:solidFill>
                <a:cs typeface="Arial" charset="0"/>
              </a:rPr>
              <a:t>● </a:t>
            </a:r>
            <a:r>
              <a:rPr lang="ru-RU" sz="1700" b="1">
                <a:solidFill>
                  <a:srgbClr val="0000CC"/>
                </a:solidFill>
              </a:rPr>
              <a:t>8 видов первых блюд</a:t>
            </a:r>
            <a:r>
              <a:rPr lang="ru-RU" sz="1700">
                <a:solidFill>
                  <a:srgbClr val="0000CC"/>
                </a:solidFill>
              </a:rPr>
              <a:t> домашнего качества</a:t>
            </a:r>
            <a:br>
              <a:rPr lang="ru-RU" sz="1700">
                <a:solidFill>
                  <a:srgbClr val="0000CC"/>
                </a:solidFill>
              </a:rPr>
            </a:br>
            <a:r>
              <a:rPr lang="ru-RU" sz="1700">
                <a:solidFill>
                  <a:srgbClr val="0000CC"/>
                </a:solidFill>
                <a:cs typeface="Arial" charset="0"/>
              </a:rPr>
              <a:t>●</a:t>
            </a:r>
            <a:r>
              <a:rPr lang="ru-RU" sz="1700">
                <a:solidFill>
                  <a:srgbClr val="0000CC"/>
                </a:solidFill>
              </a:rPr>
              <a:t> </a:t>
            </a:r>
            <a:r>
              <a:rPr lang="ru-RU" sz="1700" b="1">
                <a:solidFill>
                  <a:srgbClr val="0000CC"/>
                </a:solidFill>
              </a:rPr>
              <a:t>12 видов вторых блюд</a:t>
            </a:r>
            <a:r>
              <a:rPr lang="ru-RU" sz="1700">
                <a:solidFill>
                  <a:srgbClr val="0000CC"/>
                </a:solidFill>
              </a:rPr>
              <a:t> домашнего качества </a:t>
            </a:r>
            <a:br>
              <a:rPr lang="ru-RU" sz="1700">
                <a:solidFill>
                  <a:srgbClr val="0000CC"/>
                </a:solidFill>
              </a:rPr>
            </a:br>
            <a:br>
              <a:rPr lang="ru-RU" sz="1200">
                <a:solidFill>
                  <a:srgbClr val="0000CC"/>
                </a:solidFill>
              </a:rPr>
            </a:br>
            <a:r>
              <a:rPr lang="ru-RU" sz="1700">
                <a:solidFill>
                  <a:srgbClr val="0000CC"/>
                </a:solidFill>
              </a:rPr>
              <a:t>Линия готовых блюд «Мастер Шеф» </a:t>
            </a:r>
            <a:br>
              <a:rPr lang="ru-RU" sz="1700">
                <a:solidFill>
                  <a:srgbClr val="0000CC"/>
                </a:solidFill>
              </a:rPr>
            </a:br>
            <a:r>
              <a:rPr lang="ru-RU" sz="1700">
                <a:solidFill>
                  <a:srgbClr val="0000CC"/>
                </a:solidFill>
              </a:rPr>
              <a:t>включает в себя </a:t>
            </a:r>
            <a:r>
              <a:rPr lang="ru-RU" sz="1700" b="1">
                <a:solidFill>
                  <a:srgbClr val="0000CC"/>
                </a:solidFill>
              </a:rPr>
              <a:t>самые популярные </a:t>
            </a:r>
            <a:br>
              <a:rPr lang="ru-RU" sz="1700" b="1">
                <a:solidFill>
                  <a:srgbClr val="0000CC"/>
                </a:solidFill>
              </a:rPr>
            </a:br>
            <a:r>
              <a:rPr lang="ru-RU" sz="1700" b="1">
                <a:solidFill>
                  <a:srgbClr val="0000CC"/>
                </a:solidFill>
              </a:rPr>
              <a:t>первые и вторые блюда русской, </a:t>
            </a:r>
            <a:br>
              <a:rPr lang="ru-RU" sz="1700" b="1">
                <a:solidFill>
                  <a:srgbClr val="0000CC"/>
                </a:solidFill>
              </a:rPr>
            </a:br>
            <a:r>
              <a:rPr lang="ru-RU" sz="1700" b="1">
                <a:solidFill>
                  <a:srgbClr val="0000CC"/>
                </a:solidFill>
              </a:rPr>
              <a:t>европейской и кавказской кухни, </a:t>
            </a:r>
            <a:br>
              <a:rPr lang="ru-RU" sz="1700" b="1">
                <a:solidFill>
                  <a:srgbClr val="0000CC"/>
                </a:solidFill>
              </a:rPr>
            </a:br>
            <a:r>
              <a:rPr lang="ru-RU" sz="1700" b="1">
                <a:solidFill>
                  <a:srgbClr val="0000CC"/>
                </a:solidFill>
              </a:rPr>
              <a:t>приготовленные по лучшим </a:t>
            </a:r>
            <a:br>
              <a:rPr lang="ru-RU" sz="1700" b="1">
                <a:solidFill>
                  <a:srgbClr val="0000CC"/>
                </a:solidFill>
              </a:rPr>
            </a:br>
            <a:r>
              <a:rPr lang="ru-RU" sz="1700" b="1">
                <a:solidFill>
                  <a:srgbClr val="0000CC"/>
                </a:solidFill>
              </a:rPr>
              <a:t>домашним рецептам</a:t>
            </a:r>
            <a:r>
              <a:rPr lang="ru-RU" sz="1700">
                <a:solidFill>
                  <a:srgbClr val="0000CC"/>
                </a:solidFill>
              </a:rPr>
              <a:t>.</a:t>
            </a:r>
            <a:r>
              <a:rPr lang="ru-RU" sz="1900">
                <a:solidFill>
                  <a:srgbClr val="0000CC"/>
                </a:solidFill>
              </a:rPr>
              <a:t> </a:t>
            </a:r>
            <a:br>
              <a:rPr lang="ru-RU" sz="1900">
                <a:solidFill>
                  <a:srgbClr val="0000CC"/>
                </a:solidFill>
              </a:rPr>
            </a:br>
            <a:br>
              <a:rPr lang="ru-RU" sz="700">
                <a:solidFill>
                  <a:srgbClr val="0000CC"/>
                </a:solidFill>
              </a:rPr>
            </a:br>
            <a:r>
              <a:rPr lang="ru-RU" sz="1600" b="1">
                <a:solidFill>
                  <a:srgbClr val="0000CC"/>
                </a:solidFill>
              </a:rPr>
              <a:t>Жестяная банка 525 г</a:t>
            </a:r>
            <a:r>
              <a:rPr lang="ru-RU" sz="1600">
                <a:solidFill>
                  <a:srgbClr val="0000CC"/>
                </a:solidFill>
              </a:rPr>
              <a:t>. </a:t>
            </a:r>
            <a:r>
              <a:rPr lang="ru-RU" sz="1600" b="1">
                <a:solidFill>
                  <a:srgbClr val="0000CC"/>
                </a:solidFill>
              </a:rPr>
              <a:t>Срок годности 2 года</a:t>
            </a:r>
            <a:r>
              <a:rPr lang="ru-RU" sz="1600">
                <a:solidFill>
                  <a:srgbClr val="0000CC"/>
                </a:solidFill>
              </a:rPr>
              <a:t>.</a:t>
            </a:r>
          </a:p>
        </p:txBody>
      </p:sp>
      <p:pic>
        <p:nvPicPr>
          <p:cNvPr id="48133" name="Picture 8" descr="Мастер Шеф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725" y="3860800"/>
            <a:ext cx="3529013" cy="260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zoom dir="in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4"/>
          <p:cNvSpPr>
            <a:spLocks noGrp="1" noChangeArrowheads="1"/>
          </p:cNvSpPr>
          <p:nvPr>
            <p:ph/>
          </p:nvPr>
        </p:nvSpPr>
        <p:spPr>
          <a:xfrm>
            <a:off x="0" y="0"/>
            <a:ext cx="9144000" cy="6858000"/>
          </a:xfrm>
          <a:noFill/>
        </p:spPr>
        <p:txBody>
          <a:bodyPr/>
          <a:lstStyle/>
          <a:p>
            <a:pPr>
              <a:buFont typeface="Wingdings" pitchFamily="2" charset="2"/>
              <a:buNone/>
            </a:pPr>
            <a:endParaRPr lang="ru-RU" sz="2500" i="1">
              <a:effectLst/>
              <a:latin typeface="Rage Italic" pitchFamily="66" charset="0"/>
            </a:endParaRPr>
          </a:p>
        </p:txBody>
      </p:sp>
      <p:pic>
        <p:nvPicPr>
          <p:cNvPr id="49158" name="Picture 6" descr="0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3357563"/>
            <a:ext cx="3227388" cy="3313112"/>
          </a:xfrm>
          <a:prstGeom prst="rect">
            <a:avLst/>
          </a:prstGeom>
          <a:noFill/>
        </p:spPr>
      </p:pic>
      <p:pic>
        <p:nvPicPr>
          <p:cNvPr id="49159" name="Picture 7" descr="im30_835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188913"/>
            <a:ext cx="4465638" cy="2457450"/>
          </a:xfrm>
          <a:prstGeom prst="rect">
            <a:avLst/>
          </a:prstGeom>
          <a:noFill/>
        </p:spPr>
      </p:pic>
      <p:pic>
        <p:nvPicPr>
          <p:cNvPr id="49160" name="Picture 8" descr="pas02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7400" y="188913"/>
            <a:ext cx="3097213" cy="2932112"/>
          </a:xfrm>
          <a:prstGeom prst="rect">
            <a:avLst/>
          </a:prstGeom>
          <a:noFill/>
        </p:spPr>
      </p:pic>
      <p:pic>
        <p:nvPicPr>
          <p:cNvPr id="49162" name="Picture 10" descr="jigripashte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3438" y="4365625"/>
            <a:ext cx="4248150" cy="2251075"/>
          </a:xfrm>
          <a:prstGeom prst="rect">
            <a:avLst/>
          </a:prstGeom>
          <a:noFill/>
        </p:spPr>
      </p:pic>
      <p:pic>
        <p:nvPicPr>
          <p:cNvPr id="49163" name="Picture 11" descr="salat-cherepaha-0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32138" y="2133600"/>
            <a:ext cx="3492500" cy="26225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zoom dir="in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4"/>
          <p:cNvSpPr>
            <a:spLocks noGrp="1" noChangeArrowheads="1"/>
          </p:cNvSpPr>
          <p:nvPr>
            <p:ph/>
          </p:nvPr>
        </p:nvSpPr>
        <p:spPr>
          <a:xfrm>
            <a:off x="0" y="0"/>
            <a:ext cx="9144000" cy="6858000"/>
          </a:xfrm>
          <a:noFill/>
        </p:spPr>
        <p:txBody>
          <a:bodyPr/>
          <a:lstStyle/>
          <a:p>
            <a:pPr marL="609600" indent="-609600" algn="ctr">
              <a:buFont typeface="Wingdings" pitchFamily="2" charset="2"/>
              <a:buNone/>
            </a:pPr>
            <a:endParaRPr lang="ru-RU">
              <a:solidFill>
                <a:srgbClr val="FF6600"/>
              </a:solidFill>
              <a:effectLst/>
            </a:endParaRPr>
          </a:p>
          <a:p>
            <a:pPr marL="609600" indent="-609600" algn="ctr">
              <a:buFont typeface="Wingdings" pitchFamily="2" charset="2"/>
              <a:buNone/>
            </a:pPr>
            <a:endParaRPr lang="ru-RU">
              <a:solidFill>
                <a:srgbClr val="FF6600"/>
              </a:solidFill>
              <a:effectLst/>
            </a:endParaRPr>
          </a:p>
          <a:p>
            <a:pPr marL="609600" indent="-609600" algn="ctr">
              <a:buFont typeface="Wingdings" pitchFamily="2" charset="2"/>
              <a:buNone/>
            </a:pPr>
            <a:endParaRPr lang="ru-RU">
              <a:solidFill>
                <a:srgbClr val="FF6600"/>
              </a:solidFill>
              <a:effectLst/>
            </a:endParaRPr>
          </a:p>
          <a:p>
            <a:pPr marL="609600" indent="-609600" algn="ctr">
              <a:buFont typeface="Wingdings" pitchFamily="2" charset="2"/>
              <a:buNone/>
            </a:pPr>
            <a:r>
              <a:rPr lang="ru-RU">
                <a:solidFill>
                  <a:srgbClr val="FF6600"/>
                </a:solidFill>
                <a:effectLst/>
              </a:rPr>
              <a:t>7.</a:t>
            </a:r>
            <a:r>
              <a:rPr lang="ru-RU">
                <a:solidFill>
                  <a:srgbClr val="FFFF00"/>
                </a:solidFill>
                <a:effectLst/>
              </a:rPr>
              <a:t> Расшифруйте литографическую маркировку мясных консервов? </a:t>
            </a:r>
          </a:p>
          <a:p>
            <a:pPr marL="609600" indent="-609600">
              <a:buFont typeface="Wingdings" pitchFamily="2" charset="2"/>
              <a:buNone/>
            </a:pPr>
            <a:r>
              <a:rPr lang="ru-RU">
                <a:solidFill>
                  <a:srgbClr val="FFFF00"/>
                </a:solidFill>
                <a:effectLst/>
              </a:rPr>
              <a:t>120110 - …</a:t>
            </a:r>
          </a:p>
          <a:p>
            <a:pPr marL="609600" indent="-609600">
              <a:buFont typeface="Wingdings" pitchFamily="2" charset="2"/>
              <a:buNone/>
            </a:pPr>
            <a:r>
              <a:rPr lang="ru-RU">
                <a:solidFill>
                  <a:srgbClr val="FFFF00"/>
                </a:solidFill>
                <a:effectLst/>
              </a:rPr>
              <a:t>101</a:t>
            </a:r>
            <a:r>
              <a:rPr lang="en-US">
                <a:solidFill>
                  <a:srgbClr val="FFFF00"/>
                </a:solidFill>
                <a:effectLst/>
              </a:rPr>
              <a:t>D</a:t>
            </a:r>
            <a:r>
              <a:rPr lang="ru-RU">
                <a:solidFill>
                  <a:srgbClr val="FFFF00"/>
                </a:solidFill>
                <a:effectLst/>
              </a:rPr>
              <a:t> - …</a:t>
            </a:r>
          </a:p>
          <a:p>
            <a:pPr marL="609600" indent="-609600">
              <a:buFont typeface="Wingdings" pitchFamily="2" charset="2"/>
              <a:buNone/>
            </a:pPr>
            <a:r>
              <a:rPr lang="ru-RU">
                <a:solidFill>
                  <a:srgbClr val="FFFF00"/>
                </a:solidFill>
                <a:effectLst/>
              </a:rPr>
              <a:t>А92 - …</a:t>
            </a:r>
          </a:p>
        </p:txBody>
      </p:sp>
    </p:spTree>
  </p:cSld>
  <p:clrMapOvr>
    <a:masterClrMapping/>
  </p:clrMapOvr>
  <p:transition spd="slow">
    <p:zoom dir="in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4"/>
          <p:cNvSpPr>
            <a:spLocks noGrp="1" noChangeArrowheads="1"/>
          </p:cNvSpPr>
          <p:nvPr>
            <p:ph/>
          </p:nvPr>
        </p:nvSpPr>
        <p:spPr>
          <a:xfrm>
            <a:off x="0" y="0"/>
            <a:ext cx="9144000" cy="6858000"/>
          </a:xfrm>
          <a:noFill/>
        </p:spPr>
        <p:txBody>
          <a:bodyPr/>
          <a:lstStyle/>
          <a:p>
            <a:pPr algn="ctr">
              <a:buFont typeface="Wingdings" pitchFamily="2" charset="2"/>
              <a:buNone/>
            </a:pPr>
            <a:endParaRPr lang="ru-RU">
              <a:solidFill>
                <a:srgbClr val="FF6600"/>
              </a:solidFill>
              <a:effectLst/>
            </a:endParaRPr>
          </a:p>
          <a:p>
            <a:pPr algn="ctr">
              <a:buFont typeface="Wingdings" pitchFamily="2" charset="2"/>
              <a:buNone/>
            </a:pPr>
            <a:endParaRPr lang="ru-RU">
              <a:solidFill>
                <a:srgbClr val="FF6600"/>
              </a:solidFill>
              <a:effectLst/>
            </a:endParaRPr>
          </a:p>
          <a:p>
            <a:pPr algn="ctr">
              <a:buFont typeface="Wingdings" pitchFamily="2" charset="2"/>
              <a:buNone/>
            </a:pPr>
            <a:endParaRPr lang="ru-RU">
              <a:solidFill>
                <a:srgbClr val="FF6600"/>
              </a:solidFill>
              <a:effectLst/>
            </a:endParaRPr>
          </a:p>
          <a:p>
            <a:pPr algn="ctr">
              <a:buFont typeface="Wingdings" pitchFamily="2" charset="2"/>
              <a:buNone/>
            </a:pPr>
            <a:r>
              <a:rPr lang="ru-RU">
                <a:solidFill>
                  <a:srgbClr val="FF6600"/>
                </a:solidFill>
                <a:effectLst/>
              </a:rPr>
              <a:t>Ответ: </a:t>
            </a:r>
          </a:p>
          <a:p>
            <a:pPr>
              <a:buFont typeface="Wingdings" pitchFamily="2" charset="2"/>
              <a:buNone/>
            </a:pPr>
            <a:endParaRPr lang="ru-RU" sz="1200">
              <a:effectLst/>
            </a:endParaRPr>
          </a:p>
          <a:p>
            <a:pPr>
              <a:buFont typeface="Wingdings" pitchFamily="2" charset="2"/>
              <a:buNone/>
            </a:pPr>
            <a:r>
              <a:rPr lang="ru-RU">
                <a:solidFill>
                  <a:srgbClr val="FFFF00"/>
                </a:solidFill>
                <a:effectLst/>
              </a:rPr>
              <a:t>120110 – дата изготовления</a:t>
            </a:r>
          </a:p>
          <a:p>
            <a:pPr>
              <a:buFont typeface="Wingdings" pitchFamily="2" charset="2"/>
              <a:buNone/>
            </a:pPr>
            <a:r>
              <a:rPr lang="ru-RU">
                <a:solidFill>
                  <a:srgbClr val="FFFF00"/>
                </a:solidFill>
                <a:effectLst/>
              </a:rPr>
              <a:t>1-смена 01</a:t>
            </a:r>
            <a:r>
              <a:rPr lang="en-US">
                <a:solidFill>
                  <a:srgbClr val="FFFF00"/>
                </a:solidFill>
                <a:effectLst/>
              </a:rPr>
              <a:t>D</a:t>
            </a:r>
            <a:r>
              <a:rPr lang="ru-RU">
                <a:solidFill>
                  <a:srgbClr val="FFFF00"/>
                </a:solidFill>
                <a:effectLst/>
              </a:rPr>
              <a:t> – ассортиментный номер</a:t>
            </a:r>
          </a:p>
          <a:p>
            <a:pPr>
              <a:buFont typeface="Wingdings" pitchFamily="2" charset="2"/>
              <a:buNone/>
            </a:pPr>
            <a:r>
              <a:rPr lang="ru-RU">
                <a:solidFill>
                  <a:srgbClr val="FFFF00"/>
                </a:solidFill>
                <a:effectLst/>
              </a:rPr>
              <a:t>А – индекс мясной промышленности,</a:t>
            </a:r>
          </a:p>
          <a:p>
            <a:pPr>
              <a:buFont typeface="Wingdings" pitchFamily="2" charset="2"/>
              <a:buNone/>
            </a:pPr>
            <a:r>
              <a:rPr lang="ru-RU">
                <a:solidFill>
                  <a:srgbClr val="FFFF00"/>
                </a:solidFill>
                <a:effectLst/>
              </a:rPr>
              <a:t>92 – код предприятия.</a:t>
            </a:r>
            <a:r>
              <a:rPr lang="ru-RU">
                <a:effectLst/>
              </a:rPr>
              <a:t> </a:t>
            </a:r>
          </a:p>
        </p:txBody>
      </p:sp>
    </p:spTree>
  </p:cSld>
  <p:clrMapOvr>
    <a:masterClrMapping/>
  </p:clrMapOvr>
  <p:transition spd="slow">
    <p:zoom dir="in"/>
  </p:transition>
</p:sld>
</file>

<file path=ppt/theme/theme1.xml><?xml version="1.0" encoding="utf-8"?>
<a:theme xmlns:a="http://schemas.openxmlformats.org/drawingml/2006/main" name="Лучи">
  <a:themeElements>
    <a:clrScheme name="Лучи 8">
      <a:dk1>
        <a:srgbClr val="881700"/>
      </a:dk1>
      <a:lt1>
        <a:srgbClr val="FAF9E6"/>
      </a:lt1>
      <a:dk2>
        <a:srgbClr val="990000"/>
      </a:dk2>
      <a:lt2>
        <a:srgbClr val="EADC78"/>
      </a:lt2>
      <a:accent1>
        <a:srgbClr val="FF6600"/>
      </a:accent1>
      <a:accent2>
        <a:srgbClr val="B86D52"/>
      </a:accent2>
      <a:accent3>
        <a:srgbClr val="CAAAAA"/>
      </a:accent3>
      <a:accent4>
        <a:srgbClr val="D6D5C4"/>
      </a:accent4>
      <a:accent5>
        <a:srgbClr val="FFB8AA"/>
      </a:accent5>
      <a:accent6>
        <a:srgbClr val="A66249"/>
      </a:accent6>
      <a:hlink>
        <a:srgbClr val="D78D15"/>
      </a:hlink>
      <a:folHlink>
        <a:srgbClr val="C6B37E"/>
      </a:folHlink>
    </a:clrScheme>
    <a:fontScheme name="Лучи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Лучи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Beam</Template>
  <TotalTime>647</TotalTime>
  <Words>2046</Words>
  <Application>Microsoft Office PowerPoint</Application>
  <PresentationFormat>Экран (4:3)</PresentationFormat>
  <Paragraphs>244</Paragraphs>
  <Slides>43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49" baseType="lpstr">
      <vt:lpstr>Arial</vt:lpstr>
      <vt:lpstr>Calibri</vt:lpstr>
      <vt:lpstr>Rage Italic</vt:lpstr>
      <vt:lpstr>Times New Roman</vt:lpstr>
      <vt:lpstr>Wingdings</vt:lpstr>
      <vt:lpstr>Лучи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Организация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Пользователь</cp:lastModifiedBy>
  <cp:revision>36</cp:revision>
  <dcterms:created xsi:type="dcterms:W3CDTF">2010-05-11T14:30:25Z</dcterms:created>
  <dcterms:modified xsi:type="dcterms:W3CDTF">2026-09-01T10:25:03Z</dcterms:modified>
</cp:coreProperties>
</file>