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  <p:sldId id="264" r:id="rId5"/>
    <p:sldId id="265" r:id="rId6"/>
    <p:sldId id="267" r:id="rId7"/>
    <p:sldId id="269" r:id="rId8"/>
    <p:sldId id="271" r:id="rId9"/>
    <p:sldId id="273" r:id="rId10"/>
    <p:sldId id="275" r:id="rId11"/>
    <p:sldId id="277" r:id="rId12"/>
    <p:sldId id="279" r:id="rId13"/>
    <p:sldId id="281" r:id="rId14"/>
    <p:sldId id="282" r:id="rId15"/>
    <p:sldId id="283" r:id="rId16"/>
    <p:sldId id="285" r:id="rId17"/>
    <p:sldId id="286" r:id="rId18"/>
    <p:sldId id="288" r:id="rId19"/>
    <p:sldId id="290" r:id="rId20"/>
    <p:sldId id="291" r:id="rId21"/>
    <p:sldId id="292" r:id="rId22"/>
    <p:sldId id="293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FABE7B-313D-43B9-BE0D-55F6FECF931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AB81FE1-D4FC-455B-A54A-A7D3CB51B09F}">
      <dgm:prSet phldrT="[Текст]" custT="1"/>
      <dgm:spPr/>
      <dgm:t>
        <a:bodyPr/>
        <a:lstStyle/>
        <a:p>
          <a:r>
            <a:rPr lang="ru-RU" sz="3200" b="1" dirty="0" smtClean="0">
              <a:solidFill>
                <a:schemeClr val="tx1"/>
              </a:solidFill>
            </a:rPr>
            <a:t>Органолептические</a:t>
          </a:r>
          <a:endParaRPr lang="ru-RU" sz="3200" b="1" dirty="0">
            <a:solidFill>
              <a:schemeClr val="tx1"/>
            </a:solidFill>
          </a:endParaRPr>
        </a:p>
      </dgm:t>
    </dgm:pt>
    <dgm:pt modelId="{60460B29-CA21-4D71-8BBD-A672FB7163F7}" type="parTrans" cxnId="{1EBAEDD0-9B74-40AF-A990-35A370110FE9}">
      <dgm:prSet/>
      <dgm:spPr/>
      <dgm:t>
        <a:bodyPr/>
        <a:lstStyle/>
        <a:p>
          <a:endParaRPr lang="ru-RU"/>
        </a:p>
      </dgm:t>
    </dgm:pt>
    <dgm:pt modelId="{92145280-A1CC-4978-9227-23D00B76B180}" type="sibTrans" cxnId="{1EBAEDD0-9B74-40AF-A990-35A370110FE9}">
      <dgm:prSet/>
      <dgm:spPr/>
      <dgm:t>
        <a:bodyPr/>
        <a:lstStyle/>
        <a:p>
          <a:endParaRPr lang="ru-RU"/>
        </a:p>
      </dgm:t>
    </dgm:pt>
    <dgm:pt modelId="{CB1CD99D-A8D7-4652-B142-97660F63AA3E}">
      <dgm:prSet phldrT="[Текст]"/>
      <dgm:spPr/>
      <dgm:t>
        <a:bodyPr/>
        <a:lstStyle/>
        <a:p>
          <a:r>
            <a:rPr lang="ru-RU" dirty="0" smtClean="0"/>
            <a:t>внешний вид, цвет, вкус, запах, консистенция, сочность </a:t>
          </a:r>
          <a:endParaRPr lang="ru-RU" dirty="0"/>
        </a:p>
      </dgm:t>
    </dgm:pt>
    <dgm:pt modelId="{DE46817F-7900-4B01-A4B1-90BDC74A83A2}" type="parTrans" cxnId="{5A86A8A2-987C-41B7-B293-6D5391FD0D24}">
      <dgm:prSet/>
      <dgm:spPr/>
      <dgm:t>
        <a:bodyPr/>
        <a:lstStyle/>
        <a:p>
          <a:endParaRPr lang="ru-RU"/>
        </a:p>
      </dgm:t>
    </dgm:pt>
    <dgm:pt modelId="{E741CDD1-9809-4617-9E08-C5578696FCDB}" type="sibTrans" cxnId="{5A86A8A2-987C-41B7-B293-6D5391FD0D24}">
      <dgm:prSet/>
      <dgm:spPr/>
      <dgm:t>
        <a:bodyPr/>
        <a:lstStyle/>
        <a:p>
          <a:endParaRPr lang="ru-RU"/>
        </a:p>
      </dgm:t>
    </dgm:pt>
    <dgm:pt modelId="{63B40CC4-0F8D-46B8-8032-F83A5728BB03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Химические</a:t>
          </a:r>
          <a:endParaRPr lang="ru-RU" b="1" dirty="0">
            <a:solidFill>
              <a:schemeClr val="tx1"/>
            </a:solidFill>
          </a:endParaRPr>
        </a:p>
      </dgm:t>
    </dgm:pt>
    <dgm:pt modelId="{39885AB5-8870-425A-8571-B7EBF566E7DB}" type="parTrans" cxnId="{B8B7B431-4DE9-47D8-9090-ADDE6762B63C}">
      <dgm:prSet/>
      <dgm:spPr/>
      <dgm:t>
        <a:bodyPr/>
        <a:lstStyle/>
        <a:p>
          <a:endParaRPr lang="ru-RU"/>
        </a:p>
      </dgm:t>
    </dgm:pt>
    <dgm:pt modelId="{73893433-D2FF-4987-815D-31C016E05524}" type="sibTrans" cxnId="{B8B7B431-4DE9-47D8-9090-ADDE6762B63C}">
      <dgm:prSet/>
      <dgm:spPr/>
      <dgm:t>
        <a:bodyPr/>
        <a:lstStyle/>
        <a:p>
          <a:endParaRPr lang="ru-RU"/>
        </a:p>
      </dgm:t>
    </dgm:pt>
    <dgm:pt modelId="{13668146-1620-40C6-8EF5-812391FFF908}">
      <dgm:prSet phldrT="[Текст]"/>
      <dgm:spPr/>
      <dgm:t>
        <a:bodyPr/>
        <a:lstStyle/>
        <a:p>
          <a:r>
            <a:rPr lang="ru-RU" dirty="0" smtClean="0"/>
            <a:t>летучие жирные кислоты и продукты первичного распада белков в бульоне</a:t>
          </a:r>
          <a:endParaRPr lang="ru-RU" dirty="0"/>
        </a:p>
      </dgm:t>
    </dgm:pt>
    <dgm:pt modelId="{4BEBE315-40D0-4378-B566-B67028C2FE49}" type="parTrans" cxnId="{1384E8FB-7ABF-4B04-BBB1-1242C951E805}">
      <dgm:prSet/>
      <dgm:spPr/>
      <dgm:t>
        <a:bodyPr/>
        <a:lstStyle/>
        <a:p>
          <a:endParaRPr lang="ru-RU"/>
        </a:p>
      </dgm:t>
    </dgm:pt>
    <dgm:pt modelId="{D5178391-CA48-44E2-9582-7AED4AD942DC}" type="sibTrans" cxnId="{1384E8FB-7ABF-4B04-BBB1-1242C951E805}">
      <dgm:prSet/>
      <dgm:spPr/>
      <dgm:t>
        <a:bodyPr/>
        <a:lstStyle/>
        <a:p>
          <a:endParaRPr lang="ru-RU"/>
        </a:p>
      </dgm:t>
    </dgm:pt>
    <dgm:pt modelId="{E3FD5826-AF75-4D97-9DD6-E04F3E96DBC8}" type="pres">
      <dgm:prSet presAssocID="{08FABE7B-313D-43B9-BE0D-55F6FECF931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0189E-6264-4135-BF61-B49B5F663E6B}" type="pres">
      <dgm:prSet presAssocID="{0AB81FE1-D4FC-455B-A54A-A7D3CB51B09F}" presName="linNode" presStyleCnt="0"/>
      <dgm:spPr/>
    </dgm:pt>
    <dgm:pt modelId="{96087690-4ECF-40C3-920B-28680A317F8F}" type="pres">
      <dgm:prSet presAssocID="{0AB81FE1-D4FC-455B-A54A-A7D3CB51B09F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73B943-296C-469E-8A82-869442CA7FCE}" type="pres">
      <dgm:prSet presAssocID="{0AB81FE1-D4FC-455B-A54A-A7D3CB51B09F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ED9D06-BD47-48C7-AC59-A602FB3143EB}" type="pres">
      <dgm:prSet presAssocID="{92145280-A1CC-4978-9227-23D00B76B180}" presName="sp" presStyleCnt="0"/>
      <dgm:spPr/>
    </dgm:pt>
    <dgm:pt modelId="{50CC1DA8-D824-421B-AFE8-9F00CCCF22E2}" type="pres">
      <dgm:prSet presAssocID="{63B40CC4-0F8D-46B8-8032-F83A5728BB03}" presName="linNode" presStyleCnt="0"/>
      <dgm:spPr/>
    </dgm:pt>
    <dgm:pt modelId="{77BA915F-9FC7-4929-B0AE-EF0DC286D622}" type="pres">
      <dgm:prSet presAssocID="{63B40CC4-0F8D-46B8-8032-F83A5728BB03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696FA6-CE63-457A-9339-908C3DDF27E5}" type="pres">
      <dgm:prSet presAssocID="{63B40CC4-0F8D-46B8-8032-F83A5728BB03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86A8A2-987C-41B7-B293-6D5391FD0D24}" srcId="{0AB81FE1-D4FC-455B-A54A-A7D3CB51B09F}" destId="{CB1CD99D-A8D7-4652-B142-97660F63AA3E}" srcOrd="0" destOrd="0" parTransId="{DE46817F-7900-4B01-A4B1-90BDC74A83A2}" sibTransId="{E741CDD1-9809-4617-9E08-C5578696FCDB}"/>
    <dgm:cxn modelId="{1384E8FB-7ABF-4B04-BBB1-1242C951E805}" srcId="{63B40CC4-0F8D-46B8-8032-F83A5728BB03}" destId="{13668146-1620-40C6-8EF5-812391FFF908}" srcOrd="0" destOrd="0" parTransId="{4BEBE315-40D0-4378-B566-B67028C2FE49}" sibTransId="{D5178391-CA48-44E2-9582-7AED4AD942DC}"/>
    <dgm:cxn modelId="{B8B7B431-4DE9-47D8-9090-ADDE6762B63C}" srcId="{08FABE7B-313D-43B9-BE0D-55F6FECF9315}" destId="{63B40CC4-0F8D-46B8-8032-F83A5728BB03}" srcOrd="1" destOrd="0" parTransId="{39885AB5-8870-425A-8571-B7EBF566E7DB}" sibTransId="{73893433-D2FF-4987-815D-31C016E05524}"/>
    <dgm:cxn modelId="{F9CC5881-C477-42EB-A1A9-C5E19E578F54}" type="presOf" srcId="{13668146-1620-40C6-8EF5-812391FFF908}" destId="{F3696FA6-CE63-457A-9339-908C3DDF27E5}" srcOrd="0" destOrd="0" presId="urn:microsoft.com/office/officeart/2005/8/layout/vList5"/>
    <dgm:cxn modelId="{B594C224-E628-457B-AC7C-0CE207CAF4E1}" type="presOf" srcId="{08FABE7B-313D-43B9-BE0D-55F6FECF9315}" destId="{E3FD5826-AF75-4D97-9DD6-E04F3E96DBC8}" srcOrd="0" destOrd="0" presId="urn:microsoft.com/office/officeart/2005/8/layout/vList5"/>
    <dgm:cxn modelId="{A4F8A26B-60B1-415F-B94F-CBD6D202B981}" type="presOf" srcId="{CB1CD99D-A8D7-4652-B142-97660F63AA3E}" destId="{8773B943-296C-469E-8A82-869442CA7FCE}" srcOrd="0" destOrd="0" presId="urn:microsoft.com/office/officeart/2005/8/layout/vList5"/>
    <dgm:cxn modelId="{D1405770-4C83-4EB0-91B1-DF854D74A5B5}" type="presOf" srcId="{0AB81FE1-D4FC-455B-A54A-A7D3CB51B09F}" destId="{96087690-4ECF-40C3-920B-28680A317F8F}" srcOrd="0" destOrd="0" presId="urn:microsoft.com/office/officeart/2005/8/layout/vList5"/>
    <dgm:cxn modelId="{5C93E1B7-5CD1-4435-A1A8-307065F813E5}" type="presOf" srcId="{63B40CC4-0F8D-46B8-8032-F83A5728BB03}" destId="{77BA915F-9FC7-4929-B0AE-EF0DC286D622}" srcOrd="0" destOrd="0" presId="urn:microsoft.com/office/officeart/2005/8/layout/vList5"/>
    <dgm:cxn modelId="{1EBAEDD0-9B74-40AF-A990-35A370110FE9}" srcId="{08FABE7B-313D-43B9-BE0D-55F6FECF9315}" destId="{0AB81FE1-D4FC-455B-A54A-A7D3CB51B09F}" srcOrd="0" destOrd="0" parTransId="{60460B29-CA21-4D71-8BBD-A672FB7163F7}" sibTransId="{92145280-A1CC-4978-9227-23D00B76B180}"/>
    <dgm:cxn modelId="{7BADD16A-75E1-4368-9C0E-C0647EC49081}" type="presParOf" srcId="{E3FD5826-AF75-4D97-9DD6-E04F3E96DBC8}" destId="{E280189E-6264-4135-BF61-B49B5F663E6B}" srcOrd="0" destOrd="0" presId="urn:microsoft.com/office/officeart/2005/8/layout/vList5"/>
    <dgm:cxn modelId="{A6623A84-F10B-407C-A048-31C024B283E9}" type="presParOf" srcId="{E280189E-6264-4135-BF61-B49B5F663E6B}" destId="{96087690-4ECF-40C3-920B-28680A317F8F}" srcOrd="0" destOrd="0" presId="urn:microsoft.com/office/officeart/2005/8/layout/vList5"/>
    <dgm:cxn modelId="{B39E6C10-13DE-4501-958C-56A4622AB7D0}" type="presParOf" srcId="{E280189E-6264-4135-BF61-B49B5F663E6B}" destId="{8773B943-296C-469E-8A82-869442CA7FCE}" srcOrd="1" destOrd="0" presId="urn:microsoft.com/office/officeart/2005/8/layout/vList5"/>
    <dgm:cxn modelId="{3C01410E-2E77-4601-8105-F0E76FFF122C}" type="presParOf" srcId="{E3FD5826-AF75-4D97-9DD6-E04F3E96DBC8}" destId="{09ED9D06-BD47-48C7-AC59-A602FB3143EB}" srcOrd="1" destOrd="0" presId="urn:microsoft.com/office/officeart/2005/8/layout/vList5"/>
    <dgm:cxn modelId="{90DAAB3E-92B4-4552-8A3F-D149E3B97FAC}" type="presParOf" srcId="{E3FD5826-AF75-4D97-9DD6-E04F3E96DBC8}" destId="{50CC1DA8-D824-421B-AFE8-9F00CCCF22E2}" srcOrd="2" destOrd="0" presId="urn:microsoft.com/office/officeart/2005/8/layout/vList5"/>
    <dgm:cxn modelId="{E179F370-6D37-42E8-9C9D-19E5F1F74236}" type="presParOf" srcId="{50CC1DA8-D824-421B-AFE8-9F00CCCF22E2}" destId="{77BA915F-9FC7-4929-B0AE-EF0DC286D622}" srcOrd="0" destOrd="0" presId="urn:microsoft.com/office/officeart/2005/8/layout/vList5"/>
    <dgm:cxn modelId="{9BFCA007-5D40-47CE-8005-37EAFB975D1C}" type="presParOf" srcId="{50CC1DA8-D824-421B-AFE8-9F00CCCF22E2}" destId="{F3696FA6-CE63-457A-9339-908C3DDF27E5}" srcOrd="1" destOrd="0" presId="urn:microsoft.com/office/officeart/2005/8/layout/vList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7F77C-32AF-4001-8BB6-5BB7FC312248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31CE-A2A4-46BF-A405-769FCFB17D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7F77C-32AF-4001-8BB6-5BB7FC312248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31CE-A2A4-46BF-A405-769FCFB17D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7F77C-32AF-4001-8BB6-5BB7FC312248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31CE-A2A4-46BF-A405-769FCFB17D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7F77C-32AF-4001-8BB6-5BB7FC312248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31CE-A2A4-46BF-A405-769FCFB17D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7F77C-32AF-4001-8BB6-5BB7FC312248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31CE-A2A4-46BF-A405-769FCFB17D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7F77C-32AF-4001-8BB6-5BB7FC312248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31CE-A2A4-46BF-A405-769FCFB17D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7F77C-32AF-4001-8BB6-5BB7FC312248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31CE-A2A4-46BF-A405-769FCFB17D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7F77C-32AF-4001-8BB6-5BB7FC312248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31CE-A2A4-46BF-A405-769FCFB17D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7F77C-32AF-4001-8BB6-5BB7FC312248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31CE-A2A4-46BF-A405-769FCFB17D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7F77C-32AF-4001-8BB6-5BB7FC312248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31CE-A2A4-46BF-A405-769FCFB17D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7F77C-32AF-4001-8BB6-5BB7FC312248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831CE-A2A4-46BF-A405-769FCFB17D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EEA83A-D676-4EEA-A840-D881DF0BE1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7F77C-32AF-4001-8BB6-5BB7FC312248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831CE-A2A4-46BF-A405-769FCFB17D2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0"/>
            <a:ext cx="7772400" cy="2071678"/>
          </a:xfrm>
        </p:spPr>
        <p:txBody>
          <a:bodyPr>
            <a:normAutofit fontScale="90000"/>
          </a:bodyPr>
          <a:lstStyle/>
          <a:p>
            <a:r>
              <a:rPr lang="ru-RU" b="1" smtClean="0"/>
              <a:t>Тема :Товароведение </a:t>
            </a:r>
            <a:r>
              <a:rPr lang="ru-RU" b="1" dirty="0" smtClean="0"/>
              <a:t>мясных товаров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643050"/>
            <a:ext cx="8001056" cy="4714908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1.Химический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 мяса.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2.Классификация мяса.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3.Требования к качеству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мяса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.Маркировка мяса.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5.Принципы 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сортовой разрубки мясных туш и деления мяса.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6.Мясные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продукты: субпродукты, мясо фасованное, мясо домашней птицы, мясные полуфабрикаты.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dirty="0" smtClean="0">
                <a:solidFill>
                  <a:schemeClr val="hlink"/>
                </a:solidFill>
              </a:rPr>
              <a:t>Мясо -</a:t>
            </a:r>
            <a:r>
              <a:rPr lang="ru-RU" b="1" dirty="0" smtClean="0"/>
              <a:t>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8596" y="1500174"/>
            <a:ext cx="4564092" cy="4857783"/>
          </a:xfrm>
        </p:spPr>
        <p:txBody>
          <a:bodyPr>
            <a:noAutofit/>
          </a:bodyPr>
          <a:lstStyle/>
          <a:p>
            <a:pPr marL="0" algn="just" eaLnBrk="1" hangingPunct="1">
              <a:spcBef>
                <a:spcPts val="0"/>
              </a:spcBef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Это туша убойного животного, с которой снята шкура, отделены голова, нижние части конечностей и внутренние органы. </a:t>
            </a:r>
          </a:p>
        </p:txBody>
      </p:sp>
      <p:pic>
        <p:nvPicPr>
          <p:cNvPr id="4100" name="Picture 4" descr="abb2_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72066" y="1500174"/>
            <a:ext cx="3746498" cy="4857784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5"/>
          <p:cNvSpPr>
            <a:spLocks noChangeArrowheads="1" noChangeShapeType="1" noTextEdit="1"/>
          </p:cNvSpPr>
          <p:nvPr/>
        </p:nvSpPr>
        <p:spPr bwMode="auto">
          <a:xfrm>
            <a:off x="755650" y="260350"/>
            <a:ext cx="7993063" cy="1008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3075" name="Text Box 6"/>
          <p:cNvSpPr txBox="1">
            <a:spLocks noChangeArrowheads="1"/>
          </p:cNvSpPr>
          <p:nvPr/>
        </p:nvSpPr>
        <p:spPr bwMode="auto">
          <a:xfrm>
            <a:off x="468313" y="500042"/>
            <a:ext cx="835183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	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состав мяса входят различные ткани животного организма.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Oval 8"/>
          <p:cNvSpPr>
            <a:spLocks noChangeArrowheads="1"/>
          </p:cNvSpPr>
          <p:nvPr/>
        </p:nvSpPr>
        <p:spPr bwMode="auto">
          <a:xfrm>
            <a:off x="3059113" y="2636838"/>
            <a:ext cx="1296987" cy="576262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Ткани</a:t>
            </a:r>
          </a:p>
        </p:txBody>
      </p:sp>
      <p:sp>
        <p:nvSpPr>
          <p:cNvPr id="3077" name="Rectangle 9"/>
          <p:cNvSpPr>
            <a:spLocks noChangeArrowheads="1"/>
          </p:cNvSpPr>
          <p:nvPr/>
        </p:nvSpPr>
        <p:spPr bwMode="auto">
          <a:xfrm>
            <a:off x="4932363" y="2060575"/>
            <a:ext cx="1655762" cy="360363"/>
          </a:xfrm>
          <a:prstGeom prst="rect">
            <a:avLst/>
          </a:prstGeom>
          <a:solidFill>
            <a:srgbClr val="FCE4A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Мышечная</a:t>
            </a:r>
          </a:p>
        </p:txBody>
      </p:sp>
      <p:sp>
        <p:nvSpPr>
          <p:cNvPr id="3078" name="Rectangle 10"/>
          <p:cNvSpPr>
            <a:spLocks noChangeArrowheads="1"/>
          </p:cNvSpPr>
          <p:nvPr/>
        </p:nvSpPr>
        <p:spPr bwMode="auto">
          <a:xfrm>
            <a:off x="4932363" y="2563813"/>
            <a:ext cx="2159000" cy="288925"/>
          </a:xfrm>
          <a:prstGeom prst="rect">
            <a:avLst/>
          </a:prstGeom>
          <a:solidFill>
            <a:srgbClr val="FCE4A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Соединительная</a:t>
            </a:r>
          </a:p>
        </p:txBody>
      </p:sp>
      <p:sp>
        <p:nvSpPr>
          <p:cNvPr id="3079" name="Rectangle 11"/>
          <p:cNvSpPr>
            <a:spLocks noChangeArrowheads="1"/>
          </p:cNvSpPr>
          <p:nvPr/>
        </p:nvSpPr>
        <p:spPr bwMode="auto">
          <a:xfrm>
            <a:off x="4932363" y="2995613"/>
            <a:ext cx="1295400" cy="288925"/>
          </a:xfrm>
          <a:prstGeom prst="rect">
            <a:avLst/>
          </a:prstGeom>
          <a:solidFill>
            <a:srgbClr val="FCE4A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Жировая</a:t>
            </a:r>
          </a:p>
        </p:txBody>
      </p:sp>
      <p:sp>
        <p:nvSpPr>
          <p:cNvPr id="3080" name="Rectangle 12"/>
          <p:cNvSpPr>
            <a:spLocks noChangeArrowheads="1"/>
          </p:cNvSpPr>
          <p:nvPr/>
        </p:nvSpPr>
        <p:spPr bwMode="auto">
          <a:xfrm>
            <a:off x="4932363" y="3429000"/>
            <a:ext cx="1295400" cy="287338"/>
          </a:xfrm>
          <a:prstGeom prst="rect">
            <a:avLst/>
          </a:prstGeom>
          <a:solidFill>
            <a:srgbClr val="FCE4A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Костная</a:t>
            </a:r>
          </a:p>
        </p:txBody>
      </p:sp>
      <p:sp>
        <p:nvSpPr>
          <p:cNvPr id="3081" name="AutoShape 13"/>
          <p:cNvSpPr>
            <a:spLocks/>
          </p:cNvSpPr>
          <p:nvPr/>
        </p:nvSpPr>
        <p:spPr bwMode="auto">
          <a:xfrm>
            <a:off x="4427538" y="1987550"/>
            <a:ext cx="431800" cy="1873250"/>
          </a:xfrm>
          <a:prstGeom prst="leftBrace">
            <a:avLst>
              <a:gd name="adj1" fmla="val 3615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82" name="Text Box 14"/>
          <p:cNvSpPr txBox="1">
            <a:spLocks noChangeArrowheads="1"/>
          </p:cNvSpPr>
          <p:nvPr/>
        </p:nvSpPr>
        <p:spPr bwMode="auto">
          <a:xfrm>
            <a:off x="684213" y="3860800"/>
            <a:ext cx="8135937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 соотношение тканей в мясе влияет: </a:t>
            </a: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	- вид животного, </a:t>
            </a: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	- порода, </a:t>
            </a: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	- пол, </a:t>
            </a: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	- возраст, </a:t>
            </a: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	- упитанность. </a:t>
            </a: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От этих показателей зависит химический состав мяса. Белки представлены в основном мышечной и соединительной тканью.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72"/>
          <p:cNvSpPr txBox="1">
            <a:spLocks noChangeArrowheads="1"/>
          </p:cNvSpPr>
          <p:nvPr/>
        </p:nvSpPr>
        <p:spPr bwMode="auto">
          <a:xfrm>
            <a:off x="1258888" y="765175"/>
            <a:ext cx="1079500" cy="5032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b="1"/>
              <a:t>Белки</a:t>
            </a:r>
          </a:p>
          <a:p>
            <a:pPr eaLnBrk="1" hangingPunct="1"/>
            <a:endParaRPr lang="ru-RU" sz="2000"/>
          </a:p>
        </p:txBody>
      </p:sp>
      <p:sp>
        <p:nvSpPr>
          <p:cNvPr id="8195" name="Text Box 174"/>
          <p:cNvSpPr txBox="1">
            <a:spLocks noChangeArrowheads="1"/>
          </p:cNvSpPr>
          <p:nvPr/>
        </p:nvSpPr>
        <p:spPr bwMode="auto">
          <a:xfrm>
            <a:off x="250825" y="1700213"/>
            <a:ext cx="3117850" cy="24495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600"/>
              <a:t>15-20%,</a:t>
            </a:r>
            <a:r>
              <a:rPr lang="ru-RU" sz="1600">
                <a:solidFill>
                  <a:srgbClr val="808080"/>
                </a:solidFill>
              </a:rPr>
              <a:t> </a:t>
            </a:r>
            <a:r>
              <a:rPr lang="ru-RU" sz="1600"/>
              <a:t>полноценных до 85%</a:t>
            </a:r>
            <a:r>
              <a:rPr lang="ru-RU" sz="1600">
                <a:solidFill>
                  <a:srgbClr val="808080"/>
                </a:solidFill>
              </a:rPr>
              <a:t> </a:t>
            </a:r>
            <a:r>
              <a:rPr lang="ru-RU" sz="1600"/>
              <a:t>в мышечной ткани</a:t>
            </a:r>
            <a:r>
              <a:rPr lang="ru-RU" sz="1600">
                <a:solidFill>
                  <a:srgbClr val="808080"/>
                </a:solidFill>
              </a:rPr>
              <a:t>. </a:t>
            </a:r>
            <a:r>
              <a:rPr lang="ru-RU" sz="1600" i="1">
                <a:solidFill>
                  <a:schemeClr val="tx2"/>
                </a:solidFill>
              </a:rPr>
              <a:t>Это-миозин, актин и актомиозин, миоген, миоглобин, миоальбумин, глобулин, нуклеопротеиды.</a:t>
            </a:r>
            <a:r>
              <a:rPr lang="ru-RU" sz="1600">
                <a:solidFill>
                  <a:srgbClr val="808080"/>
                </a:solidFill>
              </a:rPr>
              <a:t> </a:t>
            </a:r>
            <a:r>
              <a:rPr lang="ru-RU" sz="1600"/>
              <a:t>Неполноценные белки -в соед. ткани: </a:t>
            </a:r>
            <a:r>
              <a:rPr lang="ru-RU" sz="1600" b="1" i="1"/>
              <a:t>коллагеном </a:t>
            </a:r>
            <a:r>
              <a:rPr lang="ru-RU" sz="1600"/>
              <a:t>(«колла» — клей) и </a:t>
            </a:r>
            <a:r>
              <a:rPr lang="ru-RU" sz="1600" b="1" i="1"/>
              <a:t>эластином.</a:t>
            </a:r>
            <a:endParaRPr lang="ru-RU" sz="1600" i="1"/>
          </a:p>
          <a:p>
            <a:pPr eaLnBrk="1" hangingPunct="1"/>
            <a:endParaRPr lang="ru-RU"/>
          </a:p>
        </p:txBody>
      </p:sp>
      <p:sp>
        <p:nvSpPr>
          <p:cNvPr id="8196" name="Text Box 178"/>
          <p:cNvSpPr txBox="1">
            <a:spLocks noChangeArrowheads="1"/>
          </p:cNvSpPr>
          <p:nvPr/>
        </p:nvSpPr>
        <p:spPr bwMode="auto">
          <a:xfrm>
            <a:off x="6804025" y="836613"/>
            <a:ext cx="1182688" cy="5048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b="1"/>
              <a:t>Жиры</a:t>
            </a:r>
          </a:p>
          <a:p>
            <a:pPr eaLnBrk="1" hangingPunct="1"/>
            <a:endParaRPr lang="ru-RU" sz="2000"/>
          </a:p>
        </p:txBody>
      </p:sp>
      <p:sp>
        <p:nvSpPr>
          <p:cNvPr id="8197" name="Text Box 179"/>
          <p:cNvSpPr txBox="1">
            <a:spLocks noChangeArrowheads="1"/>
          </p:cNvSpPr>
          <p:nvPr/>
        </p:nvSpPr>
        <p:spPr bwMode="auto">
          <a:xfrm>
            <a:off x="3779838" y="1557338"/>
            <a:ext cx="28082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/>
          </a:p>
        </p:txBody>
      </p:sp>
      <p:sp>
        <p:nvSpPr>
          <p:cNvPr id="8198" name="Text Box 184"/>
          <p:cNvSpPr txBox="1">
            <a:spLocks noChangeArrowheads="1"/>
          </p:cNvSpPr>
          <p:nvPr/>
        </p:nvSpPr>
        <p:spPr bwMode="auto">
          <a:xfrm>
            <a:off x="6300788" y="1844675"/>
            <a:ext cx="2647950" cy="26638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600" b="1">
                <a:solidFill>
                  <a:schemeClr val="folHlink"/>
                </a:solidFill>
              </a:rPr>
              <a:t>соединение глицерина с жирными кислотами.</a:t>
            </a:r>
          </a:p>
          <a:p>
            <a:pPr eaLnBrk="1" hangingPunct="1"/>
            <a:r>
              <a:rPr lang="ru-RU" sz="1600"/>
              <a:t>20%-улучшают вкус мяса, повышает его, но большое количество жира в мясе ухудшает его вкусовые достоинства и снижает усвояемость, пищевую ценность</a:t>
            </a:r>
          </a:p>
          <a:p>
            <a:pPr eaLnBrk="1" hangingPunct="1"/>
            <a:endParaRPr lang="ru-RU"/>
          </a:p>
        </p:txBody>
      </p:sp>
      <p:sp>
        <p:nvSpPr>
          <p:cNvPr id="8199" name="Text Box 185"/>
          <p:cNvSpPr txBox="1">
            <a:spLocks noChangeArrowheads="1"/>
          </p:cNvSpPr>
          <p:nvPr/>
        </p:nvSpPr>
        <p:spPr bwMode="auto">
          <a:xfrm>
            <a:off x="3995738" y="836613"/>
            <a:ext cx="1368425" cy="342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b="1"/>
              <a:t>Углеводы</a:t>
            </a:r>
          </a:p>
          <a:p>
            <a:pPr eaLnBrk="1" hangingPunct="1"/>
            <a:endParaRPr lang="ru-RU"/>
          </a:p>
        </p:txBody>
      </p:sp>
      <p:sp>
        <p:nvSpPr>
          <p:cNvPr id="8200" name="Text Box 186"/>
          <p:cNvSpPr txBox="1">
            <a:spLocks noChangeArrowheads="1"/>
          </p:cNvSpPr>
          <p:nvPr/>
        </p:nvSpPr>
        <p:spPr bwMode="auto">
          <a:xfrm>
            <a:off x="3708400" y="1557338"/>
            <a:ext cx="2376488" cy="30956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600"/>
              <a:t>представлены гликогеном (животным крахмалом) и продуктами его распада — мальтозой, глюкозой, молочной кислотой и др. Общее количество углеводов в мясе невелико (1%), но они играют большую роль в его созревании.</a:t>
            </a:r>
          </a:p>
          <a:p>
            <a:pPr eaLnBrk="1" hangingPunct="1"/>
            <a:endParaRPr lang="ru-RU"/>
          </a:p>
        </p:txBody>
      </p:sp>
      <p:sp>
        <p:nvSpPr>
          <p:cNvPr id="8201" name="Line 187"/>
          <p:cNvSpPr>
            <a:spLocks noChangeShapeType="1"/>
          </p:cNvSpPr>
          <p:nvPr/>
        </p:nvSpPr>
        <p:spPr bwMode="auto">
          <a:xfrm>
            <a:off x="4716463" y="119697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2" name="Line 188"/>
          <p:cNvSpPr>
            <a:spLocks noChangeShapeType="1"/>
          </p:cNvSpPr>
          <p:nvPr/>
        </p:nvSpPr>
        <p:spPr bwMode="auto">
          <a:xfrm>
            <a:off x="7451725" y="1341438"/>
            <a:ext cx="21590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3" name="Text Box 189"/>
          <p:cNvSpPr txBox="1">
            <a:spLocks noChangeArrowheads="1"/>
          </p:cNvSpPr>
          <p:nvPr/>
        </p:nvSpPr>
        <p:spPr bwMode="auto">
          <a:xfrm>
            <a:off x="684213" y="4508500"/>
            <a:ext cx="19431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sz="1600" b="1">
                <a:solidFill>
                  <a:schemeClr val="hlink"/>
                </a:solidFill>
              </a:rPr>
              <a:t>Минеральные вещества</a:t>
            </a:r>
          </a:p>
          <a:p>
            <a:pPr eaLnBrk="1" hangingPunct="1"/>
            <a:endParaRPr lang="ru-RU">
              <a:solidFill>
                <a:schemeClr val="hlink"/>
              </a:solidFill>
            </a:endParaRPr>
          </a:p>
        </p:txBody>
      </p:sp>
      <p:sp>
        <p:nvSpPr>
          <p:cNvPr id="8204" name="Text Box 190"/>
          <p:cNvSpPr txBox="1">
            <a:spLocks noChangeArrowheads="1"/>
          </p:cNvSpPr>
          <p:nvPr/>
        </p:nvSpPr>
        <p:spPr bwMode="auto">
          <a:xfrm>
            <a:off x="468313" y="5445125"/>
            <a:ext cx="2736850" cy="11525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600"/>
              <a:t>0,8—1,3%.  › </a:t>
            </a:r>
            <a:r>
              <a:rPr lang="ru-RU" sz="1600">
                <a:solidFill>
                  <a:schemeClr val="folHlink"/>
                </a:solidFill>
              </a:rPr>
              <a:t>калия</a:t>
            </a:r>
            <a:r>
              <a:rPr lang="ru-RU" sz="1600"/>
              <a:t> и </a:t>
            </a:r>
            <a:r>
              <a:rPr lang="ru-RU" sz="1600">
                <a:solidFill>
                  <a:schemeClr val="tx2"/>
                </a:solidFill>
              </a:rPr>
              <a:t>фосфора,</a:t>
            </a:r>
            <a:r>
              <a:rPr lang="ru-RU" sz="1600"/>
              <a:t> а также содержатся магний, кальций, железо и др.</a:t>
            </a:r>
          </a:p>
          <a:p>
            <a:pPr eaLnBrk="1" hangingPunct="1"/>
            <a:endParaRPr lang="ru-RU"/>
          </a:p>
        </p:txBody>
      </p:sp>
      <p:sp>
        <p:nvSpPr>
          <p:cNvPr id="8205" name="Line 191"/>
          <p:cNvSpPr>
            <a:spLocks noChangeShapeType="1"/>
          </p:cNvSpPr>
          <p:nvPr/>
        </p:nvSpPr>
        <p:spPr bwMode="auto">
          <a:xfrm>
            <a:off x="1763713" y="5084763"/>
            <a:ext cx="14287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6" name="Text Box 192"/>
          <p:cNvSpPr txBox="1">
            <a:spLocks noChangeArrowheads="1"/>
          </p:cNvSpPr>
          <p:nvPr/>
        </p:nvSpPr>
        <p:spPr bwMode="auto">
          <a:xfrm>
            <a:off x="2484438" y="188913"/>
            <a:ext cx="3889375" cy="5127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sz="2200" b="1">
                <a:solidFill>
                  <a:schemeClr val="folHlink"/>
                </a:solidFill>
              </a:rPr>
              <a:t>Химический состав мяса</a:t>
            </a:r>
          </a:p>
          <a:p>
            <a:pPr eaLnBrk="1" hangingPunct="1"/>
            <a:endParaRPr lang="ru-RU"/>
          </a:p>
        </p:txBody>
      </p:sp>
      <p:sp>
        <p:nvSpPr>
          <p:cNvPr id="8207" name="Line 197"/>
          <p:cNvSpPr>
            <a:spLocks noChangeShapeType="1"/>
          </p:cNvSpPr>
          <p:nvPr/>
        </p:nvSpPr>
        <p:spPr bwMode="auto">
          <a:xfrm>
            <a:off x="1763713" y="126841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8" name="Text Box 198"/>
          <p:cNvSpPr txBox="1">
            <a:spLocks noChangeArrowheads="1"/>
          </p:cNvSpPr>
          <p:nvPr/>
        </p:nvSpPr>
        <p:spPr bwMode="auto">
          <a:xfrm>
            <a:off x="4284663" y="4797425"/>
            <a:ext cx="863600" cy="342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600" b="1">
                <a:solidFill>
                  <a:schemeClr val="folHlink"/>
                </a:solidFill>
              </a:rPr>
              <a:t>Вода</a:t>
            </a:r>
            <a:endParaRPr lang="ru-RU">
              <a:solidFill>
                <a:schemeClr val="folHlink"/>
              </a:solidFill>
            </a:endParaRPr>
          </a:p>
        </p:txBody>
      </p:sp>
      <p:sp>
        <p:nvSpPr>
          <p:cNvPr id="8209" name="Text Box 199"/>
          <p:cNvSpPr txBox="1">
            <a:spLocks noChangeArrowheads="1"/>
          </p:cNvSpPr>
          <p:nvPr/>
        </p:nvSpPr>
        <p:spPr bwMode="auto">
          <a:xfrm>
            <a:off x="3779838" y="5589588"/>
            <a:ext cx="1857375" cy="901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1400" b="1"/>
              <a:t>48—78%.</a:t>
            </a:r>
            <a:r>
              <a:rPr lang="ru-RU" sz="1400"/>
              <a:t> Чем больше жира, тем меньше в мясе воды.</a:t>
            </a:r>
            <a:endParaRPr lang="ru-RU"/>
          </a:p>
        </p:txBody>
      </p:sp>
      <p:sp>
        <p:nvSpPr>
          <p:cNvPr id="8210" name="Line 200"/>
          <p:cNvSpPr>
            <a:spLocks noChangeShapeType="1"/>
          </p:cNvSpPr>
          <p:nvPr/>
        </p:nvSpPr>
        <p:spPr bwMode="auto">
          <a:xfrm>
            <a:off x="4716463" y="515778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8211" name="Picture 204" descr="okornak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724400"/>
            <a:ext cx="28797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2" name="Line 205"/>
          <p:cNvSpPr>
            <a:spLocks noChangeShapeType="1"/>
          </p:cNvSpPr>
          <p:nvPr/>
        </p:nvSpPr>
        <p:spPr bwMode="auto">
          <a:xfrm flipH="1">
            <a:off x="3492500" y="692150"/>
            <a:ext cx="142875" cy="616585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3" name="Line 206"/>
          <p:cNvSpPr>
            <a:spLocks noChangeShapeType="1"/>
          </p:cNvSpPr>
          <p:nvPr/>
        </p:nvSpPr>
        <p:spPr bwMode="auto">
          <a:xfrm flipH="1">
            <a:off x="2051050" y="476250"/>
            <a:ext cx="433388" cy="288925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4" name="Line 207"/>
          <p:cNvSpPr>
            <a:spLocks noChangeShapeType="1"/>
          </p:cNvSpPr>
          <p:nvPr/>
        </p:nvSpPr>
        <p:spPr bwMode="auto">
          <a:xfrm>
            <a:off x="6372225" y="476250"/>
            <a:ext cx="863600" cy="360363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5" name="Line 208"/>
          <p:cNvSpPr>
            <a:spLocks noChangeShapeType="1"/>
          </p:cNvSpPr>
          <p:nvPr/>
        </p:nvSpPr>
        <p:spPr bwMode="auto">
          <a:xfrm flipH="1">
            <a:off x="2627313" y="4868863"/>
            <a:ext cx="865187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6" name="Line 209"/>
          <p:cNvSpPr>
            <a:spLocks noChangeShapeType="1"/>
          </p:cNvSpPr>
          <p:nvPr/>
        </p:nvSpPr>
        <p:spPr bwMode="auto">
          <a:xfrm>
            <a:off x="3563938" y="4724400"/>
            <a:ext cx="720725" cy="144463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7" name="Line 210"/>
          <p:cNvSpPr>
            <a:spLocks noChangeShapeType="1"/>
          </p:cNvSpPr>
          <p:nvPr/>
        </p:nvSpPr>
        <p:spPr bwMode="auto">
          <a:xfrm flipH="1">
            <a:off x="1763713" y="6597650"/>
            <a:ext cx="1728787" cy="26035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8" name="Line 211"/>
          <p:cNvSpPr>
            <a:spLocks noChangeShapeType="1"/>
          </p:cNvSpPr>
          <p:nvPr/>
        </p:nvSpPr>
        <p:spPr bwMode="auto">
          <a:xfrm>
            <a:off x="3492500" y="6597650"/>
            <a:ext cx="1727200" cy="26035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61048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1547813" y="44450"/>
            <a:ext cx="69135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i="1" dirty="0">
                <a:solidFill>
                  <a:srgbClr val="0000FF"/>
                </a:solidFill>
              </a:rPr>
              <a:t>Классификация </a:t>
            </a:r>
            <a:r>
              <a:rPr lang="ru-RU" sz="2800" b="1" i="1" dirty="0" smtClean="0">
                <a:solidFill>
                  <a:srgbClr val="0000FF"/>
                </a:solidFill>
              </a:rPr>
              <a:t> </a:t>
            </a:r>
            <a:r>
              <a:rPr lang="ru-RU" sz="2800" b="1" i="1" dirty="0">
                <a:solidFill>
                  <a:srgbClr val="0000FF"/>
                </a:solidFill>
              </a:rPr>
              <a:t>мяса:</a:t>
            </a:r>
          </a:p>
        </p:txBody>
      </p:sp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323850" y="357188"/>
            <a:ext cx="882015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arenR"/>
            </a:pPr>
            <a:r>
              <a:rPr lang="ru-RU" b="1" i="1" dirty="0"/>
              <a:t>По виду убойных животных</a:t>
            </a:r>
            <a:r>
              <a:rPr lang="ru-RU" b="1" dirty="0"/>
              <a:t>:</a:t>
            </a:r>
          </a:p>
          <a:p>
            <a:pPr marL="342900" indent="-342900"/>
            <a:r>
              <a:rPr lang="ru-RU" dirty="0"/>
              <a:t>	- мясо крупного рогатого скота, </a:t>
            </a:r>
          </a:p>
          <a:p>
            <a:pPr marL="342900" indent="-342900"/>
            <a:r>
              <a:rPr lang="ru-RU" dirty="0"/>
              <a:t>	- мясо свиней, </a:t>
            </a:r>
          </a:p>
          <a:p>
            <a:pPr marL="342900" indent="-342900"/>
            <a:r>
              <a:rPr lang="ru-RU" dirty="0"/>
              <a:t>	- мясо овец;</a:t>
            </a:r>
          </a:p>
          <a:p>
            <a:pPr marL="342900" indent="-342900"/>
            <a:r>
              <a:rPr lang="ru-RU" i="1" dirty="0"/>
              <a:t>2) </a:t>
            </a:r>
            <a:r>
              <a:rPr lang="ru-RU" b="1" i="1" dirty="0"/>
              <a:t>По полу животного</a:t>
            </a:r>
            <a:r>
              <a:rPr lang="ru-RU" b="1" dirty="0"/>
              <a:t>, </a:t>
            </a:r>
          </a:p>
          <a:p>
            <a:pPr marL="342900" indent="-342900"/>
            <a:r>
              <a:rPr lang="ru-RU" b="1" i="1" dirty="0"/>
              <a:t>3)</a:t>
            </a:r>
            <a:r>
              <a:rPr lang="ru-RU" b="1" dirty="0"/>
              <a:t> </a:t>
            </a:r>
            <a:r>
              <a:rPr lang="ru-RU" b="1" i="1" dirty="0"/>
              <a:t>По возрасту, </a:t>
            </a:r>
          </a:p>
          <a:p>
            <a:pPr marL="342900" indent="-342900"/>
            <a:r>
              <a:rPr lang="ru-RU" b="1" i="1" dirty="0"/>
              <a:t>4) По упитанности </a:t>
            </a:r>
            <a:r>
              <a:rPr lang="ru-RU" i="1" dirty="0"/>
              <a:t>мясо говядины и баранины</a:t>
            </a:r>
            <a:r>
              <a:rPr lang="ru-RU" dirty="0"/>
              <a:t> подразделяют на </a:t>
            </a:r>
            <a:r>
              <a:rPr lang="ru-RU" dirty="0">
                <a:solidFill>
                  <a:srgbClr val="3627F3"/>
                </a:solidFill>
              </a:rPr>
              <a:t>мясо первой и второй категорий</a:t>
            </a:r>
            <a:r>
              <a:rPr lang="ru-RU" dirty="0"/>
              <a:t> в зависимости от степени развития мышечной ткани и подкожного жира;  </a:t>
            </a:r>
          </a:p>
          <a:p>
            <a:pPr marL="342900" indent="-342900"/>
            <a:r>
              <a:rPr lang="ru-RU" i="1" dirty="0"/>
              <a:t>5) </a:t>
            </a:r>
            <a:r>
              <a:rPr lang="ru-RU" b="1" i="1" dirty="0"/>
              <a:t>Свинину</a:t>
            </a:r>
            <a:r>
              <a:rPr lang="ru-RU" b="1" dirty="0"/>
              <a:t> </a:t>
            </a:r>
            <a:r>
              <a:rPr lang="ru-RU" dirty="0"/>
              <a:t>делят в зависимости </a:t>
            </a:r>
            <a:r>
              <a:rPr lang="ru-RU" i="1" dirty="0"/>
              <a:t>от качества</a:t>
            </a:r>
            <a:r>
              <a:rPr lang="ru-RU" dirty="0"/>
              <a:t> на пять категорий:</a:t>
            </a:r>
          </a:p>
          <a:p>
            <a:pPr marL="342900" indent="-342900"/>
            <a:r>
              <a:rPr lang="ru-RU" dirty="0"/>
              <a:t>	- </a:t>
            </a:r>
            <a:r>
              <a:rPr lang="en-US" dirty="0"/>
              <a:t>I</a:t>
            </a:r>
            <a:r>
              <a:rPr lang="ru-RU" dirty="0"/>
              <a:t> категория – </a:t>
            </a:r>
            <a:r>
              <a:rPr lang="ru-RU" dirty="0">
                <a:solidFill>
                  <a:srgbClr val="3627F3"/>
                </a:solidFill>
              </a:rPr>
              <a:t>беконная</a:t>
            </a:r>
            <a:r>
              <a:rPr lang="ru-RU" dirty="0"/>
              <a:t> свинина,</a:t>
            </a:r>
          </a:p>
          <a:p>
            <a:pPr marL="342900" indent="-342900"/>
            <a:r>
              <a:rPr lang="ru-RU" dirty="0"/>
              <a:t>	- </a:t>
            </a:r>
            <a:r>
              <a:rPr lang="en-US" dirty="0"/>
              <a:t>II</a:t>
            </a:r>
            <a:r>
              <a:rPr lang="ru-RU" dirty="0"/>
              <a:t> категория – </a:t>
            </a:r>
            <a:r>
              <a:rPr lang="ru-RU" dirty="0">
                <a:solidFill>
                  <a:srgbClr val="3627F3"/>
                </a:solidFill>
              </a:rPr>
              <a:t>обрезная</a:t>
            </a:r>
            <a:r>
              <a:rPr lang="ru-RU" dirty="0"/>
              <a:t> свинина или </a:t>
            </a:r>
            <a:r>
              <a:rPr lang="ru-RU" dirty="0">
                <a:solidFill>
                  <a:srgbClr val="3627F3"/>
                </a:solidFill>
              </a:rPr>
              <a:t>мясо молодняка</a:t>
            </a:r>
            <a:r>
              <a:rPr lang="ru-RU" dirty="0"/>
              <a:t>;</a:t>
            </a:r>
          </a:p>
          <a:p>
            <a:pPr marL="342900" indent="-342900"/>
            <a:r>
              <a:rPr lang="ru-RU" dirty="0"/>
              <a:t>	- </a:t>
            </a:r>
            <a:r>
              <a:rPr lang="en-US" dirty="0"/>
              <a:t>III</a:t>
            </a:r>
            <a:r>
              <a:rPr lang="ru-RU" dirty="0"/>
              <a:t> категория – </a:t>
            </a:r>
            <a:r>
              <a:rPr lang="ru-RU" dirty="0">
                <a:solidFill>
                  <a:srgbClr val="3627F3"/>
                </a:solidFill>
              </a:rPr>
              <a:t>жирная</a:t>
            </a:r>
            <a:r>
              <a:rPr lang="ru-RU" dirty="0"/>
              <a:t> свинина;</a:t>
            </a:r>
          </a:p>
          <a:p>
            <a:pPr marL="342900" indent="-342900"/>
            <a:r>
              <a:rPr lang="ru-RU" dirty="0"/>
              <a:t>	- </a:t>
            </a:r>
            <a:r>
              <a:rPr lang="en-US" dirty="0"/>
              <a:t>IV </a:t>
            </a:r>
            <a:r>
              <a:rPr lang="ru-RU" dirty="0"/>
              <a:t>категория – свинина </a:t>
            </a:r>
            <a:r>
              <a:rPr lang="ru-RU" dirty="0">
                <a:solidFill>
                  <a:srgbClr val="3627F3"/>
                </a:solidFill>
              </a:rPr>
              <a:t>для промышленной переработки</a:t>
            </a:r>
            <a:r>
              <a:rPr lang="ru-RU" dirty="0"/>
              <a:t>;</a:t>
            </a:r>
          </a:p>
          <a:p>
            <a:pPr marL="342900" indent="-342900"/>
            <a:r>
              <a:rPr lang="ru-RU" dirty="0"/>
              <a:t>	- </a:t>
            </a:r>
            <a:r>
              <a:rPr lang="en-US" dirty="0"/>
              <a:t>V</a:t>
            </a:r>
            <a:r>
              <a:rPr lang="ru-RU" dirty="0"/>
              <a:t> категория – </a:t>
            </a:r>
            <a:r>
              <a:rPr lang="ru-RU" dirty="0">
                <a:solidFill>
                  <a:srgbClr val="3627F3"/>
                </a:solidFill>
              </a:rPr>
              <a:t>молочные поросята</a:t>
            </a:r>
            <a:r>
              <a:rPr lang="ru-RU" dirty="0"/>
              <a:t> (весом 3 – 6 кг);</a:t>
            </a:r>
          </a:p>
          <a:p>
            <a:pPr marL="342900" indent="-342900"/>
            <a:r>
              <a:rPr lang="ru-RU" i="1" dirty="0"/>
              <a:t>6) </a:t>
            </a:r>
            <a:r>
              <a:rPr lang="ru-RU" b="1" i="1" dirty="0"/>
              <a:t>По термическому состоянию</a:t>
            </a:r>
            <a:r>
              <a:rPr lang="ru-RU" b="1" dirty="0"/>
              <a:t>:</a:t>
            </a:r>
          </a:p>
          <a:p>
            <a:pPr marL="342900" indent="-342900"/>
            <a:r>
              <a:rPr lang="ru-RU" dirty="0"/>
              <a:t>	- </a:t>
            </a:r>
            <a:r>
              <a:rPr lang="ru-RU" dirty="0">
                <a:solidFill>
                  <a:srgbClr val="3627F3"/>
                </a:solidFill>
              </a:rPr>
              <a:t>охлажденное</a:t>
            </a:r>
            <a:r>
              <a:rPr lang="ru-RU" dirty="0"/>
              <a:t>: температура в толще 0…+4 С,</a:t>
            </a:r>
          </a:p>
          <a:p>
            <a:pPr marL="342900" indent="-342900"/>
            <a:r>
              <a:rPr lang="ru-RU" dirty="0"/>
              <a:t>	- </a:t>
            </a:r>
            <a:r>
              <a:rPr lang="ru-RU" dirty="0">
                <a:solidFill>
                  <a:srgbClr val="3627F3"/>
                </a:solidFill>
              </a:rPr>
              <a:t>замороженное</a:t>
            </a:r>
            <a:r>
              <a:rPr lang="ru-RU" dirty="0"/>
              <a:t>: температура в толще -8 С,</a:t>
            </a:r>
          </a:p>
          <a:p>
            <a:pPr marL="342900" indent="-342900"/>
            <a:r>
              <a:rPr lang="ru-RU" dirty="0"/>
              <a:t>	- </a:t>
            </a:r>
            <a:r>
              <a:rPr lang="ru-RU" dirty="0">
                <a:solidFill>
                  <a:srgbClr val="3627F3"/>
                </a:solidFill>
              </a:rPr>
              <a:t>подмороженное</a:t>
            </a:r>
            <a:r>
              <a:rPr lang="ru-RU" dirty="0"/>
              <a:t>: температура в толще -2…+3 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44000" cy="756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Оценка качества мяса</a:t>
            </a: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88848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323850" y="692150"/>
            <a:ext cx="8497888" cy="47705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i="1" dirty="0" smtClean="0">
                <a:solidFill>
                  <a:srgbClr val="CC3300"/>
                </a:solidFill>
              </a:rPr>
              <a:t>Маркировка (клеймение) мяса:</a:t>
            </a:r>
            <a:endParaRPr lang="ru-RU" sz="2800" b="1" i="1" dirty="0">
              <a:solidFill>
                <a:srgbClr val="CC3300"/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ru-RU" sz="2400" i="1" dirty="0"/>
              <a:t>	</a:t>
            </a:r>
            <a:r>
              <a:rPr lang="ru-RU" sz="2400" b="1" dirty="0"/>
              <a:t>После прохождения</a:t>
            </a:r>
            <a:r>
              <a:rPr lang="ru-RU" sz="2400" b="1" i="1" dirty="0"/>
              <a:t> санитарно-ветеринарной экспертизы </a:t>
            </a:r>
            <a:r>
              <a:rPr lang="ru-RU" sz="2400" b="1" dirty="0"/>
              <a:t> на мясо ставится клеймо </a:t>
            </a:r>
            <a:r>
              <a:rPr lang="ru-RU" sz="2400" b="1" i="1" dirty="0">
                <a:solidFill>
                  <a:srgbClr val="3627F3"/>
                </a:solidFill>
              </a:rPr>
              <a:t>овальной</a:t>
            </a:r>
            <a:r>
              <a:rPr lang="ru-RU" sz="2400" b="1" i="1" dirty="0"/>
              <a:t> формы.</a:t>
            </a:r>
          </a:p>
          <a:p>
            <a:pPr algn="just">
              <a:spcBef>
                <a:spcPct val="50000"/>
              </a:spcBef>
            </a:pPr>
            <a:r>
              <a:rPr lang="ru-RU" sz="2400" b="1" i="1" dirty="0"/>
              <a:t>	</a:t>
            </a:r>
            <a:r>
              <a:rPr lang="ru-RU" sz="2400" b="1" dirty="0"/>
              <a:t>После прохождения </a:t>
            </a:r>
            <a:r>
              <a:rPr lang="ru-RU" sz="2400" b="1" i="1" dirty="0"/>
              <a:t>товароведной</a:t>
            </a:r>
            <a:r>
              <a:rPr lang="ru-RU" sz="2400" b="1" dirty="0"/>
              <a:t> экспертизы:</a:t>
            </a:r>
          </a:p>
          <a:p>
            <a:pPr algn="just">
              <a:spcBef>
                <a:spcPct val="50000"/>
              </a:spcBef>
              <a:buFontTx/>
              <a:buChar char="-"/>
            </a:pPr>
            <a:r>
              <a:rPr lang="ru-RU" sz="2400" b="1" dirty="0"/>
              <a:t> говядина </a:t>
            </a:r>
            <a:r>
              <a:rPr lang="en-US" sz="2400" b="1" dirty="0"/>
              <a:t>I</a:t>
            </a:r>
            <a:r>
              <a:rPr lang="ru-RU" sz="2400" b="1" dirty="0"/>
              <a:t> категории – </a:t>
            </a:r>
            <a:r>
              <a:rPr lang="ru-RU" sz="2400" b="1" i="1" dirty="0"/>
              <a:t>клеймо </a:t>
            </a:r>
            <a:r>
              <a:rPr lang="ru-RU" sz="2400" b="1" i="1" dirty="0">
                <a:solidFill>
                  <a:srgbClr val="3627F3"/>
                </a:solidFill>
              </a:rPr>
              <a:t>круглой</a:t>
            </a:r>
            <a:r>
              <a:rPr lang="ru-RU" sz="2400" b="1" i="1" dirty="0"/>
              <a:t> формы;</a:t>
            </a:r>
          </a:p>
          <a:p>
            <a:pPr algn="just">
              <a:spcBef>
                <a:spcPct val="50000"/>
              </a:spcBef>
              <a:buFontTx/>
              <a:buChar char="-"/>
            </a:pPr>
            <a:r>
              <a:rPr lang="ru-RU" sz="2400" b="1" dirty="0"/>
              <a:t> говядина </a:t>
            </a:r>
            <a:r>
              <a:rPr lang="en-US" sz="2400" b="1" dirty="0"/>
              <a:t>II</a:t>
            </a:r>
            <a:r>
              <a:rPr lang="ru-RU" sz="2400" b="1" dirty="0"/>
              <a:t> категории – </a:t>
            </a:r>
            <a:r>
              <a:rPr lang="ru-RU" sz="2400" b="1" i="1" dirty="0"/>
              <a:t>клеймо </a:t>
            </a:r>
            <a:r>
              <a:rPr lang="ru-RU" sz="2400" b="1" i="1" dirty="0">
                <a:solidFill>
                  <a:srgbClr val="3627F3"/>
                </a:solidFill>
              </a:rPr>
              <a:t>квадратной</a:t>
            </a:r>
            <a:r>
              <a:rPr lang="ru-RU" sz="2400" b="1" i="1" dirty="0"/>
              <a:t> формы;</a:t>
            </a:r>
          </a:p>
          <a:p>
            <a:pPr algn="just">
              <a:spcBef>
                <a:spcPct val="50000"/>
              </a:spcBef>
              <a:buFontTx/>
              <a:buChar char="-"/>
            </a:pPr>
            <a:r>
              <a:rPr lang="ru-RU" sz="2400" b="1" dirty="0"/>
              <a:t> тощая говядина – </a:t>
            </a:r>
            <a:r>
              <a:rPr lang="ru-RU" sz="2400" b="1" i="1" dirty="0"/>
              <a:t>клеймо </a:t>
            </a:r>
            <a:r>
              <a:rPr lang="ru-RU" sz="2400" b="1" i="1" dirty="0">
                <a:solidFill>
                  <a:srgbClr val="3627F3"/>
                </a:solidFill>
              </a:rPr>
              <a:t>треугольной</a:t>
            </a:r>
            <a:r>
              <a:rPr lang="ru-RU" sz="2400" b="1" i="1" dirty="0"/>
              <a:t> формы;</a:t>
            </a:r>
          </a:p>
          <a:p>
            <a:pPr algn="just">
              <a:spcBef>
                <a:spcPct val="50000"/>
              </a:spcBef>
              <a:buFontTx/>
              <a:buChar char="-"/>
            </a:pPr>
            <a:r>
              <a:rPr lang="ru-RU" sz="2400" b="1" dirty="0"/>
              <a:t> молочные поросята – </a:t>
            </a:r>
            <a:r>
              <a:rPr lang="ru-RU" sz="2400" b="1" i="1" dirty="0"/>
              <a:t>клеймо </a:t>
            </a:r>
            <a:r>
              <a:rPr lang="ru-RU" sz="2400" b="1" i="1" dirty="0">
                <a:solidFill>
                  <a:srgbClr val="3627F3"/>
                </a:solidFill>
              </a:rPr>
              <a:t>овальной</a:t>
            </a:r>
            <a:r>
              <a:rPr lang="ru-RU" sz="2400" b="1" i="1" dirty="0"/>
              <a:t> формы;</a:t>
            </a:r>
          </a:p>
          <a:p>
            <a:pPr algn="just">
              <a:spcBef>
                <a:spcPct val="50000"/>
              </a:spcBef>
              <a:buFontTx/>
              <a:buChar char="-"/>
            </a:pPr>
            <a:r>
              <a:rPr lang="ru-RU" sz="2400" b="1" i="1" dirty="0"/>
              <a:t> </a:t>
            </a:r>
            <a:r>
              <a:rPr lang="ru-RU" sz="2400" b="1" dirty="0"/>
              <a:t>субпродукты – </a:t>
            </a:r>
            <a:r>
              <a:rPr lang="ru-RU" sz="2400" b="1" i="1" dirty="0"/>
              <a:t>клеймо </a:t>
            </a:r>
            <a:r>
              <a:rPr lang="ru-RU" sz="2400" b="1" i="1" dirty="0">
                <a:solidFill>
                  <a:srgbClr val="3627F3"/>
                </a:solidFill>
              </a:rPr>
              <a:t>овальной</a:t>
            </a:r>
            <a:r>
              <a:rPr lang="ru-RU" sz="2400" b="1" i="1" dirty="0"/>
              <a:t> формы меньшего размера.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358246" cy="3286148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100" b="1" i="1" dirty="0" smtClean="0">
                <a:solidFill>
                  <a:schemeClr val="tx1"/>
                </a:solidFill>
              </a:rPr>
              <a:t/>
            </a:r>
            <a:br>
              <a:rPr lang="ru-RU" sz="3100" b="1" i="1" dirty="0" smtClean="0">
                <a:solidFill>
                  <a:schemeClr val="tx1"/>
                </a:solidFill>
              </a:rPr>
            </a:br>
            <a:r>
              <a:rPr lang="ru-RU" sz="3100" b="1" dirty="0" smtClean="0">
                <a:solidFill>
                  <a:schemeClr val="tx1"/>
                </a:solidFill>
              </a:rPr>
              <a:t>Убой и первичную обработку свиней  на мясокомбинатах проводят на поточно-механизированных линиях. Первичная обработка включает следующие операции: оглушение животных током, обескровливание, опаливание, съем шкуры, нутровка, разделка</a:t>
            </a:r>
            <a:r>
              <a:rPr lang="ru-RU" sz="3100" dirty="0" smtClean="0"/>
              <a:t> </a:t>
            </a:r>
            <a:r>
              <a:rPr lang="ru-RU" sz="5400" dirty="0" smtClean="0"/>
              <a:t/>
            </a:r>
            <a:br>
              <a:rPr lang="ru-RU" sz="5400" dirty="0" smtClean="0"/>
            </a:br>
            <a:endParaRPr lang="ru-RU" dirty="0"/>
          </a:p>
        </p:txBody>
      </p:sp>
      <p:pic>
        <p:nvPicPr>
          <p:cNvPr id="4" name="Содержимое 3" descr="52508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4414" y="3214686"/>
            <a:ext cx="6786610" cy="33575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ChangeArrowheads="1"/>
          </p:cNvSpPr>
          <p:nvPr/>
        </p:nvSpPr>
        <p:spPr bwMode="auto">
          <a:xfrm rot="10800000" flipV="1">
            <a:off x="0" y="210850"/>
            <a:ext cx="88201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3200" b="1" dirty="0" smtClean="0"/>
              <a:t>Схема разделки свиной туши</a:t>
            </a:r>
            <a:endParaRPr lang="ru-RU" sz="3200" b="1" dirty="0"/>
          </a:p>
        </p:txBody>
      </p:sp>
      <p:pic>
        <p:nvPicPr>
          <p:cNvPr id="13315" name="Picture 5"/>
          <p:cNvPicPr>
            <a:picLocks noChangeAspect="1" noChangeArrowheads="1"/>
          </p:cNvPicPr>
          <p:nvPr/>
        </p:nvPicPr>
        <p:blipFill>
          <a:blip r:embed="rId2"/>
          <a:srcRect l="3687" t="53413" r="35313" b="706"/>
          <a:stretch>
            <a:fillRect/>
          </a:stretch>
        </p:blipFill>
        <p:spPr bwMode="auto">
          <a:xfrm>
            <a:off x="755650" y="1125538"/>
            <a:ext cx="7559675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Freeform 12"/>
          <p:cNvSpPr>
            <a:spLocks/>
          </p:cNvSpPr>
          <p:nvPr/>
        </p:nvSpPr>
        <p:spPr bwMode="auto">
          <a:xfrm>
            <a:off x="971550" y="1341438"/>
            <a:ext cx="1800225" cy="1150937"/>
          </a:xfrm>
          <a:custGeom>
            <a:avLst/>
            <a:gdLst>
              <a:gd name="T0" fmla="*/ 0 w 1134"/>
              <a:gd name="T1" fmla="*/ 1150937 h 725"/>
              <a:gd name="T2" fmla="*/ 1296988 w 1134"/>
              <a:gd name="T3" fmla="*/ 1150937 h 725"/>
              <a:gd name="T4" fmla="*/ 1800225 w 1134"/>
              <a:gd name="T5" fmla="*/ 0 h 725"/>
              <a:gd name="T6" fmla="*/ 1584325 w 1134"/>
              <a:gd name="T7" fmla="*/ 0 h 725"/>
              <a:gd name="T8" fmla="*/ 863600 w 1134"/>
              <a:gd name="T9" fmla="*/ 142875 h 725"/>
              <a:gd name="T10" fmla="*/ 576263 w 1134"/>
              <a:gd name="T11" fmla="*/ 215900 h 725"/>
              <a:gd name="T12" fmla="*/ 431800 w 1134"/>
              <a:gd name="T13" fmla="*/ 287337 h 725"/>
              <a:gd name="T14" fmla="*/ 287338 w 1134"/>
              <a:gd name="T15" fmla="*/ 574675 h 725"/>
              <a:gd name="T16" fmla="*/ 215900 w 1134"/>
              <a:gd name="T17" fmla="*/ 647700 h 725"/>
              <a:gd name="T18" fmla="*/ 71438 w 1134"/>
              <a:gd name="T19" fmla="*/ 863600 h 725"/>
              <a:gd name="T20" fmla="*/ 0 w 1134"/>
              <a:gd name="T21" fmla="*/ 1008062 h 725"/>
              <a:gd name="T22" fmla="*/ 0 w 1134"/>
              <a:gd name="T23" fmla="*/ 1150937 h 72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134" h="725">
                <a:moveTo>
                  <a:pt x="0" y="725"/>
                </a:moveTo>
                <a:lnTo>
                  <a:pt x="817" y="725"/>
                </a:lnTo>
                <a:lnTo>
                  <a:pt x="1134" y="0"/>
                </a:lnTo>
                <a:lnTo>
                  <a:pt x="998" y="0"/>
                </a:lnTo>
                <a:lnTo>
                  <a:pt x="544" y="90"/>
                </a:lnTo>
                <a:lnTo>
                  <a:pt x="363" y="136"/>
                </a:lnTo>
                <a:lnTo>
                  <a:pt x="272" y="181"/>
                </a:lnTo>
                <a:lnTo>
                  <a:pt x="181" y="362"/>
                </a:lnTo>
                <a:lnTo>
                  <a:pt x="136" y="408"/>
                </a:lnTo>
                <a:lnTo>
                  <a:pt x="45" y="544"/>
                </a:lnTo>
                <a:lnTo>
                  <a:pt x="0" y="635"/>
                </a:lnTo>
                <a:lnTo>
                  <a:pt x="0" y="725"/>
                </a:lnTo>
                <a:close/>
              </a:path>
            </a:pathLst>
          </a:custGeom>
          <a:solidFill>
            <a:srgbClr val="3627F3">
              <a:alpha val="749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37" name="Freeform 25"/>
          <p:cNvSpPr>
            <a:spLocks/>
          </p:cNvSpPr>
          <p:nvPr/>
        </p:nvSpPr>
        <p:spPr bwMode="auto">
          <a:xfrm>
            <a:off x="1704975" y="1304925"/>
            <a:ext cx="4510088" cy="1195388"/>
          </a:xfrm>
          <a:custGeom>
            <a:avLst/>
            <a:gdLst>
              <a:gd name="T0" fmla="*/ 355 w 2841"/>
              <a:gd name="T1" fmla="*/ 748 h 753"/>
              <a:gd name="T2" fmla="*/ 354 w 2841"/>
              <a:gd name="T3" fmla="*/ 732 h 753"/>
              <a:gd name="T4" fmla="*/ 384 w 2841"/>
              <a:gd name="T5" fmla="*/ 690 h 753"/>
              <a:gd name="T6" fmla="*/ 456 w 2841"/>
              <a:gd name="T7" fmla="*/ 546 h 753"/>
              <a:gd name="T8" fmla="*/ 581 w 2841"/>
              <a:gd name="T9" fmla="*/ 249 h 753"/>
              <a:gd name="T10" fmla="*/ 627 w 2841"/>
              <a:gd name="T11" fmla="*/ 159 h 753"/>
              <a:gd name="T12" fmla="*/ 672 w 2841"/>
              <a:gd name="T13" fmla="*/ 23 h 753"/>
              <a:gd name="T14" fmla="*/ 717 w 2841"/>
              <a:gd name="T15" fmla="*/ 23 h 753"/>
              <a:gd name="T16" fmla="*/ 1035 w 2841"/>
              <a:gd name="T17" fmla="*/ 68 h 753"/>
              <a:gd name="T18" fmla="*/ 1352 w 2841"/>
              <a:gd name="T19" fmla="*/ 113 h 753"/>
              <a:gd name="T20" fmla="*/ 1625 w 2841"/>
              <a:gd name="T21" fmla="*/ 159 h 753"/>
              <a:gd name="T22" fmla="*/ 1851 w 2841"/>
              <a:gd name="T23" fmla="*/ 204 h 753"/>
              <a:gd name="T24" fmla="*/ 2078 w 2841"/>
              <a:gd name="T25" fmla="*/ 204 h 753"/>
              <a:gd name="T26" fmla="*/ 2350 w 2841"/>
              <a:gd name="T27" fmla="*/ 159 h 753"/>
              <a:gd name="T28" fmla="*/ 2532 w 2841"/>
              <a:gd name="T29" fmla="*/ 159 h 753"/>
              <a:gd name="T30" fmla="*/ 2577 w 2841"/>
              <a:gd name="T31" fmla="*/ 159 h 753"/>
              <a:gd name="T32" fmla="*/ 2532 w 2841"/>
              <a:gd name="T33" fmla="*/ 385 h 753"/>
              <a:gd name="T34" fmla="*/ 2486 w 2841"/>
              <a:gd name="T35" fmla="*/ 658 h 753"/>
              <a:gd name="T36" fmla="*/ 2484 w 2841"/>
              <a:gd name="T37" fmla="*/ 684 h 753"/>
              <a:gd name="T38" fmla="*/ 2486 w 2841"/>
              <a:gd name="T39" fmla="*/ 703 h 753"/>
              <a:gd name="T40" fmla="*/ 355 w 2841"/>
              <a:gd name="T41" fmla="*/ 748 h 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841" h="753">
                <a:moveTo>
                  <a:pt x="355" y="748"/>
                </a:moveTo>
                <a:cubicBezTo>
                  <a:pt x="0" y="753"/>
                  <a:pt x="349" y="742"/>
                  <a:pt x="354" y="732"/>
                </a:cubicBezTo>
                <a:cubicBezTo>
                  <a:pt x="359" y="722"/>
                  <a:pt x="367" y="721"/>
                  <a:pt x="384" y="690"/>
                </a:cubicBezTo>
                <a:cubicBezTo>
                  <a:pt x="401" y="659"/>
                  <a:pt x="423" y="620"/>
                  <a:pt x="456" y="546"/>
                </a:cubicBezTo>
                <a:cubicBezTo>
                  <a:pt x="489" y="472"/>
                  <a:pt x="553" y="313"/>
                  <a:pt x="581" y="249"/>
                </a:cubicBezTo>
                <a:cubicBezTo>
                  <a:pt x="609" y="185"/>
                  <a:pt x="612" y="197"/>
                  <a:pt x="627" y="159"/>
                </a:cubicBezTo>
                <a:cubicBezTo>
                  <a:pt x="642" y="121"/>
                  <a:pt x="657" y="46"/>
                  <a:pt x="672" y="23"/>
                </a:cubicBezTo>
                <a:cubicBezTo>
                  <a:pt x="687" y="0"/>
                  <a:pt x="656" y="16"/>
                  <a:pt x="717" y="23"/>
                </a:cubicBezTo>
                <a:cubicBezTo>
                  <a:pt x="778" y="30"/>
                  <a:pt x="929" y="53"/>
                  <a:pt x="1035" y="68"/>
                </a:cubicBezTo>
                <a:cubicBezTo>
                  <a:pt x="1141" y="83"/>
                  <a:pt x="1254" y="98"/>
                  <a:pt x="1352" y="113"/>
                </a:cubicBezTo>
                <a:cubicBezTo>
                  <a:pt x="1450" y="128"/>
                  <a:pt x="1542" y="144"/>
                  <a:pt x="1625" y="159"/>
                </a:cubicBezTo>
                <a:cubicBezTo>
                  <a:pt x="1708" y="174"/>
                  <a:pt x="1776" y="197"/>
                  <a:pt x="1851" y="204"/>
                </a:cubicBezTo>
                <a:cubicBezTo>
                  <a:pt x="1926" y="211"/>
                  <a:pt x="1995" y="211"/>
                  <a:pt x="2078" y="204"/>
                </a:cubicBezTo>
                <a:cubicBezTo>
                  <a:pt x="2161" y="197"/>
                  <a:pt x="2274" y="166"/>
                  <a:pt x="2350" y="159"/>
                </a:cubicBezTo>
                <a:cubicBezTo>
                  <a:pt x="2426" y="152"/>
                  <a:pt x="2494" y="159"/>
                  <a:pt x="2532" y="159"/>
                </a:cubicBezTo>
                <a:cubicBezTo>
                  <a:pt x="2570" y="159"/>
                  <a:pt x="2577" y="121"/>
                  <a:pt x="2577" y="159"/>
                </a:cubicBezTo>
                <a:cubicBezTo>
                  <a:pt x="2577" y="197"/>
                  <a:pt x="2547" y="302"/>
                  <a:pt x="2532" y="385"/>
                </a:cubicBezTo>
                <a:cubicBezTo>
                  <a:pt x="2517" y="468"/>
                  <a:pt x="2494" y="608"/>
                  <a:pt x="2486" y="658"/>
                </a:cubicBezTo>
                <a:cubicBezTo>
                  <a:pt x="2478" y="708"/>
                  <a:pt x="2484" y="677"/>
                  <a:pt x="2484" y="684"/>
                </a:cubicBezTo>
                <a:cubicBezTo>
                  <a:pt x="2484" y="691"/>
                  <a:pt x="2841" y="692"/>
                  <a:pt x="2486" y="703"/>
                </a:cubicBezTo>
                <a:cubicBezTo>
                  <a:pt x="2131" y="714"/>
                  <a:pt x="735" y="743"/>
                  <a:pt x="355" y="748"/>
                </a:cubicBezTo>
                <a:close/>
              </a:path>
            </a:pathLst>
          </a:custGeom>
          <a:gradFill rotWithShape="1">
            <a:gsLst>
              <a:gs pos="0">
                <a:schemeClr val="folHlink">
                  <a:alpha val="75000"/>
                </a:schemeClr>
              </a:gs>
              <a:gs pos="100000">
                <a:schemeClr val="folHlink">
                  <a:gamma/>
                  <a:tint val="89020"/>
                  <a:invGamma/>
                  <a:alpha val="75999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319" name="Freeform 26"/>
          <p:cNvSpPr>
            <a:spLocks/>
          </p:cNvSpPr>
          <p:nvPr/>
        </p:nvSpPr>
        <p:spPr bwMode="auto">
          <a:xfrm>
            <a:off x="923925" y="2392363"/>
            <a:ext cx="612775" cy="760412"/>
          </a:xfrm>
          <a:custGeom>
            <a:avLst/>
            <a:gdLst>
              <a:gd name="T0" fmla="*/ 192088 w 386"/>
              <a:gd name="T1" fmla="*/ 676275 h 479"/>
              <a:gd name="T2" fmla="*/ 119063 w 386"/>
              <a:gd name="T3" fmla="*/ 604837 h 479"/>
              <a:gd name="T4" fmla="*/ 28575 w 386"/>
              <a:gd name="T5" fmla="*/ 369887 h 479"/>
              <a:gd name="T6" fmla="*/ 47625 w 386"/>
              <a:gd name="T7" fmla="*/ 93662 h 479"/>
              <a:gd name="T8" fmla="*/ 314325 w 386"/>
              <a:gd name="T9" fmla="*/ 74612 h 479"/>
              <a:gd name="T10" fmla="*/ 476250 w 386"/>
              <a:gd name="T11" fmla="*/ 74612 h 479"/>
              <a:gd name="T12" fmla="*/ 552450 w 386"/>
              <a:gd name="T13" fmla="*/ 74612 h 479"/>
              <a:gd name="T14" fmla="*/ 552450 w 386"/>
              <a:gd name="T15" fmla="*/ 100012 h 479"/>
              <a:gd name="T16" fmla="*/ 192088 w 386"/>
              <a:gd name="T17" fmla="*/ 676275 h 47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86" h="479">
                <a:moveTo>
                  <a:pt x="121" y="426"/>
                </a:moveTo>
                <a:cubicBezTo>
                  <a:pt x="76" y="479"/>
                  <a:pt x="92" y="413"/>
                  <a:pt x="75" y="381"/>
                </a:cubicBezTo>
                <a:cubicBezTo>
                  <a:pt x="58" y="349"/>
                  <a:pt x="25" y="287"/>
                  <a:pt x="18" y="233"/>
                </a:cubicBezTo>
                <a:cubicBezTo>
                  <a:pt x="11" y="179"/>
                  <a:pt x="0" y="90"/>
                  <a:pt x="30" y="59"/>
                </a:cubicBezTo>
                <a:cubicBezTo>
                  <a:pt x="60" y="28"/>
                  <a:pt x="153" y="49"/>
                  <a:pt x="198" y="47"/>
                </a:cubicBezTo>
                <a:cubicBezTo>
                  <a:pt x="243" y="45"/>
                  <a:pt x="275" y="47"/>
                  <a:pt x="300" y="47"/>
                </a:cubicBezTo>
                <a:cubicBezTo>
                  <a:pt x="325" y="47"/>
                  <a:pt x="340" y="44"/>
                  <a:pt x="348" y="47"/>
                </a:cubicBezTo>
                <a:cubicBezTo>
                  <a:pt x="356" y="50"/>
                  <a:pt x="386" y="0"/>
                  <a:pt x="348" y="63"/>
                </a:cubicBezTo>
                <a:cubicBezTo>
                  <a:pt x="310" y="126"/>
                  <a:pt x="166" y="373"/>
                  <a:pt x="121" y="426"/>
                </a:cubicBezTo>
                <a:close/>
              </a:path>
            </a:pathLst>
          </a:custGeom>
          <a:gradFill rotWithShape="1">
            <a:gsLst>
              <a:gs pos="0">
                <a:srgbClr val="FFCDC5">
                  <a:alpha val="75000"/>
                </a:srgbClr>
              </a:gs>
              <a:gs pos="100000">
                <a:srgbClr val="FFCEC6">
                  <a:alpha val="75998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0" name="Freeform 27"/>
          <p:cNvSpPr>
            <a:spLocks/>
          </p:cNvSpPr>
          <p:nvPr/>
        </p:nvSpPr>
        <p:spPr bwMode="auto">
          <a:xfrm>
            <a:off x="2141538" y="2433638"/>
            <a:ext cx="3897312" cy="1073150"/>
          </a:xfrm>
          <a:custGeom>
            <a:avLst/>
            <a:gdLst>
              <a:gd name="T0" fmla="*/ 39687 w 2455"/>
              <a:gd name="T1" fmla="*/ 881063 h 676"/>
              <a:gd name="T2" fmla="*/ 53975 w 2455"/>
              <a:gd name="T3" fmla="*/ 923925 h 676"/>
              <a:gd name="T4" fmla="*/ 198437 w 2455"/>
              <a:gd name="T5" fmla="*/ 995363 h 676"/>
              <a:gd name="T6" fmla="*/ 774700 w 2455"/>
              <a:gd name="T7" fmla="*/ 1066800 h 676"/>
              <a:gd name="T8" fmla="*/ 1287462 w 2455"/>
              <a:gd name="T9" fmla="*/ 1033463 h 676"/>
              <a:gd name="T10" fmla="*/ 1854200 w 2455"/>
              <a:gd name="T11" fmla="*/ 923925 h 676"/>
              <a:gd name="T12" fmla="*/ 2173287 w 2455"/>
              <a:gd name="T13" fmla="*/ 881063 h 676"/>
              <a:gd name="T14" fmla="*/ 2459037 w 2455"/>
              <a:gd name="T15" fmla="*/ 881063 h 676"/>
              <a:gd name="T16" fmla="*/ 2646362 w 2455"/>
              <a:gd name="T17" fmla="*/ 923925 h 676"/>
              <a:gd name="T18" fmla="*/ 3078162 w 2455"/>
              <a:gd name="T19" fmla="*/ 966788 h 676"/>
              <a:gd name="T20" fmla="*/ 3402012 w 2455"/>
              <a:gd name="T21" fmla="*/ 928688 h 676"/>
              <a:gd name="T22" fmla="*/ 3830637 w 2455"/>
              <a:gd name="T23" fmla="*/ 804863 h 676"/>
              <a:gd name="T24" fmla="*/ 3798887 w 2455"/>
              <a:gd name="T25" fmla="*/ 779463 h 676"/>
              <a:gd name="T26" fmla="*/ 3706812 w 2455"/>
              <a:gd name="T27" fmla="*/ 671513 h 676"/>
              <a:gd name="T28" fmla="*/ 3654425 w 2455"/>
              <a:gd name="T29" fmla="*/ 490538 h 676"/>
              <a:gd name="T30" fmla="*/ 3582987 w 2455"/>
              <a:gd name="T31" fmla="*/ 274638 h 676"/>
              <a:gd name="T32" fmla="*/ 3582987 w 2455"/>
              <a:gd name="T33" fmla="*/ 58738 h 676"/>
              <a:gd name="T34" fmla="*/ 3573462 w 2455"/>
              <a:gd name="T35" fmla="*/ 4763 h 676"/>
              <a:gd name="T36" fmla="*/ 2982912 w 2455"/>
              <a:gd name="T37" fmla="*/ 33338 h 676"/>
              <a:gd name="T38" fmla="*/ 846137 w 2455"/>
              <a:gd name="T39" fmla="*/ 58738 h 676"/>
              <a:gd name="T40" fmla="*/ 830262 w 2455"/>
              <a:gd name="T41" fmla="*/ 71438 h 676"/>
              <a:gd name="T42" fmla="*/ 773112 w 2455"/>
              <a:gd name="T43" fmla="*/ 166688 h 676"/>
              <a:gd name="T44" fmla="*/ 687387 w 2455"/>
              <a:gd name="T45" fmla="*/ 319088 h 676"/>
              <a:gd name="T46" fmla="*/ 458787 w 2455"/>
              <a:gd name="T47" fmla="*/ 576263 h 676"/>
              <a:gd name="T48" fmla="*/ 39687 w 2455"/>
              <a:gd name="T49" fmla="*/ 881063 h 67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455" h="676">
                <a:moveTo>
                  <a:pt x="25" y="555"/>
                </a:moveTo>
                <a:cubicBezTo>
                  <a:pt x="0" y="606"/>
                  <a:pt x="17" y="570"/>
                  <a:pt x="34" y="582"/>
                </a:cubicBezTo>
                <a:cubicBezTo>
                  <a:pt x="51" y="594"/>
                  <a:pt x="50" y="612"/>
                  <a:pt x="125" y="627"/>
                </a:cubicBezTo>
                <a:cubicBezTo>
                  <a:pt x="200" y="642"/>
                  <a:pt x="374" y="668"/>
                  <a:pt x="488" y="672"/>
                </a:cubicBezTo>
                <a:cubicBezTo>
                  <a:pt x="602" y="676"/>
                  <a:pt x="698" y="666"/>
                  <a:pt x="811" y="651"/>
                </a:cubicBezTo>
                <a:cubicBezTo>
                  <a:pt x="924" y="636"/>
                  <a:pt x="1075" y="598"/>
                  <a:pt x="1168" y="582"/>
                </a:cubicBezTo>
                <a:cubicBezTo>
                  <a:pt x="1261" y="566"/>
                  <a:pt x="1306" y="559"/>
                  <a:pt x="1369" y="555"/>
                </a:cubicBezTo>
                <a:cubicBezTo>
                  <a:pt x="1432" y="551"/>
                  <a:pt x="1499" y="551"/>
                  <a:pt x="1549" y="555"/>
                </a:cubicBezTo>
                <a:cubicBezTo>
                  <a:pt x="1599" y="559"/>
                  <a:pt x="1602" y="573"/>
                  <a:pt x="1667" y="582"/>
                </a:cubicBezTo>
                <a:cubicBezTo>
                  <a:pt x="1732" y="591"/>
                  <a:pt x="1860" y="609"/>
                  <a:pt x="1939" y="609"/>
                </a:cubicBezTo>
                <a:cubicBezTo>
                  <a:pt x="2018" y="609"/>
                  <a:pt x="2064" y="602"/>
                  <a:pt x="2143" y="585"/>
                </a:cubicBezTo>
                <a:cubicBezTo>
                  <a:pt x="2222" y="568"/>
                  <a:pt x="2371" y="523"/>
                  <a:pt x="2413" y="507"/>
                </a:cubicBezTo>
                <a:cubicBezTo>
                  <a:pt x="2455" y="491"/>
                  <a:pt x="2406" y="505"/>
                  <a:pt x="2393" y="491"/>
                </a:cubicBezTo>
                <a:cubicBezTo>
                  <a:pt x="2380" y="477"/>
                  <a:pt x="2350" y="453"/>
                  <a:pt x="2335" y="423"/>
                </a:cubicBezTo>
                <a:cubicBezTo>
                  <a:pt x="2320" y="393"/>
                  <a:pt x="2315" y="351"/>
                  <a:pt x="2302" y="309"/>
                </a:cubicBezTo>
                <a:cubicBezTo>
                  <a:pt x="2289" y="267"/>
                  <a:pt x="2264" y="218"/>
                  <a:pt x="2257" y="173"/>
                </a:cubicBezTo>
                <a:cubicBezTo>
                  <a:pt x="2250" y="128"/>
                  <a:pt x="2258" y="65"/>
                  <a:pt x="2257" y="37"/>
                </a:cubicBezTo>
                <a:cubicBezTo>
                  <a:pt x="2256" y="9"/>
                  <a:pt x="2314" y="6"/>
                  <a:pt x="2251" y="3"/>
                </a:cubicBezTo>
                <a:cubicBezTo>
                  <a:pt x="2188" y="0"/>
                  <a:pt x="2165" y="15"/>
                  <a:pt x="1879" y="21"/>
                </a:cubicBezTo>
                <a:cubicBezTo>
                  <a:pt x="1593" y="27"/>
                  <a:pt x="759" y="33"/>
                  <a:pt x="533" y="37"/>
                </a:cubicBezTo>
                <a:cubicBezTo>
                  <a:pt x="307" y="41"/>
                  <a:pt x="531" y="34"/>
                  <a:pt x="523" y="45"/>
                </a:cubicBezTo>
                <a:cubicBezTo>
                  <a:pt x="515" y="56"/>
                  <a:pt x="502" y="79"/>
                  <a:pt x="487" y="105"/>
                </a:cubicBezTo>
                <a:cubicBezTo>
                  <a:pt x="472" y="131"/>
                  <a:pt x="466" y="158"/>
                  <a:pt x="433" y="201"/>
                </a:cubicBezTo>
                <a:cubicBezTo>
                  <a:pt x="400" y="244"/>
                  <a:pt x="357" y="304"/>
                  <a:pt x="289" y="363"/>
                </a:cubicBezTo>
                <a:cubicBezTo>
                  <a:pt x="221" y="422"/>
                  <a:pt x="80" y="515"/>
                  <a:pt x="25" y="555"/>
                </a:cubicBezTo>
                <a:close/>
              </a:path>
            </a:pathLst>
          </a:custGeom>
          <a:gradFill rotWithShape="1">
            <a:gsLst>
              <a:gs pos="0">
                <a:srgbClr val="FFCDC5">
                  <a:alpha val="75000"/>
                </a:srgbClr>
              </a:gs>
              <a:gs pos="100000">
                <a:srgbClr val="FFD7D1">
                  <a:alpha val="75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1" name="Freeform 28"/>
          <p:cNvSpPr>
            <a:spLocks/>
          </p:cNvSpPr>
          <p:nvPr/>
        </p:nvSpPr>
        <p:spPr bwMode="auto">
          <a:xfrm>
            <a:off x="5705475" y="1506538"/>
            <a:ext cx="2522538" cy="1825625"/>
          </a:xfrm>
          <a:custGeom>
            <a:avLst/>
            <a:gdLst>
              <a:gd name="T0" fmla="*/ 133350 w 1589"/>
              <a:gd name="T1" fmla="*/ 46038 h 1150"/>
              <a:gd name="T2" fmla="*/ 57150 w 1589"/>
              <a:gd name="T3" fmla="*/ 331788 h 1150"/>
              <a:gd name="T4" fmla="*/ 0 w 1589"/>
              <a:gd name="T5" fmla="*/ 827088 h 1150"/>
              <a:gd name="T6" fmla="*/ 57150 w 1589"/>
              <a:gd name="T7" fmla="*/ 1284288 h 1150"/>
              <a:gd name="T8" fmla="*/ 234950 w 1589"/>
              <a:gd name="T9" fmla="*/ 1706563 h 1150"/>
              <a:gd name="T10" fmla="*/ 381000 w 1589"/>
              <a:gd name="T11" fmla="*/ 1703388 h 1150"/>
              <a:gd name="T12" fmla="*/ 811213 w 1589"/>
              <a:gd name="T13" fmla="*/ 1635125 h 1150"/>
              <a:gd name="T14" fmla="*/ 1171575 w 1589"/>
              <a:gd name="T15" fmla="*/ 1706563 h 1150"/>
              <a:gd name="T16" fmla="*/ 1530350 w 1589"/>
              <a:gd name="T17" fmla="*/ 1778000 h 1150"/>
              <a:gd name="T18" fmla="*/ 1695450 w 1589"/>
              <a:gd name="T19" fmla="*/ 1779588 h 1150"/>
              <a:gd name="T20" fmla="*/ 1876425 w 1589"/>
              <a:gd name="T21" fmla="*/ 1751013 h 1150"/>
              <a:gd name="T22" fmla="*/ 2066925 w 1589"/>
              <a:gd name="T23" fmla="*/ 1808163 h 1150"/>
              <a:gd name="T24" fmla="*/ 2228850 w 1589"/>
              <a:gd name="T25" fmla="*/ 1798638 h 1150"/>
              <a:gd name="T26" fmla="*/ 2419350 w 1589"/>
              <a:gd name="T27" fmla="*/ 1646238 h 1150"/>
              <a:gd name="T28" fmla="*/ 2486025 w 1589"/>
              <a:gd name="T29" fmla="*/ 1531938 h 1150"/>
              <a:gd name="T30" fmla="*/ 2200275 w 1589"/>
              <a:gd name="T31" fmla="*/ 1255713 h 1150"/>
              <a:gd name="T32" fmla="*/ 1819275 w 1589"/>
              <a:gd name="T33" fmla="*/ 698500 h 1150"/>
              <a:gd name="T34" fmla="*/ 1314450 w 1589"/>
              <a:gd name="T35" fmla="*/ 409575 h 1150"/>
              <a:gd name="T36" fmla="*/ 1009650 w 1589"/>
              <a:gd name="T37" fmla="*/ 131763 h 1150"/>
              <a:gd name="T38" fmla="*/ 666750 w 1589"/>
              <a:gd name="T39" fmla="*/ 50800 h 1150"/>
              <a:gd name="T40" fmla="*/ 450850 w 1589"/>
              <a:gd name="T41" fmla="*/ 50800 h 1150"/>
              <a:gd name="T42" fmla="*/ 133350 w 1589"/>
              <a:gd name="T43" fmla="*/ 46038 h 115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1589" h="1150">
                <a:moveTo>
                  <a:pt x="84" y="29"/>
                </a:moveTo>
                <a:cubicBezTo>
                  <a:pt x="43" y="58"/>
                  <a:pt x="50" y="127"/>
                  <a:pt x="36" y="209"/>
                </a:cubicBezTo>
                <a:cubicBezTo>
                  <a:pt x="22" y="291"/>
                  <a:pt x="0" y="421"/>
                  <a:pt x="0" y="521"/>
                </a:cubicBezTo>
                <a:cubicBezTo>
                  <a:pt x="0" y="621"/>
                  <a:pt x="11" y="717"/>
                  <a:pt x="36" y="809"/>
                </a:cubicBezTo>
                <a:cubicBezTo>
                  <a:pt x="61" y="901"/>
                  <a:pt x="114" y="1031"/>
                  <a:pt x="148" y="1075"/>
                </a:cubicBezTo>
                <a:cubicBezTo>
                  <a:pt x="182" y="1119"/>
                  <a:pt x="180" y="1081"/>
                  <a:pt x="240" y="1073"/>
                </a:cubicBezTo>
                <a:cubicBezTo>
                  <a:pt x="300" y="1065"/>
                  <a:pt x="428" y="1030"/>
                  <a:pt x="511" y="1030"/>
                </a:cubicBezTo>
                <a:cubicBezTo>
                  <a:pt x="594" y="1030"/>
                  <a:pt x="663" y="1060"/>
                  <a:pt x="738" y="1075"/>
                </a:cubicBezTo>
                <a:cubicBezTo>
                  <a:pt x="813" y="1090"/>
                  <a:pt x="909" y="1112"/>
                  <a:pt x="964" y="1120"/>
                </a:cubicBezTo>
                <a:cubicBezTo>
                  <a:pt x="1019" y="1128"/>
                  <a:pt x="1032" y="1124"/>
                  <a:pt x="1068" y="1121"/>
                </a:cubicBezTo>
                <a:cubicBezTo>
                  <a:pt x="1104" y="1118"/>
                  <a:pt x="1143" y="1100"/>
                  <a:pt x="1182" y="1103"/>
                </a:cubicBezTo>
                <a:cubicBezTo>
                  <a:pt x="1221" y="1106"/>
                  <a:pt x="1265" y="1134"/>
                  <a:pt x="1302" y="1139"/>
                </a:cubicBezTo>
                <a:cubicBezTo>
                  <a:pt x="1339" y="1144"/>
                  <a:pt x="1367" y="1150"/>
                  <a:pt x="1404" y="1133"/>
                </a:cubicBezTo>
                <a:cubicBezTo>
                  <a:pt x="1441" y="1116"/>
                  <a:pt x="1497" y="1065"/>
                  <a:pt x="1524" y="1037"/>
                </a:cubicBezTo>
                <a:cubicBezTo>
                  <a:pt x="1551" y="1009"/>
                  <a:pt x="1589" y="1006"/>
                  <a:pt x="1566" y="965"/>
                </a:cubicBezTo>
                <a:cubicBezTo>
                  <a:pt x="1543" y="924"/>
                  <a:pt x="1456" y="879"/>
                  <a:pt x="1386" y="791"/>
                </a:cubicBezTo>
                <a:cubicBezTo>
                  <a:pt x="1316" y="703"/>
                  <a:pt x="1239" y="529"/>
                  <a:pt x="1146" y="440"/>
                </a:cubicBezTo>
                <a:cubicBezTo>
                  <a:pt x="1053" y="351"/>
                  <a:pt x="913" y="317"/>
                  <a:pt x="828" y="258"/>
                </a:cubicBezTo>
                <a:cubicBezTo>
                  <a:pt x="743" y="199"/>
                  <a:pt x="704" y="121"/>
                  <a:pt x="636" y="83"/>
                </a:cubicBezTo>
                <a:cubicBezTo>
                  <a:pt x="568" y="45"/>
                  <a:pt x="479" y="40"/>
                  <a:pt x="420" y="32"/>
                </a:cubicBezTo>
                <a:cubicBezTo>
                  <a:pt x="361" y="24"/>
                  <a:pt x="340" y="33"/>
                  <a:pt x="284" y="32"/>
                </a:cubicBezTo>
                <a:cubicBezTo>
                  <a:pt x="228" y="31"/>
                  <a:pt x="125" y="0"/>
                  <a:pt x="84" y="29"/>
                </a:cubicBezTo>
                <a:close/>
              </a:path>
            </a:pathLst>
          </a:custGeom>
          <a:gradFill rotWithShape="1">
            <a:gsLst>
              <a:gs pos="0">
                <a:srgbClr val="AF7631">
                  <a:alpha val="73000"/>
                </a:srgbClr>
              </a:gs>
              <a:gs pos="100000">
                <a:srgbClr val="C0925C">
                  <a:alpha val="73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2" name="Line 29"/>
          <p:cNvSpPr>
            <a:spLocks noChangeShapeType="1"/>
          </p:cNvSpPr>
          <p:nvPr/>
        </p:nvSpPr>
        <p:spPr bwMode="auto">
          <a:xfrm flipV="1">
            <a:off x="1116013" y="3500438"/>
            <a:ext cx="431800" cy="73025"/>
          </a:xfrm>
          <a:prstGeom prst="line">
            <a:avLst/>
          </a:prstGeom>
          <a:noFill/>
          <a:ln w="381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3" name="Line 30"/>
          <p:cNvSpPr>
            <a:spLocks noChangeShapeType="1"/>
          </p:cNvSpPr>
          <p:nvPr/>
        </p:nvSpPr>
        <p:spPr bwMode="auto">
          <a:xfrm flipV="1">
            <a:off x="971550" y="3284538"/>
            <a:ext cx="1223963" cy="215900"/>
          </a:xfrm>
          <a:prstGeom prst="line">
            <a:avLst/>
          </a:prstGeom>
          <a:noFill/>
          <a:ln w="381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4" name="Line 31"/>
          <p:cNvSpPr>
            <a:spLocks noChangeShapeType="1"/>
          </p:cNvSpPr>
          <p:nvPr/>
        </p:nvSpPr>
        <p:spPr bwMode="auto">
          <a:xfrm flipV="1">
            <a:off x="900113" y="3068638"/>
            <a:ext cx="1584325" cy="288925"/>
          </a:xfrm>
          <a:prstGeom prst="line">
            <a:avLst/>
          </a:prstGeom>
          <a:noFill/>
          <a:ln w="381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5" name="Line 32"/>
          <p:cNvSpPr>
            <a:spLocks noChangeShapeType="1"/>
          </p:cNvSpPr>
          <p:nvPr/>
        </p:nvSpPr>
        <p:spPr bwMode="auto">
          <a:xfrm flipV="1">
            <a:off x="1116013" y="2852738"/>
            <a:ext cx="1584325" cy="288925"/>
          </a:xfrm>
          <a:prstGeom prst="line">
            <a:avLst/>
          </a:prstGeom>
          <a:noFill/>
          <a:ln w="381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6" name="Line 33"/>
          <p:cNvSpPr>
            <a:spLocks noChangeShapeType="1"/>
          </p:cNvSpPr>
          <p:nvPr/>
        </p:nvSpPr>
        <p:spPr bwMode="auto">
          <a:xfrm flipV="1">
            <a:off x="1258888" y="2636838"/>
            <a:ext cx="1584325" cy="288925"/>
          </a:xfrm>
          <a:prstGeom prst="line">
            <a:avLst/>
          </a:prstGeom>
          <a:noFill/>
          <a:ln w="381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7" name="Line 35"/>
          <p:cNvSpPr>
            <a:spLocks noChangeShapeType="1"/>
          </p:cNvSpPr>
          <p:nvPr/>
        </p:nvSpPr>
        <p:spPr bwMode="auto">
          <a:xfrm flipV="1">
            <a:off x="1403350" y="2420938"/>
            <a:ext cx="1584325" cy="288925"/>
          </a:xfrm>
          <a:prstGeom prst="line">
            <a:avLst/>
          </a:prstGeom>
          <a:noFill/>
          <a:ln w="381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8" name="Line 36"/>
          <p:cNvSpPr>
            <a:spLocks noChangeShapeType="1"/>
          </p:cNvSpPr>
          <p:nvPr/>
        </p:nvSpPr>
        <p:spPr bwMode="auto">
          <a:xfrm flipV="1">
            <a:off x="1476375" y="2205038"/>
            <a:ext cx="1511300" cy="288925"/>
          </a:xfrm>
          <a:prstGeom prst="line">
            <a:avLst/>
          </a:prstGeom>
          <a:noFill/>
          <a:ln w="381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9" name="Line 37"/>
          <p:cNvSpPr>
            <a:spLocks noChangeShapeType="1"/>
          </p:cNvSpPr>
          <p:nvPr/>
        </p:nvSpPr>
        <p:spPr bwMode="auto">
          <a:xfrm flipV="1">
            <a:off x="1619250" y="1989138"/>
            <a:ext cx="1368425" cy="288925"/>
          </a:xfrm>
          <a:prstGeom prst="line">
            <a:avLst/>
          </a:prstGeom>
          <a:noFill/>
          <a:ln w="381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30" name="Line 38"/>
          <p:cNvSpPr>
            <a:spLocks noChangeShapeType="1"/>
          </p:cNvSpPr>
          <p:nvPr/>
        </p:nvSpPr>
        <p:spPr bwMode="auto">
          <a:xfrm flipV="1">
            <a:off x="1763713" y="1844675"/>
            <a:ext cx="1152525" cy="217488"/>
          </a:xfrm>
          <a:prstGeom prst="line">
            <a:avLst/>
          </a:prstGeom>
          <a:noFill/>
          <a:ln w="381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31" name="Line 39"/>
          <p:cNvSpPr>
            <a:spLocks noChangeShapeType="1"/>
          </p:cNvSpPr>
          <p:nvPr/>
        </p:nvSpPr>
        <p:spPr bwMode="auto">
          <a:xfrm flipV="1">
            <a:off x="1979613" y="1700213"/>
            <a:ext cx="720725" cy="146050"/>
          </a:xfrm>
          <a:prstGeom prst="line">
            <a:avLst/>
          </a:prstGeom>
          <a:noFill/>
          <a:ln w="381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32" name="Freeform 40"/>
          <p:cNvSpPr>
            <a:spLocks/>
          </p:cNvSpPr>
          <p:nvPr/>
        </p:nvSpPr>
        <p:spPr bwMode="auto">
          <a:xfrm>
            <a:off x="858838" y="1670050"/>
            <a:ext cx="2173287" cy="1974850"/>
          </a:xfrm>
          <a:custGeom>
            <a:avLst/>
            <a:gdLst>
              <a:gd name="T0" fmla="*/ 257175 w 1369"/>
              <a:gd name="T1" fmla="*/ 1903413 h 1244"/>
              <a:gd name="T2" fmla="*/ 84137 w 1369"/>
              <a:gd name="T3" fmla="*/ 1720850 h 1244"/>
              <a:gd name="T4" fmla="*/ 41275 w 1369"/>
              <a:gd name="T5" fmla="*/ 1687513 h 1244"/>
              <a:gd name="T6" fmla="*/ 328612 w 1369"/>
              <a:gd name="T7" fmla="*/ 1327150 h 1244"/>
              <a:gd name="T8" fmla="*/ 655637 w 1369"/>
              <a:gd name="T9" fmla="*/ 815975 h 1244"/>
              <a:gd name="T10" fmla="*/ 903287 w 1369"/>
              <a:gd name="T11" fmla="*/ 396875 h 1244"/>
              <a:gd name="T12" fmla="*/ 904875 w 1369"/>
              <a:gd name="T13" fmla="*/ 390525 h 1244"/>
              <a:gd name="T14" fmla="*/ 1131887 w 1369"/>
              <a:gd name="T15" fmla="*/ 196850 h 1244"/>
              <a:gd name="T16" fmla="*/ 1409700 w 1369"/>
              <a:gd name="T17" fmla="*/ 30163 h 1244"/>
              <a:gd name="T18" fmla="*/ 1693862 w 1369"/>
              <a:gd name="T19" fmla="*/ 15875 h 1244"/>
              <a:gd name="T20" fmla="*/ 1941512 w 1369"/>
              <a:gd name="T21" fmla="*/ 92075 h 1244"/>
              <a:gd name="T22" fmla="*/ 2151062 w 1369"/>
              <a:gd name="T23" fmla="*/ 396875 h 1244"/>
              <a:gd name="T24" fmla="*/ 2074862 w 1369"/>
              <a:gd name="T25" fmla="*/ 844550 h 1244"/>
              <a:gd name="T26" fmla="*/ 1779587 w 1369"/>
              <a:gd name="T27" fmla="*/ 1273175 h 1244"/>
              <a:gd name="T28" fmla="*/ 1336675 w 1369"/>
              <a:gd name="T29" fmla="*/ 1614488 h 1244"/>
              <a:gd name="T30" fmla="*/ 833437 w 1369"/>
              <a:gd name="T31" fmla="*/ 1758950 h 1244"/>
              <a:gd name="T32" fmla="*/ 617537 w 1369"/>
              <a:gd name="T33" fmla="*/ 1903413 h 1244"/>
              <a:gd name="T34" fmla="*/ 400050 w 1369"/>
              <a:gd name="T35" fmla="*/ 1974850 h 1244"/>
              <a:gd name="T36" fmla="*/ 257175 w 1369"/>
              <a:gd name="T37" fmla="*/ 1903413 h 124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369" h="1244">
                <a:moveTo>
                  <a:pt x="162" y="1199"/>
                </a:moveTo>
                <a:cubicBezTo>
                  <a:pt x="129" y="1172"/>
                  <a:pt x="76" y="1107"/>
                  <a:pt x="53" y="1084"/>
                </a:cubicBezTo>
                <a:cubicBezTo>
                  <a:pt x="30" y="1061"/>
                  <a:pt x="0" y="1104"/>
                  <a:pt x="26" y="1063"/>
                </a:cubicBezTo>
                <a:cubicBezTo>
                  <a:pt x="52" y="1022"/>
                  <a:pt x="143" y="928"/>
                  <a:pt x="207" y="836"/>
                </a:cubicBezTo>
                <a:cubicBezTo>
                  <a:pt x="271" y="744"/>
                  <a:pt x="353" y="612"/>
                  <a:pt x="413" y="514"/>
                </a:cubicBezTo>
                <a:cubicBezTo>
                  <a:pt x="473" y="416"/>
                  <a:pt x="543" y="295"/>
                  <a:pt x="569" y="250"/>
                </a:cubicBezTo>
                <a:cubicBezTo>
                  <a:pt x="595" y="205"/>
                  <a:pt x="546" y="267"/>
                  <a:pt x="570" y="246"/>
                </a:cubicBezTo>
                <a:cubicBezTo>
                  <a:pt x="594" y="225"/>
                  <a:pt x="660" y="162"/>
                  <a:pt x="713" y="124"/>
                </a:cubicBezTo>
                <a:cubicBezTo>
                  <a:pt x="766" y="86"/>
                  <a:pt x="829" y="38"/>
                  <a:pt x="888" y="19"/>
                </a:cubicBezTo>
                <a:cubicBezTo>
                  <a:pt x="947" y="0"/>
                  <a:pt x="1011" y="4"/>
                  <a:pt x="1067" y="10"/>
                </a:cubicBezTo>
                <a:cubicBezTo>
                  <a:pt x="1123" y="16"/>
                  <a:pt x="1175" y="18"/>
                  <a:pt x="1223" y="58"/>
                </a:cubicBezTo>
                <a:cubicBezTo>
                  <a:pt x="1271" y="98"/>
                  <a:pt x="1341" y="171"/>
                  <a:pt x="1355" y="250"/>
                </a:cubicBezTo>
                <a:cubicBezTo>
                  <a:pt x="1369" y="329"/>
                  <a:pt x="1346" y="440"/>
                  <a:pt x="1307" y="532"/>
                </a:cubicBezTo>
                <a:cubicBezTo>
                  <a:pt x="1268" y="624"/>
                  <a:pt x="1198" y="721"/>
                  <a:pt x="1121" y="802"/>
                </a:cubicBezTo>
                <a:cubicBezTo>
                  <a:pt x="1044" y="883"/>
                  <a:pt x="941" y="966"/>
                  <a:pt x="842" y="1017"/>
                </a:cubicBezTo>
                <a:cubicBezTo>
                  <a:pt x="743" y="1068"/>
                  <a:pt x="601" y="1078"/>
                  <a:pt x="525" y="1108"/>
                </a:cubicBezTo>
                <a:cubicBezTo>
                  <a:pt x="449" y="1138"/>
                  <a:pt x="435" y="1176"/>
                  <a:pt x="389" y="1199"/>
                </a:cubicBezTo>
                <a:cubicBezTo>
                  <a:pt x="343" y="1222"/>
                  <a:pt x="290" y="1244"/>
                  <a:pt x="252" y="1244"/>
                </a:cubicBezTo>
                <a:cubicBezTo>
                  <a:pt x="214" y="1244"/>
                  <a:pt x="199" y="1222"/>
                  <a:pt x="162" y="1199"/>
                </a:cubicBezTo>
                <a:close/>
              </a:path>
            </a:pathLst>
          </a:custGeom>
          <a:solidFill>
            <a:srgbClr val="990099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33" name="Text Box 41"/>
          <p:cNvSpPr txBox="1">
            <a:spLocks noChangeArrowheads="1"/>
          </p:cNvSpPr>
          <p:nvPr/>
        </p:nvSpPr>
        <p:spPr bwMode="auto">
          <a:xfrm>
            <a:off x="1331913" y="1635125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1</a:t>
            </a:r>
          </a:p>
        </p:txBody>
      </p:sp>
      <p:sp>
        <p:nvSpPr>
          <p:cNvPr id="13334" name="Freeform 43"/>
          <p:cNvSpPr>
            <a:spLocks/>
          </p:cNvSpPr>
          <p:nvPr/>
        </p:nvSpPr>
        <p:spPr bwMode="auto">
          <a:xfrm>
            <a:off x="4643438" y="2065338"/>
            <a:ext cx="1160462" cy="333375"/>
          </a:xfrm>
          <a:custGeom>
            <a:avLst/>
            <a:gdLst>
              <a:gd name="T0" fmla="*/ 0 w 731"/>
              <a:gd name="T1" fmla="*/ 139700 h 210"/>
              <a:gd name="T2" fmla="*/ 360362 w 731"/>
              <a:gd name="T3" fmla="*/ 68263 h 210"/>
              <a:gd name="T4" fmla="*/ 700087 w 731"/>
              <a:gd name="T5" fmla="*/ 11113 h 210"/>
              <a:gd name="T6" fmla="*/ 947737 w 731"/>
              <a:gd name="T7" fmla="*/ 11113 h 210"/>
              <a:gd name="T8" fmla="*/ 1100137 w 731"/>
              <a:gd name="T9" fmla="*/ 77788 h 210"/>
              <a:gd name="T10" fmla="*/ 1157287 w 731"/>
              <a:gd name="T11" fmla="*/ 182563 h 210"/>
              <a:gd name="T12" fmla="*/ 1081087 w 731"/>
              <a:gd name="T13" fmla="*/ 284163 h 210"/>
              <a:gd name="T14" fmla="*/ 900112 w 731"/>
              <a:gd name="T15" fmla="*/ 325438 h 210"/>
              <a:gd name="T16" fmla="*/ 700087 w 731"/>
              <a:gd name="T17" fmla="*/ 325438 h 210"/>
              <a:gd name="T18" fmla="*/ 338137 w 731"/>
              <a:gd name="T19" fmla="*/ 277813 h 210"/>
              <a:gd name="T20" fmla="*/ 0 w 731"/>
              <a:gd name="T21" fmla="*/ 139700 h 21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731" h="210">
                <a:moveTo>
                  <a:pt x="0" y="88"/>
                </a:moveTo>
                <a:cubicBezTo>
                  <a:pt x="0" y="73"/>
                  <a:pt x="154" y="56"/>
                  <a:pt x="227" y="43"/>
                </a:cubicBezTo>
                <a:cubicBezTo>
                  <a:pt x="300" y="30"/>
                  <a:pt x="379" y="13"/>
                  <a:pt x="441" y="7"/>
                </a:cubicBezTo>
                <a:cubicBezTo>
                  <a:pt x="503" y="1"/>
                  <a:pt x="555" y="0"/>
                  <a:pt x="597" y="7"/>
                </a:cubicBezTo>
                <a:cubicBezTo>
                  <a:pt x="639" y="14"/>
                  <a:pt x="671" y="31"/>
                  <a:pt x="693" y="49"/>
                </a:cubicBezTo>
                <a:cubicBezTo>
                  <a:pt x="715" y="67"/>
                  <a:pt x="731" y="93"/>
                  <a:pt x="729" y="115"/>
                </a:cubicBezTo>
                <a:cubicBezTo>
                  <a:pt x="727" y="137"/>
                  <a:pt x="708" y="164"/>
                  <a:pt x="681" y="179"/>
                </a:cubicBezTo>
                <a:cubicBezTo>
                  <a:pt x="654" y="194"/>
                  <a:pt x="607" y="201"/>
                  <a:pt x="567" y="205"/>
                </a:cubicBezTo>
                <a:cubicBezTo>
                  <a:pt x="527" y="209"/>
                  <a:pt x="500" y="210"/>
                  <a:pt x="441" y="205"/>
                </a:cubicBezTo>
                <a:cubicBezTo>
                  <a:pt x="382" y="200"/>
                  <a:pt x="286" y="194"/>
                  <a:pt x="213" y="175"/>
                </a:cubicBezTo>
                <a:cubicBezTo>
                  <a:pt x="140" y="156"/>
                  <a:pt x="45" y="106"/>
                  <a:pt x="0" y="88"/>
                </a:cubicBezTo>
                <a:close/>
              </a:path>
            </a:pathLst>
          </a:custGeom>
          <a:solidFill>
            <a:srgbClr val="F9153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35" name="Text Box 44"/>
          <p:cNvSpPr txBox="1">
            <a:spLocks noChangeArrowheads="1"/>
          </p:cNvSpPr>
          <p:nvPr/>
        </p:nvSpPr>
        <p:spPr bwMode="auto">
          <a:xfrm>
            <a:off x="1547813" y="2565400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0033CC"/>
                </a:solidFill>
              </a:rPr>
              <a:t>2</a:t>
            </a:r>
          </a:p>
        </p:txBody>
      </p:sp>
      <p:sp>
        <p:nvSpPr>
          <p:cNvPr id="13336" name="Text Box 46"/>
          <p:cNvSpPr txBox="1">
            <a:spLocks noChangeArrowheads="1"/>
          </p:cNvSpPr>
          <p:nvPr/>
        </p:nvSpPr>
        <p:spPr bwMode="auto">
          <a:xfrm>
            <a:off x="3563938" y="1700213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0033CC"/>
                </a:solidFill>
              </a:rPr>
              <a:t>3</a:t>
            </a:r>
          </a:p>
        </p:txBody>
      </p:sp>
      <p:sp>
        <p:nvSpPr>
          <p:cNvPr id="2" name="Text Box 48"/>
          <p:cNvSpPr txBox="1">
            <a:spLocks noChangeArrowheads="1"/>
          </p:cNvSpPr>
          <p:nvPr/>
        </p:nvSpPr>
        <p:spPr bwMode="auto">
          <a:xfrm>
            <a:off x="5148263" y="1916113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13338" name="Text Box 49"/>
          <p:cNvSpPr txBox="1">
            <a:spLocks noChangeArrowheads="1"/>
          </p:cNvSpPr>
          <p:nvPr/>
        </p:nvSpPr>
        <p:spPr bwMode="auto">
          <a:xfrm>
            <a:off x="6300788" y="2060575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13339" name="Text Box 50"/>
          <p:cNvSpPr txBox="1">
            <a:spLocks noChangeArrowheads="1"/>
          </p:cNvSpPr>
          <p:nvPr/>
        </p:nvSpPr>
        <p:spPr bwMode="auto">
          <a:xfrm>
            <a:off x="3492500" y="2565400"/>
            <a:ext cx="503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0033CC"/>
                </a:solidFill>
              </a:rPr>
              <a:t>6</a:t>
            </a:r>
          </a:p>
        </p:txBody>
      </p:sp>
      <p:sp>
        <p:nvSpPr>
          <p:cNvPr id="13340" name="Text Box 51"/>
          <p:cNvSpPr txBox="1">
            <a:spLocks noChangeArrowheads="1"/>
          </p:cNvSpPr>
          <p:nvPr/>
        </p:nvSpPr>
        <p:spPr bwMode="auto">
          <a:xfrm>
            <a:off x="3563938" y="3860800"/>
            <a:ext cx="3095625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0033CC"/>
                </a:solidFill>
              </a:rPr>
              <a:t>1 – Шейная часть</a:t>
            </a:r>
          </a:p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990099"/>
                </a:solidFill>
              </a:rPr>
              <a:t>2 – Лопаточная часть</a:t>
            </a:r>
          </a:p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008000"/>
                </a:solidFill>
              </a:rPr>
              <a:t>3 – Корейка</a:t>
            </a:r>
          </a:p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F91530"/>
                </a:solidFill>
              </a:rPr>
              <a:t>4 – Вырезка</a:t>
            </a:r>
          </a:p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663300"/>
                </a:solidFill>
              </a:rPr>
              <a:t>5 – Тазобедренная часть</a:t>
            </a:r>
          </a:p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FF00FF"/>
                </a:solidFill>
              </a:rPr>
              <a:t>6 - Грудинка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15888"/>
            <a:ext cx="7634288" cy="285432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</p:pic>
      <p:sp>
        <p:nvSpPr>
          <p:cNvPr id="11267" name="Freeform 7"/>
          <p:cNvSpPr>
            <a:spLocks/>
          </p:cNvSpPr>
          <p:nvPr/>
        </p:nvSpPr>
        <p:spPr bwMode="auto">
          <a:xfrm>
            <a:off x="827088" y="176213"/>
            <a:ext cx="1189037" cy="1560512"/>
          </a:xfrm>
          <a:custGeom>
            <a:avLst/>
            <a:gdLst>
              <a:gd name="T0" fmla="*/ 504825 w 749"/>
              <a:gd name="T1" fmla="*/ 12700 h 983"/>
              <a:gd name="T2" fmla="*/ 431800 w 749"/>
              <a:gd name="T3" fmla="*/ 84137 h 983"/>
              <a:gd name="T4" fmla="*/ 360362 w 749"/>
              <a:gd name="T5" fmla="*/ 157162 h 983"/>
              <a:gd name="T6" fmla="*/ 288925 w 749"/>
              <a:gd name="T7" fmla="*/ 228600 h 983"/>
              <a:gd name="T8" fmla="*/ 215900 w 749"/>
              <a:gd name="T9" fmla="*/ 228600 h 983"/>
              <a:gd name="T10" fmla="*/ 73025 w 749"/>
              <a:gd name="T11" fmla="*/ 444500 h 983"/>
              <a:gd name="T12" fmla="*/ 0 w 749"/>
              <a:gd name="T13" fmla="*/ 731837 h 983"/>
              <a:gd name="T14" fmla="*/ 73025 w 749"/>
              <a:gd name="T15" fmla="*/ 949325 h 983"/>
              <a:gd name="T16" fmla="*/ 144462 w 749"/>
              <a:gd name="T17" fmla="*/ 1092200 h 983"/>
              <a:gd name="T18" fmla="*/ 288925 w 749"/>
              <a:gd name="T19" fmla="*/ 1236662 h 983"/>
              <a:gd name="T20" fmla="*/ 431800 w 749"/>
              <a:gd name="T21" fmla="*/ 1381125 h 983"/>
              <a:gd name="T22" fmla="*/ 431800 w 749"/>
              <a:gd name="T23" fmla="*/ 1524000 h 983"/>
              <a:gd name="T24" fmla="*/ 720725 w 749"/>
              <a:gd name="T25" fmla="*/ 1165225 h 983"/>
              <a:gd name="T26" fmla="*/ 1081087 w 749"/>
              <a:gd name="T27" fmla="*/ 515937 h 983"/>
              <a:gd name="T28" fmla="*/ 1152525 w 749"/>
              <a:gd name="T29" fmla="*/ 228600 h 983"/>
              <a:gd name="T30" fmla="*/ 1152525 w 749"/>
              <a:gd name="T31" fmla="*/ 300037 h 983"/>
              <a:gd name="T32" fmla="*/ 936625 w 749"/>
              <a:gd name="T33" fmla="*/ 228600 h 983"/>
              <a:gd name="T34" fmla="*/ 792162 w 749"/>
              <a:gd name="T35" fmla="*/ 157162 h 983"/>
              <a:gd name="T36" fmla="*/ 504825 w 749"/>
              <a:gd name="T37" fmla="*/ 12700 h 98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749" h="983">
                <a:moveTo>
                  <a:pt x="318" y="8"/>
                </a:moveTo>
                <a:cubicBezTo>
                  <a:pt x="280" y="0"/>
                  <a:pt x="287" y="38"/>
                  <a:pt x="272" y="53"/>
                </a:cubicBezTo>
                <a:cubicBezTo>
                  <a:pt x="257" y="68"/>
                  <a:pt x="242" y="84"/>
                  <a:pt x="227" y="99"/>
                </a:cubicBezTo>
                <a:cubicBezTo>
                  <a:pt x="212" y="114"/>
                  <a:pt x="197" y="137"/>
                  <a:pt x="182" y="144"/>
                </a:cubicBezTo>
                <a:cubicBezTo>
                  <a:pt x="167" y="151"/>
                  <a:pt x="159" y="121"/>
                  <a:pt x="136" y="144"/>
                </a:cubicBezTo>
                <a:cubicBezTo>
                  <a:pt x="113" y="167"/>
                  <a:pt x="69" y="227"/>
                  <a:pt x="46" y="280"/>
                </a:cubicBezTo>
                <a:cubicBezTo>
                  <a:pt x="23" y="333"/>
                  <a:pt x="0" y="408"/>
                  <a:pt x="0" y="461"/>
                </a:cubicBezTo>
                <a:cubicBezTo>
                  <a:pt x="0" y="514"/>
                  <a:pt x="31" y="560"/>
                  <a:pt x="46" y="598"/>
                </a:cubicBezTo>
                <a:cubicBezTo>
                  <a:pt x="61" y="636"/>
                  <a:pt x="68" y="658"/>
                  <a:pt x="91" y="688"/>
                </a:cubicBezTo>
                <a:cubicBezTo>
                  <a:pt x="114" y="718"/>
                  <a:pt x="152" y="749"/>
                  <a:pt x="182" y="779"/>
                </a:cubicBezTo>
                <a:cubicBezTo>
                  <a:pt x="212" y="809"/>
                  <a:pt x="257" y="840"/>
                  <a:pt x="272" y="870"/>
                </a:cubicBezTo>
                <a:cubicBezTo>
                  <a:pt x="287" y="900"/>
                  <a:pt x="242" y="983"/>
                  <a:pt x="272" y="960"/>
                </a:cubicBezTo>
                <a:cubicBezTo>
                  <a:pt x="302" y="937"/>
                  <a:pt x="386" y="840"/>
                  <a:pt x="454" y="734"/>
                </a:cubicBezTo>
                <a:cubicBezTo>
                  <a:pt x="522" y="628"/>
                  <a:pt x="636" y="423"/>
                  <a:pt x="681" y="325"/>
                </a:cubicBezTo>
                <a:cubicBezTo>
                  <a:pt x="726" y="227"/>
                  <a:pt x="719" y="167"/>
                  <a:pt x="726" y="144"/>
                </a:cubicBezTo>
                <a:cubicBezTo>
                  <a:pt x="733" y="121"/>
                  <a:pt x="749" y="189"/>
                  <a:pt x="726" y="189"/>
                </a:cubicBezTo>
                <a:cubicBezTo>
                  <a:pt x="703" y="189"/>
                  <a:pt x="628" y="159"/>
                  <a:pt x="590" y="144"/>
                </a:cubicBezTo>
                <a:cubicBezTo>
                  <a:pt x="552" y="129"/>
                  <a:pt x="544" y="122"/>
                  <a:pt x="499" y="99"/>
                </a:cubicBezTo>
                <a:cubicBezTo>
                  <a:pt x="454" y="76"/>
                  <a:pt x="356" y="16"/>
                  <a:pt x="318" y="8"/>
                </a:cubicBezTo>
                <a:close/>
              </a:path>
            </a:pathLst>
          </a:custGeom>
          <a:solidFill>
            <a:srgbClr val="99FF66">
              <a:alpha val="59999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68" name="Freeform 8"/>
          <p:cNvSpPr>
            <a:spLocks/>
          </p:cNvSpPr>
          <p:nvPr/>
        </p:nvSpPr>
        <p:spPr bwMode="auto">
          <a:xfrm>
            <a:off x="803275" y="538163"/>
            <a:ext cx="2352675" cy="2409825"/>
          </a:xfrm>
          <a:custGeom>
            <a:avLst/>
            <a:gdLst>
              <a:gd name="T0" fmla="*/ 96838 w 1482"/>
              <a:gd name="T1" fmla="*/ 1954213 h 1518"/>
              <a:gd name="T2" fmla="*/ 23813 w 1482"/>
              <a:gd name="T3" fmla="*/ 2027238 h 1518"/>
              <a:gd name="T4" fmla="*/ 23813 w 1482"/>
              <a:gd name="T5" fmla="*/ 2243138 h 1518"/>
              <a:gd name="T6" fmla="*/ 168275 w 1482"/>
              <a:gd name="T7" fmla="*/ 2386013 h 1518"/>
              <a:gd name="T8" fmla="*/ 384175 w 1482"/>
              <a:gd name="T9" fmla="*/ 2314575 h 1518"/>
              <a:gd name="T10" fmla="*/ 1320800 w 1482"/>
              <a:gd name="T11" fmla="*/ 1811338 h 1518"/>
              <a:gd name="T12" fmla="*/ 1897063 w 1482"/>
              <a:gd name="T13" fmla="*/ 1306513 h 1518"/>
              <a:gd name="T14" fmla="*/ 2255838 w 1482"/>
              <a:gd name="T15" fmla="*/ 803275 h 1518"/>
              <a:gd name="T16" fmla="*/ 2328863 w 1482"/>
              <a:gd name="T17" fmla="*/ 369888 h 1518"/>
              <a:gd name="T18" fmla="*/ 2112963 w 1482"/>
              <a:gd name="T19" fmla="*/ 82550 h 1518"/>
              <a:gd name="T20" fmla="*/ 1752600 w 1482"/>
              <a:gd name="T21" fmla="*/ 11113 h 1518"/>
              <a:gd name="T22" fmla="*/ 1320800 w 1482"/>
              <a:gd name="T23" fmla="*/ 153988 h 1518"/>
              <a:gd name="T24" fmla="*/ 960438 w 1482"/>
              <a:gd name="T25" fmla="*/ 658813 h 1518"/>
              <a:gd name="T26" fmla="*/ 673100 w 1482"/>
              <a:gd name="T27" fmla="*/ 1162050 h 1518"/>
              <a:gd name="T28" fmla="*/ 455613 w 1482"/>
              <a:gd name="T29" fmla="*/ 1666875 h 1518"/>
              <a:gd name="T30" fmla="*/ 96838 w 1482"/>
              <a:gd name="T31" fmla="*/ 1954213 h 15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482" h="1518">
                <a:moveTo>
                  <a:pt x="61" y="1231"/>
                </a:moveTo>
                <a:cubicBezTo>
                  <a:pt x="16" y="1269"/>
                  <a:pt x="23" y="1247"/>
                  <a:pt x="15" y="1277"/>
                </a:cubicBezTo>
                <a:cubicBezTo>
                  <a:pt x="7" y="1307"/>
                  <a:pt x="0" y="1375"/>
                  <a:pt x="15" y="1413"/>
                </a:cubicBezTo>
                <a:cubicBezTo>
                  <a:pt x="30" y="1451"/>
                  <a:pt x="68" y="1496"/>
                  <a:pt x="106" y="1503"/>
                </a:cubicBezTo>
                <a:cubicBezTo>
                  <a:pt x="144" y="1510"/>
                  <a:pt x="121" y="1518"/>
                  <a:pt x="242" y="1458"/>
                </a:cubicBezTo>
                <a:cubicBezTo>
                  <a:pt x="363" y="1398"/>
                  <a:pt x="673" y="1247"/>
                  <a:pt x="832" y="1141"/>
                </a:cubicBezTo>
                <a:cubicBezTo>
                  <a:pt x="991" y="1035"/>
                  <a:pt x="1097" y="929"/>
                  <a:pt x="1195" y="823"/>
                </a:cubicBezTo>
                <a:cubicBezTo>
                  <a:pt x="1293" y="717"/>
                  <a:pt x="1376" y="604"/>
                  <a:pt x="1421" y="506"/>
                </a:cubicBezTo>
                <a:cubicBezTo>
                  <a:pt x="1466" y="408"/>
                  <a:pt x="1482" y="308"/>
                  <a:pt x="1467" y="233"/>
                </a:cubicBezTo>
                <a:cubicBezTo>
                  <a:pt x="1452" y="158"/>
                  <a:pt x="1391" y="90"/>
                  <a:pt x="1331" y="52"/>
                </a:cubicBezTo>
                <a:cubicBezTo>
                  <a:pt x="1271" y="14"/>
                  <a:pt x="1187" y="0"/>
                  <a:pt x="1104" y="7"/>
                </a:cubicBezTo>
                <a:cubicBezTo>
                  <a:pt x="1021" y="14"/>
                  <a:pt x="915" y="29"/>
                  <a:pt x="832" y="97"/>
                </a:cubicBezTo>
                <a:cubicBezTo>
                  <a:pt x="749" y="165"/>
                  <a:pt x="673" y="309"/>
                  <a:pt x="605" y="415"/>
                </a:cubicBezTo>
                <a:cubicBezTo>
                  <a:pt x="537" y="521"/>
                  <a:pt x="477" y="626"/>
                  <a:pt x="424" y="732"/>
                </a:cubicBezTo>
                <a:cubicBezTo>
                  <a:pt x="371" y="838"/>
                  <a:pt x="347" y="967"/>
                  <a:pt x="287" y="1050"/>
                </a:cubicBezTo>
                <a:cubicBezTo>
                  <a:pt x="227" y="1133"/>
                  <a:pt x="106" y="1193"/>
                  <a:pt x="61" y="1231"/>
                </a:cubicBezTo>
                <a:close/>
              </a:path>
            </a:pathLst>
          </a:custGeom>
          <a:gradFill rotWithShape="1">
            <a:gsLst>
              <a:gs pos="0">
                <a:srgbClr val="00FFFF">
                  <a:alpha val="59000"/>
                </a:srgbClr>
              </a:gs>
              <a:gs pos="100000">
                <a:srgbClr val="007676"/>
              </a:gs>
            </a:gsLst>
            <a:lin ang="5400000" scaled="1"/>
          </a:gradFill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69" name="Freeform 9"/>
          <p:cNvSpPr>
            <a:spLocks/>
          </p:cNvSpPr>
          <p:nvPr/>
        </p:nvSpPr>
        <p:spPr bwMode="auto">
          <a:xfrm>
            <a:off x="1235075" y="333375"/>
            <a:ext cx="3421063" cy="2219325"/>
          </a:xfrm>
          <a:custGeom>
            <a:avLst/>
            <a:gdLst>
              <a:gd name="T0" fmla="*/ 744538 w 2155"/>
              <a:gd name="T1" fmla="*/ 71438 h 1398"/>
              <a:gd name="T2" fmla="*/ 600075 w 2155"/>
              <a:gd name="T3" fmla="*/ 503238 h 1398"/>
              <a:gd name="T4" fmla="*/ 457200 w 2155"/>
              <a:gd name="T5" fmla="*/ 792163 h 1398"/>
              <a:gd name="T6" fmla="*/ 241300 w 2155"/>
              <a:gd name="T7" fmla="*/ 1150938 h 1398"/>
              <a:gd name="T8" fmla="*/ 23813 w 2155"/>
              <a:gd name="T9" fmla="*/ 1366838 h 1398"/>
              <a:gd name="T10" fmla="*/ 96838 w 2155"/>
              <a:gd name="T11" fmla="*/ 1295400 h 1398"/>
              <a:gd name="T12" fmla="*/ 23813 w 2155"/>
              <a:gd name="T13" fmla="*/ 1871663 h 1398"/>
              <a:gd name="T14" fmla="*/ 168275 w 2155"/>
              <a:gd name="T15" fmla="*/ 1511300 h 1398"/>
              <a:gd name="T16" fmla="*/ 457200 w 2155"/>
              <a:gd name="T17" fmla="*/ 935038 h 1398"/>
              <a:gd name="T18" fmla="*/ 815975 w 2155"/>
              <a:gd name="T19" fmla="*/ 431800 h 1398"/>
              <a:gd name="T20" fmla="*/ 1033463 w 2155"/>
              <a:gd name="T21" fmla="*/ 287338 h 1398"/>
              <a:gd name="T22" fmla="*/ 1249363 w 2155"/>
              <a:gd name="T23" fmla="*/ 215900 h 1398"/>
              <a:gd name="T24" fmla="*/ 1536700 w 2155"/>
              <a:gd name="T25" fmla="*/ 215900 h 1398"/>
              <a:gd name="T26" fmla="*/ 1681163 w 2155"/>
              <a:gd name="T27" fmla="*/ 287338 h 1398"/>
              <a:gd name="T28" fmla="*/ 1824038 w 2155"/>
              <a:gd name="T29" fmla="*/ 431800 h 1398"/>
              <a:gd name="T30" fmla="*/ 1897063 w 2155"/>
              <a:gd name="T31" fmla="*/ 719138 h 1398"/>
              <a:gd name="T32" fmla="*/ 1752600 w 2155"/>
              <a:gd name="T33" fmla="*/ 1223963 h 1398"/>
              <a:gd name="T34" fmla="*/ 1249363 w 2155"/>
              <a:gd name="T35" fmla="*/ 1727200 h 1398"/>
              <a:gd name="T36" fmla="*/ 673100 w 2155"/>
              <a:gd name="T37" fmla="*/ 2159000 h 1398"/>
              <a:gd name="T38" fmla="*/ 744538 w 2155"/>
              <a:gd name="T39" fmla="*/ 2087563 h 1398"/>
              <a:gd name="T40" fmla="*/ 960438 w 2155"/>
              <a:gd name="T41" fmla="*/ 2159000 h 1398"/>
              <a:gd name="T42" fmla="*/ 1608138 w 2155"/>
              <a:gd name="T43" fmla="*/ 2159000 h 1398"/>
              <a:gd name="T44" fmla="*/ 2041525 w 2155"/>
              <a:gd name="T45" fmla="*/ 2159000 h 1398"/>
              <a:gd name="T46" fmla="*/ 2473325 w 2155"/>
              <a:gd name="T47" fmla="*/ 2087563 h 1398"/>
              <a:gd name="T48" fmla="*/ 2760663 w 2155"/>
              <a:gd name="T49" fmla="*/ 2087563 h 1398"/>
              <a:gd name="T50" fmla="*/ 2760663 w 2155"/>
              <a:gd name="T51" fmla="*/ 2016125 h 1398"/>
              <a:gd name="T52" fmla="*/ 2760663 w 2155"/>
              <a:gd name="T53" fmla="*/ 2087563 h 1398"/>
              <a:gd name="T54" fmla="*/ 3336925 w 2155"/>
              <a:gd name="T55" fmla="*/ 2016125 h 1398"/>
              <a:gd name="T56" fmla="*/ 3265488 w 2155"/>
              <a:gd name="T57" fmla="*/ 2016125 h 1398"/>
              <a:gd name="T58" fmla="*/ 3049588 w 2155"/>
              <a:gd name="T59" fmla="*/ 1511300 h 1398"/>
              <a:gd name="T60" fmla="*/ 3049588 w 2155"/>
              <a:gd name="T61" fmla="*/ 1008063 h 1398"/>
              <a:gd name="T62" fmla="*/ 3265488 w 2155"/>
              <a:gd name="T63" fmla="*/ 574675 h 1398"/>
              <a:gd name="T64" fmla="*/ 3265488 w 2155"/>
              <a:gd name="T65" fmla="*/ 647700 h 1398"/>
              <a:gd name="T66" fmla="*/ 3121025 w 2155"/>
              <a:gd name="T67" fmla="*/ 503238 h 1398"/>
              <a:gd name="T68" fmla="*/ 2689225 w 2155"/>
              <a:gd name="T69" fmla="*/ 358775 h 1398"/>
              <a:gd name="T70" fmla="*/ 2041525 w 2155"/>
              <a:gd name="T71" fmla="*/ 142875 h 1398"/>
              <a:gd name="T72" fmla="*/ 1465263 w 2155"/>
              <a:gd name="T73" fmla="*/ 71438 h 1398"/>
              <a:gd name="T74" fmla="*/ 1176338 w 2155"/>
              <a:gd name="T75" fmla="*/ 71438 h 1398"/>
              <a:gd name="T76" fmla="*/ 815975 w 2155"/>
              <a:gd name="T77" fmla="*/ 71438 h 1398"/>
              <a:gd name="T78" fmla="*/ 744538 w 2155"/>
              <a:gd name="T79" fmla="*/ 71438 h 1398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2155" h="1398">
                <a:moveTo>
                  <a:pt x="469" y="45"/>
                </a:moveTo>
                <a:cubicBezTo>
                  <a:pt x="446" y="90"/>
                  <a:pt x="408" y="241"/>
                  <a:pt x="378" y="317"/>
                </a:cubicBezTo>
                <a:cubicBezTo>
                  <a:pt x="348" y="393"/>
                  <a:pt x="326" y="431"/>
                  <a:pt x="288" y="499"/>
                </a:cubicBezTo>
                <a:cubicBezTo>
                  <a:pt x="250" y="567"/>
                  <a:pt x="197" y="665"/>
                  <a:pt x="152" y="725"/>
                </a:cubicBezTo>
                <a:cubicBezTo>
                  <a:pt x="107" y="785"/>
                  <a:pt x="30" y="846"/>
                  <a:pt x="15" y="861"/>
                </a:cubicBezTo>
                <a:cubicBezTo>
                  <a:pt x="0" y="876"/>
                  <a:pt x="61" y="763"/>
                  <a:pt x="61" y="816"/>
                </a:cubicBezTo>
                <a:cubicBezTo>
                  <a:pt x="61" y="869"/>
                  <a:pt x="8" y="1156"/>
                  <a:pt x="15" y="1179"/>
                </a:cubicBezTo>
                <a:cubicBezTo>
                  <a:pt x="22" y="1202"/>
                  <a:pt x="61" y="1050"/>
                  <a:pt x="106" y="952"/>
                </a:cubicBezTo>
                <a:cubicBezTo>
                  <a:pt x="151" y="854"/>
                  <a:pt x="220" y="702"/>
                  <a:pt x="288" y="589"/>
                </a:cubicBezTo>
                <a:cubicBezTo>
                  <a:pt x="356" y="476"/>
                  <a:pt x="454" y="340"/>
                  <a:pt x="514" y="272"/>
                </a:cubicBezTo>
                <a:cubicBezTo>
                  <a:pt x="574" y="204"/>
                  <a:pt x="606" y="204"/>
                  <a:pt x="651" y="181"/>
                </a:cubicBezTo>
                <a:cubicBezTo>
                  <a:pt x="696" y="158"/>
                  <a:pt x="734" y="143"/>
                  <a:pt x="787" y="136"/>
                </a:cubicBezTo>
                <a:cubicBezTo>
                  <a:pt x="840" y="129"/>
                  <a:pt x="923" y="129"/>
                  <a:pt x="968" y="136"/>
                </a:cubicBezTo>
                <a:cubicBezTo>
                  <a:pt x="1013" y="143"/>
                  <a:pt x="1029" y="158"/>
                  <a:pt x="1059" y="181"/>
                </a:cubicBezTo>
                <a:cubicBezTo>
                  <a:pt x="1089" y="204"/>
                  <a:pt x="1126" y="227"/>
                  <a:pt x="1149" y="272"/>
                </a:cubicBezTo>
                <a:cubicBezTo>
                  <a:pt x="1172" y="317"/>
                  <a:pt x="1202" y="370"/>
                  <a:pt x="1195" y="453"/>
                </a:cubicBezTo>
                <a:cubicBezTo>
                  <a:pt x="1188" y="536"/>
                  <a:pt x="1172" y="665"/>
                  <a:pt x="1104" y="771"/>
                </a:cubicBezTo>
                <a:cubicBezTo>
                  <a:pt x="1036" y="877"/>
                  <a:pt x="900" y="990"/>
                  <a:pt x="787" y="1088"/>
                </a:cubicBezTo>
                <a:cubicBezTo>
                  <a:pt x="674" y="1186"/>
                  <a:pt x="477" y="1322"/>
                  <a:pt x="424" y="1360"/>
                </a:cubicBezTo>
                <a:cubicBezTo>
                  <a:pt x="371" y="1398"/>
                  <a:pt x="439" y="1315"/>
                  <a:pt x="469" y="1315"/>
                </a:cubicBezTo>
                <a:cubicBezTo>
                  <a:pt x="499" y="1315"/>
                  <a:pt x="514" y="1352"/>
                  <a:pt x="605" y="1360"/>
                </a:cubicBezTo>
                <a:cubicBezTo>
                  <a:pt x="696" y="1368"/>
                  <a:pt x="900" y="1360"/>
                  <a:pt x="1013" y="1360"/>
                </a:cubicBezTo>
                <a:cubicBezTo>
                  <a:pt x="1126" y="1360"/>
                  <a:pt x="1195" y="1368"/>
                  <a:pt x="1286" y="1360"/>
                </a:cubicBezTo>
                <a:cubicBezTo>
                  <a:pt x="1377" y="1352"/>
                  <a:pt x="1483" y="1322"/>
                  <a:pt x="1558" y="1315"/>
                </a:cubicBezTo>
                <a:cubicBezTo>
                  <a:pt x="1633" y="1308"/>
                  <a:pt x="1709" y="1322"/>
                  <a:pt x="1739" y="1315"/>
                </a:cubicBezTo>
                <a:cubicBezTo>
                  <a:pt x="1769" y="1308"/>
                  <a:pt x="1739" y="1270"/>
                  <a:pt x="1739" y="1270"/>
                </a:cubicBezTo>
                <a:cubicBezTo>
                  <a:pt x="1739" y="1270"/>
                  <a:pt x="1679" y="1315"/>
                  <a:pt x="1739" y="1315"/>
                </a:cubicBezTo>
                <a:cubicBezTo>
                  <a:pt x="1799" y="1315"/>
                  <a:pt x="2049" y="1277"/>
                  <a:pt x="2102" y="1270"/>
                </a:cubicBezTo>
                <a:cubicBezTo>
                  <a:pt x="2155" y="1263"/>
                  <a:pt x="2087" y="1323"/>
                  <a:pt x="2057" y="1270"/>
                </a:cubicBezTo>
                <a:cubicBezTo>
                  <a:pt x="2027" y="1217"/>
                  <a:pt x="1944" y="1058"/>
                  <a:pt x="1921" y="952"/>
                </a:cubicBezTo>
                <a:cubicBezTo>
                  <a:pt x="1898" y="846"/>
                  <a:pt x="1898" y="733"/>
                  <a:pt x="1921" y="635"/>
                </a:cubicBezTo>
                <a:cubicBezTo>
                  <a:pt x="1944" y="537"/>
                  <a:pt x="2034" y="400"/>
                  <a:pt x="2057" y="362"/>
                </a:cubicBezTo>
                <a:cubicBezTo>
                  <a:pt x="2080" y="324"/>
                  <a:pt x="2072" y="415"/>
                  <a:pt x="2057" y="408"/>
                </a:cubicBezTo>
                <a:cubicBezTo>
                  <a:pt x="2042" y="401"/>
                  <a:pt x="2026" y="347"/>
                  <a:pt x="1966" y="317"/>
                </a:cubicBezTo>
                <a:cubicBezTo>
                  <a:pt x="1906" y="287"/>
                  <a:pt x="1807" y="264"/>
                  <a:pt x="1694" y="226"/>
                </a:cubicBezTo>
                <a:cubicBezTo>
                  <a:pt x="1581" y="188"/>
                  <a:pt x="1414" y="120"/>
                  <a:pt x="1286" y="90"/>
                </a:cubicBezTo>
                <a:cubicBezTo>
                  <a:pt x="1158" y="60"/>
                  <a:pt x="1014" y="52"/>
                  <a:pt x="923" y="45"/>
                </a:cubicBezTo>
                <a:cubicBezTo>
                  <a:pt x="832" y="38"/>
                  <a:pt x="809" y="45"/>
                  <a:pt x="741" y="45"/>
                </a:cubicBezTo>
                <a:cubicBezTo>
                  <a:pt x="673" y="45"/>
                  <a:pt x="559" y="45"/>
                  <a:pt x="514" y="45"/>
                </a:cubicBezTo>
                <a:cubicBezTo>
                  <a:pt x="469" y="45"/>
                  <a:pt x="492" y="0"/>
                  <a:pt x="469" y="45"/>
                </a:cubicBezTo>
                <a:close/>
              </a:path>
            </a:pathLst>
          </a:custGeom>
          <a:gradFill rotWithShape="1">
            <a:gsLst>
              <a:gs pos="0">
                <a:srgbClr val="FBB1F4">
                  <a:alpha val="59000"/>
                </a:srgbClr>
              </a:gs>
              <a:gs pos="100000">
                <a:srgbClr val="74527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0" name="Freeform 13"/>
          <p:cNvSpPr>
            <a:spLocks/>
          </p:cNvSpPr>
          <p:nvPr/>
        </p:nvSpPr>
        <p:spPr bwMode="auto">
          <a:xfrm>
            <a:off x="4284663" y="884238"/>
            <a:ext cx="1558925" cy="1512887"/>
          </a:xfrm>
          <a:custGeom>
            <a:avLst/>
            <a:gdLst>
              <a:gd name="T0" fmla="*/ 215900 w 982"/>
              <a:gd name="T1" fmla="*/ 23812 h 953"/>
              <a:gd name="T2" fmla="*/ 71438 w 982"/>
              <a:gd name="T3" fmla="*/ 312737 h 953"/>
              <a:gd name="T4" fmla="*/ 0 w 982"/>
              <a:gd name="T5" fmla="*/ 673100 h 953"/>
              <a:gd name="T6" fmla="*/ 71438 w 982"/>
              <a:gd name="T7" fmla="*/ 1176337 h 953"/>
              <a:gd name="T8" fmla="*/ 287338 w 982"/>
              <a:gd name="T9" fmla="*/ 1465262 h 953"/>
              <a:gd name="T10" fmla="*/ 647700 w 982"/>
              <a:gd name="T11" fmla="*/ 1465262 h 953"/>
              <a:gd name="T12" fmla="*/ 1439863 w 982"/>
              <a:gd name="T13" fmla="*/ 1465262 h 953"/>
              <a:gd name="T14" fmla="*/ 1366838 w 982"/>
              <a:gd name="T15" fmla="*/ 1392237 h 953"/>
              <a:gd name="T16" fmla="*/ 1079500 w 982"/>
              <a:gd name="T17" fmla="*/ 815975 h 953"/>
              <a:gd name="T18" fmla="*/ 1150938 w 982"/>
              <a:gd name="T19" fmla="*/ 384175 h 953"/>
              <a:gd name="T20" fmla="*/ 1223963 w 982"/>
              <a:gd name="T21" fmla="*/ 96837 h 953"/>
              <a:gd name="T22" fmla="*/ 1150938 w 982"/>
              <a:gd name="T23" fmla="*/ 96837 h 953"/>
              <a:gd name="T24" fmla="*/ 935038 w 982"/>
              <a:gd name="T25" fmla="*/ 168275 h 953"/>
              <a:gd name="T26" fmla="*/ 574675 w 982"/>
              <a:gd name="T27" fmla="*/ 168275 h 953"/>
              <a:gd name="T28" fmla="*/ 215900 w 982"/>
              <a:gd name="T29" fmla="*/ 23812 h 95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982" h="953">
                <a:moveTo>
                  <a:pt x="136" y="15"/>
                </a:moveTo>
                <a:cubicBezTo>
                  <a:pt x="83" y="30"/>
                  <a:pt x="68" y="129"/>
                  <a:pt x="45" y="197"/>
                </a:cubicBezTo>
                <a:cubicBezTo>
                  <a:pt x="22" y="265"/>
                  <a:pt x="0" y="333"/>
                  <a:pt x="0" y="424"/>
                </a:cubicBezTo>
                <a:cubicBezTo>
                  <a:pt x="0" y="515"/>
                  <a:pt x="15" y="658"/>
                  <a:pt x="45" y="741"/>
                </a:cubicBezTo>
                <a:cubicBezTo>
                  <a:pt x="75" y="824"/>
                  <a:pt x="121" y="893"/>
                  <a:pt x="181" y="923"/>
                </a:cubicBezTo>
                <a:cubicBezTo>
                  <a:pt x="241" y="953"/>
                  <a:pt x="287" y="923"/>
                  <a:pt x="408" y="923"/>
                </a:cubicBezTo>
                <a:cubicBezTo>
                  <a:pt x="529" y="923"/>
                  <a:pt x="832" y="931"/>
                  <a:pt x="907" y="923"/>
                </a:cubicBezTo>
                <a:cubicBezTo>
                  <a:pt x="982" y="915"/>
                  <a:pt x="899" y="945"/>
                  <a:pt x="861" y="877"/>
                </a:cubicBezTo>
                <a:cubicBezTo>
                  <a:pt x="823" y="809"/>
                  <a:pt x="703" y="620"/>
                  <a:pt x="680" y="514"/>
                </a:cubicBezTo>
                <a:cubicBezTo>
                  <a:pt x="657" y="408"/>
                  <a:pt x="710" y="317"/>
                  <a:pt x="725" y="242"/>
                </a:cubicBezTo>
                <a:cubicBezTo>
                  <a:pt x="740" y="167"/>
                  <a:pt x="771" y="91"/>
                  <a:pt x="771" y="61"/>
                </a:cubicBezTo>
                <a:cubicBezTo>
                  <a:pt x="771" y="31"/>
                  <a:pt x="755" y="54"/>
                  <a:pt x="725" y="61"/>
                </a:cubicBezTo>
                <a:cubicBezTo>
                  <a:pt x="695" y="68"/>
                  <a:pt x="649" y="99"/>
                  <a:pt x="589" y="106"/>
                </a:cubicBezTo>
                <a:cubicBezTo>
                  <a:pt x="529" y="113"/>
                  <a:pt x="437" y="121"/>
                  <a:pt x="362" y="106"/>
                </a:cubicBezTo>
                <a:cubicBezTo>
                  <a:pt x="287" y="91"/>
                  <a:pt x="189" y="0"/>
                  <a:pt x="136" y="15"/>
                </a:cubicBezTo>
                <a:close/>
              </a:path>
            </a:pathLst>
          </a:custGeom>
          <a:gradFill rotWithShape="1">
            <a:gsLst>
              <a:gs pos="0">
                <a:srgbClr val="FD4425">
                  <a:alpha val="59000"/>
                </a:srgbClr>
              </a:gs>
              <a:gs pos="100000">
                <a:srgbClr val="FD7159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1" name="Freeform 14"/>
          <p:cNvSpPr>
            <a:spLocks/>
          </p:cNvSpPr>
          <p:nvPr/>
        </p:nvSpPr>
        <p:spPr bwMode="auto">
          <a:xfrm>
            <a:off x="5316538" y="812800"/>
            <a:ext cx="3024187" cy="2051050"/>
          </a:xfrm>
          <a:custGeom>
            <a:avLst/>
            <a:gdLst>
              <a:gd name="T0" fmla="*/ 192087 w 1905"/>
              <a:gd name="T1" fmla="*/ 168275 h 1292"/>
              <a:gd name="T2" fmla="*/ 479425 w 1905"/>
              <a:gd name="T3" fmla="*/ 95250 h 1292"/>
              <a:gd name="T4" fmla="*/ 768350 w 1905"/>
              <a:gd name="T5" fmla="*/ 23813 h 1292"/>
              <a:gd name="T6" fmla="*/ 839787 w 1905"/>
              <a:gd name="T7" fmla="*/ 23813 h 1292"/>
              <a:gd name="T8" fmla="*/ 911225 w 1905"/>
              <a:gd name="T9" fmla="*/ 23813 h 1292"/>
              <a:gd name="T10" fmla="*/ 1055687 w 1905"/>
              <a:gd name="T11" fmla="*/ 168275 h 1292"/>
              <a:gd name="T12" fmla="*/ 1200150 w 1905"/>
              <a:gd name="T13" fmla="*/ 239713 h 1292"/>
              <a:gd name="T14" fmla="*/ 1416050 w 1905"/>
              <a:gd name="T15" fmla="*/ 312738 h 1292"/>
              <a:gd name="T16" fmla="*/ 1631950 w 1905"/>
              <a:gd name="T17" fmla="*/ 384175 h 1292"/>
              <a:gd name="T18" fmla="*/ 1847850 w 1905"/>
              <a:gd name="T19" fmla="*/ 744538 h 1292"/>
              <a:gd name="T20" fmla="*/ 2063750 w 1905"/>
              <a:gd name="T21" fmla="*/ 1176338 h 1292"/>
              <a:gd name="T22" fmla="*/ 2279650 w 1905"/>
              <a:gd name="T23" fmla="*/ 1392238 h 1292"/>
              <a:gd name="T24" fmla="*/ 2784475 w 1905"/>
              <a:gd name="T25" fmla="*/ 1608138 h 1292"/>
              <a:gd name="T26" fmla="*/ 2855912 w 1905"/>
              <a:gd name="T27" fmla="*/ 1679575 h 1292"/>
              <a:gd name="T28" fmla="*/ 3000375 w 1905"/>
              <a:gd name="T29" fmla="*/ 1895475 h 1292"/>
              <a:gd name="T30" fmla="*/ 3000375 w 1905"/>
              <a:gd name="T31" fmla="*/ 1968500 h 1292"/>
              <a:gd name="T32" fmla="*/ 2927350 w 1905"/>
              <a:gd name="T33" fmla="*/ 2039938 h 1292"/>
              <a:gd name="T34" fmla="*/ 2784475 w 1905"/>
              <a:gd name="T35" fmla="*/ 2039938 h 1292"/>
              <a:gd name="T36" fmla="*/ 2640012 w 1905"/>
              <a:gd name="T37" fmla="*/ 1968500 h 1292"/>
              <a:gd name="T38" fmla="*/ 2063750 w 1905"/>
              <a:gd name="T39" fmla="*/ 1752600 h 1292"/>
              <a:gd name="T40" fmla="*/ 1631950 w 1905"/>
              <a:gd name="T41" fmla="*/ 1608138 h 1292"/>
              <a:gd name="T42" fmla="*/ 1416050 w 1905"/>
              <a:gd name="T43" fmla="*/ 1536700 h 1292"/>
              <a:gd name="T44" fmla="*/ 1127125 w 1905"/>
              <a:gd name="T45" fmla="*/ 1463675 h 1292"/>
              <a:gd name="T46" fmla="*/ 407987 w 1905"/>
              <a:gd name="T47" fmla="*/ 1536700 h 1292"/>
              <a:gd name="T48" fmla="*/ 47625 w 1905"/>
              <a:gd name="T49" fmla="*/ 887413 h 1292"/>
              <a:gd name="T50" fmla="*/ 119062 w 1905"/>
              <a:gd name="T51" fmla="*/ 528638 h 1292"/>
              <a:gd name="T52" fmla="*/ 192087 w 1905"/>
              <a:gd name="T53" fmla="*/ 168275 h 129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905" h="1292">
                <a:moveTo>
                  <a:pt x="121" y="106"/>
                </a:moveTo>
                <a:cubicBezTo>
                  <a:pt x="159" y="60"/>
                  <a:pt x="242" y="75"/>
                  <a:pt x="302" y="60"/>
                </a:cubicBezTo>
                <a:cubicBezTo>
                  <a:pt x="362" y="45"/>
                  <a:pt x="446" y="22"/>
                  <a:pt x="484" y="15"/>
                </a:cubicBezTo>
                <a:cubicBezTo>
                  <a:pt x="522" y="8"/>
                  <a:pt x="514" y="15"/>
                  <a:pt x="529" y="15"/>
                </a:cubicBezTo>
                <a:cubicBezTo>
                  <a:pt x="544" y="15"/>
                  <a:pt x="551" y="0"/>
                  <a:pt x="574" y="15"/>
                </a:cubicBezTo>
                <a:cubicBezTo>
                  <a:pt x="597" y="30"/>
                  <a:pt x="635" y="83"/>
                  <a:pt x="665" y="106"/>
                </a:cubicBezTo>
                <a:cubicBezTo>
                  <a:pt x="695" y="129"/>
                  <a:pt x="718" y="136"/>
                  <a:pt x="756" y="151"/>
                </a:cubicBezTo>
                <a:cubicBezTo>
                  <a:pt x="794" y="166"/>
                  <a:pt x="847" y="182"/>
                  <a:pt x="892" y="197"/>
                </a:cubicBezTo>
                <a:cubicBezTo>
                  <a:pt x="937" y="212"/>
                  <a:pt x="983" y="197"/>
                  <a:pt x="1028" y="242"/>
                </a:cubicBezTo>
                <a:cubicBezTo>
                  <a:pt x="1073" y="287"/>
                  <a:pt x="1119" y="386"/>
                  <a:pt x="1164" y="469"/>
                </a:cubicBezTo>
                <a:cubicBezTo>
                  <a:pt x="1209" y="552"/>
                  <a:pt x="1255" y="673"/>
                  <a:pt x="1300" y="741"/>
                </a:cubicBezTo>
                <a:cubicBezTo>
                  <a:pt x="1345" y="809"/>
                  <a:pt x="1360" y="832"/>
                  <a:pt x="1436" y="877"/>
                </a:cubicBezTo>
                <a:cubicBezTo>
                  <a:pt x="1512" y="922"/>
                  <a:pt x="1694" y="983"/>
                  <a:pt x="1754" y="1013"/>
                </a:cubicBezTo>
                <a:cubicBezTo>
                  <a:pt x="1814" y="1043"/>
                  <a:pt x="1776" y="1028"/>
                  <a:pt x="1799" y="1058"/>
                </a:cubicBezTo>
                <a:cubicBezTo>
                  <a:pt x="1822" y="1088"/>
                  <a:pt x="1875" y="1164"/>
                  <a:pt x="1890" y="1194"/>
                </a:cubicBezTo>
                <a:cubicBezTo>
                  <a:pt x="1905" y="1224"/>
                  <a:pt x="1898" y="1225"/>
                  <a:pt x="1890" y="1240"/>
                </a:cubicBezTo>
                <a:cubicBezTo>
                  <a:pt x="1882" y="1255"/>
                  <a:pt x="1867" y="1278"/>
                  <a:pt x="1844" y="1285"/>
                </a:cubicBezTo>
                <a:cubicBezTo>
                  <a:pt x="1821" y="1292"/>
                  <a:pt x="1784" y="1292"/>
                  <a:pt x="1754" y="1285"/>
                </a:cubicBezTo>
                <a:cubicBezTo>
                  <a:pt x="1724" y="1278"/>
                  <a:pt x="1739" y="1270"/>
                  <a:pt x="1663" y="1240"/>
                </a:cubicBezTo>
                <a:cubicBezTo>
                  <a:pt x="1587" y="1210"/>
                  <a:pt x="1406" y="1142"/>
                  <a:pt x="1300" y="1104"/>
                </a:cubicBezTo>
                <a:cubicBezTo>
                  <a:pt x="1194" y="1066"/>
                  <a:pt x="1096" y="1036"/>
                  <a:pt x="1028" y="1013"/>
                </a:cubicBezTo>
                <a:cubicBezTo>
                  <a:pt x="960" y="990"/>
                  <a:pt x="945" y="983"/>
                  <a:pt x="892" y="968"/>
                </a:cubicBezTo>
                <a:cubicBezTo>
                  <a:pt x="839" y="953"/>
                  <a:pt x="816" y="922"/>
                  <a:pt x="710" y="922"/>
                </a:cubicBezTo>
                <a:cubicBezTo>
                  <a:pt x="604" y="922"/>
                  <a:pt x="370" y="1028"/>
                  <a:pt x="257" y="968"/>
                </a:cubicBezTo>
                <a:cubicBezTo>
                  <a:pt x="144" y="908"/>
                  <a:pt x="60" y="665"/>
                  <a:pt x="30" y="559"/>
                </a:cubicBezTo>
                <a:cubicBezTo>
                  <a:pt x="0" y="453"/>
                  <a:pt x="60" y="408"/>
                  <a:pt x="75" y="333"/>
                </a:cubicBezTo>
                <a:cubicBezTo>
                  <a:pt x="90" y="258"/>
                  <a:pt x="83" y="152"/>
                  <a:pt x="121" y="106"/>
                </a:cubicBezTo>
                <a:close/>
              </a:path>
            </a:pathLst>
          </a:custGeom>
          <a:solidFill>
            <a:srgbClr val="CC3300">
              <a:alpha val="59999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2" name="Freeform 19"/>
          <p:cNvSpPr>
            <a:spLocks/>
          </p:cNvSpPr>
          <p:nvPr/>
        </p:nvSpPr>
        <p:spPr bwMode="auto">
          <a:xfrm>
            <a:off x="1331913" y="536575"/>
            <a:ext cx="1800225" cy="1704975"/>
          </a:xfrm>
          <a:custGeom>
            <a:avLst/>
            <a:gdLst>
              <a:gd name="T0" fmla="*/ 0 w 1134"/>
              <a:gd name="T1" fmla="*/ 1452563 h 1074"/>
              <a:gd name="T2" fmla="*/ 215900 w 1134"/>
              <a:gd name="T3" fmla="*/ 1020763 h 1074"/>
              <a:gd name="T4" fmla="*/ 431800 w 1134"/>
              <a:gd name="T5" fmla="*/ 660400 h 1074"/>
              <a:gd name="T6" fmla="*/ 647700 w 1134"/>
              <a:gd name="T7" fmla="*/ 300038 h 1074"/>
              <a:gd name="T8" fmla="*/ 863600 w 1134"/>
              <a:gd name="T9" fmla="*/ 84138 h 1074"/>
              <a:gd name="T10" fmla="*/ 1223963 w 1134"/>
              <a:gd name="T11" fmla="*/ 12700 h 1074"/>
              <a:gd name="T12" fmla="*/ 1439863 w 1134"/>
              <a:gd name="T13" fmla="*/ 12700 h 1074"/>
              <a:gd name="T14" fmla="*/ 1584325 w 1134"/>
              <a:gd name="T15" fmla="*/ 84138 h 1074"/>
              <a:gd name="T16" fmla="*/ 1727200 w 1134"/>
              <a:gd name="T17" fmla="*/ 228600 h 1074"/>
              <a:gd name="T18" fmla="*/ 1727200 w 1134"/>
              <a:gd name="T19" fmla="*/ 300038 h 1074"/>
              <a:gd name="T20" fmla="*/ 1511300 w 1134"/>
              <a:gd name="T21" fmla="*/ 371475 h 1074"/>
              <a:gd name="T22" fmla="*/ 1152525 w 1134"/>
              <a:gd name="T23" fmla="*/ 588963 h 1074"/>
              <a:gd name="T24" fmla="*/ 792163 w 1134"/>
              <a:gd name="T25" fmla="*/ 876300 h 1074"/>
              <a:gd name="T26" fmla="*/ 576263 w 1134"/>
              <a:gd name="T27" fmla="*/ 1308100 h 1074"/>
              <a:gd name="T28" fmla="*/ 719138 w 1134"/>
              <a:gd name="T29" fmla="*/ 1597025 h 1074"/>
              <a:gd name="T30" fmla="*/ 936625 w 1134"/>
              <a:gd name="T31" fmla="*/ 1668463 h 1074"/>
              <a:gd name="T32" fmla="*/ 1295400 w 1134"/>
              <a:gd name="T33" fmla="*/ 1379538 h 1074"/>
              <a:gd name="T34" fmla="*/ 1584325 w 1134"/>
              <a:gd name="T35" fmla="*/ 1020763 h 1074"/>
              <a:gd name="T36" fmla="*/ 1727200 w 1134"/>
              <a:gd name="T37" fmla="*/ 731838 h 1074"/>
              <a:gd name="T38" fmla="*/ 1800225 w 1134"/>
              <a:gd name="T39" fmla="*/ 444500 h 1074"/>
              <a:gd name="T40" fmla="*/ 1727200 w 1134"/>
              <a:gd name="T41" fmla="*/ 228600 h 1074"/>
              <a:gd name="T42" fmla="*/ 1727200 w 1134"/>
              <a:gd name="T43" fmla="*/ 300038 h 1074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1134" h="1074">
                <a:moveTo>
                  <a:pt x="0" y="915"/>
                </a:moveTo>
                <a:cubicBezTo>
                  <a:pt x="45" y="820"/>
                  <a:pt x="91" y="726"/>
                  <a:pt x="136" y="643"/>
                </a:cubicBezTo>
                <a:cubicBezTo>
                  <a:pt x="181" y="560"/>
                  <a:pt x="227" y="492"/>
                  <a:pt x="272" y="416"/>
                </a:cubicBezTo>
                <a:cubicBezTo>
                  <a:pt x="317" y="340"/>
                  <a:pt x="363" y="249"/>
                  <a:pt x="408" y="189"/>
                </a:cubicBezTo>
                <a:cubicBezTo>
                  <a:pt x="453" y="129"/>
                  <a:pt x="484" y="83"/>
                  <a:pt x="544" y="53"/>
                </a:cubicBezTo>
                <a:cubicBezTo>
                  <a:pt x="604" y="23"/>
                  <a:pt x="711" y="16"/>
                  <a:pt x="771" y="8"/>
                </a:cubicBezTo>
                <a:cubicBezTo>
                  <a:pt x="831" y="0"/>
                  <a:pt x="869" y="1"/>
                  <a:pt x="907" y="8"/>
                </a:cubicBezTo>
                <a:cubicBezTo>
                  <a:pt x="945" y="15"/>
                  <a:pt x="968" y="30"/>
                  <a:pt x="998" y="53"/>
                </a:cubicBezTo>
                <a:cubicBezTo>
                  <a:pt x="1028" y="76"/>
                  <a:pt x="1073" y="121"/>
                  <a:pt x="1088" y="144"/>
                </a:cubicBezTo>
                <a:cubicBezTo>
                  <a:pt x="1103" y="167"/>
                  <a:pt x="1111" y="174"/>
                  <a:pt x="1088" y="189"/>
                </a:cubicBezTo>
                <a:cubicBezTo>
                  <a:pt x="1065" y="204"/>
                  <a:pt x="1012" y="204"/>
                  <a:pt x="952" y="234"/>
                </a:cubicBezTo>
                <a:cubicBezTo>
                  <a:pt x="892" y="264"/>
                  <a:pt x="801" y="318"/>
                  <a:pt x="726" y="371"/>
                </a:cubicBezTo>
                <a:cubicBezTo>
                  <a:pt x="651" y="424"/>
                  <a:pt x="559" y="477"/>
                  <a:pt x="499" y="552"/>
                </a:cubicBezTo>
                <a:cubicBezTo>
                  <a:pt x="439" y="627"/>
                  <a:pt x="371" y="748"/>
                  <a:pt x="363" y="824"/>
                </a:cubicBezTo>
                <a:cubicBezTo>
                  <a:pt x="355" y="900"/>
                  <a:pt x="415" y="968"/>
                  <a:pt x="453" y="1006"/>
                </a:cubicBezTo>
                <a:cubicBezTo>
                  <a:pt x="491" y="1044"/>
                  <a:pt x="529" y="1074"/>
                  <a:pt x="590" y="1051"/>
                </a:cubicBezTo>
                <a:cubicBezTo>
                  <a:pt x="651" y="1028"/>
                  <a:pt x="748" y="937"/>
                  <a:pt x="816" y="869"/>
                </a:cubicBezTo>
                <a:cubicBezTo>
                  <a:pt x="884" y="801"/>
                  <a:pt x="953" y="711"/>
                  <a:pt x="998" y="643"/>
                </a:cubicBezTo>
                <a:cubicBezTo>
                  <a:pt x="1043" y="575"/>
                  <a:pt x="1065" y="522"/>
                  <a:pt x="1088" y="461"/>
                </a:cubicBezTo>
                <a:cubicBezTo>
                  <a:pt x="1111" y="400"/>
                  <a:pt x="1134" y="333"/>
                  <a:pt x="1134" y="280"/>
                </a:cubicBezTo>
                <a:cubicBezTo>
                  <a:pt x="1134" y="227"/>
                  <a:pt x="1096" y="159"/>
                  <a:pt x="1088" y="144"/>
                </a:cubicBezTo>
                <a:cubicBezTo>
                  <a:pt x="1080" y="129"/>
                  <a:pt x="1084" y="159"/>
                  <a:pt x="1088" y="189"/>
                </a:cubicBezTo>
              </a:path>
            </a:pathLst>
          </a:custGeom>
          <a:noFill/>
          <a:ln w="28575" cmpd="sng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3" name="Freeform 22"/>
          <p:cNvSpPr>
            <a:spLocks/>
          </p:cNvSpPr>
          <p:nvPr/>
        </p:nvSpPr>
        <p:spPr bwMode="auto">
          <a:xfrm>
            <a:off x="1333500" y="1981200"/>
            <a:ext cx="19050" cy="12700"/>
          </a:xfrm>
          <a:custGeom>
            <a:avLst/>
            <a:gdLst>
              <a:gd name="T0" fmla="*/ 0 w 12"/>
              <a:gd name="T1" fmla="*/ 0 h 8"/>
              <a:gd name="T2" fmla="*/ 19050 w 12"/>
              <a:gd name="T3" fmla="*/ 12700 h 8"/>
              <a:gd name="T4" fmla="*/ 0 w 12"/>
              <a:gd name="T5" fmla="*/ 0 h 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2" h="8">
                <a:moveTo>
                  <a:pt x="0" y="0"/>
                </a:moveTo>
                <a:cubicBezTo>
                  <a:pt x="4" y="3"/>
                  <a:pt x="12" y="8"/>
                  <a:pt x="12" y="8"/>
                </a:cubicBezTo>
                <a:cubicBezTo>
                  <a:pt x="12" y="8"/>
                  <a:pt x="4" y="3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4" name="Freeform 23"/>
          <p:cNvSpPr>
            <a:spLocks/>
          </p:cNvSpPr>
          <p:nvPr/>
        </p:nvSpPr>
        <p:spPr bwMode="auto">
          <a:xfrm>
            <a:off x="1346200" y="1968500"/>
            <a:ext cx="584200" cy="41275"/>
          </a:xfrm>
          <a:custGeom>
            <a:avLst/>
            <a:gdLst>
              <a:gd name="T0" fmla="*/ 0 w 368"/>
              <a:gd name="T1" fmla="*/ 19050 h 26"/>
              <a:gd name="T2" fmla="*/ 196850 w 368"/>
              <a:gd name="T3" fmla="*/ 38100 h 26"/>
              <a:gd name="T4" fmla="*/ 527050 w 368"/>
              <a:gd name="T5" fmla="*/ 31750 h 26"/>
              <a:gd name="T6" fmla="*/ 584200 w 368"/>
              <a:gd name="T7" fmla="*/ 0 h 2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8" h="26">
                <a:moveTo>
                  <a:pt x="0" y="12"/>
                </a:moveTo>
                <a:cubicBezTo>
                  <a:pt x="41" y="19"/>
                  <a:pt x="84" y="11"/>
                  <a:pt x="124" y="24"/>
                </a:cubicBezTo>
                <a:cubicBezTo>
                  <a:pt x="193" y="23"/>
                  <a:pt x="263" y="26"/>
                  <a:pt x="332" y="20"/>
                </a:cubicBezTo>
                <a:cubicBezTo>
                  <a:pt x="346" y="19"/>
                  <a:pt x="368" y="0"/>
                  <a:pt x="368" y="0"/>
                </a:cubicBezTo>
              </a:path>
            </a:pathLst>
          </a:custGeom>
          <a:noFill/>
          <a:ln w="28575" cmpd="sng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5" name="Freeform 26"/>
          <p:cNvSpPr>
            <a:spLocks/>
          </p:cNvSpPr>
          <p:nvPr/>
        </p:nvSpPr>
        <p:spPr bwMode="auto">
          <a:xfrm>
            <a:off x="1979613" y="404813"/>
            <a:ext cx="1152525" cy="71437"/>
          </a:xfrm>
          <a:custGeom>
            <a:avLst/>
            <a:gdLst>
              <a:gd name="T0" fmla="*/ 0 w 695"/>
              <a:gd name="T1" fmla="*/ 9617 h 52"/>
              <a:gd name="T2" fmla="*/ 527342 w 695"/>
              <a:gd name="T3" fmla="*/ 9617 h 52"/>
              <a:gd name="T4" fmla="*/ 978403 w 695"/>
              <a:gd name="T5" fmla="*/ 9617 h 52"/>
              <a:gd name="T6" fmla="*/ 1127650 w 695"/>
              <a:gd name="T7" fmla="*/ 71437 h 52"/>
              <a:gd name="T8" fmla="*/ 1127650 w 695"/>
              <a:gd name="T9" fmla="*/ 9617 h 52"/>
              <a:gd name="T10" fmla="*/ 1127650 w 695"/>
              <a:gd name="T11" fmla="*/ 71437 h 5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95" h="52">
                <a:moveTo>
                  <a:pt x="0" y="7"/>
                </a:moveTo>
                <a:cubicBezTo>
                  <a:pt x="110" y="7"/>
                  <a:pt x="220" y="7"/>
                  <a:pt x="318" y="7"/>
                </a:cubicBezTo>
                <a:cubicBezTo>
                  <a:pt x="416" y="7"/>
                  <a:pt x="530" y="0"/>
                  <a:pt x="590" y="7"/>
                </a:cubicBezTo>
                <a:cubicBezTo>
                  <a:pt x="650" y="14"/>
                  <a:pt x="665" y="52"/>
                  <a:pt x="680" y="52"/>
                </a:cubicBezTo>
                <a:cubicBezTo>
                  <a:pt x="695" y="52"/>
                  <a:pt x="680" y="7"/>
                  <a:pt x="680" y="7"/>
                </a:cubicBezTo>
                <a:cubicBezTo>
                  <a:pt x="680" y="7"/>
                  <a:pt x="680" y="29"/>
                  <a:pt x="680" y="52"/>
                </a:cubicBezTo>
              </a:path>
            </a:pathLst>
          </a:custGeom>
          <a:noFill/>
          <a:ln w="28575" cmpd="sng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6" name="Freeform 28"/>
          <p:cNvSpPr>
            <a:spLocks/>
          </p:cNvSpPr>
          <p:nvPr/>
        </p:nvSpPr>
        <p:spPr bwMode="auto">
          <a:xfrm>
            <a:off x="1835150" y="404813"/>
            <a:ext cx="144463" cy="936625"/>
          </a:xfrm>
          <a:custGeom>
            <a:avLst/>
            <a:gdLst>
              <a:gd name="T0" fmla="*/ 144463 w 91"/>
              <a:gd name="T1" fmla="*/ 0 h 590"/>
              <a:gd name="T2" fmla="*/ 0 w 91"/>
              <a:gd name="T3" fmla="*/ 936625 h 59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91" h="590">
                <a:moveTo>
                  <a:pt x="91" y="0"/>
                </a:moveTo>
                <a:cubicBezTo>
                  <a:pt x="53" y="246"/>
                  <a:pt x="15" y="492"/>
                  <a:pt x="0" y="590"/>
                </a:cubicBezTo>
              </a:path>
            </a:pathLst>
          </a:custGeom>
          <a:noFill/>
          <a:ln w="28575" cmpd="sng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7" name="Freeform 29"/>
          <p:cNvSpPr>
            <a:spLocks/>
          </p:cNvSpPr>
          <p:nvPr/>
        </p:nvSpPr>
        <p:spPr bwMode="auto">
          <a:xfrm>
            <a:off x="1835150" y="1341438"/>
            <a:ext cx="1008063" cy="82550"/>
          </a:xfrm>
          <a:custGeom>
            <a:avLst/>
            <a:gdLst>
              <a:gd name="T0" fmla="*/ 0 w 635"/>
              <a:gd name="T1" fmla="*/ 0 h 52"/>
              <a:gd name="T2" fmla="*/ 504825 w 635"/>
              <a:gd name="T3" fmla="*/ 71438 h 52"/>
              <a:gd name="T4" fmla="*/ 1008063 w 635"/>
              <a:gd name="T5" fmla="*/ 71438 h 5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35" h="52">
                <a:moveTo>
                  <a:pt x="0" y="0"/>
                </a:moveTo>
                <a:cubicBezTo>
                  <a:pt x="106" y="19"/>
                  <a:pt x="212" y="38"/>
                  <a:pt x="318" y="45"/>
                </a:cubicBezTo>
                <a:cubicBezTo>
                  <a:pt x="424" y="52"/>
                  <a:pt x="582" y="45"/>
                  <a:pt x="635" y="45"/>
                </a:cubicBezTo>
              </a:path>
            </a:pathLst>
          </a:custGeom>
          <a:noFill/>
          <a:ln w="28575" cmpd="sng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8" name="Freeform 30"/>
          <p:cNvSpPr>
            <a:spLocks/>
          </p:cNvSpPr>
          <p:nvPr/>
        </p:nvSpPr>
        <p:spPr bwMode="auto">
          <a:xfrm>
            <a:off x="2843213" y="476250"/>
            <a:ext cx="215900" cy="936625"/>
          </a:xfrm>
          <a:custGeom>
            <a:avLst/>
            <a:gdLst>
              <a:gd name="T0" fmla="*/ 0 w 136"/>
              <a:gd name="T1" fmla="*/ 936625 h 590"/>
              <a:gd name="T2" fmla="*/ 144463 w 136"/>
              <a:gd name="T3" fmla="*/ 360363 h 590"/>
              <a:gd name="T4" fmla="*/ 215900 w 136"/>
              <a:gd name="T5" fmla="*/ 0 h 59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6" h="590">
                <a:moveTo>
                  <a:pt x="0" y="590"/>
                </a:moveTo>
                <a:cubicBezTo>
                  <a:pt x="34" y="457"/>
                  <a:pt x="68" y="325"/>
                  <a:pt x="91" y="227"/>
                </a:cubicBezTo>
                <a:cubicBezTo>
                  <a:pt x="114" y="129"/>
                  <a:pt x="125" y="64"/>
                  <a:pt x="136" y="0"/>
                </a:cubicBezTo>
              </a:path>
            </a:pathLst>
          </a:custGeom>
          <a:noFill/>
          <a:ln w="28575" cmpd="sng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9" name="Freeform 31"/>
          <p:cNvSpPr>
            <a:spLocks/>
          </p:cNvSpPr>
          <p:nvPr/>
        </p:nvSpPr>
        <p:spPr bwMode="auto">
          <a:xfrm>
            <a:off x="2874963" y="463550"/>
            <a:ext cx="1641475" cy="1081088"/>
          </a:xfrm>
          <a:custGeom>
            <a:avLst/>
            <a:gdLst>
              <a:gd name="T0" fmla="*/ 257175 w 1034"/>
              <a:gd name="T1" fmla="*/ 12700 h 681"/>
              <a:gd name="T2" fmla="*/ 328613 w 1034"/>
              <a:gd name="T3" fmla="*/ 12700 h 681"/>
              <a:gd name="T4" fmla="*/ 688975 w 1034"/>
              <a:gd name="T5" fmla="*/ 85725 h 681"/>
              <a:gd name="T6" fmla="*/ 1049338 w 1034"/>
              <a:gd name="T7" fmla="*/ 228600 h 681"/>
              <a:gd name="T8" fmla="*/ 1481138 w 1034"/>
              <a:gd name="T9" fmla="*/ 373063 h 681"/>
              <a:gd name="T10" fmla="*/ 1625600 w 1034"/>
              <a:gd name="T11" fmla="*/ 444500 h 681"/>
              <a:gd name="T12" fmla="*/ 1576388 w 1034"/>
              <a:gd name="T13" fmla="*/ 444500 h 681"/>
              <a:gd name="T14" fmla="*/ 1404938 w 1034"/>
              <a:gd name="T15" fmla="*/ 996950 h 681"/>
              <a:gd name="T16" fmla="*/ 1409700 w 1034"/>
              <a:gd name="T17" fmla="*/ 949325 h 681"/>
              <a:gd name="T18" fmla="*/ 1335088 w 1034"/>
              <a:gd name="T19" fmla="*/ 1009650 h 681"/>
              <a:gd name="T20" fmla="*/ 184150 w 1034"/>
              <a:gd name="T21" fmla="*/ 804863 h 681"/>
              <a:gd name="T22" fmla="*/ 230188 w 1034"/>
              <a:gd name="T23" fmla="*/ 800100 h 681"/>
              <a:gd name="T24" fmla="*/ 257175 w 1034"/>
              <a:gd name="T25" fmla="*/ 804863 h 681"/>
              <a:gd name="T26" fmla="*/ 184150 w 1034"/>
              <a:gd name="T27" fmla="*/ 804863 h 68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034" h="681">
                <a:moveTo>
                  <a:pt x="162" y="8"/>
                </a:moveTo>
                <a:cubicBezTo>
                  <a:pt x="162" y="4"/>
                  <a:pt x="162" y="0"/>
                  <a:pt x="207" y="8"/>
                </a:cubicBezTo>
                <a:cubicBezTo>
                  <a:pt x="252" y="16"/>
                  <a:pt x="358" y="31"/>
                  <a:pt x="434" y="54"/>
                </a:cubicBezTo>
                <a:cubicBezTo>
                  <a:pt x="510" y="77"/>
                  <a:pt x="578" y="114"/>
                  <a:pt x="661" y="144"/>
                </a:cubicBezTo>
                <a:cubicBezTo>
                  <a:pt x="744" y="174"/>
                  <a:pt x="873" y="212"/>
                  <a:pt x="933" y="235"/>
                </a:cubicBezTo>
                <a:cubicBezTo>
                  <a:pt x="993" y="258"/>
                  <a:pt x="1014" y="273"/>
                  <a:pt x="1024" y="280"/>
                </a:cubicBezTo>
                <a:cubicBezTo>
                  <a:pt x="1034" y="287"/>
                  <a:pt x="1016" y="222"/>
                  <a:pt x="993" y="280"/>
                </a:cubicBezTo>
                <a:cubicBezTo>
                  <a:pt x="970" y="338"/>
                  <a:pt x="902" y="575"/>
                  <a:pt x="885" y="628"/>
                </a:cubicBezTo>
                <a:cubicBezTo>
                  <a:pt x="868" y="681"/>
                  <a:pt x="895" y="597"/>
                  <a:pt x="888" y="598"/>
                </a:cubicBezTo>
                <a:cubicBezTo>
                  <a:pt x="881" y="599"/>
                  <a:pt x="970" y="651"/>
                  <a:pt x="841" y="636"/>
                </a:cubicBezTo>
                <a:cubicBezTo>
                  <a:pt x="712" y="621"/>
                  <a:pt x="232" y="529"/>
                  <a:pt x="116" y="507"/>
                </a:cubicBezTo>
                <a:cubicBezTo>
                  <a:pt x="0" y="485"/>
                  <a:pt x="137" y="504"/>
                  <a:pt x="145" y="504"/>
                </a:cubicBezTo>
                <a:cubicBezTo>
                  <a:pt x="153" y="504"/>
                  <a:pt x="167" y="507"/>
                  <a:pt x="162" y="507"/>
                </a:cubicBezTo>
                <a:cubicBezTo>
                  <a:pt x="157" y="507"/>
                  <a:pt x="116" y="507"/>
                  <a:pt x="116" y="507"/>
                </a:cubicBezTo>
              </a:path>
            </a:pathLst>
          </a:custGeom>
          <a:noFill/>
          <a:ln w="28575" cmpd="sng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0" name="Freeform 32"/>
          <p:cNvSpPr>
            <a:spLocks/>
          </p:cNvSpPr>
          <p:nvPr/>
        </p:nvSpPr>
        <p:spPr bwMode="auto">
          <a:xfrm>
            <a:off x="2963863" y="655638"/>
            <a:ext cx="192087" cy="612775"/>
          </a:xfrm>
          <a:custGeom>
            <a:avLst/>
            <a:gdLst>
              <a:gd name="T0" fmla="*/ 168275 w 121"/>
              <a:gd name="T1" fmla="*/ 612775 h 386"/>
              <a:gd name="T2" fmla="*/ 168275 w 121"/>
              <a:gd name="T3" fmla="*/ 325438 h 386"/>
              <a:gd name="T4" fmla="*/ 23812 w 121"/>
              <a:gd name="T5" fmla="*/ 36513 h 386"/>
              <a:gd name="T6" fmla="*/ 23812 w 121"/>
              <a:gd name="T7" fmla="*/ 109538 h 38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1" h="386">
                <a:moveTo>
                  <a:pt x="106" y="386"/>
                </a:moveTo>
                <a:cubicBezTo>
                  <a:pt x="113" y="325"/>
                  <a:pt x="121" y="265"/>
                  <a:pt x="106" y="205"/>
                </a:cubicBezTo>
                <a:cubicBezTo>
                  <a:pt x="91" y="145"/>
                  <a:pt x="30" y="46"/>
                  <a:pt x="15" y="23"/>
                </a:cubicBezTo>
                <a:cubicBezTo>
                  <a:pt x="0" y="0"/>
                  <a:pt x="7" y="34"/>
                  <a:pt x="15" y="69"/>
                </a:cubicBezTo>
              </a:path>
            </a:pathLst>
          </a:custGeom>
          <a:noFill/>
          <a:ln w="28575" cmpd="sng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1" name="Freeform 33"/>
          <p:cNvSpPr>
            <a:spLocks/>
          </p:cNvSpPr>
          <p:nvPr/>
        </p:nvSpPr>
        <p:spPr bwMode="auto">
          <a:xfrm>
            <a:off x="1871663" y="1268413"/>
            <a:ext cx="2640012" cy="1236662"/>
          </a:xfrm>
          <a:custGeom>
            <a:avLst/>
            <a:gdLst>
              <a:gd name="T0" fmla="*/ 2413000 w 1663"/>
              <a:gd name="T1" fmla="*/ 215900 h 779"/>
              <a:gd name="T2" fmla="*/ 2413000 w 1663"/>
              <a:gd name="T3" fmla="*/ 504825 h 779"/>
              <a:gd name="T4" fmla="*/ 2452687 w 1663"/>
              <a:gd name="T5" fmla="*/ 712787 h 779"/>
              <a:gd name="T6" fmla="*/ 2573337 w 1663"/>
              <a:gd name="T7" fmla="*/ 1100137 h 779"/>
              <a:gd name="T8" fmla="*/ 2052637 w 1663"/>
              <a:gd name="T9" fmla="*/ 1152525 h 779"/>
              <a:gd name="T10" fmla="*/ 1763712 w 1663"/>
              <a:gd name="T11" fmla="*/ 1152525 h 779"/>
              <a:gd name="T12" fmla="*/ 1404937 w 1663"/>
              <a:gd name="T13" fmla="*/ 1223962 h 779"/>
              <a:gd name="T14" fmla="*/ 900112 w 1663"/>
              <a:gd name="T15" fmla="*/ 1223962 h 779"/>
              <a:gd name="T16" fmla="*/ 323850 w 1663"/>
              <a:gd name="T17" fmla="*/ 1223962 h 779"/>
              <a:gd name="T18" fmla="*/ 36512 w 1663"/>
              <a:gd name="T19" fmla="*/ 1223962 h 779"/>
              <a:gd name="T20" fmla="*/ 107950 w 1663"/>
              <a:gd name="T21" fmla="*/ 1152525 h 779"/>
              <a:gd name="T22" fmla="*/ 612775 w 1663"/>
              <a:gd name="T23" fmla="*/ 792162 h 779"/>
              <a:gd name="T24" fmla="*/ 971550 w 1663"/>
              <a:gd name="T25" fmla="*/ 431800 h 779"/>
              <a:gd name="T26" fmla="*/ 1260475 w 1663"/>
              <a:gd name="T27" fmla="*/ 0 h 77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663" h="779">
                <a:moveTo>
                  <a:pt x="1520" y="136"/>
                </a:moveTo>
                <a:cubicBezTo>
                  <a:pt x="1516" y="200"/>
                  <a:pt x="1516" y="266"/>
                  <a:pt x="1520" y="318"/>
                </a:cubicBezTo>
                <a:cubicBezTo>
                  <a:pt x="1524" y="370"/>
                  <a:pt x="1528" y="387"/>
                  <a:pt x="1545" y="449"/>
                </a:cubicBezTo>
                <a:cubicBezTo>
                  <a:pt x="1562" y="511"/>
                  <a:pt x="1663" y="647"/>
                  <a:pt x="1621" y="693"/>
                </a:cubicBezTo>
                <a:cubicBezTo>
                  <a:pt x="1579" y="739"/>
                  <a:pt x="1378" y="721"/>
                  <a:pt x="1293" y="726"/>
                </a:cubicBezTo>
                <a:cubicBezTo>
                  <a:pt x="1208" y="731"/>
                  <a:pt x="1179" y="719"/>
                  <a:pt x="1111" y="726"/>
                </a:cubicBezTo>
                <a:cubicBezTo>
                  <a:pt x="1043" y="733"/>
                  <a:pt x="976" y="763"/>
                  <a:pt x="885" y="771"/>
                </a:cubicBezTo>
                <a:cubicBezTo>
                  <a:pt x="794" y="779"/>
                  <a:pt x="680" y="771"/>
                  <a:pt x="567" y="771"/>
                </a:cubicBezTo>
                <a:cubicBezTo>
                  <a:pt x="454" y="771"/>
                  <a:pt x="295" y="771"/>
                  <a:pt x="204" y="771"/>
                </a:cubicBezTo>
                <a:cubicBezTo>
                  <a:pt x="113" y="771"/>
                  <a:pt x="46" y="778"/>
                  <a:pt x="23" y="771"/>
                </a:cubicBezTo>
                <a:cubicBezTo>
                  <a:pt x="0" y="764"/>
                  <a:pt x="8" y="771"/>
                  <a:pt x="68" y="726"/>
                </a:cubicBezTo>
                <a:cubicBezTo>
                  <a:pt x="128" y="681"/>
                  <a:pt x="295" y="575"/>
                  <a:pt x="386" y="499"/>
                </a:cubicBezTo>
                <a:cubicBezTo>
                  <a:pt x="477" y="423"/>
                  <a:pt x="544" y="355"/>
                  <a:pt x="612" y="272"/>
                </a:cubicBezTo>
                <a:cubicBezTo>
                  <a:pt x="680" y="189"/>
                  <a:pt x="764" y="45"/>
                  <a:pt x="794" y="0"/>
                </a:cubicBezTo>
              </a:path>
            </a:pathLst>
          </a:custGeom>
          <a:noFill/>
          <a:ln w="28575" cmpd="sng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2" name="Freeform 34"/>
          <p:cNvSpPr>
            <a:spLocks/>
          </p:cNvSpPr>
          <p:nvPr/>
        </p:nvSpPr>
        <p:spPr bwMode="auto">
          <a:xfrm>
            <a:off x="2555875" y="1978025"/>
            <a:ext cx="1800225" cy="82550"/>
          </a:xfrm>
          <a:custGeom>
            <a:avLst/>
            <a:gdLst>
              <a:gd name="T0" fmla="*/ 0 w 1134"/>
              <a:gd name="T1" fmla="*/ 11113 h 52"/>
              <a:gd name="T2" fmla="*/ 503238 w 1134"/>
              <a:gd name="T3" fmla="*/ 11113 h 52"/>
              <a:gd name="T4" fmla="*/ 1223963 w 1134"/>
              <a:gd name="T5" fmla="*/ 82550 h 52"/>
              <a:gd name="T6" fmla="*/ 1800225 w 1134"/>
              <a:gd name="T7" fmla="*/ 11113 h 5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34" h="52">
                <a:moveTo>
                  <a:pt x="0" y="7"/>
                </a:moveTo>
                <a:cubicBezTo>
                  <a:pt x="94" y="3"/>
                  <a:pt x="189" y="0"/>
                  <a:pt x="317" y="7"/>
                </a:cubicBezTo>
                <a:cubicBezTo>
                  <a:pt x="445" y="14"/>
                  <a:pt x="635" y="52"/>
                  <a:pt x="771" y="52"/>
                </a:cubicBezTo>
                <a:cubicBezTo>
                  <a:pt x="907" y="52"/>
                  <a:pt x="1020" y="29"/>
                  <a:pt x="1134" y="7"/>
                </a:cubicBezTo>
              </a:path>
            </a:pathLst>
          </a:custGeom>
          <a:noFill/>
          <a:ln w="28575" cmpd="sng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3" name="Line 35"/>
          <p:cNvSpPr>
            <a:spLocks noChangeShapeType="1"/>
          </p:cNvSpPr>
          <p:nvPr/>
        </p:nvSpPr>
        <p:spPr bwMode="auto">
          <a:xfrm flipV="1">
            <a:off x="1979613" y="549275"/>
            <a:ext cx="720725" cy="287338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4" name="Line 36"/>
          <p:cNvSpPr>
            <a:spLocks noChangeShapeType="1"/>
          </p:cNvSpPr>
          <p:nvPr/>
        </p:nvSpPr>
        <p:spPr bwMode="auto">
          <a:xfrm flipV="1">
            <a:off x="1835150" y="620713"/>
            <a:ext cx="1081088" cy="4318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5" name="Line 37"/>
          <p:cNvSpPr>
            <a:spLocks noChangeShapeType="1"/>
          </p:cNvSpPr>
          <p:nvPr/>
        </p:nvSpPr>
        <p:spPr bwMode="auto">
          <a:xfrm flipV="1">
            <a:off x="1763713" y="765175"/>
            <a:ext cx="1295400" cy="503238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6" name="Line 38"/>
          <p:cNvSpPr>
            <a:spLocks noChangeShapeType="1"/>
          </p:cNvSpPr>
          <p:nvPr/>
        </p:nvSpPr>
        <p:spPr bwMode="auto">
          <a:xfrm flipV="1">
            <a:off x="1547813" y="1268413"/>
            <a:ext cx="720725" cy="28733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7" name="Line 40"/>
          <p:cNvSpPr>
            <a:spLocks noChangeShapeType="1"/>
          </p:cNvSpPr>
          <p:nvPr/>
        </p:nvSpPr>
        <p:spPr bwMode="auto">
          <a:xfrm flipV="1">
            <a:off x="1403350" y="1628775"/>
            <a:ext cx="576263" cy="2159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8" name="Line 42"/>
          <p:cNvSpPr>
            <a:spLocks noChangeShapeType="1"/>
          </p:cNvSpPr>
          <p:nvPr/>
        </p:nvSpPr>
        <p:spPr bwMode="auto">
          <a:xfrm flipV="1">
            <a:off x="1619250" y="1916113"/>
            <a:ext cx="288925" cy="730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9" name="Line 43"/>
          <p:cNvSpPr>
            <a:spLocks noChangeShapeType="1"/>
          </p:cNvSpPr>
          <p:nvPr/>
        </p:nvSpPr>
        <p:spPr bwMode="auto">
          <a:xfrm>
            <a:off x="2916238" y="908050"/>
            <a:ext cx="215900" cy="2889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0" name="Line 44"/>
          <p:cNvSpPr>
            <a:spLocks noChangeShapeType="1"/>
          </p:cNvSpPr>
          <p:nvPr/>
        </p:nvSpPr>
        <p:spPr bwMode="auto">
          <a:xfrm>
            <a:off x="2771775" y="981075"/>
            <a:ext cx="287338" cy="360363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1" name="Line 45"/>
          <p:cNvSpPr>
            <a:spLocks noChangeShapeType="1"/>
          </p:cNvSpPr>
          <p:nvPr/>
        </p:nvSpPr>
        <p:spPr bwMode="auto">
          <a:xfrm>
            <a:off x="2627313" y="1052513"/>
            <a:ext cx="360362" cy="4318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2" name="Line 46"/>
          <p:cNvSpPr>
            <a:spLocks noChangeShapeType="1"/>
          </p:cNvSpPr>
          <p:nvPr/>
        </p:nvSpPr>
        <p:spPr bwMode="auto">
          <a:xfrm>
            <a:off x="2484438" y="1125538"/>
            <a:ext cx="431800" cy="50323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3" name="Line 47"/>
          <p:cNvSpPr>
            <a:spLocks noChangeShapeType="1"/>
          </p:cNvSpPr>
          <p:nvPr/>
        </p:nvSpPr>
        <p:spPr bwMode="auto">
          <a:xfrm>
            <a:off x="2339975" y="1196975"/>
            <a:ext cx="431800" cy="503238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4" name="Line 48"/>
          <p:cNvSpPr>
            <a:spLocks noChangeShapeType="1"/>
          </p:cNvSpPr>
          <p:nvPr/>
        </p:nvSpPr>
        <p:spPr bwMode="auto">
          <a:xfrm>
            <a:off x="2195513" y="1341438"/>
            <a:ext cx="431800" cy="50323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5" name="Line 49"/>
          <p:cNvSpPr>
            <a:spLocks noChangeShapeType="1"/>
          </p:cNvSpPr>
          <p:nvPr/>
        </p:nvSpPr>
        <p:spPr bwMode="auto">
          <a:xfrm>
            <a:off x="2051050" y="1484313"/>
            <a:ext cx="433388" cy="5048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6" name="Line 50"/>
          <p:cNvSpPr>
            <a:spLocks noChangeShapeType="1"/>
          </p:cNvSpPr>
          <p:nvPr/>
        </p:nvSpPr>
        <p:spPr bwMode="auto">
          <a:xfrm>
            <a:off x="1979613" y="1700213"/>
            <a:ext cx="360362" cy="43338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7" name="Line 51"/>
          <p:cNvSpPr>
            <a:spLocks noChangeShapeType="1"/>
          </p:cNvSpPr>
          <p:nvPr/>
        </p:nvSpPr>
        <p:spPr bwMode="auto">
          <a:xfrm>
            <a:off x="1908175" y="1916113"/>
            <a:ext cx="215900" cy="2889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8" name="Line 52"/>
          <p:cNvSpPr>
            <a:spLocks noChangeShapeType="1"/>
          </p:cNvSpPr>
          <p:nvPr/>
        </p:nvSpPr>
        <p:spPr bwMode="auto">
          <a:xfrm>
            <a:off x="2051050" y="404813"/>
            <a:ext cx="0" cy="936625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9" name="Line 54"/>
          <p:cNvSpPr>
            <a:spLocks noChangeShapeType="1"/>
          </p:cNvSpPr>
          <p:nvPr/>
        </p:nvSpPr>
        <p:spPr bwMode="auto">
          <a:xfrm>
            <a:off x="2195513" y="404813"/>
            <a:ext cx="0" cy="1008062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00" name="Line 55"/>
          <p:cNvSpPr>
            <a:spLocks noChangeShapeType="1"/>
          </p:cNvSpPr>
          <p:nvPr/>
        </p:nvSpPr>
        <p:spPr bwMode="auto">
          <a:xfrm>
            <a:off x="2339975" y="404813"/>
            <a:ext cx="0" cy="1008062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01" name="Line 56"/>
          <p:cNvSpPr>
            <a:spLocks noChangeShapeType="1"/>
          </p:cNvSpPr>
          <p:nvPr/>
        </p:nvSpPr>
        <p:spPr bwMode="auto">
          <a:xfrm>
            <a:off x="2484438" y="404813"/>
            <a:ext cx="0" cy="1008062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02" name="Line 63"/>
          <p:cNvSpPr>
            <a:spLocks noChangeShapeType="1"/>
          </p:cNvSpPr>
          <p:nvPr/>
        </p:nvSpPr>
        <p:spPr bwMode="auto">
          <a:xfrm>
            <a:off x="2627313" y="404813"/>
            <a:ext cx="0" cy="1008062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03" name="Line 64"/>
          <p:cNvSpPr>
            <a:spLocks noChangeShapeType="1"/>
          </p:cNvSpPr>
          <p:nvPr/>
        </p:nvSpPr>
        <p:spPr bwMode="auto">
          <a:xfrm>
            <a:off x="2771775" y="404813"/>
            <a:ext cx="0" cy="1008062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04" name="Line 77"/>
          <p:cNvSpPr>
            <a:spLocks noChangeShapeType="1"/>
          </p:cNvSpPr>
          <p:nvPr/>
        </p:nvSpPr>
        <p:spPr bwMode="auto">
          <a:xfrm>
            <a:off x="2916238" y="404813"/>
            <a:ext cx="0" cy="720725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05" name="Line 79"/>
          <p:cNvSpPr>
            <a:spLocks noChangeShapeType="1"/>
          </p:cNvSpPr>
          <p:nvPr/>
        </p:nvSpPr>
        <p:spPr bwMode="auto">
          <a:xfrm flipV="1">
            <a:off x="3059113" y="549275"/>
            <a:ext cx="360362" cy="215900"/>
          </a:xfrm>
          <a:prstGeom prst="line">
            <a:avLst/>
          </a:prstGeom>
          <a:noFill/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06" name="Line 81"/>
          <p:cNvSpPr>
            <a:spLocks noChangeShapeType="1"/>
          </p:cNvSpPr>
          <p:nvPr/>
        </p:nvSpPr>
        <p:spPr bwMode="auto">
          <a:xfrm flipV="1">
            <a:off x="3132138" y="620713"/>
            <a:ext cx="576262" cy="360362"/>
          </a:xfrm>
          <a:prstGeom prst="line">
            <a:avLst/>
          </a:prstGeom>
          <a:noFill/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07" name="Line 82"/>
          <p:cNvSpPr>
            <a:spLocks noChangeShapeType="1"/>
          </p:cNvSpPr>
          <p:nvPr/>
        </p:nvSpPr>
        <p:spPr bwMode="auto">
          <a:xfrm flipV="1">
            <a:off x="3132138" y="692150"/>
            <a:ext cx="863600" cy="576263"/>
          </a:xfrm>
          <a:prstGeom prst="line">
            <a:avLst/>
          </a:prstGeom>
          <a:noFill/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08" name="Line 83"/>
          <p:cNvSpPr>
            <a:spLocks noChangeShapeType="1"/>
          </p:cNvSpPr>
          <p:nvPr/>
        </p:nvSpPr>
        <p:spPr bwMode="auto">
          <a:xfrm flipV="1">
            <a:off x="3419475" y="836613"/>
            <a:ext cx="792163" cy="504825"/>
          </a:xfrm>
          <a:prstGeom prst="line">
            <a:avLst/>
          </a:prstGeom>
          <a:noFill/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09" name="Line 84"/>
          <p:cNvSpPr>
            <a:spLocks noChangeShapeType="1"/>
          </p:cNvSpPr>
          <p:nvPr/>
        </p:nvSpPr>
        <p:spPr bwMode="auto">
          <a:xfrm flipV="1">
            <a:off x="3779838" y="981075"/>
            <a:ext cx="647700" cy="431800"/>
          </a:xfrm>
          <a:prstGeom prst="line">
            <a:avLst/>
          </a:prstGeom>
          <a:noFill/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10" name="Line 85"/>
          <p:cNvSpPr>
            <a:spLocks noChangeShapeType="1"/>
          </p:cNvSpPr>
          <p:nvPr/>
        </p:nvSpPr>
        <p:spPr bwMode="auto">
          <a:xfrm flipV="1">
            <a:off x="4067175" y="1341438"/>
            <a:ext cx="217488" cy="142875"/>
          </a:xfrm>
          <a:prstGeom prst="line">
            <a:avLst/>
          </a:prstGeom>
          <a:noFill/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11" name="Line 86"/>
          <p:cNvSpPr>
            <a:spLocks noChangeShapeType="1"/>
          </p:cNvSpPr>
          <p:nvPr/>
        </p:nvSpPr>
        <p:spPr bwMode="auto">
          <a:xfrm>
            <a:off x="2843213" y="1700213"/>
            <a:ext cx="144462" cy="288925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12" name="Line 87"/>
          <p:cNvSpPr>
            <a:spLocks noChangeShapeType="1"/>
          </p:cNvSpPr>
          <p:nvPr/>
        </p:nvSpPr>
        <p:spPr bwMode="auto">
          <a:xfrm>
            <a:off x="2987675" y="1484313"/>
            <a:ext cx="215900" cy="504825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13" name="Line 88"/>
          <p:cNvSpPr>
            <a:spLocks noChangeShapeType="1"/>
          </p:cNvSpPr>
          <p:nvPr/>
        </p:nvSpPr>
        <p:spPr bwMode="auto">
          <a:xfrm>
            <a:off x="3132138" y="1268413"/>
            <a:ext cx="287337" cy="792162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14" name="Line 89"/>
          <p:cNvSpPr>
            <a:spLocks noChangeShapeType="1"/>
          </p:cNvSpPr>
          <p:nvPr/>
        </p:nvSpPr>
        <p:spPr bwMode="auto">
          <a:xfrm>
            <a:off x="3419475" y="1341438"/>
            <a:ext cx="215900" cy="719137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15" name="Line 90"/>
          <p:cNvSpPr>
            <a:spLocks noChangeShapeType="1"/>
          </p:cNvSpPr>
          <p:nvPr/>
        </p:nvSpPr>
        <p:spPr bwMode="auto">
          <a:xfrm>
            <a:off x="3635375" y="1412875"/>
            <a:ext cx="215900" cy="647700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16" name="Line 91"/>
          <p:cNvSpPr>
            <a:spLocks noChangeShapeType="1"/>
          </p:cNvSpPr>
          <p:nvPr/>
        </p:nvSpPr>
        <p:spPr bwMode="auto">
          <a:xfrm>
            <a:off x="3851275" y="1412875"/>
            <a:ext cx="215900" cy="647700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17" name="Line 92"/>
          <p:cNvSpPr>
            <a:spLocks noChangeShapeType="1"/>
          </p:cNvSpPr>
          <p:nvPr/>
        </p:nvSpPr>
        <p:spPr bwMode="auto">
          <a:xfrm>
            <a:off x="4067175" y="1484313"/>
            <a:ext cx="144463" cy="504825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18" name="Line 93"/>
          <p:cNvSpPr>
            <a:spLocks noChangeShapeType="1"/>
          </p:cNvSpPr>
          <p:nvPr/>
        </p:nvSpPr>
        <p:spPr bwMode="auto">
          <a:xfrm flipV="1">
            <a:off x="2339975" y="2060575"/>
            <a:ext cx="2016125" cy="73025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19" name="Line 94"/>
          <p:cNvSpPr>
            <a:spLocks noChangeShapeType="1"/>
          </p:cNvSpPr>
          <p:nvPr/>
        </p:nvSpPr>
        <p:spPr bwMode="auto">
          <a:xfrm flipV="1">
            <a:off x="2124075" y="2205038"/>
            <a:ext cx="2303463" cy="71437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20" name="Line 95"/>
          <p:cNvSpPr>
            <a:spLocks noChangeShapeType="1"/>
          </p:cNvSpPr>
          <p:nvPr/>
        </p:nvSpPr>
        <p:spPr bwMode="auto">
          <a:xfrm flipV="1">
            <a:off x="2051050" y="2349500"/>
            <a:ext cx="2376488" cy="71438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21" name="Freeform 96" descr="Сферы"/>
          <p:cNvSpPr>
            <a:spLocks/>
          </p:cNvSpPr>
          <p:nvPr/>
        </p:nvSpPr>
        <p:spPr bwMode="auto">
          <a:xfrm>
            <a:off x="4248150" y="1255713"/>
            <a:ext cx="1260475" cy="325437"/>
          </a:xfrm>
          <a:custGeom>
            <a:avLst/>
            <a:gdLst>
              <a:gd name="T0" fmla="*/ 36513 w 794"/>
              <a:gd name="T1" fmla="*/ 85725 h 205"/>
              <a:gd name="T2" fmla="*/ 36513 w 794"/>
              <a:gd name="T3" fmla="*/ 12700 h 205"/>
              <a:gd name="T4" fmla="*/ 179388 w 794"/>
              <a:gd name="T5" fmla="*/ 12700 h 205"/>
              <a:gd name="T6" fmla="*/ 611188 w 794"/>
              <a:gd name="T7" fmla="*/ 12700 h 205"/>
              <a:gd name="T8" fmla="*/ 828675 w 794"/>
              <a:gd name="T9" fmla="*/ 12700 h 205"/>
              <a:gd name="T10" fmla="*/ 1044575 w 794"/>
              <a:gd name="T11" fmla="*/ 12700 h 205"/>
              <a:gd name="T12" fmla="*/ 1187450 w 794"/>
              <a:gd name="T13" fmla="*/ 85725 h 205"/>
              <a:gd name="T14" fmla="*/ 1260475 w 794"/>
              <a:gd name="T15" fmla="*/ 157162 h 205"/>
              <a:gd name="T16" fmla="*/ 1187450 w 794"/>
              <a:gd name="T17" fmla="*/ 301625 h 205"/>
              <a:gd name="T18" fmla="*/ 1116013 w 794"/>
              <a:gd name="T19" fmla="*/ 301625 h 205"/>
              <a:gd name="T20" fmla="*/ 900113 w 794"/>
              <a:gd name="T21" fmla="*/ 301625 h 205"/>
              <a:gd name="T22" fmla="*/ 611188 w 794"/>
              <a:gd name="T23" fmla="*/ 228600 h 205"/>
              <a:gd name="T24" fmla="*/ 252413 w 794"/>
              <a:gd name="T25" fmla="*/ 157162 h 205"/>
              <a:gd name="T26" fmla="*/ 36513 w 794"/>
              <a:gd name="T27" fmla="*/ 85725 h 20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794" h="205">
                <a:moveTo>
                  <a:pt x="23" y="54"/>
                </a:moveTo>
                <a:cubicBezTo>
                  <a:pt x="0" y="39"/>
                  <a:pt x="8" y="16"/>
                  <a:pt x="23" y="8"/>
                </a:cubicBezTo>
                <a:cubicBezTo>
                  <a:pt x="38" y="0"/>
                  <a:pt x="53" y="8"/>
                  <a:pt x="113" y="8"/>
                </a:cubicBezTo>
                <a:cubicBezTo>
                  <a:pt x="173" y="8"/>
                  <a:pt x="317" y="8"/>
                  <a:pt x="385" y="8"/>
                </a:cubicBezTo>
                <a:cubicBezTo>
                  <a:pt x="453" y="8"/>
                  <a:pt x="477" y="8"/>
                  <a:pt x="522" y="8"/>
                </a:cubicBezTo>
                <a:cubicBezTo>
                  <a:pt x="567" y="8"/>
                  <a:pt x="620" y="0"/>
                  <a:pt x="658" y="8"/>
                </a:cubicBezTo>
                <a:cubicBezTo>
                  <a:pt x="696" y="16"/>
                  <a:pt x="725" y="39"/>
                  <a:pt x="748" y="54"/>
                </a:cubicBezTo>
                <a:cubicBezTo>
                  <a:pt x="771" y="69"/>
                  <a:pt x="794" y="76"/>
                  <a:pt x="794" y="99"/>
                </a:cubicBezTo>
                <a:cubicBezTo>
                  <a:pt x="794" y="122"/>
                  <a:pt x="763" y="175"/>
                  <a:pt x="748" y="190"/>
                </a:cubicBezTo>
                <a:cubicBezTo>
                  <a:pt x="733" y="205"/>
                  <a:pt x="733" y="190"/>
                  <a:pt x="703" y="190"/>
                </a:cubicBezTo>
                <a:cubicBezTo>
                  <a:pt x="673" y="190"/>
                  <a:pt x="620" y="198"/>
                  <a:pt x="567" y="190"/>
                </a:cubicBezTo>
                <a:cubicBezTo>
                  <a:pt x="514" y="182"/>
                  <a:pt x="453" y="159"/>
                  <a:pt x="385" y="144"/>
                </a:cubicBezTo>
                <a:cubicBezTo>
                  <a:pt x="317" y="129"/>
                  <a:pt x="219" y="114"/>
                  <a:pt x="159" y="99"/>
                </a:cubicBezTo>
                <a:cubicBezTo>
                  <a:pt x="99" y="84"/>
                  <a:pt x="46" y="69"/>
                  <a:pt x="23" y="54"/>
                </a:cubicBezTo>
                <a:close/>
              </a:path>
            </a:pathLst>
          </a:custGeom>
          <a:pattFill prst="sphere">
            <a:fgClr>
              <a:srgbClr val="CC3300"/>
            </a:fgClr>
            <a:bgClr>
              <a:srgbClr val="FE9786"/>
            </a:bgClr>
          </a:patt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22" name="Freeform 97"/>
          <p:cNvSpPr>
            <a:spLocks/>
          </p:cNvSpPr>
          <p:nvPr/>
        </p:nvSpPr>
        <p:spPr bwMode="auto">
          <a:xfrm>
            <a:off x="4500563" y="908050"/>
            <a:ext cx="1055687" cy="433388"/>
          </a:xfrm>
          <a:custGeom>
            <a:avLst/>
            <a:gdLst>
              <a:gd name="T0" fmla="*/ 0 w 665"/>
              <a:gd name="T1" fmla="*/ 0 h 273"/>
              <a:gd name="T2" fmla="*/ 215900 w 665"/>
              <a:gd name="T3" fmla="*/ 73025 h 273"/>
              <a:gd name="T4" fmla="*/ 431800 w 665"/>
              <a:gd name="T5" fmla="*/ 144463 h 273"/>
              <a:gd name="T6" fmla="*/ 719137 w 665"/>
              <a:gd name="T7" fmla="*/ 144463 h 273"/>
              <a:gd name="T8" fmla="*/ 1008062 w 665"/>
              <a:gd name="T9" fmla="*/ 73025 h 273"/>
              <a:gd name="T10" fmla="*/ 1008062 w 665"/>
              <a:gd name="T11" fmla="*/ 144463 h 273"/>
              <a:gd name="T12" fmla="*/ 935037 w 665"/>
              <a:gd name="T13" fmla="*/ 360363 h 273"/>
              <a:gd name="T14" fmla="*/ 935037 w 665"/>
              <a:gd name="T15" fmla="*/ 433388 h 27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65" h="273">
                <a:moveTo>
                  <a:pt x="0" y="0"/>
                </a:moveTo>
                <a:cubicBezTo>
                  <a:pt x="45" y="15"/>
                  <a:pt x="91" y="31"/>
                  <a:pt x="136" y="46"/>
                </a:cubicBezTo>
                <a:cubicBezTo>
                  <a:pt x="181" y="61"/>
                  <a:pt x="219" y="84"/>
                  <a:pt x="272" y="91"/>
                </a:cubicBezTo>
                <a:cubicBezTo>
                  <a:pt x="325" y="98"/>
                  <a:pt x="393" y="98"/>
                  <a:pt x="453" y="91"/>
                </a:cubicBezTo>
                <a:cubicBezTo>
                  <a:pt x="513" y="84"/>
                  <a:pt x="605" y="46"/>
                  <a:pt x="635" y="46"/>
                </a:cubicBezTo>
                <a:cubicBezTo>
                  <a:pt x="665" y="46"/>
                  <a:pt x="643" y="61"/>
                  <a:pt x="635" y="91"/>
                </a:cubicBezTo>
                <a:cubicBezTo>
                  <a:pt x="627" y="121"/>
                  <a:pt x="597" y="197"/>
                  <a:pt x="589" y="227"/>
                </a:cubicBezTo>
                <a:cubicBezTo>
                  <a:pt x="581" y="257"/>
                  <a:pt x="589" y="265"/>
                  <a:pt x="589" y="273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23" name="Freeform 98"/>
          <p:cNvSpPr>
            <a:spLocks/>
          </p:cNvSpPr>
          <p:nvPr/>
        </p:nvSpPr>
        <p:spPr bwMode="auto">
          <a:xfrm>
            <a:off x="4356100" y="908050"/>
            <a:ext cx="144463" cy="360363"/>
          </a:xfrm>
          <a:custGeom>
            <a:avLst/>
            <a:gdLst>
              <a:gd name="T0" fmla="*/ 144463 w 91"/>
              <a:gd name="T1" fmla="*/ 0 h 227"/>
              <a:gd name="T2" fmla="*/ 71438 w 91"/>
              <a:gd name="T3" fmla="*/ 144463 h 227"/>
              <a:gd name="T4" fmla="*/ 0 w 91"/>
              <a:gd name="T5" fmla="*/ 360363 h 22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1" h="227">
                <a:moveTo>
                  <a:pt x="91" y="0"/>
                </a:moveTo>
                <a:cubicBezTo>
                  <a:pt x="75" y="26"/>
                  <a:pt x="60" y="53"/>
                  <a:pt x="45" y="91"/>
                </a:cubicBezTo>
                <a:cubicBezTo>
                  <a:pt x="30" y="129"/>
                  <a:pt x="7" y="204"/>
                  <a:pt x="0" y="227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24" name="Freeform 100"/>
          <p:cNvSpPr>
            <a:spLocks/>
          </p:cNvSpPr>
          <p:nvPr/>
        </p:nvSpPr>
        <p:spPr bwMode="auto">
          <a:xfrm>
            <a:off x="4270375" y="1341438"/>
            <a:ext cx="1477963" cy="1062037"/>
          </a:xfrm>
          <a:custGeom>
            <a:avLst/>
            <a:gdLst>
              <a:gd name="T0" fmla="*/ 14288 w 931"/>
              <a:gd name="T1" fmla="*/ 0 h 669"/>
              <a:gd name="T2" fmla="*/ 14288 w 931"/>
              <a:gd name="T3" fmla="*/ 215900 h 669"/>
              <a:gd name="T4" fmla="*/ 41275 w 931"/>
              <a:gd name="T5" fmla="*/ 569912 h 669"/>
              <a:gd name="T6" fmla="*/ 263525 w 931"/>
              <a:gd name="T7" fmla="*/ 989012 h 669"/>
              <a:gd name="T8" fmla="*/ 733425 w 931"/>
              <a:gd name="T9" fmla="*/ 1008062 h 669"/>
              <a:gd name="T10" fmla="*/ 1165225 w 931"/>
              <a:gd name="T11" fmla="*/ 1008062 h 669"/>
              <a:gd name="T12" fmla="*/ 1454150 w 931"/>
              <a:gd name="T13" fmla="*/ 1008062 h 669"/>
              <a:gd name="T14" fmla="*/ 1304925 w 931"/>
              <a:gd name="T15" fmla="*/ 881062 h 669"/>
              <a:gd name="T16" fmla="*/ 1093788 w 931"/>
              <a:gd name="T17" fmla="*/ 431800 h 669"/>
              <a:gd name="T18" fmla="*/ 1093788 w 931"/>
              <a:gd name="T19" fmla="*/ 215900 h 66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931" h="669">
                <a:moveTo>
                  <a:pt x="9" y="0"/>
                </a:moveTo>
                <a:cubicBezTo>
                  <a:pt x="9" y="38"/>
                  <a:pt x="6" y="76"/>
                  <a:pt x="9" y="136"/>
                </a:cubicBezTo>
                <a:cubicBezTo>
                  <a:pt x="12" y="196"/>
                  <a:pt x="0" y="278"/>
                  <a:pt x="26" y="359"/>
                </a:cubicBezTo>
                <a:cubicBezTo>
                  <a:pt x="52" y="440"/>
                  <a:pt x="93" y="577"/>
                  <a:pt x="166" y="623"/>
                </a:cubicBezTo>
                <a:cubicBezTo>
                  <a:pt x="239" y="669"/>
                  <a:pt x="367" y="633"/>
                  <a:pt x="462" y="635"/>
                </a:cubicBezTo>
                <a:cubicBezTo>
                  <a:pt x="557" y="637"/>
                  <a:pt x="658" y="635"/>
                  <a:pt x="734" y="635"/>
                </a:cubicBezTo>
                <a:cubicBezTo>
                  <a:pt x="810" y="635"/>
                  <a:pt x="901" y="648"/>
                  <a:pt x="916" y="635"/>
                </a:cubicBezTo>
                <a:cubicBezTo>
                  <a:pt x="931" y="622"/>
                  <a:pt x="860" y="615"/>
                  <a:pt x="822" y="555"/>
                </a:cubicBezTo>
                <a:cubicBezTo>
                  <a:pt x="784" y="495"/>
                  <a:pt x="711" y="342"/>
                  <a:pt x="689" y="272"/>
                </a:cubicBezTo>
                <a:cubicBezTo>
                  <a:pt x="667" y="202"/>
                  <a:pt x="689" y="159"/>
                  <a:pt x="689" y="136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25" name="Freeform 101"/>
          <p:cNvSpPr>
            <a:spLocks/>
          </p:cNvSpPr>
          <p:nvPr/>
        </p:nvSpPr>
        <p:spPr bwMode="auto">
          <a:xfrm>
            <a:off x="4284663" y="1484313"/>
            <a:ext cx="1087437" cy="106362"/>
          </a:xfrm>
          <a:custGeom>
            <a:avLst/>
            <a:gdLst>
              <a:gd name="T0" fmla="*/ 0 w 685"/>
              <a:gd name="T1" fmla="*/ 0 h 67"/>
              <a:gd name="T2" fmla="*/ 566737 w 685"/>
              <a:gd name="T3" fmla="*/ 90487 h 67"/>
              <a:gd name="T4" fmla="*/ 1087437 w 685"/>
              <a:gd name="T5" fmla="*/ 96837 h 6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85" h="67">
                <a:moveTo>
                  <a:pt x="0" y="0"/>
                </a:moveTo>
                <a:cubicBezTo>
                  <a:pt x="59" y="9"/>
                  <a:pt x="243" y="47"/>
                  <a:pt x="357" y="57"/>
                </a:cubicBezTo>
                <a:cubicBezTo>
                  <a:pt x="471" y="67"/>
                  <a:pt x="617" y="60"/>
                  <a:pt x="685" y="61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26" name="Freeform 102"/>
          <p:cNvSpPr>
            <a:spLocks/>
          </p:cNvSpPr>
          <p:nvPr/>
        </p:nvSpPr>
        <p:spPr bwMode="auto">
          <a:xfrm>
            <a:off x="5508625" y="812800"/>
            <a:ext cx="1908175" cy="1271588"/>
          </a:xfrm>
          <a:custGeom>
            <a:avLst/>
            <a:gdLst>
              <a:gd name="T0" fmla="*/ 0 w 1202"/>
              <a:gd name="T1" fmla="*/ 168275 h 801"/>
              <a:gd name="T2" fmla="*/ 576263 w 1202"/>
              <a:gd name="T3" fmla="*/ 23813 h 801"/>
              <a:gd name="T4" fmla="*/ 647700 w 1202"/>
              <a:gd name="T5" fmla="*/ 23813 h 801"/>
              <a:gd name="T6" fmla="*/ 719138 w 1202"/>
              <a:gd name="T7" fmla="*/ 23813 h 801"/>
              <a:gd name="T8" fmla="*/ 792163 w 1202"/>
              <a:gd name="T9" fmla="*/ 95250 h 801"/>
              <a:gd name="T10" fmla="*/ 935038 w 1202"/>
              <a:gd name="T11" fmla="*/ 239713 h 801"/>
              <a:gd name="T12" fmla="*/ 1295400 w 1202"/>
              <a:gd name="T13" fmla="*/ 312738 h 801"/>
              <a:gd name="T14" fmla="*/ 1511300 w 1202"/>
              <a:gd name="T15" fmla="*/ 528638 h 801"/>
              <a:gd name="T16" fmla="*/ 1800225 w 1202"/>
              <a:gd name="T17" fmla="*/ 960438 h 801"/>
              <a:gd name="T18" fmla="*/ 1871663 w 1202"/>
              <a:gd name="T19" fmla="*/ 1176338 h 801"/>
              <a:gd name="T20" fmla="*/ 1584325 w 1202"/>
              <a:gd name="T21" fmla="*/ 1247775 h 801"/>
              <a:gd name="T22" fmla="*/ 1079500 w 1202"/>
              <a:gd name="T23" fmla="*/ 1031875 h 801"/>
              <a:gd name="T24" fmla="*/ 503238 w 1202"/>
              <a:gd name="T25" fmla="*/ 600075 h 80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202" h="801">
                <a:moveTo>
                  <a:pt x="0" y="106"/>
                </a:moveTo>
                <a:cubicBezTo>
                  <a:pt x="147" y="68"/>
                  <a:pt x="295" y="30"/>
                  <a:pt x="363" y="15"/>
                </a:cubicBezTo>
                <a:cubicBezTo>
                  <a:pt x="431" y="0"/>
                  <a:pt x="393" y="15"/>
                  <a:pt x="408" y="15"/>
                </a:cubicBezTo>
                <a:cubicBezTo>
                  <a:pt x="423" y="15"/>
                  <a:pt x="438" y="8"/>
                  <a:pt x="453" y="15"/>
                </a:cubicBezTo>
                <a:cubicBezTo>
                  <a:pt x="468" y="22"/>
                  <a:pt x="476" y="37"/>
                  <a:pt x="499" y="60"/>
                </a:cubicBezTo>
                <a:cubicBezTo>
                  <a:pt x="522" y="83"/>
                  <a:pt x="536" y="128"/>
                  <a:pt x="589" y="151"/>
                </a:cubicBezTo>
                <a:cubicBezTo>
                  <a:pt x="642" y="174"/>
                  <a:pt x="756" y="167"/>
                  <a:pt x="816" y="197"/>
                </a:cubicBezTo>
                <a:cubicBezTo>
                  <a:pt x="876" y="227"/>
                  <a:pt x="899" y="265"/>
                  <a:pt x="952" y="333"/>
                </a:cubicBezTo>
                <a:cubicBezTo>
                  <a:pt x="1005" y="401"/>
                  <a:pt x="1096" y="537"/>
                  <a:pt x="1134" y="605"/>
                </a:cubicBezTo>
                <a:cubicBezTo>
                  <a:pt x="1172" y="673"/>
                  <a:pt x="1202" y="711"/>
                  <a:pt x="1179" y="741"/>
                </a:cubicBezTo>
                <a:cubicBezTo>
                  <a:pt x="1156" y="771"/>
                  <a:pt x="1081" y="801"/>
                  <a:pt x="998" y="786"/>
                </a:cubicBezTo>
                <a:cubicBezTo>
                  <a:pt x="915" y="771"/>
                  <a:pt x="794" y="718"/>
                  <a:pt x="680" y="650"/>
                </a:cubicBezTo>
                <a:cubicBezTo>
                  <a:pt x="566" y="582"/>
                  <a:pt x="377" y="423"/>
                  <a:pt x="317" y="378"/>
                </a:cubicBezTo>
              </a:path>
            </a:pathLst>
          </a:custGeom>
          <a:noFill/>
          <a:ln w="28575" cmpd="sng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27" name="Freeform 103"/>
          <p:cNvSpPr>
            <a:spLocks/>
          </p:cNvSpPr>
          <p:nvPr/>
        </p:nvSpPr>
        <p:spPr bwMode="auto">
          <a:xfrm>
            <a:off x="5364163" y="981075"/>
            <a:ext cx="1068387" cy="576263"/>
          </a:xfrm>
          <a:custGeom>
            <a:avLst/>
            <a:gdLst>
              <a:gd name="T0" fmla="*/ 0 w 673"/>
              <a:gd name="T1" fmla="*/ 576263 h 363"/>
              <a:gd name="T2" fmla="*/ 431800 w 673"/>
              <a:gd name="T3" fmla="*/ 503238 h 363"/>
              <a:gd name="T4" fmla="*/ 647700 w 673"/>
              <a:gd name="T5" fmla="*/ 431800 h 363"/>
              <a:gd name="T6" fmla="*/ 1008062 w 673"/>
              <a:gd name="T7" fmla="*/ 71438 h 363"/>
              <a:gd name="T8" fmla="*/ 1008062 w 673"/>
              <a:gd name="T9" fmla="*/ 0 h 363"/>
              <a:gd name="T10" fmla="*/ 1008062 w 673"/>
              <a:gd name="T11" fmla="*/ 71438 h 36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73" h="363">
                <a:moveTo>
                  <a:pt x="0" y="363"/>
                </a:moveTo>
                <a:cubicBezTo>
                  <a:pt x="102" y="347"/>
                  <a:pt x="204" y="332"/>
                  <a:pt x="272" y="317"/>
                </a:cubicBezTo>
                <a:cubicBezTo>
                  <a:pt x="340" y="302"/>
                  <a:pt x="348" y="317"/>
                  <a:pt x="408" y="272"/>
                </a:cubicBezTo>
                <a:cubicBezTo>
                  <a:pt x="468" y="227"/>
                  <a:pt x="597" y="90"/>
                  <a:pt x="635" y="45"/>
                </a:cubicBezTo>
                <a:cubicBezTo>
                  <a:pt x="673" y="0"/>
                  <a:pt x="635" y="0"/>
                  <a:pt x="635" y="0"/>
                </a:cubicBezTo>
                <a:cubicBezTo>
                  <a:pt x="635" y="0"/>
                  <a:pt x="635" y="22"/>
                  <a:pt x="635" y="45"/>
                </a:cubicBezTo>
              </a:path>
            </a:pathLst>
          </a:custGeom>
          <a:noFill/>
          <a:ln w="28575" cmpd="sng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28" name="Freeform 104"/>
          <p:cNvSpPr>
            <a:spLocks/>
          </p:cNvSpPr>
          <p:nvPr/>
        </p:nvSpPr>
        <p:spPr bwMode="auto">
          <a:xfrm>
            <a:off x="5724525" y="1916113"/>
            <a:ext cx="1189038" cy="565150"/>
          </a:xfrm>
          <a:custGeom>
            <a:avLst/>
            <a:gdLst>
              <a:gd name="T0" fmla="*/ 0 w 749"/>
              <a:gd name="T1" fmla="*/ 433388 h 356"/>
              <a:gd name="T2" fmla="*/ 287338 w 749"/>
              <a:gd name="T3" fmla="*/ 433388 h 356"/>
              <a:gd name="T4" fmla="*/ 647700 w 749"/>
              <a:gd name="T5" fmla="*/ 360363 h 356"/>
              <a:gd name="T6" fmla="*/ 792163 w 749"/>
              <a:gd name="T7" fmla="*/ 360363 h 356"/>
              <a:gd name="T8" fmla="*/ 1152525 w 749"/>
              <a:gd name="T9" fmla="*/ 504825 h 356"/>
              <a:gd name="T10" fmla="*/ 1008063 w 749"/>
              <a:gd name="T11" fmla="*/ 0 h 3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749" h="356">
                <a:moveTo>
                  <a:pt x="0" y="273"/>
                </a:moveTo>
                <a:cubicBezTo>
                  <a:pt x="56" y="277"/>
                  <a:pt x="113" y="281"/>
                  <a:pt x="181" y="273"/>
                </a:cubicBezTo>
                <a:cubicBezTo>
                  <a:pt x="249" y="265"/>
                  <a:pt x="355" y="235"/>
                  <a:pt x="408" y="227"/>
                </a:cubicBezTo>
                <a:cubicBezTo>
                  <a:pt x="461" y="219"/>
                  <a:pt x="446" y="212"/>
                  <a:pt x="499" y="227"/>
                </a:cubicBezTo>
                <a:cubicBezTo>
                  <a:pt x="552" y="242"/>
                  <a:pt x="703" y="356"/>
                  <a:pt x="726" y="318"/>
                </a:cubicBezTo>
                <a:cubicBezTo>
                  <a:pt x="749" y="280"/>
                  <a:pt x="650" y="53"/>
                  <a:pt x="635" y="0"/>
                </a:cubicBezTo>
              </a:path>
            </a:pathLst>
          </a:custGeom>
          <a:noFill/>
          <a:ln w="28575" cmpd="sng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29" name="Freeform 105"/>
          <p:cNvSpPr>
            <a:spLocks/>
          </p:cNvSpPr>
          <p:nvPr/>
        </p:nvSpPr>
        <p:spPr bwMode="auto">
          <a:xfrm>
            <a:off x="6276975" y="1052513"/>
            <a:ext cx="1103313" cy="863600"/>
          </a:xfrm>
          <a:custGeom>
            <a:avLst/>
            <a:gdLst>
              <a:gd name="T0" fmla="*/ 95250 w 695"/>
              <a:gd name="T1" fmla="*/ 0 h 544"/>
              <a:gd name="T2" fmla="*/ 23813 w 695"/>
              <a:gd name="T3" fmla="*/ 215900 h 544"/>
              <a:gd name="T4" fmla="*/ 23813 w 695"/>
              <a:gd name="T5" fmla="*/ 360363 h 544"/>
              <a:gd name="T6" fmla="*/ 166688 w 695"/>
              <a:gd name="T7" fmla="*/ 576263 h 544"/>
              <a:gd name="T8" fmla="*/ 455613 w 695"/>
              <a:gd name="T9" fmla="*/ 720725 h 544"/>
              <a:gd name="T10" fmla="*/ 600075 w 695"/>
              <a:gd name="T11" fmla="*/ 792163 h 544"/>
              <a:gd name="T12" fmla="*/ 1103313 w 695"/>
              <a:gd name="T13" fmla="*/ 863600 h 5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95" h="544">
                <a:moveTo>
                  <a:pt x="60" y="0"/>
                </a:moveTo>
                <a:cubicBezTo>
                  <a:pt x="41" y="49"/>
                  <a:pt x="22" y="98"/>
                  <a:pt x="15" y="136"/>
                </a:cubicBezTo>
                <a:cubicBezTo>
                  <a:pt x="8" y="174"/>
                  <a:pt x="0" y="189"/>
                  <a:pt x="15" y="227"/>
                </a:cubicBezTo>
                <a:cubicBezTo>
                  <a:pt x="30" y="265"/>
                  <a:pt x="60" y="325"/>
                  <a:pt x="105" y="363"/>
                </a:cubicBezTo>
                <a:cubicBezTo>
                  <a:pt x="150" y="401"/>
                  <a:pt x="242" y="431"/>
                  <a:pt x="287" y="454"/>
                </a:cubicBezTo>
                <a:cubicBezTo>
                  <a:pt x="332" y="477"/>
                  <a:pt x="310" y="484"/>
                  <a:pt x="378" y="499"/>
                </a:cubicBezTo>
                <a:cubicBezTo>
                  <a:pt x="446" y="514"/>
                  <a:pt x="642" y="537"/>
                  <a:pt x="695" y="544"/>
                </a:cubicBezTo>
              </a:path>
            </a:pathLst>
          </a:custGeom>
          <a:noFill/>
          <a:ln w="28575" cmpd="sng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30" name="Line 106"/>
          <p:cNvSpPr>
            <a:spLocks noChangeShapeType="1"/>
          </p:cNvSpPr>
          <p:nvPr/>
        </p:nvSpPr>
        <p:spPr bwMode="auto">
          <a:xfrm flipH="1">
            <a:off x="5508625" y="981075"/>
            <a:ext cx="142875" cy="576263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31" name="Line 107"/>
          <p:cNvSpPr>
            <a:spLocks noChangeShapeType="1"/>
          </p:cNvSpPr>
          <p:nvPr/>
        </p:nvSpPr>
        <p:spPr bwMode="auto">
          <a:xfrm flipH="1">
            <a:off x="5724525" y="908050"/>
            <a:ext cx="142875" cy="576263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32" name="Line 108"/>
          <p:cNvSpPr>
            <a:spLocks noChangeShapeType="1"/>
          </p:cNvSpPr>
          <p:nvPr/>
        </p:nvSpPr>
        <p:spPr bwMode="auto">
          <a:xfrm flipH="1">
            <a:off x="5940425" y="836613"/>
            <a:ext cx="144463" cy="576262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33" name="Line 110"/>
          <p:cNvSpPr>
            <a:spLocks noChangeShapeType="1"/>
          </p:cNvSpPr>
          <p:nvPr/>
        </p:nvSpPr>
        <p:spPr bwMode="auto">
          <a:xfrm flipH="1">
            <a:off x="6156325" y="836613"/>
            <a:ext cx="71438" cy="431800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34" name="Line 111"/>
          <p:cNvSpPr>
            <a:spLocks noChangeShapeType="1"/>
          </p:cNvSpPr>
          <p:nvPr/>
        </p:nvSpPr>
        <p:spPr bwMode="auto">
          <a:xfrm flipV="1">
            <a:off x="5364163" y="1557338"/>
            <a:ext cx="792162" cy="142875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35" name="Line 112"/>
          <p:cNvSpPr>
            <a:spLocks noChangeShapeType="1"/>
          </p:cNvSpPr>
          <p:nvPr/>
        </p:nvSpPr>
        <p:spPr bwMode="auto">
          <a:xfrm flipV="1">
            <a:off x="5435600" y="1700213"/>
            <a:ext cx="865188" cy="144462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36" name="Line 113"/>
          <p:cNvSpPr>
            <a:spLocks noChangeShapeType="1"/>
          </p:cNvSpPr>
          <p:nvPr/>
        </p:nvSpPr>
        <p:spPr bwMode="auto">
          <a:xfrm flipV="1">
            <a:off x="5508625" y="1844675"/>
            <a:ext cx="1008063" cy="144463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37" name="Line 114"/>
          <p:cNvSpPr>
            <a:spLocks noChangeShapeType="1"/>
          </p:cNvSpPr>
          <p:nvPr/>
        </p:nvSpPr>
        <p:spPr bwMode="auto">
          <a:xfrm flipV="1">
            <a:off x="5580063" y="1989138"/>
            <a:ext cx="1223962" cy="215900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38" name="Line 115"/>
          <p:cNvSpPr>
            <a:spLocks noChangeShapeType="1"/>
          </p:cNvSpPr>
          <p:nvPr/>
        </p:nvSpPr>
        <p:spPr bwMode="auto">
          <a:xfrm flipV="1">
            <a:off x="5940425" y="2205038"/>
            <a:ext cx="863600" cy="144462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39" name="Line 117"/>
          <p:cNvSpPr>
            <a:spLocks noChangeShapeType="1"/>
          </p:cNvSpPr>
          <p:nvPr/>
        </p:nvSpPr>
        <p:spPr bwMode="auto">
          <a:xfrm>
            <a:off x="6084888" y="1341438"/>
            <a:ext cx="1150937" cy="719137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40" name="Line 118"/>
          <p:cNvSpPr>
            <a:spLocks noChangeShapeType="1"/>
          </p:cNvSpPr>
          <p:nvPr/>
        </p:nvSpPr>
        <p:spPr bwMode="auto">
          <a:xfrm>
            <a:off x="6227763" y="1196975"/>
            <a:ext cx="1152525" cy="719138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41" name="Line 119"/>
          <p:cNvSpPr>
            <a:spLocks noChangeShapeType="1"/>
          </p:cNvSpPr>
          <p:nvPr/>
        </p:nvSpPr>
        <p:spPr bwMode="auto">
          <a:xfrm>
            <a:off x="6372225" y="1052513"/>
            <a:ext cx="792163" cy="504825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42" name="Line 120"/>
          <p:cNvSpPr>
            <a:spLocks noChangeShapeType="1"/>
          </p:cNvSpPr>
          <p:nvPr/>
        </p:nvSpPr>
        <p:spPr bwMode="auto">
          <a:xfrm flipV="1">
            <a:off x="6300788" y="1196975"/>
            <a:ext cx="576262" cy="144463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43" name="Line 121"/>
          <p:cNvSpPr>
            <a:spLocks noChangeShapeType="1"/>
          </p:cNvSpPr>
          <p:nvPr/>
        </p:nvSpPr>
        <p:spPr bwMode="auto">
          <a:xfrm flipV="1">
            <a:off x="6372225" y="1412875"/>
            <a:ext cx="647700" cy="144463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44" name="Line 122"/>
          <p:cNvSpPr>
            <a:spLocks noChangeShapeType="1"/>
          </p:cNvSpPr>
          <p:nvPr/>
        </p:nvSpPr>
        <p:spPr bwMode="auto">
          <a:xfrm flipV="1">
            <a:off x="6588125" y="1557338"/>
            <a:ext cx="576263" cy="142875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45" name="Line 123"/>
          <p:cNvSpPr>
            <a:spLocks noChangeShapeType="1"/>
          </p:cNvSpPr>
          <p:nvPr/>
        </p:nvSpPr>
        <p:spPr bwMode="auto">
          <a:xfrm flipV="1">
            <a:off x="6948488" y="1773238"/>
            <a:ext cx="360362" cy="71437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46" name="Line 124"/>
          <p:cNvSpPr>
            <a:spLocks noChangeShapeType="1"/>
          </p:cNvSpPr>
          <p:nvPr/>
        </p:nvSpPr>
        <p:spPr bwMode="auto">
          <a:xfrm flipV="1">
            <a:off x="4284663" y="1557338"/>
            <a:ext cx="503237" cy="287337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47" name="Line 125"/>
          <p:cNvSpPr>
            <a:spLocks noChangeShapeType="1"/>
          </p:cNvSpPr>
          <p:nvPr/>
        </p:nvSpPr>
        <p:spPr bwMode="auto">
          <a:xfrm flipV="1">
            <a:off x="4356100" y="1628775"/>
            <a:ext cx="720725" cy="4318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48" name="Line 126"/>
          <p:cNvSpPr>
            <a:spLocks noChangeShapeType="1"/>
          </p:cNvSpPr>
          <p:nvPr/>
        </p:nvSpPr>
        <p:spPr bwMode="auto">
          <a:xfrm flipV="1">
            <a:off x="4500563" y="1700213"/>
            <a:ext cx="863600" cy="504825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49" name="Line 127"/>
          <p:cNvSpPr>
            <a:spLocks noChangeShapeType="1"/>
          </p:cNvSpPr>
          <p:nvPr/>
        </p:nvSpPr>
        <p:spPr bwMode="auto">
          <a:xfrm flipV="1">
            <a:off x="4716463" y="1916113"/>
            <a:ext cx="719137" cy="433387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50" name="Line 128"/>
          <p:cNvSpPr>
            <a:spLocks noChangeShapeType="1"/>
          </p:cNvSpPr>
          <p:nvPr/>
        </p:nvSpPr>
        <p:spPr bwMode="auto">
          <a:xfrm flipV="1">
            <a:off x="5148263" y="2133600"/>
            <a:ext cx="360362" cy="2159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51" name="Text Box 132"/>
          <p:cNvSpPr txBox="1">
            <a:spLocks noChangeArrowheads="1"/>
          </p:cNvSpPr>
          <p:nvPr/>
        </p:nvSpPr>
        <p:spPr bwMode="auto">
          <a:xfrm>
            <a:off x="2124075" y="1412875"/>
            <a:ext cx="3603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1</a:t>
            </a:r>
          </a:p>
        </p:txBody>
      </p:sp>
      <p:sp>
        <p:nvSpPr>
          <p:cNvPr id="11352" name="Text Box 133"/>
          <p:cNvSpPr txBox="1">
            <a:spLocks noChangeArrowheads="1"/>
          </p:cNvSpPr>
          <p:nvPr/>
        </p:nvSpPr>
        <p:spPr bwMode="auto">
          <a:xfrm>
            <a:off x="1547813" y="1341438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2</a:t>
            </a:r>
          </a:p>
        </p:txBody>
      </p:sp>
      <p:sp>
        <p:nvSpPr>
          <p:cNvPr id="11353" name="Text Box 135"/>
          <p:cNvSpPr txBox="1">
            <a:spLocks noChangeArrowheads="1"/>
          </p:cNvSpPr>
          <p:nvPr/>
        </p:nvSpPr>
        <p:spPr bwMode="auto">
          <a:xfrm>
            <a:off x="2484438" y="260350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3</a:t>
            </a:r>
          </a:p>
        </p:txBody>
      </p:sp>
      <p:sp>
        <p:nvSpPr>
          <p:cNvPr id="11354" name="Text Box 136"/>
          <p:cNvSpPr txBox="1">
            <a:spLocks noChangeArrowheads="1"/>
          </p:cNvSpPr>
          <p:nvPr/>
        </p:nvSpPr>
        <p:spPr bwMode="auto">
          <a:xfrm>
            <a:off x="3419475" y="692150"/>
            <a:ext cx="503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4</a:t>
            </a:r>
          </a:p>
        </p:txBody>
      </p:sp>
      <p:sp>
        <p:nvSpPr>
          <p:cNvPr id="11355" name="Text Box 137"/>
          <p:cNvSpPr txBox="1">
            <a:spLocks noChangeArrowheads="1"/>
          </p:cNvSpPr>
          <p:nvPr/>
        </p:nvSpPr>
        <p:spPr bwMode="auto">
          <a:xfrm>
            <a:off x="3419475" y="1341438"/>
            <a:ext cx="503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5</a:t>
            </a:r>
          </a:p>
        </p:txBody>
      </p:sp>
      <p:sp>
        <p:nvSpPr>
          <p:cNvPr id="11356" name="Text Box 138"/>
          <p:cNvSpPr txBox="1">
            <a:spLocks noChangeArrowheads="1"/>
          </p:cNvSpPr>
          <p:nvPr/>
        </p:nvSpPr>
        <p:spPr bwMode="auto">
          <a:xfrm>
            <a:off x="3348038" y="1916113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6</a:t>
            </a:r>
          </a:p>
        </p:txBody>
      </p:sp>
      <p:sp>
        <p:nvSpPr>
          <p:cNvPr id="11357" name="Text Box 139"/>
          <p:cNvSpPr txBox="1">
            <a:spLocks noChangeArrowheads="1"/>
          </p:cNvSpPr>
          <p:nvPr/>
        </p:nvSpPr>
        <p:spPr bwMode="auto">
          <a:xfrm>
            <a:off x="4356100" y="771525"/>
            <a:ext cx="503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7</a:t>
            </a:r>
          </a:p>
        </p:txBody>
      </p:sp>
      <p:sp>
        <p:nvSpPr>
          <p:cNvPr id="11358" name="Text Box 140"/>
          <p:cNvSpPr txBox="1">
            <a:spLocks noChangeArrowheads="1"/>
          </p:cNvSpPr>
          <p:nvPr/>
        </p:nvSpPr>
        <p:spPr bwMode="auto">
          <a:xfrm>
            <a:off x="4932363" y="1052513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8</a:t>
            </a:r>
          </a:p>
        </p:txBody>
      </p:sp>
      <p:sp>
        <p:nvSpPr>
          <p:cNvPr id="11359" name="Text Box 141"/>
          <p:cNvSpPr txBox="1">
            <a:spLocks noChangeArrowheads="1"/>
          </p:cNvSpPr>
          <p:nvPr/>
        </p:nvSpPr>
        <p:spPr bwMode="auto">
          <a:xfrm>
            <a:off x="4716463" y="1628775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9</a:t>
            </a:r>
          </a:p>
        </p:txBody>
      </p:sp>
      <p:sp>
        <p:nvSpPr>
          <p:cNvPr id="11360" name="Text Box 142"/>
          <p:cNvSpPr txBox="1">
            <a:spLocks noChangeArrowheads="1"/>
          </p:cNvSpPr>
          <p:nvPr/>
        </p:nvSpPr>
        <p:spPr bwMode="auto">
          <a:xfrm>
            <a:off x="5580063" y="836613"/>
            <a:ext cx="7921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10</a:t>
            </a:r>
          </a:p>
        </p:txBody>
      </p:sp>
      <p:sp>
        <p:nvSpPr>
          <p:cNvPr id="11361" name="Text Box 143"/>
          <p:cNvSpPr txBox="1">
            <a:spLocks noChangeArrowheads="1"/>
          </p:cNvSpPr>
          <p:nvPr/>
        </p:nvSpPr>
        <p:spPr bwMode="auto">
          <a:xfrm>
            <a:off x="5651500" y="1628775"/>
            <a:ext cx="7921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11</a:t>
            </a:r>
          </a:p>
        </p:txBody>
      </p:sp>
      <p:sp>
        <p:nvSpPr>
          <p:cNvPr id="11362" name="Text Box 144"/>
          <p:cNvSpPr txBox="1">
            <a:spLocks noChangeArrowheads="1"/>
          </p:cNvSpPr>
          <p:nvPr/>
        </p:nvSpPr>
        <p:spPr bwMode="auto">
          <a:xfrm>
            <a:off x="6659563" y="1635125"/>
            <a:ext cx="7921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12</a:t>
            </a:r>
          </a:p>
        </p:txBody>
      </p:sp>
      <p:sp>
        <p:nvSpPr>
          <p:cNvPr id="11363" name="Text Box 145"/>
          <p:cNvSpPr txBox="1">
            <a:spLocks noChangeArrowheads="1"/>
          </p:cNvSpPr>
          <p:nvPr/>
        </p:nvSpPr>
        <p:spPr bwMode="auto">
          <a:xfrm>
            <a:off x="6300788" y="981075"/>
            <a:ext cx="7921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13</a:t>
            </a:r>
          </a:p>
        </p:txBody>
      </p:sp>
      <p:sp>
        <p:nvSpPr>
          <p:cNvPr id="11364" name="Rectangle 146"/>
          <p:cNvSpPr>
            <a:spLocks noChangeArrowheads="1"/>
          </p:cNvSpPr>
          <p:nvPr/>
        </p:nvSpPr>
        <p:spPr bwMode="auto">
          <a:xfrm>
            <a:off x="1042988" y="3141663"/>
            <a:ext cx="2879725" cy="358775"/>
          </a:xfrm>
          <a:prstGeom prst="rect">
            <a:avLst/>
          </a:prstGeom>
          <a:solidFill>
            <a:srgbClr val="A3ECF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Передняя   четвертина</a:t>
            </a:r>
          </a:p>
        </p:txBody>
      </p:sp>
      <p:sp>
        <p:nvSpPr>
          <p:cNvPr id="11365" name="Rectangle 147"/>
          <p:cNvSpPr>
            <a:spLocks noChangeArrowheads="1"/>
          </p:cNvSpPr>
          <p:nvPr/>
        </p:nvSpPr>
        <p:spPr bwMode="auto">
          <a:xfrm>
            <a:off x="5219700" y="3141663"/>
            <a:ext cx="2879725" cy="358775"/>
          </a:xfrm>
          <a:prstGeom prst="rect">
            <a:avLst/>
          </a:prstGeom>
          <a:solidFill>
            <a:srgbClr val="A3ECF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Задняя  четвертина</a:t>
            </a:r>
          </a:p>
        </p:txBody>
      </p:sp>
      <p:sp>
        <p:nvSpPr>
          <p:cNvPr id="11366" name="Rectangle 149"/>
          <p:cNvSpPr>
            <a:spLocks noChangeArrowheads="1"/>
          </p:cNvSpPr>
          <p:nvPr/>
        </p:nvSpPr>
        <p:spPr bwMode="auto">
          <a:xfrm>
            <a:off x="179388" y="3862388"/>
            <a:ext cx="1727200" cy="287337"/>
          </a:xfrm>
          <a:prstGeom prst="rect">
            <a:avLst/>
          </a:prstGeom>
          <a:solidFill>
            <a:srgbClr val="FFCD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Отруба</a:t>
            </a:r>
          </a:p>
        </p:txBody>
      </p:sp>
      <p:sp>
        <p:nvSpPr>
          <p:cNvPr id="11367" name="Rectangle 150"/>
          <p:cNvSpPr>
            <a:spLocks noChangeArrowheads="1"/>
          </p:cNvSpPr>
          <p:nvPr/>
        </p:nvSpPr>
        <p:spPr bwMode="auto">
          <a:xfrm>
            <a:off x="2268538" y="3862388"/>
            <a:ext cx="1944687" cy="287337"/>
          </a:xfrm>
          <a:prstGeom prst="rect">
            <a:avLst/>
          </a:prstGeom>
          <a:solidFill>
            <a:srgbClr val="FFCD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Полуфабрикаты</a:t>
            </a:r>
          </a:p>
        </p:txBody>
      </p:sp>
      <p:sp>
        <p:nvSpPr>
          <p:cNvPr id="11368" name="Rectangle 151"/>
          <p:cNvSpPr>
            <a:spLocks noChangeArrowheads="1"/>
          </p:cNvSpPr>
          <p:nvPr/>
        </p:nvSpPr>
        <p:spPr bwMode="auto">
          <a:xfrm>
            <a:off x="4860925" y="3862388"/>
            <a:ext cx="1727200" cy="287337"/>
          </a:xfrm>
          <a:prstGeom prst="rect">
            <a:avLst/>
          </a:prstGeom>
          <a:solidFill>
            <a:srgbClr val="FFCD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Отруба</a:t>
            </a:r>
          </a:p>
        </p:txBody>
      </p:sp>
      <p:sp>
        <p:nvSpPr>
          <p:cNvPr id="11369" name="Rectangle 152"/>
          <p:cNvSpPr>
            <a:spLocks noChangeArrowheads="1"/>
          </p:cNvSpPr>
          <p:nvPr/>
        </p:nvSpPr>
        <p:spPr bwMode="auto">
          <a:xfrm>
            <a:off x="7019925" y="3862388"/>
            <a:ext cx="1944688" cy="287337"/>
          </a:xfrm>
          <a:prstGeom prst="rect">
            <a:avLst/>
          </a:prstGeom>
          <a:solidFill>
            <a:srgbClr val="FFCD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Полуфабрикаты</a:t>
            </a:r>
          </a:p>
        </p:txBody>
      </p:sp>
      <p:sp>
        <p:nvSpPr>
          <p:cNvPr id="11370" name="Rectangle 153"/>
          <p:cNvSpPr>
            <a:spLocks noChangeArrowheads="1"/>
          </p:cNvSpPr>
          <p:nvPr/>
        </p:nvSpPr>
        <p:spPr bwMode="auto">
          <a:xfrm>
            <a:off x="323850" y="4437063"/>
            <a:ext cx="1368425" cy="115252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Tx/>
              <a:buChar char="-"/>
            </a:pPr>
            <a:r>
              <a:rPr lang="ru-RU" sz="1900">
                <a:solidFill>
                  <a:srgbClr val="008000"/>
                </a:solidFill>
              </a:rPr>
              <a:t> Шея</a:t>
            </a:r>
          </a:p>
          <a:p>
            <a:pPr>
              <a:buFontTx/>
              <a:buChar char="-"/>
            </a:pPr>
            <a:r>
              <a:rPr lang="ru-RU" sz="1900">
                <a:solidFill>
                  <a:srgbClr val="0066FF"/>
                </a:solidFill>
              </a:rPr>
              <a:t> Лопатка</a:t>
            </a:r>
          </a:p>
          <a:p>
            <a:pPr>
              <a:buFontTx/>
              <a:buChar char="-"/>
            </a:pPr>
            <a:r>
              <a:rPr lang="ru-RU" sz="1900">
                <a:solidFill>
                  <a:srgbClr val="D60093"/>
                </a:solidFill>
              </a:rPr>
              <a:t> Спино-</a:t>
            </a:r>
          </a:p>
          <a:p>
            <a:r>
              <a:rPr lang="ru-RU" sz="1900">
                <a:solidFill>
                  <a:srgbClr val="D60093"/>
                </a:solidFill>
              </a:rPr>
              <a:t>   грудной</a:t>
            </a:r>
          </a:p>
        </p:txBody>
      </p:sp>
      <p:sp>
        <p:nvSpPr>
          <p:cNvPr id="11371" name="Rectangle 154"/>
          <p:cNvSpPr>
            <a:spLocks noChangeArrowheads="1"/>
          </p:cNvSpPr>
          <p:nvPr/>
        </p:nvSpPr>
        <p:spPr bwMode="auto">
          <a:xfrm>
            <a:off x="1908175" y="4437063"/>
            <a:ext cx="2232025" cy="223202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>
                <a:solidFill>
                  <a:srgbClr val="0066FF"/>
                </a:solidFill>
              </a:rPr>
              <a:t>1 – плечевая часть</a:t>
            </a:r>
          </a:p>
          <a:p>
            <a:r>
              <a:rPr lang="ru-RU" sz="1900">
                <a:solidFill>
                  <a:srgbClr val="0066FF"/>
                </a:solidFill>
              </a:rPr>
              <a:t>2 – заплечная часть</a:t>
            </a:r>
          </a:p>
          <a:p>
            <a:r>
              <a:rPr lang="ru-RU" sz="1900">
                <a:solidFill>
                  <a:srgbClr val="D60093"/>
                </a:solidFill>
              </a:rPr>
              <a:t>3 – подлопаточная </a:t>
            </a:r>
          </a:p>
          <a:p>
            <a:r>
              <a:rPr lang="ru-RU" sz="1900">
                <a:solidFill>
                  <a:srgbClr val="D60093"/>
                </a:solidFill>
              </a:rPr>
              <a:t>      часть</a:t>
            </a:r>
          </a:p>
          <a:p>
            <a:r>
              <a:rPr lang="ru-RU" sz="1900">
                <a:solidFill>
                  <a:srgbClr val="D60093"/>
                </a:solidFill>
              </a:rPr>
              <a:t>4 – толстый край</a:t>
            </a:r>
          </a:p>
          <a:p>
            <a:r>
              <a:rPr lang="ru-RU" sz="1900">
                <a:solidFill>
                  <a:srgbClr val="D60093"/>
                </a:solidFill>
              </a:rPr>
              <a:t>5 – покромка</a:t>
            </a:r>
          </a:p>
          <a:p>
            <a:r>
              <a:rPr lang="ru-RU" sz="1900">
                <a:solidFill>
                  <a:srgbClr val="D60093"/>
                </a:solidFill>
              </a:rPr>
              <a:t>6 - грудинка</a:t>
            </a:r>
          </a:p>
        </p:txBody>
      </p:sp>
      <p:sp>
        <p:nvSpPr>
          <p:cNvPr id="11372" name="Rectangle 155"/>
          <p:cNvSpPr>
            <a:spLocks noChangeArrowheads="1"/>
          </p:cNvSpPr>
          <p:nvPr/>
        </p:nvSpPr>
        <p:spPr bwMode="auto">
          <a:xfrm>
            <a:off x="4643438" y="4437063"/>
            <a:ext cx="1873250" cy="792162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Tx/>
              <a:buChar char="-"/>
            </a:pPr>
            <a:r>
              <a:rPr lang="ru-RU" sz="1900">
                <a:solidFill>
                  <a:srgbClr val="FF0000"/>
                </a:solidFill>
              </a:rPr>
              <a:t> Поясничный</a:t>
            </a:r>
          </a:p>
          <a:p>
            <a:pPr>
              <a:buFontTx/>
              <a:buChar char="-"/>
            </a:pPr>
            <a:r>
              <a:rPr lang="ru-RU" sz="1900">
                <a:solidFill>
                  <a:srgbClr val="993300"/>
                </a:solidFill>
              </a:rPr>
              <a:t> Тазобедренный</a:t>
            </a:r>
          </a:p>
        </p:txBody>
      </p:sp>
      <p:sp>
        <p:nvSpPr>
          <p:cNvPr id="11373" name="Rectangle 156"/>
          <p:cNvSpPr>
            <a:spLocks noChangeArrowheads="1"/>
          </p:cNvSpPr>
          <p:nvPr/>
        </p:nvSpPr>
        <p:spPr bwMode="auto">
          <a:xfrm>
            <a:off x="6804025" y="4438650"/>
            <a:ext cx="2305050" cy="2303463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>
                <a:solidFill>
                  <a:srgbClr val="FF0000"/>
                </a:solidFill>
              </a:rPr>
              <a:t>7 – тонкий край</a:t>
            </a:r>
          </a:p>
          <a:p>
            <a:r>
              <a:rPr lang="ru-RU" sz="1900">
                <a:solidFill>
                  <a:srgbClr val="FF0000"/>
                </a:solidFill>
              </a:rPr>
              <a:t>8 – вырезка</a:t>
            </a:r>
          </a:p>
          <a:p>
            <a:r>
              <a:rPr lang="ru-RU" sz="1900">
                <a:solidFill>
                  <a:srgbClr val="FF0000"/>
                </a:solidFill>
              </a:rPr>
              <a:t>9 – пашина</a:t>
            </a:r>
          </a:p>
          <a:p>
            <a:r>
              <a:rPr lang="ru-RU" sz="1900">
                <a:solidFill>
                  <a:srgbClr val="993300"/>
                </a:solidFill>
              </a:rPr>
              <a:t>10 – верхняя часть</a:t>
            </a:r>
          </a:p>
          <a:p>
            <a:r>
              <a:rPr lang="ru-RU" sz="1900">
                <a:solidFill>
                  <a:srgbClr val="993300"/>
                </a:solidFill>
              </a:rPr>
              <a:t>11 – боковая часть</a:t>
            </a:r>
          </a:p>
          <a:p>
            <a:r>
              <a:rPr lang="ru-RU" sz="1900">
                <a:solidFill>
                  <a:srgbClr val="993300"/>
                </a:solidFill>
              </a:rPr>
              <a:t>12 – наружняя часть</a:t>
            </a:r>
          </a:p>
          <a:p>
            <a:r>
              <a:rPr lang="ru-RU" sz="1900">
                <a:solidFill>
                  <a:srgbClr val="993300"/>
                </a:solidFill>
              </a:rPr>
              <a:t>13 – внутрення часть</a:t>
            </a:r>
          </a:p>
        </p:txBody>
      </p:sp>
      <p:sp>
        <p:nvSpPr>
          <p:cNvPr id="11374" name="Line 157"/>
          <p:cNvSpPr>
            <a:spLocks noChangeShapeType="1"/>
          </p:cNvSpPr>
          <p:nvPr/>
        </p:nvSpPr>
        <p:spPr bwMode="auto">
          <a:xfrm flipH="1">
            <a:off x="1042988" y="3500438"/>
            <a:ext cx="129698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75" name="Line 158"/>
          <p:cNvSpPr>
            <a:spLocks noChangeShapeType="1"/>
          </p:cNvSpPr>
          <p:nvPr/>
        </p:nvSpPr>
        <p:spPr bwMode="auto">
          <a:xfrm>
            <a:off x="2339975" y="3500438"/>
            <a:ext cx="9366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76" name="Line 159"/>
          <p:cNvSpPr>
            <a:spLocks noChangeShapeType="1"/>
          </p:cNvSpPr>
          <p:nvPr/>
        </p:nvSpPr>
        <p:spPr bwMode="auto">
          <a:xfrm flipH="1">
            <a:off x="5580063" y="3500438"/>
            <a:ext cx="129698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77" name="Line 160"/>
          <p:cNvSpPr>
            <a:spLocks noChangeShapeType="1"/>
          </p:cNvSpPr>
          <p:nvPr/>
        </p:nvSpPr>
        <p:spPr bwMode="auto">
          <a:xfrm>
            <a:off x="6877050" y="3500438"/>
            <a:ext cx="9366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78" name="Line 162"/>
          <p:cNvSpPr>
            <a:spLocks noChangeShapeType="1"/>
          </p:cNvSpPr>
          <p:nvPr/>
        </p:nvSpPr>
        <p:spPr bwMode="auto">
          <a:xfrm>
            <a:off x="971550" y="414972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79" name="Line 163"/>
          <p:cNvSpPr>
            <a:spLocks noChangeShapeType="1"/>
          </p:cNvSpPr>
          <p:nvPr/>
        </p:nvSpPr>
        <p:spPr bwMode="auto">
          <a:xfrm>
            <a:off x="3132138" y="414972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80" name="Line 164"/>
          <p:cNvSpPr>
            <a:spLocks noChangeShapeType="1"/>
          </p:cNvSpPr>
          <p:nvPr/>
        </p:nvSpPr>
        <p:spPr bwMode="auto">
          <a:xfrm>
            <a:off x="5651500" y="414972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81" name="Line 165"/>
          <p:cNvSpPr>
            <a:spLocks noChangeShapeType="1"/>
          </p:cNvSpPr>
          <p:nvPr/>
        </p:nvSpPr>
        <p:spPr bwMode="auto">
          <a:xfrm>
            <a:off x="7956550" y="414972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82" name="Text Box 166"/>
          <p:cNvSpPr txBox="1">
            <a:spLocks noChangeArrowheads="1"/>
          </p:cNvSpPr>
          <p:nvPr/>
        </p:nvSpPr>
        <p:spPr bwMode="auto">
          <a:xfrm>
            <a:off x="2843213" y="2636838"/>
            <a:ext cx="4105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/>
              <a:t>Схема разделки говяжьей туши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 noChangeArrowheads="1"/>
          </p:cNvPicPr>
          <p:nvPr/>
        </p:nvPicPr>
        <p:blipFill>
          <a:blip r:embed="rId2"/>
          <a:srcRect l="6186" t="-64" r="35242" b="50182"/>
          <a:stretch>
            <a:fillRect/>
          </a:stretch>
        </p:blipFill>
        <p:spPr bwMode="auto">
          <a:xfrm>
            <a:off x="827088" y="476250"/>
            <a:ext cx="7561262" cy="314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3059113" y="3284538"/>
            <a:ext cx="51415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800" b="1"/>
              <a:t>Схема разделки бараньей туши</a:t>
            </a:r>
          </a:p>
        </p:txBody>
      </p:sp>
      <p:sp>
        <p:nvSpPr>
          <p:cNvPr id="14340" name="Freeform 6"/>
          <p:cNvSpPr>
            <a:spLocks/>
          </p:cNvSpPr>
          <p:nvPr/>
        </p:nvSpPr>
        <p:spPr bwMode="auto">
          <a:xfrm>
            <a:off x="1101725" y="644525"/>
            <a:ext cx="1009650" cy="1558925"/>
          </a:xfrm>
          <a:custGeom>
            <a:avLst/>
            <a:gdLst>
              <a:gd name="T0" fmla="*/ 174625 w 636"/>
              <a:gd name="T1" fmla="*/ 1485900 h 982"/>
              <a:gd name="T2" fmla="*/ 168275 w 636"/>
              <a:gd name="T3" fmla="*/ 1365250 h 982"/>
              <a:gd name="T4" fmla="*/ 157163 w 636"/>
              <a:gd name="T5" fmla="*/ 982663 h 982"/>
              <a:gd name="T6" fmla="*/ 85725 w 636"/>
              <a:gd name="T7" fmla="*/ 695325 h 982"/>
              <a:gd name="T8" fmla="*/ 14288 w 636"/>
              <a:gd name="T9" fmla="*/ 550863 h 982"/>
              <a:gd name="T10" fmla="*/ 14288 w 636"/>
              <a:gd name="T11" fmla="*/ 479425 h 982"/>
              <a:gd name="T12" fmla="*/ 14288 w 636"/>
              <a:gd name="T13" fmla="*/ 406400 h 982"/>
              <a:gd name="T14" fmla="*/ 98425 w 636"/>
              <a:gd name="T15" fmla="*/ 285750 h 982"/>
              <a:gd name="T16" fmla="*/ 230188 w 636"/>
              <a:gd name="T17" fmla="*/ 190500 h 982"/>
              <a:gd name="T18" fmla="*/ 301625 w 636"/>
              <a:gd name="T19" fmla="*/ 119063 h 982"/>
              <a:gd name="T20" fmla="*/ 374650 w 636"/>
              <a:gd name="T21" fmla="*/ 47625 h 982"/>
              <a:gd name="T22" fmla="*/ 446088 w 636"/>
              <a:gd name="T23" fmla="*/ 47625 h 982"/>
              <a:gd name="T24" fmla="*/ 661988 w 636"/>
              <a:gd name="T25" fmla="*/ 334963 h 982"/>
              <a:gd name="T26" fmla="*/ 806450 w 636"/>
              <a:gd name="T27" fmla="*/ 479425 h 982"/>
              <a:gd name="T28" fmla="*/ 892175 w 636"/>
              <a:gd name="T29" fmla="*/ 539750 h 982"/>
              <a:gd name="T30" fmla="*/ 949325 w 636"/>
              <a:gd name="T31" fmla="*/ 546100 h 982"/>
              <a:gd name="T32" fmla="*/ 949325 w 636"/>
              <a:gd name="T33" fmla="*/ 550863 h 982"/>
              <a:gd name="T34" fmla="*/ 590550 w 636"/>
              <a:gd name="T35" fmla="*/ 1055688 h 982"/>
              <a:gd name="T36" fmla="*/ 230188 w 636"/>
              <a:gd name="T37" fmla="*/ 1487488 h 982"/>
              <a:gd name="T38" fmla="*/ 174625 w 636"/>
              <a:gd name="T39" fmla="*/ 1485900 h 98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636" h="982">
                <a:moveTo>
                  <a:pt x="110" y="936"/>
                </a:moveTo>
                <a:cubicBezTo>
                  <a:pt x="104" y="923"/>
                  <a:pt x="108" y="913"/>
                  <a:pt x="106" y="860"/>
                </a:cubicBezTo>
                <a:cubicBezTo>
                  <a:pt x="104" y="807"/>
                  <a:pt x="108" y="689"/>
                  <a:pt x="99" y="619"/>
                </a:cubicBezTo>
                <a:cubicBezTo>
                  <a:pt x="90" y="549"/>
                  <a:pt x="69" y="483"/>
                  <a:pt x="54" y="438"/>
                </a:cubicBezTo>
                <a:cubicBezTo>
                  <a:pt x="39" y="393"/>
                  <a:pt x="16" y="370"/>
                  <a:pt x="9" y="347"/>
                </a:cubicBezTo>
                <a:cubicBezTo>
                  <a:pt x="2" y="324"/>
                  <a:pt x="9" y="317"/>
                  <a:pt x="9" y="302"/>
                </a:cubicBezTo>
                <a:cubicBezTo>
                  <a:pt x="9" y="287"/>
                  <a:pt x="0" y="276"/>
                  <a:pt x="9" y="256"/>
                </a:cubicBezTo>
                <a:cubicBezTo>
                  <a:pt x="18" y="236"/>
                  <a:pt x="39" y="203"/>
                  <a:pt x="62" y="180"/>
                </a:cubicBezTo>
                <a:cubicBezTo>
                  <a:pt x="85" y="157"/>
                  <a:pt x="124" y="137"/>
                  <a:pt x="145" y="120"/>
                </a:cubicBezTo>
                <a:cubicBezTo>
                  <a:pt x="166" y="103"/>
                  <a:pt x="175" y="90"/>
                  <a:pt x="190" y="75"/>
                </a:cubicBezTo>
                <a:cubicBezTo>
                  <a:pt x="205" y="60"/>
                  <a:pt x="221" y="37"/>
                  <a:pt x="236" y="30"/>
                </a:cubicBezTo>
                <a:cubicBezTo>
                  <a:pt x="251" y="23"/>
                  <a:pt x="251" y="0"/>
                  <a:pt x="281" y="30"/>
                </a:cubicBezTo>
                <a:cubicBezTo>
                  <a:pt x="311" y="60"/>
                  <a:pt x="379" y="166"/>
                  <a:pt x="417" y="211"/>
                </a:cubicBezTo>
                <a:cubicBezTo>
                  <a:pt x="455" y="256"/>
                  <a:pt x="484" y="281"/>
                  <a:pt x="508" y="302"/>
                </a:cubicBezTo>
                <a:cubicBezTo>
                  <a:pt x="532" y="323"/>
                  <a:pt x="547" y="333"/>
                  <a:pt x="562" y="340"/>
                </a:cubicBezTo>
                <a:cubicBezTo>
                  <a:pt x="577" y="347"/>
                  <a:pt x="592" y="343"/>
                  <a:pt x="598" y="344"/>
                </a:cubicBezTo>
                <a:cubicBezTo>
                  <a:pt x="604" y="345"/>
                  <a:pt x="636" y="294"/>
                  <a:pt x="598" y="347"/>
                </a:cubicBezTo>
                <a:cubicBezTo>
                  <a:pt x="560" y="400"/>
                  <a:pt x="448" y="567"/>
                  <a:pt x="372" y="665"/>
                </a:cubicBezTo>
                <a:cubicBezTo>
                  <a:pt x="296" y="763"/>
                  <a:pt x="189" y="892"/>
                  <a:pt x="145" y="937"/>
                </a:cubicBezTo>
                <a:cubicBezTo>
                  <a:pt x="101" y="982"/>
                  <a:pt x="116" y="949"/>
                  <a:pt x="110" y="936"/>
                </a:cubicBezTo>
                <a:close/>
              </a:path>
            </a:pathLst>
          </a:custGeom>
          <a:solidFill>
            <a:srgbClr val="3627F3">
              <a:alpha val="749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1" name="Freeform 8"/>
          <p:cNvSpPr>
            <a:spLocks/>
          </p:cNvSpPr>
          <p:nvPr/>
        </p:nvSpPr>
        <p:spPr bwMode="auto">
          <a:xfrm>
            <a:off x="1247775" y="1192213"/>
            <a:ext cx="5064125" cy="1057275"/>
          </a:xfrm>
          <a:custGeom>
            <a:avLst/>
            <a:gdLst>
              <a:gd name="T0" fmla="*/ 11113 w 3190"/>
              <a:gd name="T1" fmla="*/ 1011238 h 666"/>
              <a:gd name="T2" fmla="*/ 300038 w 3190"/>
              <a:gd name="T3" fmla="*/ 723900 h 666"/>
              <a:gd name="T4" fmla="*/ 515938 w 3190"/>
              <a:gd name="T5" fmla="*/ 434975 h 666"/>
              <a:gd name="T6" fmla="*/ 731838 w 3190"/>
              <a:gd name="T7" fmla="*/ 76200 h 666"/>
              <a:gd name="T8" fmla="*/ 803275 w 3190"/>
              <a:gd name="T9" fmla="*/ 3175 h 666"/>
              <a:gd name="T10" fmla="*/ 915988 w 3190"/>
              <a:gd name="T11" fmla="*/ 55563 h 666"/>
              <a:gd name="T12" fmla="*/ 1308100 w 3190"/>
              <a:gd name="T13" fmla="*/ 76200 h 666"/>
              <a:gd name="T14" fmla="*/ 1524000 w 3190"/>
              <a:gd name="T15" fmla="*/ 76200 h 666"/>
              <a:gd name="T16" fmla="*/ 1595438 w 3190"/>
              <a:gd name="T17" fmla="*/ 76200 h 666"/>
              <a:gd name="T18" fmla="*/ 1955800 w 3190"/>
              <a:gd name="T19" fmla="*/ 147638 h 666"/>
              <a:gd name="T20" fmla="*/ 2387600 w 3190"/>
              <a:gd name="T21" fmla="*/ 292100 h 666"/>
              <a:gd name="T22" fmla="*/ 2963863 w 3190"/>
              <a:gd name="T23" fmla="*/ 434975 h 666"/>
              <a:gd name="T24" fmla="*/ 3540125 w 3190"/>
              <a:gd name="T25" fmla="*/ 508000 h 666"/>
              <a:gd name="T26" fmla="*/ 4116388 w 3190"/>
              <a:gd name="T27" fmla="*/ 508000 h 666"/>
              <a:gd name="T28" fmla="*/ 4840288 w 3190"/>
              <a:gd name="T29" fmla="*/ 436563 h 666"/>
              <a:gd name="T30" fmla="*/ 4725988 w 3190"/>
              <a:gd name="T31" fmla="*/ 520700 h 666"/>
              <a:gd name="T32" fmla="*/ 4619625 w 3190"/>
              <a:gd name="T33" fmla="*/ 650875 h 666"/>
              <a:gd name="T34" fmla="*/ 4548188 w 3190"/>
              <a:gd name="T35" fmla="*/ 866775 h 666"/>
              <a:gd name="T36" fmla="*/ 4581525 w 3190"/>
              <a:gd name="T37" fmla="*/ 992188 h 666"/>
              <a:gd name="T38" fmla="*/ 4551363 w 3190"/>
              <a:gd name="T39" fmla="*/ 977900 h 666"/>
              <a:gd name="T40" fmla="*/ 4548188 w 3190"/>
              <a:gd name="T41" fmla="*/ 1011238 h 666"/>
              <a:gd name="T42" fmla="*/ 1457325 w 3190"/>
              <a:gd name="T43" fmla="*/ 1030288 h 666"/>
              <a:gd name="T44" fmla="*/ 360363 w 3190"/>
              <a:gd name="T45" fmla="*/ 1054100 h 666"/>
              <a:gd name="T46" fmla="*/ 11113 w 3190"/>
              <a:gd name="T47" fmla="*/ 1011238 h 66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3190" h="666">
                <a:moveTo>
                  <a:pt x="7" y="637"/>
                </a:moveTo>
                <a:cubicBezTo>
                  <a:pt x="0" y="607"/>
                  <a:pt x="136" y="516"/>
                  <a:pt x="189" y="456"/>
                </a:cubicBezTo>
                <a:cubicBezTo>
                  <a:pt x="242" y="396"/>
                  <a:pt x="280" y="342"/>
                  <a:pt x="325" y="274"/>
                </a:cubicBezTo>
                <a:cubicBezTo>
                  <a:pt x="370" y="206"/>
                  <a:pt x="431" y="93"/>
                  <a:pt x="461" y="48"/>
                </a:cubicBezTo>
                <a:cubicBezTo>
                  <a:pt x="491" y="3"/>
                  <a:pt x="487" y="4"/>
                  <a:pt x="506" y="2"/>
                </a:cubicBezTo>
                <a:cubicBezTo>
                  <a:pt x="525" y="0"/>
                  <a:pt x="524" y="27"/>
                  <a:pt x="577" y="35"/>
                </a:cubicBezTo>
                <a:cubicBezTo>
                  <a:pt x="630" y="43"/>
                  <a:pt x="760" y="46"/>
                  <a:pt x="824" y="48"/>
                </a:cubicBezTo>
                <a:cubicBezTo>
                  <a:pt x="888" y="50"/>
                  <a:pt x="930" y="48"/>
                  <a:pt x="960" y="48"/>
                </a:cubicBezTo>
                <a:cubicBezTo>
                  <a:pt x="990" y="48"/>
                  <a:pt x="960" y="41"/>
                  <a:pt x="1005" y="48"/>
                </a:cubicBezTo>
                <a:cubicBezTo>
                  <a:pt x="1050" y="55"/>
                  <a:pt x="1149" y="70"/>
                  <a:pt x="1232" y="93"/>
                </a:cubicBezTo>
                <a:cubicBezTo>
                  <a:pt x="1315" y="116"/>
                  <a:pt x="1398" y="154"/>
                  <a:pt x="1504" y="184"/>
                </a:cubicBezTo>
                <a:cubicBezTo>
                  <a:pt x="1610" y="214"/>
                  <a:pt x="1746" y="251"/>
                  <a:pt x="1867" y="274"/>
                </a:cubicBezTo>
                <a:cubicBezTo>
                  <a:pt x="1988" y="297"/>
                  <a:pt x="2109" y="312"/>
                  <a:pt x="2230" y="320"/>
                </a:cubicBezTo>
                <a:cubicBezTo>
                  <a:pt x="2351" y="328"/>
                  <a:pt x="2457" y="327"/>
                  <a:pt x="2593" y="320"/>
                </a:cubicBezTo>
                <a:cubicBezTo>
                  <a:pt x="2729" y="313"/>
                  <a:pt x="2985" y="274"/>
                  <a:pt x="3049" y="275"/>
                </a:cubicBezTo>
                <a:cubicBezTo>
                  <a:pt x="3113" y="276"/>
                  <a:pt x="3000" y="306"/>
                  <a:pt x="2977" y="328"/>
                </a:cubicBezTo>
                <a:cubicBezTo>
                  <a:pt x="2954" y="350"/>
                  <a:pt x="2929" y="374"/>
                  <a:pt x="2910" y="410"/>
                </a:cubicBezTo>
                <a:cubicBezTo>
                  <a:pt x="2891" y="446"/>
                  <a:pt x="2869" y="510"/>
                  <a:pt x="2865" y="546"/>
                </a:cubicBezTo>
                <a:cubicBezTo>
                  <a:pt x="2861" y="582"/>
                  <a:pt x="2886" y="613"/>
                  <a:pt x="2886" y="625"/>
                </a:cubicBezTo>
                <a:cubicBezTo>
                  <a:pt x="2886" y="637"/>
                  <a:pt x="2870" y="614"/>
                  <a:pt x="2867" y="616"/>
                </a:cubicBezTo>
                <a:cubicBezTo>
                  <a:pt x="2864" y="618"/>
                  <a:pt x="3190" y="632"/>
                  <a:pt x="2865" y="637"/>
                </a:cubicBezTo>
                <a:cubicBezTo>
                  <a:pt x="2540" y="642"/>
                  <a:pt x="1358" y="645"/>
                  <a:pt x="918" y="649"/>
                </a:cubicBezTo>
                <a:cubicBezTo>
                  <a:pt x="478" y="653"/>
                  <a:pt x="379" y="666"/>
                  <a:pt x="227" y="664"/>
                </a:cubicBezTo>
                <a:cubicBezTo>
                  <a:pt x="75" y="662"/>
                  <a:pt x="53" y="643"/>
                  <a:pt x="7" y="637"/>
                </a:cubicBezTo>
                <a:close/>
              </a:path>
            </a:pathLst>
          </a:custGeom>
          <a:solidFill>
            <a:schemeClr val="folHlink">
              <a:alpha val="74901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2" name="Freeform 10"/>
          <p:cNvSpPr>
            <a:spLocks/>
          </p:cNvSpPr>
          <p:nvPr/>
        </p:nvSpPr>
        <p:spPr bwMode="auto">
          <a:xfrm>
            <a:off x="5795963" y="1627188"/>
            <a:ext cx="2446337" cy="1146175"/>
          </a:xfrm>
          <a:custGeom>
            <a:avLst/>
            <a:gdLst>
              <a:gd name="T0" fmla="*/ 33337 w 1541"/>
              <a:gd name="T1" fmla="*/ 576263 h 722"/>
              <a:gd name="T2" fmla="*/ 4762 w 1541"/>
              <a:gd name="T3" fmla="*/ 423863 h 722"/>
              <a:gd name="T4" fmla="*/ 57150 w 1541"/>
              <a:gd name="T5" fmla="*/ 261938 h 722"/>
              <a:gd name="T6" fmla="*/ 166687 w 1541"/>
              <a:gd name="T7" fmla="*/ 104775 h 722"/>
              <a:gd name="T8" fmla="*/ 347662 w 1541"/>
              <a:gd name="T9" fmla="*/ 23813 h 722"/>
              <a:gd name="T10" fmla="*/ 495300 w 1541"/>
              <a:gd name="T11" fmla="*/ 3175 h 722"/>
              <a:gd name="T12" fmla="*/ 714375 w 1541"/>
              <a:gd name="T13" fmla="*/ 4763 h 722"/>
              <a:gd name="T14" fmla="*/ 885825 w 1541"/>
              <a:gd name="T15" fmla="*/ 33338 h 722"/>
              <a:gd name="T16" fmla="*/ 1143000 w 1541"/>
              <a:gd name="T17" fmla="*/ 95250 h 722"/>
              <a:gd name="T18" fmla="*/ 1287462 w 1541"/>
              <a:gd name="T19" fmla="*/ 147638 h 722"/>
              <a:gd name="T20" fmla="*/ 1287462 w 1541"/>
              <a:gd name="T21" fmla="*/ 219075 h 722"/>
              <a:gd name="T22" fmla="*/ 1143000 w 1541"/>
              <a:gd name="T23" fmla="*/ 219075 h 722"/>
              <a:gd name="T24" fmla="*/ 1204912 w 1541"/>
              <a:gd name="T25" fmla="*/ 300038 h 722"/>
              <a:gd name="T26" fmla="*/ 1576387 w 1541"/>
              <a:gd name="T27" fmla="*/ 557213 h 722"/>
              <a:gd name="T28" fmla="*/ 1790700 w 1541"/>
              <a:gd name="T29" fmla="*/ 652463 h 722"/>
              <a:gd name="T30" fmla="*/ 1933575 w 1541"/>
              <a:gd name="T31" fmla="*/ 671513 h 722"/>
              <a:gd name="T32" fmla="*/ 2147887 w 1541"/>
              <a:gd name="T33" fmla="*/ 738188 h 722"/>
              <a:gd name="T34" fmla="*/ 2295525 w 1541"/>
              <a:gd name="T35" fmla="*/ 795338 h 722"/>
              <a:gd name="T36" fmla="*/ 2366962 w 1541"/>
              <a:gd name="T37" fmla="*/ 939800 h 722"/>
              <a:gd name="T38" fmla="*/ 2414587 w 1541"/>
              <a:gd name="T39" fmla="*/ 1020763 h 722"/>
              <a:gd name="T40" fmla="*/ 2366962 w 1541"/>
              <a:gd name="T41" fmla="*/ 1084263 h 722"/>
              <a:gd name="T42" fmla="*/ 1935162 w 1541"/>
              <a:gd name="T43" fmla="*/ 1084263 h 722"/>
              <a:gd name="T44" fmla="*/ 1147762 w 1541"/>
              <a:gd name="T45" fmla="*/ 1128713 h 722"/>
              <a:gd name="T46" fmla="*/ 785812 w 1541"/>
              <a:gd name="T47" fmla="*/ 1138238 h 722"/>
              <a:gd name="T48" fmla="*/ 422275 w 1541"/>
              <a:gd name="T49" fmla="*/ 1084263 h 722"/>
              <a:gd name="T50" fmla="*/ 206375 w 1541"/>
              <a:gd name="T51" fmla="*/ 868363 h 722"/>
              <a:gd name="T52" fmla="*/ 33337 w 1541"/>
              <a:gd name="T53" fmla="*/ 576263 h 72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41" h="722">
                <a:moveTo>
                  <a:pt x="21" y="363"/>
                </a:moveTo>
                <a:cubicBezTo>
                  <a:pt x="0" y="316"/>
                  <a:pt x="1" y="300"/>
                  <a:pt x="3" y="267"/>
                </a:cubicBezTo>
                <a:cubicBezTo>
                  <a:pt x="5" y="234"/>
                  <a:pt x="19" y="198"/>
                  <a:pt x="36" y="165"/>
                </a:cubicBezTo>
                <a:cubicBezTo>
                  <a:pt x="53" y="132"/>
                  <a:pt x="75" y="91"/>
                  <a:pt x="105" y="66"/>
                </a:cubicBezTo>
                <a:cubicBezTo>
                  <a:pt x="135" y="41"/>
                  <a:pt x="185" y="26"/>
                  <a:pt x="219" y="15"/>
                </a:cubicBezTo>
                <a:cubicBezTo>
                  <a:pt x="253" y="4"/>
                  <a:pt x="274" y="4"/>
                  <a:pt x="312" y="2"/>
                </a:cubicBezTo>
                <a:cubicBezTo>
                  <a:pt x="350" y="0"/>
                  <a:pt x="409" y="0"/>
                  <a:pt x="450" y="3"/>
                </a:cubicBezTo>
                <a:cubicBezTo>
                  <a:pt x="491" y="6"/>
                  <a:pt x="513" y="11"/>
                  <a:pt x="558" y="21"/>
                </a:cubicBezTo>
                <a:cubicBezTo>
                  <a:pt x="603" y="31"/>
                  <a:pt x="678" y="48"/>
                  <a:pt x="720" y="60"/>
                </a:cubicBezTo>
                <a:cubicBezTo>
                  <a:pt x="762" y="72"/>
                  <a:pt x="796" y="80"/>
                  <a:pt x="811" y="93"/>
                </a:cubicBezTo>
                <a:cubicBezTo>
                  <a:pt x="826" y="106"/>
                  <a:pt x="826" y="131"/>
                  <a:pt x="811" y="138"/>
                </a:cubicBezTo>
                <a:cubicBezTo>
                  <a:pt x="796" y="145"/>
                  <a:pt x="729" y="130"/>
                  <a:pt x="720" y="138"/>
                </a:cubicBezTo>
                <a:cubicBezTo>
                  <a:pt x="711" y="146"/>
                  <a:pt x="713" y="153"/>
                  <a:pt x="759" y="189"/>
                </a:cubicBezTo>
                <a:cubicBezTo>
                  <a:pt x="805" y="225"/>
                  <a:pt x="932" y="314"/>
                  <a:pt x="993" y="351"/>
                </a:cubicBezTo>
                <a:cubicBezTo>
                  <a:pt x="1054" y="388"/>
                  <a:pt x="1091" y="399"/>
                  <a:pt x="1128" y="411"/>
                </a:cubicBezTo>
                <a:cubicBezTo>
                  <a:pt x="1165" y="423"/>
                  <a:pt x="1181" y="414"/>
                  <a:pt x="1218" y="423"/>
                </a:cubicBezTo>
                <a:cubicBezTo>
                  <a:pt x="1255" y="432"/>
                  <a:pt x="1315" y="452"/>
                  <a:pt x="1353" y="465"/>
                </a:cubicBezTo>
                <a:cubicBezTo>
                  <a:pt x="1391" y="478"/>
                  <a:pt x="1423" y="480"/>
                  <a:pt x="1446" y="501"/>
                </a:cubicBezTo>
                <a:cubicBezTo>
                  <a:pt x="1469" y="522"/>
                  <a:pt x="1479" y="568"/>
                  <a:pt x="1491" y="592"/>
                </a:cubicBezTo>
                <a:cubicBezTo>
                  <a:pt x="1503" y="616"/>
                  <a:pt x="1521" y="628"/>
                  <a:pt x="1521" y="643"/>
                </a:cubicBezTo>
                <a:cubicBezTo>
                  <a:pt x="1521" y="658"/>
                  <a:pt x="1541" y="676"/>
                  <a:pt x="1491" y="683"/>
                </a:cubicBezTo>
                <a:cubicBezTo>
                  <a:pt x="1441" y="690"/>
                  <a:pt x="1347" y="678"/>
                  <a:pt x="1219" y="683"/>
                </a:cubicBezTo>
                <a:cubicBezTo>
                  <a:pt x="1091" y="688"/>
                  <a:pt x="844" y="705"/>
                  <a:pt x="723" y="711"/>
                </a:cubicBezTo>
                <a:cubicBezTo>
                  <a:pt x="602" y="717"/>
                  <a:pt x="571" y="722"/>
                  <a:pt x="495" y="717"/>
                </a:cubicBezTo>
                <a:cubicBezTo>
                  <a:pt x="419" y="712"/>
                  <a:pt x="327" y="711"/>
                  <a:pt x="266" y="683"/>
                </a:cubicBezTo>
                <a:cubicBezTo>
                  <a:pt x="205" y="655"/>
                  <a:pt x="171" y="600"/>
                  <a:pt x="130" y="547"/>
                </a:cubicBezTo>
                <a:cubicBezTo>
                  <a:pt x="89" y="494"/>
                  <a:pt x="41" y="409"/>
                  <a:pt x="21" y="363"/>
                </a:cubicBezTo>
                <a:close/>
              </a:path>
            </a:pathLst>
          </a:custGeom>
          <a:solidFill>
            <a:srgbClr val="663300">
              <a:alpha val="72156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3" name="Freeform 11"/>
          <p:cNvSpPr>
            <a:spLocks/>
          </p:cNvSpPr>
          <p:nvPr/>
        </p:nvSpPr>
        <p:spPr bwMode="auto">
          <a:xfrm>
            <a:off x="1266825" y="2212975"/>
            <a:ext cx="333375" cy="515938"/>
          </a:xfrm>
          <a:custGeom>
            <a:avLst/>
            <a:gdLst>
              <a:gd name="T0" fmla="*/ 14288 w 210"/>
              <a:gd name="T1" fmla="*/ 34925 h 325"/>
              <a:gd name="T2" fmla="*/ 42863 w 210"/>
              <a:gd name="T3" fmla="*/ 249238 h 325"/>
              <a:gd name="T4" fmla="*/ 100013 w 210"/>
              <a:gd name="T5" fmla="*/ 382588 h 325"/>
              <a:gd name="T6" fmla="*/ 171450 w 210"/>
              <a:gd name="T7" fmla="*/ 482600 h 325"/>
              <a:gd name="T8" fmla="*/ 276225 w 210"/>
              <a:gd name="T9" fmla="*/ 182563 h 325"/>
              <a:gd name="T10" fmla="*/ 309563 w 210"/>
              <a:gd name="T11" fmla="*/ 49213 h 325"/>
              <a:gd name="T12" fmla="*/ 128588 w 210"/>
              <a:gd name="T13" fmla="*/ 39688 h 325"/>
              <a:gd name="T14" fmla="*/ 14288 w 210"/>
              <a:gd name="T15" fmla="*/ 34925 h 32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0" h="325">
                <a:moveTo>
                  <a:pt x="9" y="22"/>
                </a:moveTo>
                <a:cubicBezTo>
                  <a:pt x="0" y="44"/>
                  <a:pt x="18" y="121"/>
                  <a:pt x="27" y="157"/>
                </a:cubicBezTo>
                <a:cubicBezTo>
                  <a:pt x="36" y="193"/>
                  <a:pt x="50" y="217"/>
                  <a:pt x="63" y="241"/>
                </a:cubicBezTo>
                <a:cubicBezTo>
                  <a:pt x="76" y="265"/>
                  <a:pt x="90" y="325"/>
                  <a:pt x="108" y="304"/>
                </a:cubicBezTo>
                <a:cubicBezTo>
                  <a:pt x="126" y="283"/>
                  <a:pt x="160" y="160"/>
                  <a:pt x="174" y="115"/>
                </a:cubicBezTo>
                <a:cubicBezTo>
                  <a:pt x="188" y="70"/>
                  <a:pt x="210" y="46"/>
                  <a:pt x="195" y="31"/>
                </a:cubicBezTo>
                <a:cubicBezTo>
                  <a:pt x="180" y="16"/>
                  <a:pt x="112" y="26"/>
                  <a:pt x="81" y="25"/>
                </a:cubicBezTo>
                <a:cubicBezTo>
                  <a:pt x="50" y="24"/>
                  <a:pt x="18" y="0"/>
                  <a:pt x="9" y="22"/>
                </a:cubicBezTo>
                <a:close/>
              </a:path>
            </a:pathLst>
          </a:custGeom>
          <a:solidFill>
            <a:srgbClr val="FF99FF">
              <a:alpha val="749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4" name="Freeform 12"/>
          <p:cNvSpPr>
            <a:spLocks/>
          </p:cNvSpPr>
          <p:nvPr/>
        </p:nvSpPr>
        <p:spPr bwMode="auto">
          <a:xfrm>
            <a:off x="1908175" y="2203450"/>
            <a:ext cx="4319588" cy="936625"/>
          </a:xfrm>
          <a:custGeom>
            <a:avLst/>
            <a:gdLst>
              <a:gd name="T0" fmla="*/ 125702 w 2646"/>
              <a:gd name="T1" fmla="*/ 776288 h 590"/>
              <a:gd name="T2" fmla="*/ 142027 w 2646"/>
              <a:gd name="T3" fmla="*/ 731838 h 590"/>
              <a:gd name="T4" fmla="*/ 290585 w 2646"/>
              <a:gd name="T5" fmla="*/ 658813 h 590"/>
              <a:gd name="T6" fmla="*/ 586067 w 2646"/>
              <a:gd name="T7" fmla="*/ 300038 h 590"/>
              <a:gd name="T8" fmla="*/ 734624 w 2646"/>
              <a:gd name="T9" fmla="*/ 84138 h 590"/>
              <a:gd name="T10" fmla="*/ 706871 w 2646"/>
              <a:gd name="T11" fmla="*/ 20638 h 590"/>
              <a:gd name="T12" fmla="*/ 719931 w 2646"/>
              <a:gd name="T13" fmla="*/ 33338 h 590"/>
              <a:gd name="T14" fmla="*/ 2835648 w 2646"/>
              <a:gd name="T15" fmla="*/ 7938 h 590"/>
              <a:gd name="T16" fmla="*/ 3560477 w 2646"/>
              <a:gd name="T17" fmla="*/ 1588 h 590"/>
              <a:gd name="T18" fmla="*/ 3854326 w 2646"/>
              <a:gd name="T19" fmla="*/ 14288 h 590"/>
              <a:gd name="T20" fmla="*/ 3917994 w 2646"/>
              <a:gd name="T21" fmla="*/ 11113 h 590"/>
              <a:gd name="T22" fmla="*/ 3971866 w 2646"/>
              <a:gd name="T23" fmla="*/ 26988 h 590"/>
              <a:gd name="T24" fmla="*/ 4011046 w 2646"/>
              <a:gd name="T25" fmla="*/ 166688 h 590"/>
              <a:gd name="T26" fmla="*/ 4174296 w 2646"/>
              <a:gd name="T27" fmla="*/ 369888 h 590"/>
              <a:gd name="T28" fmla="*/ 4288571 w 2646"/>
              <a:gd name="T29" fmla="*/ 515938 h 590"/>
              <a:gd name="T30" fmla="*/ 3991456 w 2646"/>
              <a:gd name="T31" fmla="*/ 452438 h 590"/>
              <a:gd name="T32" fmla="*/ 3318867 w 2646"/>
              <a:gd name="T33" fmla="*/ 382588 h 590"/>
              <a:gd name="T34" fmla="*/ 2807895 w 2646"/>
              <a:gd name="T35" fmla="*/ 442913 h 590"/>
              <a:gd name="T36" fmla="*/ 2221829 w 2646"/>
              <a:gd name="T37" fmla="*/ 655638 h 590"/>
              <a:gd name="T38" fmla="*/ 2215299 w 2646"/>
              <a:gd name="T39" fmla="*/ 658813 h 590"/>
              <a:gd name="T40" fmla="*/ 1844722 w 2646"/>
              <a:gd name="T41" fmla="*/ 803275 h 590"/>
              <a:gd name="T42" fmla="*/ 1405580 w 2646"/>
              <a:gd name="T43" fmla="*/ 896938 h 590"/>
              <a:gd name="T44" fmla="*/ 896241 w 2646"/>
              <a:gd name="T45" fmla="*/ 915988 h 590"/>
              <a:gd name="T46" fmla="*/ 125702 w 2646"/>
              <a:gd name="T47" fmla="*/ 776288 h 59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2646" h="590">
                <a:moveTo>
                  <a:pt x="77" y="489"/>
                </a:moveTo>
                <a:cubicBezTo>
                  <a:pt x="0" y="470"/>
                  <a:pt x="70" y="473"/>
                  <a:pt x="87" y="461"/>
                </a:cubicBezTo>
                <a:cubicBezTo>
                  <a:pt x="104" y="449"/>
                  <a:pt x="133" y="460"/>
                  <a:pt x="178" y="415"/>
                </a:cubicBezTo>
                <a:cubicBezTo>
                  <a:pt x="223" y="370"/>
                  <a:pt x="314" y="249"/>
                  <a:pt x="359" y="189"/>
                </a:cubicBezTo>
                <a:cubicBezTo>
                  <a:pt x="404" y="129"/>
                  <a:pt x="438" y="82"/>
                  <a:pt x="450" y="53"/>
                </a:cubicBezTo>
                <a:cubicBezTo>
                  <a:pt x="462" y="24"/>
                  <a:pt x="434" y="18"/>
                  <a:pt x="433" y="13"/>
                </a:cubicBezTo>
                <a:cubicBezTo>
                  <a:pt x="432" y="8"/>
                  <a:pt x="224" y="22"/>
                  <a:pt x="441" y="21"/>
                </a:cubicBezTo>
                <a:cubicBezTo>
                  <a:pt x="658" y="20"/>
                  <a:pt x="1447" y="8"/>
                  <a:pt x="1737" y="5"/>
                </a:cubicBezTo>
                <a:cubicBezTo>
                  <a:pt x="2027" y="2"/>
                  <a:pt x="2077" y="0"/>
                  <a:pt x="2181" y="1"/>
                </a:cubicBezTo>
                <a:cubicBezTo>
                  <a:pt x="2285" y="2"/>
                  <a:pt x="2325" y="8"/>
                  <a:pt x="2361" y="9"/>
                </a:cubicBezTo>
                <a:cubicBezTo>
                  <a:pt x="2397" y="10"/>
                  <a:pt x="2388" y="6"/>
                  <a:pt x="2400" y="7"/>
                </a:cubicBezTo>
                <a:cubicBezTo>
                  <a:pt x="2412" y="8"/>
                  <a:pt x="2423" y="1"/>
                  <a:pt x="2433" y="17"/>
                </a:cubicBezTo>
                <a:cubicBezTo>
                  <a:pt x="2443" y="33"/>
                  <a:pt x="2436" y="69"/>
                  <a:pt x="2457" y="105"/>
                </a:cubicBezTo>
                <a:cubicBezTo>
                  <a:pt x="2478" y="141"/>
                  <a:pt x="2529" y="196"/>
                  <a:pt x="2557" y="233"/>
                </a:cubicBezTo>
                <a:cubicBezTo>
                  <a:pt x="2585" y="270"/>
                  <a:pt x="2646" y="316"/>
                  <a:pt x="2627" y="325"/>
                </a:cubicBezTo>
                <a:cubicBezTo>
                  <a:pt x="2608" y="334"/>
                  <a:pt x="2544" y="299"/>
                  <a:pt x="2445" y="285"/>
                </a:cubicBezTo>
                <a:cubicBezTo>
                  <a:pt x="2346" y="271"/>
                  <a:pt x="2154" y="242"/>
                  <a:pt x="2033" y="241"/>
                </a:cubicBezTo>
                <a:cubicBezTo>
                  <a:pt x="1912" y="240"/>
                  <a:pt x="1832" y="250"/>
                  <a:pt x="1720" y="279"/>
                </a:cubicBezTo>
                <a:cubicBezTo>
                  <a:pt x="1608" y="308"/>
                  <a:pt x="1421" y="390"/>
                  <a:pt x="1361" y="413"/>
                </a:cubicBezTo>
                <a:cubicBezTo>
                  <a:pt x="1301" y="436"/>
                  <a:pt x="1395" y="400"/>
                  <a:pt x="1357" y="415"/>
                </a:cubicBezTo>
                <a:cubicBezTo>
                  <a:pt x="1319" y="430"/>
                  <a:pt x="1213" y="481"/>
                  <a:pt x="1130" y="506"/>
                </a:cubicBezTo>
                <a:cubicBezTo>
                  <a:pt x="1047" y="531"/>
                  <a:pt x="958" y="553"/>
                  <a:pt x="861" y="565"/>
                </a:cubicBezTo>
                <a:cubicBezTo>
                  <a:pt x="764" y="577"/>
                  <a:pt x="680" y="590"/>
                  <a:pt x="549" y="577"/>
                </a:cubicBezTo>
                <a:cubicBezTo>
                  <a:pt x="418" y="564"/>
                  <a:pt x="154" y="508"/>
                  <a:pt x="77" y="489"/>
                </a:cubicBezTo>
                <a:close/>
              </a:path>
            </a:pathLst>
          </a:custGeom>
          <a:solidFill>
            <a:srgbClr val="FFC9FF">
              <a:alpha val="74117"/>
            </a:srgbClr>
          </a:solidFill>
          <a:ln w="9525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5" name="Freeform 13"/>
          <p:cNvSpPr>
            <a:spLocks/>
          </p:cNvSpPr>
          <p:nvPr/>
        </p:nvSpPr>
        <p:spPr bwMode="auto">
          <a:xfrm>
            <a:off x="1093788" y="1547813"/>
            <a:ext cx="1693862" cy="1920875"/>
          </a:xfrm>
          <a:custGeom>
            <a:avLst/>
            <a:gdLst>
              <a:gd name="T0" fmla="*/ 22225 w 1067"/>
              <a:gd name="T1" fmla="*/ 1879600 h 1210"/>
              <a:gd name="T2" fmla="*/ 22225 w 1067"/>
              <a:gd name="T3" fmla="*/ 1808163 h 1210"/>
              <a:gd name="T4" fmla="*/ 23812 w 1067"/>
              <a:gd name="T5" fmla="*/ 1725613 h 1210"/>
              <a:gd name="T6" fmla="*/ 165100 w 1067"/>
              <a:gd name="T7" fmla="*/ 1519238 h 1210"/>
              <a:gd name="T8" fmla="*/ 382587 w 1067"/>
              <a:gd name="T9" fmla="*/ 1160463 h 1210"/>
              <a:gd name="T10" fmla="*/ 525462 w 1067"/>
              <a:gd name="T11" fmla="*/ 655638 h 1210"/>
              <a:gd name="T12" fmla="*/ 728662 w 1067"/>
              <a:gd name="T13" fmla="*/ 354013 h 1210"/>
              <a:gd name="T14" fmla="*/ 957262 w 1067"/>
              <a:gd name="T15" fmla="*/ 152400 h 1210"/>
              <a:gd name="T16" fmla="*/ 1236662 w 1067"/>
              <a:gd name="T17" fmla="*/ 30163 h 1210"/>
              <a:gd name="T18" fmla="*/ 1462087 w 1067"/>
              <a:gd name="T19" fmla="*/ 7938 h 1210"/>
              <a:gd name="T20" fmla="*/ 1606550 w 1067"/>
              <a:gd name="T21" fmla="*/ 79375 h 1210"/>
              <a:gd name="T22" fmla="*/ 1677987 w 1067"/>
              <a:gd name="T23" fmla="*/ 223838 h 1210"/>
              <a:gd name="T24" fmla="*/ 1677987 w 1067"/>
              <a:gd name="T25" fmla="*/ 368300 h 1210"/>
              <a:gd name="T26" fmla="*/ 1579562 w 1067"/>
              <a:gd name="T27" fmla="*/ 715963 h 1210"/>
              <a:gd name="T28" fmla="*/ 1274762 w 1067"/>
              <a:gd name="T29" fmla="*/ 1160463 h 1210"/>
              <a:gd name="T30" fmla="*/ 1058862 w 1067"/>
              <a:gd name="T31" fmla="*/ 1350963 h 1210"/>
              <a:gd name="T32" fmla="*/ 525462 w 1067"/>
              <a:gd name="T33" fmla="*/ 1663700 h 1210"/>
              <a:gd name="T34" fmla="*/ 238125 w 1067"/>
              <a:gd name="T35" fmla="*/ 1879600 h 1210"/>
              <a:gd name="T36" fmla="*/ 112712 w 1067"/>
              <a:gd name="T37" fmla="*/ 1916113 h 1210"/>
              <a:gd name="T38" fmla="*/ 22225 w 1067"/>
              <a:gd name="T39" fmla="*/ 1879600 h 121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067" h="1210">
                <a:moveTo>
                  <a:pt x="14" y="1184"/>
                </a:moveTo>
                <a:cubicBezTo>
                  <a:pt x="7" y="1177"/>
                  <a:pt x="14" y="1155"/>
                  <a:pt x="14" y="1139"/>
                </a:cubicBezTo>
                <a:cubicBezTo>
                  <a:pt x="14" y="1123"/>
                  <a:pt x="0" y="1117"/>
                  <a:pt x="15" y="1087"/>
                </a:cubicBezTo>
                <a:cubicBezTo>
                  <a:pt x="30" y="1057"/>
                  <a:pt x="66" y="1016"/>
                  <a:pt x="104" y="957"/>
                </a:cubicBezTo>
                <a:cubicBezTo>
                  <a:pt x="142" y="898"/>
                  <a:pt x="203" y="822"/>
                  <a:pt x="241" y="731"/>
                </a:cubicBezTo>
                <a:cubicBezTo>
                  <a:pt x="279" y="640"/>
                  <a:pt x="295" y="498"/>
                  <a:pt x="331" y="413"/>
                </a:cubicBezTo>
                <a:cubicBezTo>
                  <a:pt x="367" y="328"/>
                  <a:pt x="414" y="276"/>
                  <a:pt x="459" y="223"/>
                </a:cubicBezTo>
                <a:cubicBezTo>
                  <a:pt x="504" y="170"/>
                  <a:pt x="550" y="130"/>
                  <a:pt x="603" y="96"/>
                </a:cubicBezTo>
                <a:cubicBezTo>
                  <a:pt x="656" y="62"/>
                  <a:pt x="726" y="34"/>
                  <a:pt x="779" y="19"/>
                </a:cubicBezTo>
                <a:cubicBezTo>
                  <a:pt x="832" y="4"/>
                  <a:pt x="882" y="0"/>
                  <a:pt x="921" y="5"/>
                </a:cubicBezTo>
                <a:cubicBezTo>
                  <a:pt x="960" y="10"/>
                  <a:pt x="989" y="27"/>
                  <a:pt x="1012" y="50"/>
                </a:cubicBezTo>
                <a:cubicBezTo>
                  <a:pt x="1035" y="73"/>
                  <a:pt x="1050" y="111"/>
                  <a:pt x="1057" y="141"/>
                </a:cubicBezTo>
                <a:cubicBezTo>
                  <a:pt x="1064" y="171"/>
                  <a:pt x="1067" y="180"/>
                  <a:pt x="1057" y="232"/>
                </a:cubicBezTo>
                <a:cubicBezTo>
                  <a:pt x="1047" y="284"/>
                  <a:pt x="1037" y="368"/>
                  <a:pt x="995" y="451"/>
                </a:cubicBezTo>
                <a:cubicBezTo>
                  <a:pt x="953" y="534"/>
                  <a:pt x="858" y="664"/>
                  <a:pt x="803" y="731"/>
                </a:cubicBezTo>
                <a:cubicBezTo>
                  <a:pt x="748" y="798"/>
                  <a:pt x="746" y="798"/>
                  <a:pt x="667" y="851"/>
                </a:cubicBezTo>
                <a:cubicBezTo>
                  <a:pt x="588" y="904"/>
                  <a:pt x="417" y="993"/>
                  <a:pt x="331" y="1048"/>
                </a:cubicBezTo>
                <a:cubicBezTo>
                  <a:pt x="245" y="1103"/>
                  <a:pt x="193" y="1158"/>
                  <a:pt x="150" y="1184"/>
                </a:cubicBezTo>
                <a:cubicBezTo>
                  <a:pt x="107" y="1210"/>
                  <a:pt x="94" y="1207"/>
                  <a:pt x="71" y="1207"/>
                </a:cubicBezTo>
                <a:cubicBezTo>
                  <a:pt x="48" y="1207"/>
                  <a:pt x="26" y="1189"/>
                  <a:pt x="14" y="1184"/>
                </a:cubicBezTo>
                <a:close/>
              </a:path>
            </a:pathLst>
          </a:custGeom>
          <a:solidFill>
            <a:srgbClr val="990099">
              <a:alpha val="74117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6" name="Text Box 14"/>
          <p:cNvSpPr txBox="1">
            <a:spLocks noChangeArrowheads="1"/>
          </p:cNvSpPr>
          <p:nvPr/>
        </p:nvSpPr>
        <p:spPr bwMode="auto">
          <a:xfrm>
            <a:off x="3132138" y="2347913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0033CC"/>
                </a:solidFill>
              </a:rPr>
              <a:t>5</a:t>
            </a:r>
          </a:p>
        </p:txBody>
      </p:sp>
      <p:sp>
        <p:nvSpPr>
          <p:cNvPr id="14347" name="Text Box 15"/>
          <p:cNvSpPr txBox="1">
            <a:spLocks noChangeArrowheads="1"/>
          </p:cNvSpPr>
          <p:nvPr/>
        </p:nvSpPr>
        <p:spPr bwMode="auto">
          <a:xfrm>
            <a:off x="6227763" y="1916113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14348" name="Text Box 16"/>
          <p:cNvSpPr txBox="1">
            <a:spLocks noChangeArrowheads="1"/>
          </p:cNvSpPr>
          <p:nvPr/>
        </p:nvSpPr>
        <p:spPr bwMode="auto">
          <a:xfrm>
            <a:off x="3276600" y="1484313"/>
            <a:ext cx="503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0033CC"/>
                </a:solidFill>
              </a:rPr>
              <a:t>3</a:t>
            </a:r>
          </a:p>
        </p:txBody>
      </p:sp>
      <p:sp>
        <p:nvSpPr>
          <p:cNvPr id="14349" name="Text Box 17"/>
          <p:cNvSpPr txBox="1">
            <a:spLocks noChangeArrowheads="1"/>
          </p:cNvSpPr>
          <p:nvPr/>
        </p:nvSpPr>
        <p:spPr bwMode="auto">
          <a:xfrm>
            <a:off x="1258888" y="908050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14350" name="Text Box 18"/>
          <p:cNvSpPr txBox="1">
            <a:spLocks noChangeArrowheads="1"/>
          </p:cNvSpPr>
          <p:nvPr/>
        </p:nvSpPr>
        <p:spPr bwMode="auto">
          <a:xfrm>
            <a:off x="1619250" y="2347913"/>
            <a:ext cx="503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14351" name="Text Box 19"/>
          <p:cNvSpPr txBox="1">
            <a:spLocks noChangeArrowheads="1"/>
          </p:cNvSpPr>
          <p:nvPr/>
        </p:nvSpPr>
        <p:spPr bwMode="auto">
          <a:xfrm>
            <a:off x="2928926" y="4071942"/>
            <a:ext cx="328614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0033CC"/>
                </a:solidFill>
              </a:rPr>
              <a:t>1 – Шейная часть</a:t>
            </a:r>
          </a:p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990099"/>
                </a:solidFill>
              </a:rPr>
              <a:t>2 – Лопаточная часть</a:t>
            </a:r>
          </a:p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008000"/>
                </a:solidFill>
              </a:rPr>
              <a:t>3 – Корейка</a:t>
            </a:r>
          </a:p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663300"/>
                </a:solidFill>
              </a:rPr>
              <a:t>4 – Тазобедренная часть</a:t>
            </a:r>
          </a:p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FF00FF"/>
                </a:solidFill>
              </a:rPr>
              <a:t>5 - Грудинка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757742" cy="798496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Субпродукты</a:t>
            </a:r>
            <a:endParaRPr lang="ru-RU" sz="4000" dirty="0"/>
          </a:p>
        </p:txBody>
      </p:sp>
      <p:pic>
        <p:nvPicPr>
          <p:cNvPr id="5" name="Содержимое 4" descr="116269662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1150" y="928670"/>
            <a:ext cx="3752850" cy="492922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20" y="1000108"/>
            <a:ext cx="5000660" cy="5857892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b="1" dirty="0" smtClean="0"/>
              <a:t>	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Субпродукты —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это второстепенные продукты убоя скота — вну­тренние органы, головы, хвосты, ноги и др. Они составляют 10-18% живой массы животного.</a:t>
            </a:r>
          </a:p>
          <a:p>
            <a:pPr algn="just">
              <a:spcBef>
                <a:spcPts val="0"/>
              </a:spcBef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зависимости от вида животных мясные субпродукты делят на говяжьи, бараньи (козьи), свиные.</a:t>
            </a:r>
          </a:p>
          <a:p>
            <a:pPr algn="just">
              <a:spcBef>
                <a:spcPts val="0"/>
              </a:spcBef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зависимости от термической обработки их подразделяют на охлажденные (температура в толще ткани О-4°С) и мороженые (тем­пература в толще ткани не выше -6°С).</a:t>
            </a:r>
          </a:p>
          <a:p>
            <a:pPr algn="just">
              <a:spcBef>
                <a:spcPts val="0"/>
              </a:spcBef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	Субпродукты I категории.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 ним относят языки, печень, почки, мозги, сердце, вымя,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мясо-костные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хвосты говяжьи и бараньи, мяс­ную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обрезь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Эти субпродукты отличаются более высокой пищевой ценностью.</a:t>
            </a:r>
          </a:p>
          <a:p>
            <a:pPr algn="just">
              <a:spcBef>
                <a:spcPts val="0"/>
              </a:spcBef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Субпродукты II категории.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 ним относятся головы говяжьи и свиные без языка, головы бараньи с языком и мозгами, легкое, нож­ки свиные и бараньи, губы, селезенка, ноги говяжьи, уши свиные и говяжьи.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Мясо фасованное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0" y="1357298"/>
            <a:ext cx="4992688" cy="535785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Фасованное мясо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представляет собой предварительно взвешенные и упакованные порции мяса. </a:t>
            </a:r>
          </a:p>
          <a:p>
            <a:pPr algn="just"/>
            <a:r>
              <a:rPr lang="ru-RU" dirty="0" smtClean="0"/>
              <a:t>Фасованное мясо вырабатывают из отрубов всех сортов говядины, баранины и свинины.</a:t>
            </a:r>
            <a:endParaRPr lang="ru-RU" dirty="0"/>
          </a:p>
        </p:txBody>
      </p:sp>
      <p:pic>
        <p:nvPicPr>
          <p:cNvPr id="5" name="Содержимое 4" descr="can-you-eat-meat-after-sell-by-date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45088" y="1928802"/>
            <a:ext cx="3810000" cy="3786214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Мясо домашней птицы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14282" y="1428736"/>
            <a:ext cx="4778406" cy="5072098"/>
          </a:xfrm>
        </p:spPr>
        <p:txBody>
          <a:bodyPr>
            <a:noAutofit/>
          </a:bodyPr>
          <a:lstStyle/>
          <a:p>
            <a:pPr marL="0" algn="just">
              <a:spcBef>
                <a:spcPts val="0"/>
              </a:spcBef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Мясо птицы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это туша или часть туши, полученная после убоя и первичной обработки птицы и представляющая собой совокупность различных тканей – мышечной, соединительной, жировой, костной и др.</a:t>
            </a:r>
          </a:p>
          <a:p>
            <a:pPr marL="0" algn="just"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основным видам продуктивной птицы относятся:</a:t>
            </a:r>
          </a:p>
          <a:p>
            <a:pPr marL="0" algn="just"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Куры</a:t>
            </a:r>
          </a:p>
          <a:p>
            <a:pPr marL="0" algn="just"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Цесарки</a:t>
            </a:r>
          </a:p>
          <a:p>
            <a:pPr marL="0" algn="just"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Индейки</a:t>
            </a:r>
          </a:p>
          <a:p>
            <a:pPr marL="0" algn="just"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Утки</a:t>
            </a:r>
          </a:p>
          <a:p>
            <a:pPr marL="0" algn="just"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Гуси</a:t>
            </a:r>
          </a:p>
          <a:p>
            <a:endParaRPr lang="ru-RU" sz="2400" dirty="0"/>
          </a:p>
        </p:txBody>
      </p:sp>
      <p:pic>
        <p:nvPicPr>
          <p:cNvPr id="5" name="Содержимое 4" descr="i.jpe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00628" y="2647478"/>
            <a:ext cx="4143372" cy="3567604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0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1357321"/>
          </a:xfrm>
        </p:spPr>
        <p:txBody>
          <a:bodyPr>
            <a:normAutofit/>
          </a:bodyPr>
          <a:lstStyle/>
          <a:p>
            <a:r>
              <a:rPr lang="ru-RU" sz="4800" b="1" dirty="0" smtClean="0"/>
              <a:t>Мясные полуфабрикаты</a:t>
            </a:r>
            <a:endParaRPr lang="ru-RU" sz="4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1643050"/>
            <a:ext cx="8429684" cy="4929222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зависимости от структуры тканей мяса, механической обработки и кулинарного на значения все мясные полуфабрикаты подразделяются на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натуральные, панированные, рубленые и мясо кулинарной разделки.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Кроме того, промышленность выпускает в продажу такие полуфабрикаты, как мороженые пельмени.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1908000"/>
          </a:xfrm>
        </p:spPr>
        <p:txBody>
          <a:bodyPr>
            <a:normAutofit/>
          </a:bodyPr>
          <a:lstStyle/>
          <a:p>
            <a:pPr algn="just"/>
            <a:r>
              <a:rPr lang="ru-RU" sz="3200" b="1" dirty="0" smtClean="0">
                <a:solidFill>
                  <a:schemeClr val="tx1"/>
                </a:solidFill>
              </a:rPr>
              <a:t>Крупнокусковые полуфабрикаты – представляют собой куски мяса из определенных частей туши.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i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728" y="2346420"/>
            <a:ext cx="5929354" cy="394678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186766" cy="163279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ПОРЦИОННЫЕ ПОЛУФАБРИКАТЫ- это один или два куска мяса, примерно одинаковые по размеру, общей массой 125 г. Это антрекот, бифштекс, эскалоп, шницель и т.д.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4" name="Содержимое 3" descr="0016-016-Portsionnye-polufabrikat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643050"/>
            <a:ext cx="8501122" cy="492922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g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553538" y="-948552"/>
            <a:ext cx="9697538" cy="802089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313"/>
            <a:ext cx="8515379" cy="1462087"/>
          </a:xfrm>
        </p:spPr>
        <p:txBody>
          <a:bodyPr/>
          <a:lstStyle/>
          <a:p>
            <a:r>
              <a:rPr lang="ru-RU" dirty="0" smtClean="0"/>
              <a:t>Панированные полуфабрикаты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14282" y="1285860"/>
            <a:ext cx="4778406" cy="5572140"/>
          </a:xfrm>
        </p:spPr>
        <p:txBody>
          <a:bodyPr>
            <a:normAutofit fontScale="92500"/>
          </a:bodyPr>
          <a:lstStyle/>
          <a:p>
            <a:pPr marL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Куски мяса для производства панированных полуфабрикатов отбивают и погружают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льезон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(взбитая яичная масса) и панируют в сухарной муке.</a:t>
            </a:r>
          </a:p>
          <a:p>
            <a:pPr marL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Ромштекс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приготовляют из говяжьего мяса.</a:t>
            </a:r>
          </a:p>
          <a:p>
            <a:pPr marL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Бифштекс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 насечкой приготовляют из филе, огузка, оковалка, костреца говяжьих туш.</a:t>
            </a:r>
          </a:p>
          <a:p>
            <a:pPr marL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Свиные отбивные котлеты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смачивают яичной смесью и панируют в молотых сухарях. Вес полуфабриката 125 </a:t>
            </a:r>
            <a:r>
              <a:rPr lang="ru-RU" sz="2400" dirty="0" smtClean="0"/>
              <a:t>г.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1357396146_domashnie-polufabrikaty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45088" y="1714488"/>
            <a:ext cx="3810000" cy="4572031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Рубленные полуфабрикаты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28596" y="2017713"/>
            <a:ext cx="4357718" cy="4114800"/>
          </a:xfrm>
        </p:spPr>
        <p:txBody>
          <a:bodyPr>
            <a:normAutofit fontScale="92500" lnSpcReduction="10000"/>
          </a:bodyPr>
          <a:lstStyle/>
          <a:p>
            <a:pPr marL="0" algn="just">
              <a:spcBef>
                <a:spcPts val="0"/>
              </a:spcBef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Рубленые полуфабрикаты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порционные изделия из фарша, составленного в соответствии с рецептурой, основой которой является рубленое (измельченное) мясо.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polufabrikaty-iz-myasa-ptitsy-rublennyye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29190" y="1785926"/>
            <a:ext cx="4214810" cy="3714776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0"/>
            <a:ext cx="8715436" cy="12003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Виды рубленых мясных полуфабрикатов в зависимости от использованного сырья</a:t>
            </a:r>
          </a:p>
          <a:p>
            <a:r>
              <a:rPr lang="ru-RU" dirty="0" smtClean="0"/>
              <a:t>- натурально-рубленные мясные полуфабрикаты, изготовленные исключительно из мясного сырья;</a:t>
            </a:r>
          </a:p>
          <a:p>
            <a:pPr>
              <a:buFontTx/>
              <a:buChar char="-"/>
            </a:pPr>
            <a:r>
              <a:rPr lang="ru-RU" dirty="0" smtClean="0"/>
              <a:t>рубленые мясные полуфабрикаты, в состав которых помимо мясного сырья входят хлеб, соевые добавки, крупы и овощи.</a:t>
            </a:r>
          </a:p>
          <a:p>
            <a:r>
              <a:rPr lang="ru-RU" b="1" dirty="0" smtClean="0"/>
              <a:t>В зависимости от вида мяса рубленые полуфабрикаты делятся на:</a:t>
            </a:r>
          </a:p>
          <a:p>
            <a:r>
              <a:rPr lang="ru-RU" dirty="0" smtClean="0"/>
              <a:t>- полуфабрикаты из мяса скота – говядины, телятины, свинины, баранины;</a:t>
            </a:r>
          </a:p>
          <a:p>
            <a:r>
              <a:rPr lang="ru-RU" dirty="0" smtClean="0"/>
              <a:t>- полуфабрикаты из мяса птицы – курицы, индейки и т.д.;</a:t>
            </a:r>
          </a:p>
          <a:p>
            <a:r>
              <a:rPr lang="ru-RU" dirty="0" smtClean="0"/>
              <a:t>- полуфабрикаты из субпродуктов – печени, сердца и т.д.</a:t>
            </a:r>
          </a:p>
          <a:p>
            <a:r>
              <a:rPr lang="ru-RU" b="1" dirty="0" smtClean="0"/>
              <a:t>Ассортимент рубленых замороженных мясных полуфабрикатов</a:t>
            </a:r>
          </a:p>
          <a:p>
            <a:r>
              <a:rPr lang="ru-RU" dirty="0" smtClean="0"/>
              <a:t>котлеты;</a:t>
            </a:r>
          </a:p>
          <a:p>
            <a:r>
              <a:rPr lang="ru-RU" dirty="0" smtClean="0"/>
              <a:t>бифштексы рубленые;</a:t>
            </a:r>
          </a:p>
          <a:p>
            <a:r>
              <a:rPr lang="ru-RU" dirty="0" smtClean="0"/>
              <a:t>биточки;</a:t>
            </a:r>
          </a:p>
          <a:p>
            <a:r>
              <a:rPr lang="ru-RU" dirty="0" smtClean="0"/>
              <a:t>шницели;</a:t>
            </a:r>
          </a:p>
          <a:p>
            <a:r>
              <a:rPr lang="ru-RU" dirty="0" smtClean="0"/>
              <a:t>ромштексы рубленые;</a:t>
            </a:r>
          </a:p>
          <a:p>
            <a:r>
              <a:rPr lang="ru-RU" dirty="0" smtClean="0"/>
              <a:t>фрикадельки;</a:t>
            </a:r>
          </a:p>
          <a:p>
            <a:r>
              <a:rPr lang="ru-RU" dirty="0" smtClean="0"/>
              <a:t>тефтели;</a:t>
            </a:r>
          </a:p>
          <a:p>
            <a:r>
              <a:rPr lang="ru-RU" dirty="0" smtClean="0"/>
              <a:t>крокеты;</a:t>
            </a:r>
          </a:p>
          <a:p>
            <a:r>
              <a:rPr lang="ru-RU" dirty="0" smtClean="0"/>
              <a:t>кнели;</a:t>
            </a:r>
          </a:p>
          <a:p>
            <a:r>
              <a:rPr lang="ru-RU" dirty="0" smtClean="0"/>
              <a:t>зразы;</a:t>
            </a:r>
          </a:p>
          <a:p>
            <a:r>
              <a:rPr lang="ru-RU" dirty="0" smtClean="0"/>
              <a:t>люля-кебаб;</a:t>
            </a:r>
          </a:p>
          <a:p>
            <a:r>
              <a:rPr lang="ru-RU" dirty="0" smtClean="0"/>
              <a:t>фарш;</a:t>
            </a:r>
          </a:p>
          <a:p>
            <a:r>
              <a:rPr lang="ru-RU" dirty="0" smtClean="0"/>
              <a:t>другие замороженные мясные рубленые полуфабрикаты.</a:t>
            </a:r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713</Words>
  <Application>Microsoft Office PowerPoint</Application>
  <PresentationFormat>Экран (4:3)</PresentationFormat>
  <Paragraphs>197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Тема :Товароведение мясных товаров. </vt:lpstr>
      <vt:lpstr>Мясо - </vt:lpstr>
      <vt:lpstr>Слайд 3</vt:lpstr>
      <vt:lpstr>Слайд 4</vt:lpstr>
      <vt:lpstr>Слайд 5</vt:lpstr>
      <vt:lpstr>Оценка качества мяса</vt:lpstr>
      <vt:lpstr>Слайд 7</vt:lpstr>
      <vt:lpstr> Убой и первичную обработку свиней  на мясокомбинатах проводят на поточно-механизированных линиях. Первичная обработка включает следующие операции: оглушение животных током, обескровливание, опаливание, съем шкуры, нутровка, разделка  </vt:lpstr>
      <vt:lpstr>Слайд 9</vt:lpstr>
      <vt:lpstr>Слайд 10</vt:lpstr>
      <vt:lpstr>Слайд 11</vt:lpstr>
      <vt:lpstr>Субпродукты</vt:lpstr>
      <vt:lpstr>Мясо фасованное</vt:lpstr>
      <vt:lpstr>Мясо домашней птицы</vt:lpstr>
      <vt:lpstr>Слайд 15</vt:lpstr>
      <vt:lpstr>Мясные полуфабрикаты</vt:lpstr>
      <vt:lpstr>Крупнокусковые полуфабрикаты – представляют собой куски мяса из определенных частей туши.</vt:lpstr>
      <vt:lpstr>ПОРЦИОННЫЕ ПОЛУФАБРИКАТЫ- это один или два куска мяса, примерно одинаковые по размеру, общей массой 125 г. Это антрекот, бифштекс, эскалоп, шницель и т.д. </vt:lpstr>
      <vt:lpstr>Слайд 19</vt:lpstr>
      <vt:lpstr>Панированные полуфабрикаты</vt:lpstr>
      <vt:lpstr>Рубленные полуфабрикаты</vt:lpstr>
      <vt:lpstr>Слайд 22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4.12. Товароведение мясных товаров. </dc:title>
  <dc:creator>Саня</dc:creator>
  <cp:lastModifiedBy>Саня</cp:lastModifiedBy>
  <cp:revision>10</cp:revision>
  <dcterms:created xsi:type="dcterms:W3CDTF">2020-04-24T18:37:04Z</dcterms:created>
  <dcterms:modified xsi:type="dcterms:W3CDTF">2020-04-24T20:10:17Z</dcterms:modified>
</cp:coreProperties>
</file>