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56" r:id="rId2"/>
    <p:sldId id="310" r:id="rId3"/>
    <p:sldId id="297" r:id="rId4"/>
    <p:sldId id="273" r:id="rId5"/>
    <p:sldId id="298" r:id="rId6"/>
    <p:sldId id="299" r:id="rId7"/>
    <p:sldId id="300" r:id="rId8"/>
    <p:sldId id="274" r:id="rId9"/>
    <p:sldId id="296" r:id="rId10"/>
    <p:sldId id="288" r:id="rId11"/>
    <p:sldId id="302" r:id="rId12"/>
    <p:sldId id="304" r:id="rId13"/>
    <p:sldId id="301" r:id="rId14"/>
    <p:sldId id="305" r:id="rId15"/>
    <p:sldId id="306" r:id="rId16"/>
    <p:sldId id="307" r:id="rId17"/>
    <p:sldId id="308" r:id="rId18"/>
    <p:sldId id="309" r:id="rId19"/>
    <p:sldId id="292" r:id="rId20"/>
    <p:sldId id="260" r:id="rId21"/>
    <p:sldId id="283" r:id="rId22"/>
    <p:sldId id="293" r:id="rId23"/>
    <p:sldId id="261" r:id="rId24"/>
    <p:sldId id="282" r:id="rId25"/>
    <p:sldId id="287" r:id="rId26"/>
    <p:sldId id="294" r:id="rId27"/>
    <p:sldId id="278" r:id="rId28"/>
    <p:sldId id="279" r:id="rId29"/>
    <p:sldId id="281" r:id="rId30"/>
    <p:sldId id="262" r:id="rId31"/>
    <p:sldId id="303" r:id="rId32"/>
    <p:sldId id="264" r:id="rId33"/>
    <p:sldId id="265" r:id="rId34"/>
    <p:sldId id="266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8"/>
  </p:normalViewPr>
  <p:slideViewPr>
    <p:cSldViewPr>
      <p:cViewPr varScale="1">
        <p:scale>
          <a:sx n="121" d="100"/>
          <a:sy n="121" d="100"/>
        </p:scale>
        <p:origin x="136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/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1" name="Rectangle 6"/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/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65547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65548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DFE52-C697-409B-8A95-A5BD645C86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3FF3F-CCAD-4D78-B68D-42EDE1ACBF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B0EFDE-D1DD-4218-A791-9300E0AC6C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26CE1-1DFB-409F-9981-362075E3E7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34129-8026-4580-B278-948B30E45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8897B-2BF5-4F4E-B6C5-257B883A9D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D63265-2D49-40AD-86AF-FFCB0D99DC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010F8-41D2-43EE-B484-AE291A986C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6C527-4E5F-422E-A11D-0CF0575D5C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9FB01B-150F-4B8E-88A7-6A4D9803E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95E14-5ED5-49EE-896A-25BE857461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6451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ru-RU" sz="2400">
                <a:latin typeface="Times New Roman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64517" name="Rectangle 5"/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>
                  <a:defRPr/>
                </a:pPr>
                <a:endParaRPr lang="ru-RU" sz="2400">
                  <a:latin typeface="Times New Roman" pitchFamily="18" charset="0"/>
                </a:endParaRPr>
              </a:p>
            </p:txBody>
          </p:sp>
          <p:sp>
            <p:nvSpPr>
              <p:cNvPr id="64518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4521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4522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4523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pPr>
              <a:defRPr/>
            </a:pPr>
            <a:fld id="{F942D866-B13C-472F-97E6-EF63F61B35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4524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sz="23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sunhome.ru/UsersGallery/Cards/93/501337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://top-desktop.ru/files/eda/1280/70.jpg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500063" y="285750"/>
            <a:ext cx="8229600" cy="1055018"/>
          </a:xfrm>
        </p:spPr>
        <p:txBody>
          <a:bodyPr/>
          <a:lstStyle/>
          <a:p>
            <a:pPr algn="ctr" eaLnBrk="1" hangingPunct="1"/>
            <a:r>
              <a:rPr lang="ru-RU" i="1" dirty="0">
                <a:solidFill>
                  <a:schemeClr val="accent2"/>
                </a:solidFill>
                <a:latin typeface="Comic Sans MS" pitchFamily="66" charset="0"/>
              </a:rPr>
              <a:t>«Макаронные изделия»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47921" y="1412776"/>
            <a:ext cx="7772400" cy="4248472"/>
          </a:xfrm>
        </p:spPr>
        <p:txBody>
          <a:bodyPr/>
          <a:lstStyle/>
          <a:p>
            <a:pPr eaLnBrk="1" hangingPunct="1"/>
            <a:endParaRPr lang="ru-RU" dirty="0"/>
          </a:p>
          <a:p>
            <a:pPr eaLnBrk="1" hangingPunct="1"/>
            <a:endParaRPr lang="ru-RU" dirty="0"/>
          </a:p>
          <a:p>
            <a:pPr eaLnBrk="1" hangingPunct="1"/>
            <a:endParaRPr lang="ru-RU" dirty="0"/>
          </a:p>
          <a:p>
            <a:pPr eaLnBrk="1" hangingPunct="1"/>
            <a:endParaRPr lang="ru-RU" dirty="0"/>
          </a:p>
          <a:p>
            <a:pPr eaLnBrk="1" hangingPunct="1"/>
            <a:endParaRPr lang="ru-RU" dirty="0"/>
          </a:p>
          <a:p>
            <a:pPr eaLnBrk="1" hangingPunct="1">
              <a:buFont typeface="Wingdings" pitchFamily="2" charset="2"/>
              <a:buNone/>
            </a:pPr>
            <a:endParaRPr lang="ru-RU" dirty="0"/>
          </a:p>
          <a:p>
            <a:pPr eaLnBrk="1" hangingPunct="1">
              <a:buFont typeface="Wingdings" pitchFamily="2" charset="2"/>
              <a:buNone/>
            </a:pPr>
            <a:endParaRPr lang="ru-RU" dirty="0"/>
          </a:p>
          <a:p>
            <a:pPr eaLnBrk="1" hangingPunct="1">
              <a:buFont typeface="Wingdings" pitchFamily="2" charset="2"/>
              <a:buNone/>
            </a:pPr>
            <a:r>
              <a:rPr lang="ru-RU" dirty="0"/>
              <a:t>  				</a:t>
            </a:r>
            <a:r>
              <a:rPr lang="ru-RU" sz="1800" b="1" i="1" dirty="0"/>
              <a:t>Студент:</a:t>
            </a:r>
            <a:r>
              <a:rPr lang="en-US" sz="1800" b="1" i="1" dirty="0"/>
              <a:t> </a:t>
            </a:r>
            <a:r>
              <a:rPr lang="ru-RU" sz="1800" b="1" i="1" dirty="0" err="1"/>
              <a:t>Асатрян</a:t>
            </a:r>
            <a:r>
              <a:rPr lang="ru-RU" sz="1800" b="1" i="1" dirty="0"/>
              <a:t> Каролина </a:t>
            </a:r>
            <a:r>
              <a:rPr lang="ru-RU" sz="1800" b="1" i="1" dirty="0" err="1"/>
              <a:t>Меликовна</a:t>
            </a:r>
            <a:r>
              <a:rPr lang="ru-RU" sz="1800" b="1" i="1" dirty="0"/>
              <a:t>			Группа:</a:t>
            </a:r>
            <a:r>
              <a:rPr lang="en-US" sz="1800" b="1" i="1" dirty="0"/>
              <a:t> 101</a:t>
            </a:r>
            <a:endParaRPr lang="ru-RU" sz="1800" b="1" i="1" dirty="0"/>
          </a:p>
          <a:p>
            <a:pPr eaLnBrk="1" hangingPunct="1">
              <a:buFont typeface="Wingdings" pitchFamily="2" charset="2"/>
              <a:buNone/>
            </a:pPr>
            <a:r>
              <a:rPr lang="ru-RU" sz="1800" b="1" i="1" dirty="0"/>
              <a:t>				Специальность:</a:t>
            </a:r>
            <a:r>
              <a:rPr lang="en-US" sz="1800" b="1" i="1" dirty="0"/>
              <a:t> </a:t>
            </a:r>
            <a:r>
              <a:rPr lang="ru-RU" sz="1800" b="1" i="1" dirty="0" err="1"/>
              <a:t>Сестренское</a:t>
            </a:r>
            <a:r>
              <a:rPr lang="ru-RU" sz="1800" b="1" i="1" dirty="0"/>
              <a:t> дело</a:t>
            </a:r>
          </a:p>
          <a:p>
            <a:pPr algn="r" eaLnBrk="1" hangingPunct="1">
              <a:buFont typeface="Wingdings" pitchFamily="2" charset="2"/>
              <a:buNone/>
            </a:pPr>
            <a:r>
              <a:rPr lang="ru-RU" sz="2000" dirty="0"/>
              <a:t> </a:t>
            </a:r>
          </a:p>
        </p:txBody>
      </p:sp>
      <p:pic>
        <p:nvPicPr>
          <p:cNvPr id="3076" name="Picture 7" descr="89039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28800"/>
            <a:ext cx="813690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Содержимое 2"/>
          <p:cNvSpPr>
            <a:spLocks noGrp="1"/>
          </p:cNvSpPr>
          <p:nvPr>
            <p:ph idx="1"/>
          </p:nvPr>
        </p:nvSpPr>
        <p:spPr>
          <a:xfrm>
            <a:off x="914400" y="260648"/>
            <a:ext cx="7772400" cy="5870277"/>
          </a:xfrm>
        </p:spPr>
        <p:txBody>
          <a:bodyPr/>
          <a:lstStyle/>
          <a:p>
            <a:pPr>
              <a:defRPr/>
            </a:pPr>
            <a:endParaRPr lang="ru-RU" sz="4000" b="1" i="1" dirty="0">
              <a:solidFill>
                <a:srgbClr val="FF0000"/>
              </a:solidFill>
            </a:endParaRPr>
          </a:p>
          <a:p>
            <a:pPr marL="0">
              <a:buFont typeface="Wingdings" pitchFamily="2" charset="2"/>
              <a:buNone/>
              <a:defRPr/>
            </a:pPr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</a:rPr>
              <a:t>                                                       Макароны </a:t>
            </a:r>
            <a:r>
              <a:rPr lang="ru-RU" sz="3200" b="1" i="1" dirty="0">
                <a:solidFill>
                  <a:srgbClr val="FF0000"/>
                </a:solidFill>
              </a:rPr>
              <a:t>- такая же часть общемировой </a:t>
            </a:r>
          </a:p>
          <a:p>
            <a:pPr marL="0">
              <a:buFont typeface="Wingdings" pitchFamily="2" charset="2"/>
              <a:buNone/>
              <a:defRPr/>
            </a:pPr>
            <a:r>
              <a:rPr lang="ru-RU" sz="3200" b="1" i="1" dirty="0">
                <a:solidFill>
                  <a:srgbClr val="FF0000"/>
                </a:solidFill>
              </a:rPr>
              <a:t>культуры, </a:t>
            </a:r>
          </a:p>
          <a:p>
            <a:pPr marL="0">
              <a:buFont typeface="Wingdings" pitchFamily="2" charset="2"/>
              <a:buNone/>
              <a:defRPr/>
            </a:pPr>
            <a:r>
              <a:rPr lang="ru-RU" sz="3200" b="1" i="1" dirty="0">
                <a:solidFill>
                  <a:srgbClr val="FF0000"/>
                </a:solidFill>
              </a:rPr>
              <a:t>как живопись, </a:t>
            </a:r>
          </a:p>
          <a:p>
            <a:pPr marL="0">
              <a:buFont typeface="Wingdings" pitchFamily="2" charset="2"/>
              <a:buNone/>
              <a:defRPr/>
            </a:pPr>
            <a:r>
              <a:rPr lang="ru-RU" sz="3200" b="1" i="1" dirty="0">
                <a:solidFill>
                  <a:srgbClr val="FF0000"/>
                </a:solidFill>
              </a:rPr>
              <a:t>скульптура, </a:t>
            </a:r>
          </a:p>
          <a:p>
            <a:pPr marL="0">
              <a:buFont typeface="Wingdings" pitchFamily="2" charset="2"/>
              <a:buNone/>
              <a:defRPr/>
            </a:pPr>
            <a:r>
              <a:rPr lang="ru-RU" sz="3200" b="1" i="1" dirty="0">
                <a:solidFill>
                  <a:srgbClr val="FF0000"/>
                </a:solidFill>
              </a:rPr>
              <a:t>поэзия и многое другое.</a:t>
            </a:r>
          </a:p>
          <a:p>
            <a:pPr>
              <a:buFont typeface="Wingdings" pitchFamily="2" charset="2"/>
              <a:buNone/>
              <a:defRPr/>
            </a:pPr>
            <a:endParaRPr lang="ru-RU" sz="4000" b="1" i="1" dirty="0">
              <a:solidFill>
                <a:srgbClr val="FF0000"/>
              </a:solidFill>
            </a:endParaRPr>
          </a:p>
        </p:txBody>
      </p:sp>
      <p:pic>
        <p:nvPicPr>
          <p:cNvPr id="2" name="Picture 7" descr="http://www.sunhome.ru/UsersGallery/Cards/93/501337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72612">
            <a:off x="6568578" y="1844148"/>
            <a:ext cx="2339752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>
                <a:solidFill>
                  <a:srgbClr val="FF0000"/>
                </a:solidFill>
                <a:latin typeface="Comic Sans MS" pitchFamily="66" charset="0"/>
              </a:rPr>
              <a:t>Из истории макарон</a:t>
            </a:r>
          </a:p>
        </p:txBody>
      </p:sp>
      <p:pic>
        <p:nvPicPr>
          <p:cNvPr id="5123" name="Picture 2" descr="http://maria-pasta.com.ua/images/7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643063"/>
            <a:ext cx="4411662" cy="407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4" name="TextBox 5"/>
          <p:cNvSpPr txBox="1">
            <a:spLocks noChangeArrowheads="1"/>
          </p:cNvSpPr>
          <p:nvPr/>
        </p:nvSpPr>
        <p:spPr bwMode="auto">
          <a:xfrm>
            <a:off x="4714875" y="1428750"/>
            <a:ext cx="3857625" cy="4246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/>
              <a:t>Появление макарон связывают с Дальним Востоком. Они появились не позднее 5 века до н.э. и изготавливались из рисовой муки.</a:t>
            </a:r>
            <a:br>
              <a:rPr lang="ru-RU" b="1" dirty="0"/>
            </a:br>
            <a:r>
              <a:rPr lang="ru-RU" b="1" dirty="0"/>
              <a:t>В Италии макароны появились в 13-14 ст., поэтому Италию считают родиной "макарон", несмотря на значительное их там распространение.</a:t>
            </a:r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</p:txBody>
      </p:sp>
      <p:sp>
        <p:nvSpPr>
          <p:cNvPr id="5125" name="TextBox 6"/>
          <p:cNvSpPr txBox="1">
            <a:spLocks noChangeArrowheads="1"/>
          </p:cNvSpPr>
          <p:nvPr/>
        </p:nvSpPr>
        <p:spPr bwMode="auto">
          <a:xfrm>
            <a:off x="4786313" y="4286250"/>
            <a:ext cx="3786187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</a:t>
            </a:r>
            <a:r>
              <a:rPr lang="ru-RU" b="1"/>
              <a:t>В египетских гробницах находят изображения людей, изготавливающих что-то вроде лапши и саму лапшу, запасенную для питания по дороге в царство мертвых.</a:t>
            </a:r>
            <a:br>
              <a:rPr lang="ru-RU" b="1"/>
            </a:br>
            <a:endParaRPr lang="ru-RU" b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/>
              <a:t>   </a:t>
            </a:r>
            <a:r>
              <a:rPr lang="ru-RU" b="1" i="1">
                <a:solidFill>
                  <a:srgbClr val="CC6600"/>
                </a:solidFill>
              </a:rPr>
              <a:t>Макаронные изделия</a:t>
            </a:r>
            <a:r>
              <a:rPr lang="ru-RU"/>
              <a:t> представляют собой высушенное пресное тесто, приготовленное из пшеничной муки и воды, отформованное в виде трубчатых или другой формы изделий, высушенных до остаточной влажности не более 13%, которые могут храниться в нормальных условиях в течение одного года без снижения показателей качества. </a:t>
            </a:r>
          </a:p>
        </p:txBody>
      </p:sp>
      <p:pic>
        <p:nvPicPr>
          <p:cNvPr id="6147" name="Picture 8" descr="vermicell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88913"/>
            <a:ext cx="453548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10" descr="171_hf_h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063" y="188913"/>
            <a:ext cx="2100262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12" descr="pv_rozok_gladki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488" y="5300663"/>
            <a:ext cx="1685925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919162"/>
          </a:xfrm>
        </p:spPr>
        <p:txBody>
          <a:bodyPr/>
          <a:lstStyle/>
          <a:p>
            <a:pPr algn="ctr"/>
            <a:r>
              <a:rPr lang="ru-RU" b="1" i="1" dirty="0">
                <a:solidFill>
                  <a:schemeClr val="accent2"/>
                </a:solidFill>
                <a:latin typeface="Comic Sans MS" pitchFamily="66" charset="0"/>
              </a:rPr>
              <a:t>Пищевая ценность</a:t>
            </a:r>
            <a:r>
              <a:rPr lang="ru-RU" b="1" i="1" dirty="0"/>
              <a:t>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125538"/>
            <a:ext cx="8353425" cy="50053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sz="2400" dirty="0"/>
              <a:t>    </a:t>
            </a:r>
          </a:p>
          <a:p>
            <a:pPr>
              <a:buFont typeface="Wingdings" pitchFamily="2" charset="2"/>
              <a:buNone/>
            </a:pPr>
            <a:r>
              <a:rPr lang="ru-RU" sz="2400" dirty="0"/>
              <a:t>Макаронные изделия относятся к пищевым продуктам продолжительного хранения, которые перед употреблением в пищу требуют дополнительной кулинарной обработки.</a:t>
            </a:r>
          </a:p>
          <a:p>
            <a:pPr>
              <a:buFont typeface="Wingdings" pitchFamily="2" charset="2"/>
              <a:buNone/>
            </a:pPr>
            <a:r>
              <a:rPr lang="ru-RU" sz="2400" dirty="0"/>
              <a:t>    Макаронные изделия содержат(в среднем, %)</a:t>
            </a:r>
          </a:p>
          <a:p>
            <a:pPr>
              <a:buFont typeface="Wingdings" pitchFamily="2" charset="2"/>
              <a:buNone/>
            </a:pPr>
            <a:r>
              <a:rPr lang="ru-RU" sz="2400" b="1" i="1" dirty="0"/>
              <a:t>            белков</a:t>
            </a:r>
            <a:r>
              <a:rPr lang="ru-RU" sz="2400" dirty="0"/>
              <a:t> - 11,2;</a:t>
            </a:r>
          </a:p>
          <a:p>
            <a:pPr>
              <a:buFont typeface="Wingdings" pitchFamily="2" charset="2"/>
              <a:buNone/>
            </a:pPr>
            <a:r>
              <a:rPr lang="ru-RU" sz="2400" b="1" i="1" dirty="0"/>
              <a:t>            углеводов</a:t>
            </a:r>
            <a:r>
              <a:rPr lang="ru-RU" sz="2400" dirty="0"/>
              <a:t> – 70; </a:t>
            </a:r>
          </a:p>
          <a:p>
            <a:pPr>
              <a:buFont typeface="Wingdings" pitchFamily="2" charset="2"/>
              <a:buNone/>
            </a:pPr>
            <a:r>
              <a:rPr lang="ru-RU" sz="2400" b="1" i="1" dirty="0"/>
              <a:t>            жиров</a:t>
            </a:r>
            <a:r>
              <a:rPr lang="ru-RU" sz="2400" dirty="0"/>
              <a:t> - 1,6;</a:t>
            </a:r>
          </a:p>
          <a:p>
            <a:pPr>
              <a:buFont typeface="Wingdings" pitchFamily="2" charset="2"/>
              <a:buNone/>
            </a:pPr>
            <a:r>
              <a:rPr lang="ru-RU" sz="2400" b="1" i="1" dirty="0"/>
              <a:t>            минеральных веществ</a:t>
            </a:r>
            <a:r>
              <a:rPr lang="ru-RU" sz="2400" dirty="0"/>
              <a:t> - 0,6;</a:t>
            </a:r>
          </a:p>
          <a:p>
            <a:pPr>
              <a:buFont typeface="Wingdings" pitchFamily="2" charset="2"/>
              <a:buNone/>
            </a:pPr>
            <a:r>
              <a:rPr lang="ru-RU" sz="2400" b="1" i="1" dirty="0"/>
              <a:t>            воды</a:t>
            </a:r>
            <a:r>
              <a:rPr lang="ru-RU" sz="2400" dirty="0"/>
              <a:t> не больше 13. </a:t>
            </a:r>
          </a:p>
          <a:p>
            <a:pPr>
              <a:buFont typeface="Wingdings" pitchFamily="2" charset="2"/>
              <a:buNone/>
            </a:pPr>
            <a:r>
              <a:rPr lang="ru-RU" sz="2400" dirty="0"/>
              <a:t> Э</a:t>
            </a:r>
            <a:r>
              <a:rPr lang="ru-RU" sz="2400" b="1" i="1" dirty="0"/>
              <a:t>нергетическая ценность</a:t>
            </a:r>
            <a:r>
              <a:rPr lang="ru-RU" sz="2400" dirty="0"/>
              <a:t> 100 г продукта - 338 ккал. </a:t>
            </a:r>
          </a:p>
          <a:p>
            <a:pPr>
              <a:buFont typeface="Wingdings" pitchFamily="2" charset="2"/>
              <a:buNone/>
            </a:pPr>
            <a:endParaRPr lang="ru-RU" sz="2400" dirty="0"/>
          </a:p>
        </p:txBody>
      </p:sp>
      <p:pic>
        <p:nvPicPr>
          <p:cNvPr id="7172" name="Picture 4" descr="Фото Длинные макаронные издел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59563" y="3573463"/>
            <a:ext cx="1936750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Сырье для производства макаронных изделий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ru-RU"/>
              <a:t>    </a:t>
            </a:r>
            <a:r>
              <a:rPr lang="ru-RU" sz="2400"/>
              <a:t>Макаронные изделия производят из </a:t>
            </a:r>
            <a:r>
              <a:rPr lang="ru-RU" sz="2400" b="1" i="1"/>
              <a:t>пшеничной муки, воды и дополнительного сырья</a:t>
            </a:r>
            <a:r>
              <a:rPr lang="ru-RU" sz="2400"/>
              <a:t>. Дополнительное сырье делится на </a:t>
            </a:r>
            <a:r>
              <a:rPr lang="ru-RU" sz="2400" b="1"/>
              <a:t>традиционное</a:t>
            </a:r>
            <a:r>
              <a:rPr lang="ru-RU" sz="2400"/>
              <a:t> (яичные, молочные продукты) и </a:t>
            </a:r>
            <a:r>
              <a:rPr lang="ru-RU" sz="2400" b="1"/>
              <a:t>нетрадиционное </a:t>
            </a:r>
            <a:r>
              <a:rPr lang="ru-RU" sz="2400"/>
              <a:t>(мука из семян бобовых культур, овощные и плодово-ягодные порошки, овощные и плодово-ягодные пюре и т.д.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Производство макаронных изделий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i="1">
                <a:solidFill>
                  <a:schemeClr val="hlink"/>
                </a:solidFill>
              </a:rPr>
              <a:t>Этапы производства:</a:t>
            </a:r>
          </a:p>
          <a:p>
            <a:r>
              <a:rPr lang="ru-RU"/>
              <a:t>Подготовка сырья;</a:t>
            </a:r>
          </a:p>
          <a:p>
            <a:r>
              <a:rPr lang="ru-RU"/>
              <a:t>Приготовление и обработка теста;</a:t>
            </a:r>
          </a:p>
          <a:p>
            <a:r>
              <a:rPr lang="ru-RU"/>
              <a:t>Формование изделий;</a:t>
            </a:r>
          </a:p>
          <a:p>
            <a:r>
              <a:rPr lang="ru-RU"/>
              <a:t>Сушка;</a:t>
            </a:r>
          </a:p>
          <a:p>
            <a:r>
              <a:rPr lang="ru-RU"/>
              <a:t>Охлаждение;</a:t>
            </a:r>
          </a:p>
          <a:p>
            <a:r>
              <a:rPr lang="ru-RU"/>
              <a:t>Упаковка.</a:t>
            </a:r>
          </a:p>
        </p:txBody>
      </p:sp>
      <p:pic>
        <p:nvPicPr>
          <p:cNvPr id="9220" name="Picture 6" descr="http://maria-pasta.com.ua/css/images/slider-imag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0" y="3659188"/>
            <a:ext cx="4906963" cy="298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4872038" y="1600200"/>
            <a:ext cx="3814762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/>
              <a:t>    </a:t>
            </a:r>
            <a:r>
              <a:rPr lang="ru-RU" b="1"/>
              <a:t>Линия для производства макаронных изделий с вакуумированием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/>
              <a:t>    (удалением воздуха из тестовой массы)</a:t>
            </a:r>
          </a:p>
        </p:txBody>
      </p:sp>
      <p:pic>
        <p:nvPicPr>
          <p:cNvPr id="10243" name="Picture 5" descr="426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981075"/>
            <a:ext cx="4606925" cy="467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br>
              <a:rPr lang="ru-RU" sz="4000" b="1">
                <a:solidFill>
                  <a:srgbClr val="FF0000"/>
                </a:solidFill>
                <a:latin typeface="Comic Sans MS" pitchFamily="66" charset="0"/>
              </a:rPr>
            </a:br>
            <a:r>
              <a:rPr lang="ru-RU" b="1" i="1">
                <a:solidFill>
                  <a:srgbClr val="FF0000"/>
                </a:solidFill>
                <a:latin typeface="Comic Sans MS" pitchFamily="66" charset="0"/>
              </a:rPr>
              <a:t>Цех</a:t>
            </a:r>
            <a:r>
              <a:rPr lang="ru-RU" sz="4000" b="1" i="1">
                <a:solidFill>
                  <a:srgbClr val="FF0000"/>
                </a:solidFill>
                <a:latin typeface="Comic Sans MS" pitchFamily="66" charset="0"/>
              </a:rPr>
              <a:t> по производству макаронных изделий</a:t>
            </a:r>
            <a:br>
              <a:rPr lang="ru-RU" b="1" i="1"/>
            </a:br>
            <a:endParaRPr lang="ru-RU" i="1"/>
          </a:p>
        </p:txBody>
      </p:sp>
      <p:sp>
        <p:nvSpPr>
          <p:cNvPr id="11267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11268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ru-RU"/>
          </a:p>
        </p:txBody>
      </p:sp>
      <p:pic>
        <p:nvPicPr>
          <p:cNvPr id="11269" name="Picture 2" descr="Цех изготовления макаро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1428750"/>
            <a:ext cx="8072438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Фильеры  для макаронных прессов</a:t>
            </a:r>
            <a:r>
              <a:rPr lang="ru-RU" i="1"/>
              <a:t> </a:t>
            </a:r>
          </a:p>
        </p:txBody>
      </p:sp>
      <p:pic>
        <p:nvPicPr>
          <p:cNvPr id="12291" name="Picture 5" descr="inserts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0750" y="4581128"/>
            <a:ext cx="2382500" cy="1872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7" descr="inser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34548" y="1700213"/>
            <a:ext cx="2453802" cy="1584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9" descr="spaghett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3259" y="3394712"/>
            <a:ext cx="2520628" cy="160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762DC56-981A-744B-A61A-FC067C863D4A}"/>
              </a:ext>
            </a:extLst>
          </p:cNvPr>
          <p:cNvSpPr/>
          <p:nvPr/>
        </p:nvSpPr>
        <p:spPr>
          <a:xfrm>
            <a:off x="1121475" y="1708309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Фильеры — специальные высокопрочные формы с тарированными отверстиями, расположенными в определённом порядке. Фильеры предназначены для разделения потока жидкого вещества на отдельные струи, которые затем превращаются в отдельные волокна и затем соединяются в нити или жгуты.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1222375"/>
          </a:xfrm>
        </p:spPr>
        <p:txBody>
          <a:bodyPr/>
          <a:lstStyle/>
          <a:p>
            <a:pPr algn="ctr"/>
            <a:br>
              <a:rPr lang="ru-RU" sz="3600" b="1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ru-RU" sz="4000" b="1" i="1">
                <a:solidFill>
                  <a:schemeClr val="accent2"/>
                </a:solidFill>
                <a:latin typeface="Comic Sans MS" pitchFamily="66" charset="0"/>
              </a:rPr>
              <a:t>Классификация макаронных изделий </a:t>
            </a:r>
            <a:r>
              <a:rPr lang="ru-RU" sz="2400" b="1">
                <a:solidFill>
                  <a:schemeClr val="hlink"/>
                </a:solidFill>
              </a:rPr>
              <a:t>(ГОСТ Р 51865 – 02)</a:t>
            </a:r>
            <a:br>
              <a:rPr lang="ru-RU" sz="4000" b="1">
                <a:solidFill>
                  <a:schemeClr val="hlink"/>
                </a:solidFill>
              </a:rPr>
            </a:br>
            <a:br>
              <a:rPr lang="ru-RU" sz="4000" b="1">
                <a:solidFill>
                  <a:schemeClr val="accent2"/>
                </a:solidFill>
                <a:latin typeface="Comic Sans MS" pitchFamily="66" charset="0"/>
              </a:rPr>
            </a:br>
            <a:endParaRPr lang="ru-RU" sz="2400" b="1">
              <a:solidFill>
                <a:schemeClr val="hlink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i="1">
                <a:solidFill>
                  <a:srgbClr val="002060"/>
                </a:solidFill>
              </a:rPr>
              <a:t>Макаронные изделия подразделяют:</a:t>
            </a:r>
          </a:p>
          <a:p>
            <a:pPr>
              <a:buFont typeface="Wingdings" pitchFamily="2" charset="2"/>
              <a:buNone/>
            </a:pPr>
            <a:r>
              <a:rPr lang="ru-RU"/>
              <a:t>  </a:t>
            </a:r>
            <a:r>
              <a:rPr lang="ru-RU">
                <a:solidFill>
                  <a:srgbClr val="C00000"/>
                </a:solidFill>
              </a:rPr>
              <a:t>На группы </a:t>
            </a:r>
            <a:r>
              <a:rPr lang="ru-RU" b="1">
                <a:solidFill>
                  <a:srgbClr val="C00000"/>
                </a:solidFill>
              </a:rPr>
              <a:t>А, Б, В </a:t>
            </a:r>
            <a:r>
              <a:rPr lang="ru-RU"/>
              <a:t>в зависимости от качества муки  (из твердой или мягкой пшеницы);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C00000"/>
                </a:solidFill>
              </a:rPr>
              <a:t>  На сорта высший, 1-й,2-й </a:t>
            </a:r>
            <a:r>
              <a:rPr lang="ru-RU"/>
              <a:t>в зависимости от сорта муки;  </a:t>
            </a:r>
          </a:p>
          <a:p>
            <a:pPr>
              <a:buFont typeface="Wingdings" pitchFamily="2" charset="2"/>
              <a:buNone/>
            </a:pPr>
            <a:r>
              <a:rPr lang="ru-RU">
                <a:solidFill>
                  <a:srgbClr val="C00000"/>
                </a:solidFill>
              </a:rPr>
              <a:t>  С дополнительным сырьем </a:t>
            </a:r>
            <a:r>
              <a:rPr lang="ru-RU"/>
              <a:t>– в названии макаронных изделий дополнительно обозначается: «яичные», «молочные», «томатные» и др.                                                 </a:t>
            </a:r>
          </a:p>
        </p:txBody>
      </p:sp>
      <p:sp>
        <p:nvSpPr>
          <p:cNvPr id="4" name="4-конечная звезда 3"/>
          <p:cNvSpPr/>
          <p:nvPr/>
        </p:nvSpPr>
        <p:spPr>
          <a:xfrm>
            <a:off x="785813" y="2214563"/>
            <a:ext cx="285750" cy="414337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4-конечная звезда 4"/>
          <p:cNvSpPr/>
          <p:nvPr/>
        </p:nvSpPr>
        <p:spPr>
          <a:xfrm>
            <a:off x="785813" y="3571875"/>
            <a:ext cx="285750" cy="414338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4-конечная звезда 5"/>
          <p:cNvSpPr/>
          <p:nvPr/>
        </p:nvSpPr>
        <p:spPr>
          <a:xfrm>
            <a:off x="785813" y="4572000"/>
            <a:ext cx="285750" cy="414338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936625"/>
          </a:xfrm>
        </p:spPr>
        <p:txBody>
          <a:bodyPr/>
          <a:lstStyle/>
          <a:p>
            <a:pPr algn="ctr"/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Классификация макаронных изделий</a:t>
            </a:r>
            <a:endParaRPr lang="ru-RU" i="1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914400" y="1600200"/>
            <a:ext cx="8015288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ru-RU" b="1" i="1">
                <a:solidFill>
                  <a:srgbClr val="002060"/>
                </a:solidFill>
              </a:rPr>
              <a:t> От способа формования:</a:t>
            </a:r>
          </a:p>
          <a:p>
            <a:pPr>
              <a:buFont typeface="Wingdings" pitchFamily="2" charset="2"/>
              <a:buNone/>
            </a:pPr>
            <a:r>
              <a:rPr lang="ru-RU" sz="2400" b="1" i="1">
                <a:solidFill>
                  <a:srgbClr val="C00000"/>
                </a:solidFill>
              </a:rPr>
              <a:t>Прессованные, резанные , штампованные</a:t>
            </a:r>
          </a:p>
          <a:p>
            <a:pPr>
              <a:buFont typeface="Wingdings" pitchFamily="2" charset="2"/>
              <a:buNone/>
            </a:pPr>
            <a:r>
              <a:rPr lang="ru-RU" sz="2400" b="1" i="1">
                <a:solidFill>
                  <a:srgbClr val="002060"/>
                </a:solidFill>
              </a:rPr>
              <a:t> </a:t>
            </a:r>
            <a:r>
              <a:rPr lang="ru-RU" b="1" i="1">
                <a:solidFill>
                  <a:srgbClr val="002060"/>
                </a:solidFill>
              </a:rPr>
              <a:t>От формы изделий </a:t>
            </a:r>
            <a:r>
              <a:rPr lang="ru-RU" b="1">
                <a:solidFill>
                  <a:srgbClr val="0070C0"/>
                </a:solidFill>
              </a:rPr>
              <a:t>(типы):</a:t>
            </a:r>
          </a:p>
          <a:p>
            <a:pPr>
              <a:buFont typeface="Wingdings" pitchFamily="2" charset="2"/>
              <a:buNone/>
            </a:pPr>
            <a:r>
              <a:rPr lang="ru-RU" sz="2300" b="1" i="1">
                <a:solidFill>
                  <a:srgbClr val="C00000"/>
                </a:solidFill>
              </a:rPr>
              <a:t>Трубчатые, нитевидные, ленточные, фигурные</a:t>
            </a:r>
          </a:p>
          <a:p>
            <a:pPr>
              <a:buFont typeface="Wingdings" pitchFamily="2" charset="2"/>
              <a:buNone/>
            </a:pPr>
            <a:r>
              <a:rPr lang="ru-RU" b="1" i="1">
                <a:solidFill>
                  <a:srgbClr val="002060"/>
                </a:solidFill>
              </a:rPr>
              <a:t> В зависимости от названия </a:t>
            </a:r>
            <a:r>
              <a:rPr lang="ru-RU" b="1" i="1">
                <a:solidFill>
                  <a:srgbClr val="0070C0"/>
                </a:solidFill>
              </a:rPr>
              <a:t>(подтипы):</a:t>
            </a:r>
          </a:p>
          <a:p>
            <a:pPr>
              <a:buFont typeface="Wingdings" pitchFamily="2" charset="2"/>
              <a:buNone/>
            </a:pPr>
            <a:r>
              <a:rPr lang="ru-RU" sz="2400" b="1" i="1">
                <a:solidFill>
                  <a:srgbClr val="C00000"/>
                </a:solidFill>
              </a:rPr>
              <a:t>Макароны, рожки, вермишель, лапша и т.д.</a:t>
            </a:r>
          </a:p>
          <a:p>
            <a:pPr>
              <a:buFont typeface="Wingdings" pitchFamily="2" charset="2"/>
              <a:buNone/>
            </a:pPr>
            <a:r>
              <a:rPr lang="ru-RU" sz="2400" b="1" i="1">
                <a:solidFill>
                  <a:srgbClr val="002060"/>
                </a:solidFill>
              </a:rPr>
              <a:t> </a:t>
            </a:r>
            <a:r>
              <a:rPr lang="ru-RU" b="1" i="1">
                <a:solidFill>
                  <a:srgbClr val="002060"/>
                </a:solidFill>
              </a:rPr>
              <a:t>В зависимости от размеров (диаметра, ширины) макаронных изделий </a:t>
            </a:r>
            <a:r>
              <a:rPr lang="ru-RU" b="1" i="1">
                <a:solidFill>
                  <a:srgbClr val="0070C0"/>
                </a:solidFill>
              </a:rPr>
              <a:t>(виды)</a:t>
            </a:r>
          </a:p>
          <a:p>
            <a:pPr>
              <a:buFont typeface="Wingdings" pitchFamily="2" charset="2"/>
              <a:buNone/>
            </a:pPr>
            <a:endParaRPr lang="ru-RU" b="1" i="1">
              <a:solidFill>
                <a:srgbClr val="002060"/>
              </a:solidFill>
            </a:endParaRPr>
          </a:p>
          <a:p>
            <a:pPr>
              <a:buFont typeface="Wingdings" pitchFamily="2" charset="2"/>
              <a:buNone/>
            </a:pPr>
            <a:endParaRPr lang="ru-RU" sz="2400" b="1" i="1">
              <a:solidFill>
                <a:srgbClr val="C00000"/>
              </a:solidFill>
            </a:endParaRPr>
          </a:p>
        </p:txBody>
      </p:sp>
      <p:sp>
        <p:nvSpPr>
          <p:cNvPr id="4" name="4-конечная звезда 3"/>
          <p:cNvSpPr/>
          <p:nvPr/>
        </p:nvSpPr>
        <p:spPr>
          <a:xfrm>
            <a:off x="714375" y="1643063"/>
            <a:ext cx="285750" cy="414337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4-конечная звезда 4"/>
          <p:cNvSpPr/>
          <p:nvPr/>
        </p:nvSpPr>
        <p:spPr>
          <a:xfrm>
            <a:off x="714375" y="2571750"/>
            <a:ext cx="285750" cy="414338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4-конечная звезда 5"/>
          <p:cNvSpPr/>
          <p:nvPr/>
        </p:nvSpPr>
        <p:spPr>
          <a:xfrm>
            <a:off x="714375" y="3571875"/>
            <a:ext cx="285750" cy="414338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4-конечная звезда 6"/>
          <p:cNvSpPr/>
          <p:nvPr/>
        </p:nvSpPr>
        <p:spPr>
          <a:xfrm>
            <a:off x="714375" y="4500563"/>
            <a:ext cx="285750" cy="414337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Типы макаронных изделий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/>
              <a:t>   Различают четыре основных типа макаронных изделий: </a:t>
            </a:r>
            <a:r>
              <a:rPr lang="ru-RU">
                <a:latin typeface="Comic Sans MS" pitchFamily="66" charset="0"/>
              </a:rPr>
              <a:t>трубчатые</a:t>
            </a:r>
            <a:r>
              <a:rPr lang="ru-RU"/>
              <a:t>, </a:t>
            </a:r>
            <a:r>
              <a:rPr lang="ru-RU">
                <a:latin typeface="Comic Sans MS" pitchFamily="66" charset="0"/>
              </a:rPr>
              <a:t>нитевидные</a:t>
            </a:r>
            <a:r>
              <a:rPr lang="ru-RU"/>
              <a:t> (вермишель), </a:t>
            </a:r>
            <a:r>
              <a:rPr lang="ru-RU">
                <a:latin typeface="Comic Sans MS" pitchFamily="66" charset="0"/>
              </a:rPr>
              <a:t>ленточные</a:t>
            </a:r>
            <a:r>
              <a:rPr lang="ru-RU"/>
              <a:t> (лапша), </a:t>
            </a:r>
            <a:r>
              <a:rPr lang="ru-RU">
                <a:latin typeface="Comic Sans MS" pitchFamily="66" charset="0"/>
              </a:rPr>
              <a:t>фигурные.</a:t>
            </a:r>
            <a:r>
              <a:rPr lang="ru-RU"/>
              <a:t> </a:t>
            </a:r>
          </a:p>
        </p:txBody>
      </p:sp>
      <p:pic>
        <p:nvPicPr>
          <p:cNvPr id="15364" name="Picture 5" descr="makaron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350" y="3716338"/>
            <a:ext cx="637222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1. Трубчатые изделия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>
                <a:latin typeface="Comic Sans MS" pitchFamily="66" charset="0"/>
              </a:rPr>
              <a:t>  </a:t>
            </a:r>
            <a:r>
              <a:rPr lang="ru-RU" sz="4000">
                <a:solidFill>
                  <a:srgbClr val="002060"/>
                </a:solidFill>
                <a:latin typeface="Comic Sans MS" pitchFamily="66" charset="0"/>
              </a:rPr>
              <a:t>Трубчатые макаронные изделия</a:t>
            </a:r>
            <a:r>
              <a:rPr lang="ru-RU" sz="4000" i="1">
                <a:solidFill>
                  <a:srgbClr val="002060"/>
                </a:solidFill>
              </a:rPr>
              <a:t> </a:t>
            </a:r>
            <a:r>
              <a:rPr lang="ru-RU" sz="4000"/>
              <a:t>по форме и длине подразделяют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4000"/>
              <a:t> на три подтипа</a:t>
            </a:r>
            <a:r>
              <a:rPr lang="ru-RU" sz="4000">
                <a:solidFill>
                  <a:srgbClr val="C00000"/>
                </a:solidFill>
              </a:rPr>
              <a:t>: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4000">
                <a:solidFill>
                  <a:srgbClr val="C00000"/>
                </a:solidFill>
              </a:rPr>
              <a:t> </a:t>
            </a:r>
            <a:r>
              <a:rPr lang="ru-RU" sz="4000" b="1" i="1">
                <a:solidFill>
                  <a:srgbClr val="C00000"/>
                </a:solidFill>
              </a:rPr>
              <a:t>макароны, рожки, перья.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Трубчатые изделия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3814763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/>
              <a:t> </a:t>
            </a:r>
            <a:r>
              <a:rPr lang="ru-RU" sz="3200" b="1">
                <a:solidFill>
                  <a:schemeClr val="hlink"/>
                </a:solidFill>
              </a:rPr>
              <a:t>«Королевские трубочки»</a:t>
            </a:r>
            <a:r>
              <a:rPr lang="ru-RU" sz="2400"/>
              <a:t> 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72038" y="1600200"/>
            <a:ext cx="3814762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/>
              <a:t>   </a:t>
            </a:r>
          </a:p>
          <a:p>
            <a:pPr eaLnBrk="1" hangingPunct="1">
              <a:buFont typeface="Wingdings" pitchFamily="2" charset="2"/>
              <a:buNone/>
            </a:pPr>
            <a:endParaRPr lang="ru-RU"/>
          </a:p>
          <a:p>
            <a:pPr eaLnBrk="1" hangingPunct="1">
              <a:buFont typeface="Wingdings" pitchFamily="2" charset="2"/>
              <a:buNone/>
            </a:pPr>
            <a:r>
              <a:rPr lang="ru-RU" sz="3200" b="1" i="1"/>
              <a:t>Рожки </a:t>
            </a:r>
            <a:r>
              <a:rPr lang="ru-RU" sz="3200"/>
              <a:t>– короткие, изогнутые или прямые, трубки с прямым срезом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3200"/>
              <a:t>длиной 1,5…4 см</a:t>
            </a:r>
          </a:p>
        </p:txBody>
      </p:sp>
      <p:pic>
        <p:nvPicPr>
          <p:cNvPr id="17413" name="Picture 5" descr="im265_1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924175"/>
            <a:ext cx="3814762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Трубчатые изделия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958850" y="1655763"/>
            <a:ext cx="3808413" cy="44704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3600" b="1">
                <a:solidFill>
                  <a:schemeClr val="hlink"/>
                </a:solidFill>
              </a:rPr>
              <a:t>Рожки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400"/>
              <a:t>    </a:t>
            </a:r>
          </a:p>
        </p:txBody>
      </p:sp>
      <p:sp>
        <p:nvSpPr>
          <p:cNvPr id="18436" name="Rectangle 13"/>
          <p:cNvSpPr>
            <a:spLocks noGrp="1" noChangeArrowheads="1"/>
          </p:cNvSpPr>
          <p:nvPr>
            <p:ph type="body" sz="half" idx="2"/>
          </p:nvPr>
        </p:nvSpPr>
        <p:spPr>
          <a:xfrm>
            <a:off x="4500563" y="1600200"/>
            <a:ext cx="4186237" cy="4530725"/>
          </a:xfrm>
        </p:spPr>
        <p:txBody>
          <a:bodyPr/>
          <a:lstStyle/>
          <a:p>
            <a:pPr lvl="4" eaLnBrk="1" hangingPunct="1">
              <a:buFont typeface="Wingdings" pitchFamily="2" charset="2"/>
              <a:buNone/>
            </a:pPr>
            <a:r>
              <a:rPr lang="ru-RU" sz="3600" b="1">
                <a:solidFill>
                  <a:schemeClr val="hlink"/>
                </a:solidFill>
              </a:rPr>
              <a:t>Перья </a:t>
            </a:r>
          </a:p>
        </p:txBody>
      </p:sp>
      <p:pic>
        <p:nvPicPr>
          <p:cNvPr id="18437" name="Picture 11" descr="im265_1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2492375"/>
            <a:ext cx="350202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15" descr="im265_1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75" y="2214563"/>
            <a:ext cx="2995613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TextBox 6"/>
          <p:cNvSpPr txBox="1">
            <a:spLocks noChangeArrowheads="1"/>
          </p:cNvSpPr>
          <p:nvPr/>
        </p:nvSpPr>
        <p:spPr bwMode="auto">
          <a:xfrm>
            <a:off x="5357813" y="4857750"/>
            <a:ext cx="32861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/>
              <a:t>Перья-</a:t>
            </a:r>
            <a:r>
              <a:rPr lang="ru-RU" sz="2000" b="1"/>
              <a:t> </a:t>
            </a:r>
            <a:r>
              <a:rPr lang="ru-RU" sz="2000"/>
              <a:t>трубочки с косым срезом длиной от острого до тупого угла от 3 до 10 см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Трубчатые изделия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3814763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3200" b="1">
                <a:solidFill>
                  <a:schemeClr val="hlink"/>
                </a:solidFill>
              </a:rPr>
              <a:t>   </a:t>
            </a:r>
            <a:r>
              <a:rPr lang="ru-RU" b="1">
                <a:solidFill>
                  <a:schemeClr val="hlink"/>
                </a:solidFill>
              </a:rPr>
              <a:t>Макароны длинные «Соломка»</a:t>
            </a:r>
            <a:r>
              <a:rPr lang="ru-RU" sz="3200" b="1">
                <a:solidFill>
                  <a:schemeClr val="hlink"/>
                </a:solidFill>
              </a:rPr>
              <a:t> </a:t>
            </a:r>
          </a:p>
          <a:p>
            <a:pPr eaLnBrk="1" hangingPunct="1"/>
            <a:endParaRPr lang="ru-RU" sz="3200" b="1">
              <a:solidFill>
                <a:schemeClr val="hlink"/>
              </a:solidFill>
            </a:endParaRPr>
          </a:p>
        </p:txBody>
      </p:sp>
      <p:sp>
        <p:nvSpPr>
          <p:cNvPr id="19460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872038" y="1600200"/>
            <a:ext cx="3814762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b="1">
                <a:solidFill>
                  <a:schemeClr val="hlink"/>
                </a:solidFill>
              </a:rPr>
              <a:t>Макароны «Улитка»</a:t>
            </a:r>
          </a:p>
          <a:p>
            <a:pPr eaLnBrk="1" hangingPunct="1"/>
            <a:endParaRPr lang="ru-RU" b="1">
              <a:solidFill>
                <a:schemeClr val="hlink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ru-RU" b="1">
              <a:solidFill>
                <a:schemeClr val="hlink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br>
              <a:rPr lang="ru-RU" sz="2400"/>
            </a:br>
            <a:endParaRPr lang="ru-RU" sz="2400"/>
          </a:p>
        </p:txBody>
      </p:sp>
      <p:pic>
        <p:nvPicPr>
          <p:cNvPr id="19461" name="Picture 7" descr="im265_1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0750" y="3071813"/>
            <a:ext cx="2840038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9" descr="im265_15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2492375"/>
            <a:ext cx="374332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TextBox 6"/>
          <p:cNvSpPr txBox="1">
            <a:spLocks noChangeArrowheads="1"/>
          </p:cNvSpPr>
          <p:nvPr/>
        </p:nvSpPr>
        <p:spPr bwMode="auto">
          <a:xfrm>
            <a:off x="928688" y="5715000"/>
            <a:ext cx="764381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/>
              <a:t>Макароны - </a:t>
            </a:r>
            <a:r>
              <a:rPr lang="ru-RU"/>
              <a:t>это изделия в виде трубки с прямым срезом длиной 15…30 см – короткие, свыше 30 см – длинные одинарные и двойные гнутые.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Трубчатые изделия</a:t>
            </a:r>
          </a:p>
        </p:txBody>
      </p:sp>
      <p:sp>
        <p:nvSpPr>
          <p:cNvPr id="2048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3814763" cy="45307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3200" b="1">
                <a:solidFill>
                  <a:schemeClr val="hlink"/>
                </a:solidFill>
              </a:rPr>
              <a:t>   Макароны «Трубочки» </a:t>
            </a:r>
          </a:p>
        </p:txBody>
      </p:sp>
      <p:sp>
        <p:nvSpPr>
          <p:cNvPr id="2048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872038" y="1600200"/>
            <a:ext cx="3814762" cy="45307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3200" b="1">
                <a:solidFill>
                  <a:schemeClr val="hlink"/>
                </a:solidFill>
              </a:rPr>
              <a:t>   Макароны «Ригатоны»</a:t>
            </a:r>
            <a:br>
              <a:rPr lang="ru-RU" sz="3200" b="1">
                <a:solidFill>
                  <a:schemeClr val="hlink"/>
                </a:solidFill>
              </a:rPr>
            </a:br>
            <a:endParaRPr lang="ru-RU" sz="3200" b="1">
              <a:solidFill>
                <a:schemeClr val="hlink"/>
              </a:solidFill>
            </a:endParaRPr>
          </a:p>
        </p:txBody>
      </p:sp>
      <p:pic>
        <p:nvPicPr>
          <p:cNvPr id="20485" name="Picture 8" descr="im265_1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2708275"/>
            <a:ext cx="3671888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10" descr="im265_1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2708275"/>
            <a:ext cx="381635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936625"/>
          </a:xfrm>
        </p:spPr>
        <p:txBody>
          <a:bodyPr/>
          <a:lstStyle/>
          <a:p>
            <a:pPr algn="ctr" eaLnBrk="1" hangingPunct="1"/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2. Нитевидные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000125"/>
            <a:ext cx="7772400" cy="56689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i="1"/>
              <a:t>  </a:t>
            </a:r>
            <a:r>
              <a:rPr lang="ru-RU" b="1" i="1">
                <a:solidFill>
                  <a:srgbClr val="002060"/>
                </a:solidFill>
              </a:rPr>
              <a:t>Нитевидные макаронные изделия (вермишель)</a:t>
            </a:r>
            <a:r>
              <a:rPr lang="ru-RU" i="1">
                <a:solidFill>
                  <a:srgbClr val="002060"/>
                </a:solidFill>
              </a:rPr>
              <a:t> </a:t>
            </a:r>
            <a:r>
              <a:rPr lang="ru-RU"/>
              <a:t>в зависимости от размера поперечного сечения (в мм) подразделяют на следующие виды: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>
                <a:solidFill>
                  <a:srgbClr val="C00000"/>
                </a:solidFill>
              </a:rPr>
              <a:t>    паутинка</a:t>
            </a:r>
            <a:r>
              <a:rPr lang="ru-RU">
                <a:solidFill>
                  <a:srgbClr val="C00000"/>
                </a:solidFill>
              </a:rPr>
              <a:t> </a:t>
            </a:r>
            <a:r>
              <a:rPr lang="ru-RU"/>
              <a:t>- не более 0,8;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>
                <a:solidFill>
                  <a:srgbClr val="C00000"/>
                </a:solidFill>
              </a:rPr>
              <a:t>    тонкая</a:t>
            </a:r>
            <a:r>
              <a:rPr lang="ru-RU" b="1"/>
              <a:t> </a:t>
            </a:r>
            <a:r>
              <a:rPr lang="ru-RU"/>
              <a:t>— не более 1,2;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b="1">
                <a:solidFill>
                  <a:srgbClr val="C00000"/>
                </a:solidFill>
              </a:rPr>
              <a:t>    обыкновенная</a:t>
            </a:r>
            <a:r>
              <a:rPr lang="ru-RU"/>
              <a:t> — не более 1,5; </a:t>
            </a:r>
            <a:r>
              <a:rPr lang="ru-RU" b="1">
                <a:solidFill>
                  <a:srgbClr val="C00000"/>
                </a:solidFill>
              </a:rPr>
              <a:t>любительская</a:t>
            </a:r>
            <a:r>
              <a:rPr lang="ru-RU">
                <a:solidFill>
                  <a:srgbClr val="C00000"/>
                </a:solidFill>
              </a:rPr>
              <a:t> </a:t>
            </a:r>
            <a:r>
              <a:rPr lang="ru-RU"/>
              <a:t>— не более 3,0.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/>
              <a:t>По длине различают вермишель </a:t>
            </a:r>
            <a:r>
              <a:rPr lang="ru-RU" b="1">
                <a:solidFill>
                  <a:srgbClr val="C00000"/>
                </a:solidFill>
              </a:rPr>
              <a:t>короткую</a:t>
            </a:r>
            <a:r>
              <a:rPr lang="ru-RU" b="1"/>
              <a:t> </a:t>
            </a:r>
            <a:r>
              <a:rPr lang="ru-RU"/>
              <a:t>(не менее 1,5 ем)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/>
              <a:t>и </a:t>
            </a:r>
            <a:r>
              <a:rPr lang="ru-RU" b="1">
                <a:solidFill>
                  <a:srgbClr val="C00000"/>
                </a:solidFill>
              </a:rPr>
              <a:t>длинную</a:t>
            </a:r>
            <a:r>
              <a:rPr lang="ru-RU"/>
              <a:t>(не менее 20 см),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/>
              <a:t> </a:t>
            </a:r>
            <a:r>
              <a:rPr lang="ru-RU" b="1">
                <a:solidFill>
                  <a:srgbClr val="C00000"/>
                </a:solidFill>
              </a:rPr>
              <a:t>одинарную</a:t>
            </a:r>
            <a:r>
              <a:rPr lang="ru-RU"/>
              <a:t> или </a:t>
            </a:r>
            <a:r>
              <a:rPr lang="ru-RU" b="1">
                <a:solidFill>
                  <a:srgbClr val="C00000"/>
                </a:solidFill>
              </a:rPr>
              <a:t>согнутую вдвое.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14375" y="277813"/>
            <a:ext cx="7972425" cy="1143000"/>
          </a:xfrm>
        </p:spPr>
        <p:txBody>
          <a:bodyPr/>
          <a:lstStyle/>
          <a:p>
            <a:pPr algn="ctr" eaLnBrk="1" hangingPunct="1"/>
            <a:r>
              <a:rPr lang="ru-RU">
                <a:latin typeface="Comic Sans MS" pitchFamily="66" charset="0"/>
              </a:rPr>
              <a:t>    </a:t>
            </a:r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Нитевидные                макаронные изделия </a:t>
            </a:r>
          </a:p>
        </p:txBody>
      </p:sp>
      <p:sp>
        <p:nvSpPr>
          <p:cNvPr id="22531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3814763" cy="45307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2400" b="1" i="1">
                <a:solidFill>
                  <a:schemeClr val="hlink"/>
                </a:solidFill>
              </a:rPr>
              <a:t>Вермишель</a:t>
            </a:r>
            <a:r>
              <a:rPr lang="ru-RU" sz="2400" b="1">
                <a:solidFill>
                  <a:schemeClr val="hlink"/>
                </a:solidFill>
              </a:rPr>
              <a:t> длинная «Оригинальная»</a:t>
            </a:r>
            <a:br>
              <a:rPr lang="ru-RU" sz="2400">
                <a:solidFill>
                  <a:schemeClr val="hlink"/>
                </a:solidFill>
              </a:rPr>
            </a:br>
            <a:endParaRPr lang="ru-RU" sz="2400">
              <a:solidFill>
                <a:schemeClr val="hlink"/>
              </a:solidFill>
            </a:endParaRPr>
          </a:p>
        </p:txBody>
      </p:sp>
      <p:sp>
        <p:nvSpPr>
          <p:cNvPr id="22532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872038" y="1600200"/>
            <a:ext cx="3814762" cy="45307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2400" b="1" i="1">
                <a:solidFill>
                  <a:schemeClr val="hlink"/>
                </a:solidFill>
              </a:rPr>
              <a:t>Вермишель</a:t>
            </a:r>
            <a:r>
              <a:rPr lang="ru-RU" sz="2400" b="1">
                <a:solidFill>
                  <a:schemeClr val="hlink"/>
                </a:solidFill>
              </a:rPr>
              <a:t> длинная «Любительская»</a:t>
            </a:r>
            <a:br>
              <a:rPr lang="ru-RU" sz="2400" b="1">
                <a:solidFill>
                  <a:schemeClr val="hlink"/>
                </a:solidFill>
              </a:rPr>
            </a:br>
            <a:endParaRPr lang="ru-RU" sz="2400" b="1">
              <a:solidFill>
                <a:schemeClr val="hlink"/>
              </a:solidFill>
            </a:endParaRPr>
          </a:p>
        </p:txBody>
      </p:sp>
      <p:pic>
        <p:nvPicPr>
          <p:cNvPr id="22533" name="Picture 7" descr="im265_1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4275" y="2636838"/>
            <a:ext cx="3316288" cy="307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9" descr="im265_1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2565400"/>
            <a:ext cx="3176588" cy="317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Box 6"/>
          <p:cNvSpPr txBox="1">
            <a:spLocks noChangeArrowheads="1"/>
          </p:cNvSpPr>
          <p:nvPr/>
        </p:nvSpPr>
        <p:spPr bwMode="auto">
          <a:xfrm>
            <a:off x="928688" y="6143625"/>
            <a:ext cx="64119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 i="1"/>
              <a:t>Вермишель –</a:t>
            </a:r>
            <a:r>
              <a:rPr lang="ru-RU" sz="2800" b="1"/>
              <a:t> </a:t>
            </a:r>
            <a:r>
              <a:rPr lang="ru-RU" sz="2800"/>
              <a:t>изделие в виде нитей.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400" b="1" i="1">
                <a:solidFill>
                  <a:schemeClr val="accent2"/>
                </a:solidFill>
                <a:latin typeface="Comic Sans MS" pitchFamily="66" charset="0"/>
              </a:rPr>
              <a:t>Нитевидные                макаронные изделия</a:t>
            </a:r>
            <a:r>
              <a:rPr lang="ru-RU" i="1">
                <a:latin typeface="Comic Sans MS" pitchFamily="66" charset="0"/>
              </a:rPr>
              <a:t>  </a:t>
            </a:r>
            <a:endParaRPr lang="ru-RU" sz="4800" b="1" i="1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3555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872038" y="1600200"/>
            <a:ext cx="3814762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3600"/>
              <a:t> 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3600"/>
              <a:t>  </a:t>
            </a:r>
            <a:r>
              <a:rPr lang="ru-RU" sz="3600" b="1"/>
              <a:t>Вермишель </a:t>
            </a:r>
            <a:r>
              <a:rPr lang="ru-RU" sz="3600"/>
              <a:t>длиной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3600"/>
              <a:t>  менее 1,5 см считается </a:t>
            </a:r>
            <a:r>
              <a:rPr lang="ru-RU" sz="3600" b="1" i="1"/>
              <a:t>крошкой.</a:t>
            </a:r>
          </a:p>
        </p:txBody>
      </p:sp>
      <p:pic>
        <p:nvPicPr>
          <p:cNvPr id="23556" name="Picture 8" descr="im265_1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773238"/>
            <a:ext cx="4248150" cy="424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3. Ленточные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b="1" i="1"/>
              <a:t>Ленточные макаронные изделия</a:t>
            </a:r>
            <a:r>
              <a:rPr lang="ru-RU" i="1"/>
              <a:t> </a:t>
            </a:r>
            <a:r>
              <a:rPr lang="ru-RU" b="1" i="1"/>
              <a:t>(лапша)</a:t>
            </a:r>
            <a:r>
              <a:rPr lang="ru-RU" i="1"/>
              <a:t> </a:t>
            </a:r>
            <a:r>
              <a:rPr lang="ru-RU"/>
              <a:t>могут быть длинными двойными гнутыми или одинарными длиной не менее 20 см и короткими длиной не менее 2 см. Поверхность лапши может быть гладкой или рифленой; края — прямые, пилообразные и волнообразные. Ширина лапши может быть от 3 до 25 мм, толщина — не более 2 мм. Выпускают лапшу в виде </a:t>
            </a:r>
            <a:r>
              <a:rPr lang="ru-RU" b="1" i="1"/>
              <a:t>гнезд, мотков, бантиков</a:t>
            </a:r>
            <a:r>
              <a:rPr lang="ru-RU"/>
              <a:t>. Лапша длиной менее 1,5 см считается крошкой.</a:t>
            </a:r>
          </a:p>
        </p:txBody>
      </p:sp>
      <p:pic>
        <p:nvPicPr>
          <p:cNvPr id="24580" name="Picture 5" descr="макароны">
            <a:hlinkClick r:id="rId2" tooltip="обои для рабочего стола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142875"/>
            <a:ext cx="2108200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600">
                <a:latin typeface="Comic Sans MS" pitchFamily="66" charset="0"/>
              </a:rPr>
              <a:t>   </a:t>
            </a:r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Ленточные макаронные изделия</a:t>
            </a:r>
          </a:p>
        </p:txBody>
      </p:sp>
      <p:sp>
        <p:nvSpPr>
          <p:cNvPr id="2560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3814763" cy="45307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2400" b="1">
                <a:solidFill>
                  <a:schemeClr val="hlink"/>
                </a:solidFill>
              </a:rPr>
              <a:t> Лапша широкая (короткая) «Волна»</a:t>
            </a:r>
            <a:br>
              <a:rPr lang="ru-RU" sz="2400" b="1">
                <a:solidFill>
                  <a:schemeClr val="hlink"/>
                </a:solidFill>
              </a:rPr>
            </a:br>
            <a:endParaRPr lang="ru-RU" sz="2400" b="1">
              <a:solidFill>
                <a:schemeClr val="hlink"/>
              </a:solidFill>
            </a:endParaRPr>
          </a:p>
        </p:txBody>
      </p:sp>
      <p:sp>
        <p:nvSpPr>
          <p:cNvPr id="25604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872038" y="1600200"/>
            <a:ext cx="3814762" cy="45307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2400" b="1">
                <a:solidFill>
                  <a:schemeClr val="hlink"/>
                </a:solidFill>
              </a:rPr>
              <a:t>    Лапша длинная рифленая </a:t>
            </a:r>
          </a:p>
        </p:txBody>
      </p:sp>
      <p:pic>
        <p:nvPicPr>
          <p:cNvPr id="25605" name="Picture 7" descr="im265_1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2565400"/>
            <a:ext cx="3425825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9" descr="im265_13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38" y="2565400"/>
            <a:ext cx="3533775" cy="316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7" name="TextBox 6"/>
          <p:cNvSpPr txBox="1">
            <a:spLocks noChangeArrowheads="1"/>
          </p:cNvSpPr>
          <p:nvPr/>
        </p:nvSpPr>
        <p:spPr bwMode="auto">
          <a:xfrm>
            <a:off x="785813" y="5929313"/>
            <a:ext cx="64754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i="1"/>
              <a:t>Лапша – </a:t>
            </a:r>
            <a:r>
              <a:rPr lang="ru-RU" sz="2800"/>
              <a:t>изделие в виде ленточки.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600">
                <a:latin typeface="Comic Sans MS" pitchFamily="66" charset="0"/>
              </a:rPr>
              <a:t>  </a:t>
            </a:r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Ленточные макаронные изделия</a:t>
            </a:r>
          </a:p>
        </p:txBody>
      </p:sp>
      <p:sp>
        <p:nvSpPr>
          <p:cNvPr id="2662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7545388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 b="1">
                <a:solidFill>
                  <a:schemeClr val="hlink"/>
                </a:solidFill>
              </a:rPr>
              <a:t>             Лапша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2400" b="1">
                <a:solidFill>
                  <a:schemeClr val="hlink"/>
                </a:solidFill>
              </a:rPr>
              <a:t>длинная«Волна»               Лапша короткая</a:t>
            </a:r>
          </a:p>
          <a:p>
            <a:pPr algn="ctr" eaLnBrk="1" hangingPunct="1">
              <a:buFont typeface="Wingdings" pitchFamily="2" charset="2"/>
              <a:buNone/>
            </a:pPr>
            <a:br>
              <a:rPr lang="ru-RU" sz="2400" b="1">
                <a:solidFill>
                  <a:schemeClr val="hlink"/>
                </a:solidFill>
              </a:rPr>
            </a:br>
            <a:endParaRPr lang="ru-RU" sz="2400" b="1">
              <a:solidFill>
                <a:schemeClr val="hlink"/>
              </a:solidFill>
            </a:endParaRPr>
          </a:p>
        </p:txBody>
      </p:sp>
      <p:sp>
        <p:nvSpPr>
          <p:cNvPr id="2662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872038" y="1600200"/>
            <a:ext cx="3814762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br>
              <a:rPr lang="ru-RU" sz="2400"/>
            </a:br>
            <a:endParaRPr lang="ru-RU" sz="2400"/>
          </a:p>
        </p:txBody>
      </p:sp>
      <p:pic>
        <p:nvPicPr>
          <p:cNvPr id="26629" name="Picture 8" descr="im265_1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2781300"/>
            <a:ext cx="38163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10" descr="im265_13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825" y="2708275"/>
            <a:ext cx="3816350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600">
                <a:latin typeface="Comic Sans MS" pitchFamily="66" charset="0"/>
              </a:rPr>
              <a:t>    </a:t>
            </a:r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Ленточные макаронные изделия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3814763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/>
              <a:t>  </a:t>
            </a:r>
            <a:r>
              <a:rPr lang="ru-RU" sz="3600" b="1">
                <a:solidFill>
                  <a:schemeClr val="hlink"/>
                </a:solidFill>
              </a:rPr>
              <a:t>«Ручейки»</a:t>
            </a:r>
            <a:br>
              <a:rPr lang="ru-RU" sz="3600" b="1">
                <a:solidFill>
                  <a:schemeClr val="hlink"/>
                </a:solidFill>
              </a:rPr>
            </a:br>
            <a:endParaRPr lang="ru-RU" sz="3600" b="1">
              <a:solidFill>
                <a:schemeClr val="hlink"/>
              </a:solidFill>
            </a:endParaRP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72038" y="1600200"/>
            <a:ext cx="3814762" cy="45307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3600" b="1">
                <a:solidFill>
                  <a:schemeClr val="hlink"/>
                </a:solidFill>
              </a:rPr>
              <a:t>«Гнездо»</a:t>
            </a:r>
          </a:p>
        </p:txBody>
      </p:sp>
      <p:pic>
        <p:nvPicPr>
          <p:cNvPr id="27653" name="Picture 5" descr="im265_1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2492375"/>
            <a:ext cx="3649662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6" descr="im265_1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3800" y="2492375"/>
            <a:ext cx="3382963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85813" y="214313"/>
            <a:ext cx="7772400" cy="1143000"/>
          </a:xfrm>
        </p:spPr>
        <p:txBody>
          <a:bodyPr/>
          <a:lstStyle/>
          <a:p>
            <a:pPr algn="ctr" eaLnBrk="1" hangingPunct="1"/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4. Фигурные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b="1" i="1"/>
              <a:t>   </a:t>
            </a:r>
            <a:r>
              <a:rPr lang="ru-RU" b="1" i="1">
                <a:solidFill>
                  <a:srgbClr val="002060"/>
                </a:solidFill>
              </a:rPr>
              <a:t>Фигурные изделия</a:t>
            </a:r>
            <a:r>
              <a:rPr lang="ru-RU" i="1">
                <a:solidFill>
                  <a:srgbClr val="002060"/>
                </a:solidFill>
              </a:rPr>
              <a:t> </a:t>
            </a:r>
            <a:r>
              <a:rPr lang="ru-RU"/>
              <a:t>вырабатывают любой формы и размеров.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/>
              <a:t>   </a:t>
            </a:r>
            <a:r>
              <a:rPr lang="ru-RU" b="1" i="1">
                <a:solidFill>
                  <a:srgbClr val="C00000"/>
                </a:solidFill>
              </a:rPr>
              <a:t>Прессованные изделия</a:t>
            </a:r>
            <a:r>
              <a:rPr lang="ru-RU">
                <a:solidFill>
                  <a:srgbClr val="C00000"/>
                </a:solidFill>
              </a:rPr>
              <a:t> </a:t>
            </a:r>
            <a:r>
              <a:rPr lang="ru-RU"/>
              <a:t>— в виде ракушек, спиралек, косичек, ракушек-куколок, лилии и др.; 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/>
              <a:t>   </a:t>
            </a:r>
            <a:r>
              <a:rPr lang="ru-RU" b="1" i="1">
                <a:solidFill>
                  <a:srgbClr val="C00000"/>
                </a:solidFill>
              </a:rPr>
              <a:t>Штампованные изделия</a:t>
            </a:r>
            <a:r>
              <a:rPr lang="ru-RU">
                <a:solidFill>
                  <a:srgbClr val="C00000"/>
                </a:solidFill>
              </a:rPr>
              <a:t> </a:t>
            </a:r>
            <a:r>
              <a:rPr lang="ru-RU"/>
              <a:t>— в виде звездочек, букв алфавита, шестеренок и др. </a:t>
            </a:r>
          </a:p>
        </p:txBody>
      </p:sp>
      <p:pic>
        <p:nvPicPr>
          <p:cNvPr id="28676" name="Picture 5" descr="http://www.goodness.co.uk/images/pas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51750" y="2428875"/>
            <a:ext cx="127793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6"/>
          <p:cNvSpPr>
            <a:spLocks noGrp="1" noChangeArrowheads="1"/>
          </p:cNvSpPr>
          <p:nvPr>
            <p:ph type="title"/>
          </p:nvPr>
        </p:nvSpPr>
        <p:spPr>
          <a:xfrm>
            <a:off x="928688" y="285750"/>
            <a:ext cx="7772400" cy="1143000"/>
          </a:xfrm>
        </p:spPr>
        <p:txBody>
          <a:bodyPr/>
          <a:lstStyle/>
          <a:p>
            <a:pPr algn="ctr" eaLnBrk="1" hangingPunct="1"/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Фигурные макаронные изделия</a:t>
            </a:r>
            <a:endParaRPr lang="ru-RU" b="1" i="1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9699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3814763" cy="4530725"/>
          </a:xfrm>
        </p:spPr>
        <p:txBody>
          <a:bodyPr/>
          <a:lstStyle/>
          <a:p>
            <a:pPr algn="r" eaLnBrk="1" hangingPunct="1">
              <a:buFont typeface="Wingdings" pitchFamily="2" charset="2"/>
              <a:buNone/>
            </a:pPr>
            <a:br>
              <a:rPr lang="ru-RU" sz="3600" b="1">
                <a:solidFill>
                  <a:schemeClr val="hlink"/>
                </a:solidFill>
              </a:rPr>
            </a:br>
            <a:endParaRPr lang="ru-RU" sz="3600" b="1">
              <a:solidFill>
                <a:schemeClr val="hlink"/>
              </a:solidFill>
            </a:endParaRPr>
          </a:p>
        </p:txBody>
      </p:sp>
      <p:sp>
        <p:nvSpPr>
          <p:cNvPr id="29700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4872038" y="1600200"/>
            <a:ext cx="3814762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2400"/>
              <a:t>     </a:t>
            </a:r>
            <a:br>
              <a:rPr lang="ru-RU" sz="3200" b="1">
                <a:solidFill>
                  <a:schemeClr val="hlink"/>
                </a:solidFill>
              </a:rPr>
            </a:br>
            <a:endParaRPr lang="ru-RU" sz="3200" b="1">
              <a:solidFill>
                <a:schemeClr val="hlink"/>
              </a:solidFill>
            </a:endParaRPr>
          </a:p>
        </p:txBody>
      </p:sp>
      <p:pic>
        <p:nvPicPr>
          <p:cNvPr id="29701" name="Picture 5" descr="im265_1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2636838"/>
            <a:ext cx="3671887" cy="352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11" descr="im265_14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636838"/>
            <a:ext cx="395922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TextBox 6"/>
          <p:cNvSpPr txBox="1">
            <a:spLocks noChangeArrowheads="1"/>
          </p:cNvSpPr>
          <p:nvPr/>
        </p:nvSpPr>
        <p:spPr bwMode="auto">
          <a:xfrm>
            <a:off x="2071688" y="1714500"/>
            <a:ext cx="51022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>
                <a:solidFill>
                  <a:schemeClr val="hlink"/>
                </a:solidFill>
              </a:rPr>
              <a:t>«Ракушки» </a:t>
            </a:r>
            <a:endParaRPr lang="ru-RU" sz="4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Фигурные макаронные изделия</a:t>
            </a:r>
          </a:p>
        </p:txBody>
      </p:sp>
      <p:sp>
        <p:nvSpPr>
          <p:cNvPr id="3072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3814763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3200" b="1">
                <a:solidFill>
                  <a:schemeClr val="hlink"/>
                </a:solidFill>
              </a:rPr>
              <a:t>   «Куколки»</a:t>
            </a:r>
          </a:p>
        </p:txBody>
      </p:sp>
      <p:sp>
        <p:nvSpPr>
          <p:cNvPr id="30724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872038" y="1600200"/>
            <a:ext cx="3814762" cy="45307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3200" b="1">
                <a:solidFill>
                  <a:schemeClr val="hlink"/>
                </a:solidFill>
              </a:rPr>
              <a:t>«Королевские улитки»</a:t>
            </a:r>
            <a:br>
              <a:rPr lang="ru-RU" sz="3200" b="1">
                <a:solidFill>
                  <a:schemeClr val="hlink"/>
                </a:solidFill>
              </a:rPr>
            </a:br>
            <a:endParaRPr lang="ru-RU" sz="3200" b="1">
              <a:solidFill>
                <a:schemeClr val="hlink"/>
              </a:solidFill>
            </a:endParaRPr>
          </a:p>
        </p:txBody>
      </p:sp>
      <p:pic>
        <p:nvPicPr>
          <p:cNvPr id="30725" name="Picture 8" descr="im265_1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708275"/>
            <a:ext cx="395922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10" descr="im265_1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2708275"/>
            <a:ext cx="403225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Фигурные макаронные изделия</a:t>
            </a:r>
          </a:p>
        </p:txBody>
      </p:sp>
      <p:sp>
        <p:nvSpPr>
          <p:cNvPr id="31747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1600200"/>
            <a:ext cx="3814763" cy="453072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3200" b="1">
                <a:solidFill>
                  <a:schemeClr val="hlink"/>
                </a:solidFill>
              </a:rPr>
              <a:t>«Витки»</a:t>
            </a:r>
            <a:br>
              <a:rPr lang="ru-RU" sz="3200" b="1">
                <a:solidFill>
                  <a:schemeClr val="hlink"/>
                </a:solidFill>
              </a:rPr>
            </a:br>
            <a:endParaRPr lang="ru-RU" sz="3200" b="1">
              <a:solidFill>
                <a:schemeClr val="hlink"/>
              </a:solidFill>
            </a:endParaRPr>
          </a:p>
        </p:txBody>
      </p:sp>
      <p:sp>
        <p:nvSpPr>
          <p:cNvPr id="31748" name="Rectangle 8"/>
          <p:cNvSpPr>
            <a:spLocks noGrp="1" noChangeArrowheads="1"/>
          </p:cNvSpPr>
          <p:nvPr>
            <p:ph type="body" sz="half" idx="2"/>
          </p:nvPr>
        </p:nvSpPr>
        <p:spPr>
          <a:xfrm>
            <a:off x="4872038" y="1600200"/>
            <a:ext cx="3814762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3200">
                <a:solidFill>
                  <a:schemeClr val="hlink"/>
                </a:solidFill>
              </a:rPr>
              <a:t>      </a:t>
            </a:r>
            <a:r>
              <a:rPr lang="ru-RU" sz="3200" b="1">
                <a:solidFill>
                  <a:schemeClr val="hlink"/>
                </a:solidFill>
              </a:rPr>
              <a:t>«Бантики»</a:t>
            </a:r>
            <a:r>
              <a:rPr lang="ru-RU" sz="3200">
                <a:solidFill>
                  <a:schemeClr val="hlink"/>
                </a:solidFill>
              </a:rPr>
              <a:t> </a:t>
            </a:r>
          </a:p>
        </p:txBody>
      </p:sp>
      <p:pic>
        <p:nvPicPr>
          <p:cNvPr id="31749" name="Picture 5" descr="im265_1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276475"/>
            <a:ext cx="3889375" cy="388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10" descr="im265_12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463" y="2454275"/>
            <a:ext cx="424815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Фигурные макаронные изделия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/>
          </a:p>
        </p:txBody>
      </p:sp>
      <p:pic>
        <p:nvPicPr>
          <p:cNvPr id="32772" name="Picture 5" descr="0490490560490490490500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1628775"/>
            <a:ext cx="8072437" cy="487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i="1">
                <a:solidFill>
                  <a:srgbClr val="FF0000"/>
                </a:solidFill>
                <a:latin typeface="Comic Sans MS" pitchFamily="66" charset="0"/>
              </a:rPr>
              <a:t>Ассортимент макаронных изделий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/>
          </a:p>
        </p:txBody>
      </p:sp>
      <p:pic>
        <p:nvPicPr>
          <p:cNvPr id="33796" name="Picture 5" descr="ResizedImage540600-m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412875"/>
            <a:ext cx="7199313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3800">
                <a:latin typeface="Comic Sans MS" pitchFamily="66" charset="0"/>
              </a:rPr>
              <a:t>         </a:t>
            </a:r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Требования к качеству                      макаронных изделий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  </a:t>
            </a:r>
            <a:r>
              <a:rPr lang="ru-RU" sz="2400" b="1" i="1"/>
              <a:t>Цвет</a:t>
            </a:r>
            <a:r>
              <a:rPr lang="ru-RU" sz="2400"/>
              <a:t> макаронных изделий должен быть однотонным. Допускается желтоватый, бежевый или кремовый оттенки. </a:t>
            </a:r>
            <a:r>
              <a:rPr lang="ru-RU" sz="2400" b="1" i="1"/>
              <a:t>Поверхность</a:t>
            </a:r>
            <a:r>
              <a:rPr lang="ru-RU" sz="2400"/>
              <a:t> макаронных изделий  должна быть гладкая, без глубокой шероховатости. При изломе изделия должны быть стекловидными.  </a:t>
            </a:r>
            <a:r>
              <a:rPr lang="ru-RU" sz="2400" b="1" i="1"/>
              <a:t>Форма изделия</a:t>
            </a:r>
            <a:r>
              <a:rPr lang="ru-RU" sz="2400"/>
              <a:t> должна соответствовать наименованию (ракушки, макароны, вермишель и т.д.).</a:t>
            </a:r>
            <a:br>
              <a:rPr lang="ru-RU" sz="2400"/>
            </a:br>
            <a:r>
              <a:rPr lang="ru-RU" sz="2400" b="1" i="1"/>
              <a:t>Вкус и запах</a:t>
            </a:r>
            <a:r>
              <a:rPr lang="ru-RU" sz="2400"/>
              <a:t> должны соответствовать макаронным изделиям и не содержать посторонних  привкусов: горечи,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/>
              <a:t>    затхлости, запаха плесени. </a:t>
            </a:r>
          </a:p>
        </p:txBody>
      </p:sp>
      <p:pic>
        <p:nvPicPr>
          <p:cNvPr id="34820" name="Picture 7" descr="78333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0"/>
            <a:ext cx="1512888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7" descr="http://www.mangiabenepasta.com/pasta-shap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00" y="5000625"/>
            <a:ext cx="2611438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b="1" i="1">
                <a:solidFill>
                  <a:schemeClr val="accent2"/>
                </a:solidFill>
                <a:latin typeface="Comic Sans MS" pitchFamily="66" charset="0"/>
              </a:rPr>
              <a:t>Условия и сроки хранения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8015288" cy="49006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200"/>
              <a:t>   </a:t>
            </a:r>
            <a:r>
              <a:rPr lang="ru-RU"/>
              <a:t>Хранят макаронные изделия в сухих, чистых помещениях при температуре не выше 12…17  С и относительной влажности воздуха 60-70 %.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b="1" i="1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b="1" i="1"/>
              <a:t>Продолжительность хранения: </a:t>
            </a:r>
            <a:endParaRPr lang="ru-RU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 - без добавок </a:t>
            </a:r>
            <a:r>
              <a:rPr lang="ru-RU">
                <a:solidFill>
                  <a:srgbClr val="C00000"/>
                </a:solidFill>
              </a:rPr>
              <a:t>- 24 мес</a:t>
            </a:r>
            <a:r>
              <a:rPr lang="ru-RU"/>
              <a:t>;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 - с добавлением молочных изделий – </a:t>
            </a:r>
            <a:r>
              <a:rPr lang="ru-RU">
                <a:solidFill>
                  <a:srgbClr val="C00000"/>
                </a:solidFill>
              </a:rPr>
              <a:t>5мес;</a:t>
            </a:r>
            <a:r>
              <a:rPr lang="ru-RU"/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 - с добавлением яичных и томатных –</a:t>
            </a:r>
            <a:r>
              <a:rPr lang="ru-RU">
                <a:solidFill>
                  <a:srgbClr val="C00000"/>
                </a:solidFill>
              </a:rPr>
              <a:t>12мес;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/>
              <a:t> - с пшеничным зародышем – </a:t>
            </a:r>
            <a:r>
              <a:rPr lang="ru-RU">
                <a:solidFill>
                  <a:srgbClr val="C00000"/>
                </a:solidFill>
              </a:rPr>
              <a:t>3 мес.</a:t>
            </a:r>
          </a:p>
        </p:txBody>
      </p:sp>
      <p:pic>
        <p:nvPicPr>
          <p:cNvPr id="35844" name="Picture 5" descr="http://www.wday.ru/images/docs/i/1147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9438" y="2857500"/>
            <a:ext cx="1897062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http://www.st-w.ru/images/stories/Advs/1287566212_anonymous-pasta-24092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357188"/>
            <a:ext cx="8143875" cy="608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6600">
                <a:latin typeface="Comic Sans MS" pitchFamily="66" charset="0"/>
              </a:rPr>
              <a:t> </a:t>
            </a:r>
            <a:r>
              <a:rPr lang="ru-RU" sz="8000" b="1" i="1">
                <a:latin typeface="Comic Sans MS" pitchFamily="66" charset="0"/>
              </a:rPr>
              <a:t>Спасибо за внимание!!!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лои">
  <a:themeElements>
    <a:clrScheme name="Слои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Слои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лои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лои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лои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Layers</Template>
  <TotalTime>539</TotalTime>
  <Words>1137</Words>
  <Application>Microsoft Macintosh PowerPoint</Application>
  <PresentationFormat>Экран (4:3)</PresentationFormat>
  <Paragraphs>147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9" baseType="lpstr">
      <vt:lpstr>Arial</vt:lpstr>
      <vt:lpstr>Comic Sans MS</vt:lpstr>
      <vt:lpstr>Times New Roman</vt:lpstr>
      <vt:lpstr>Wingdings</vt:lpstr>
      <vt:lpstr>Слои</vt:lpstr>
      <vt:lpstr>«Макаронные изделия»</vt:lpstr>
      <vt:lpstr>Презентация PowerPoint</vt:lpstr>
      <vt:lpstr>Из истории макарон</vt:lpstr>
      <vt:lpstr>Презентация PowerPoint</vt:lpstr>
      <vt:lpstr>Пищевая ценность </vt:lpstr>
      <vt:lpstr>Сырье для производства макаронных изделий</vt:lpstr>
      <vt:lpstr>Производство макаронных изделий</vt:lpstr>
      <vt:lpstr>Презентация PowerPoint</vt:lpstr>
      <vt:lpstr> Цех по производству макаронных изделий </vt:lpstr>
      <vt:lpstr>Фильеры  для макаронных прессов </vt:lpstr>
      <vt:lpstr> Классификация макаронных изделий (ГОСТ Р 51865 – 02)  </vt:lpstr>
      <vt:lpstr>Классификация макаронных изделий</vt:lpstr>
      <vt:lpstr>Типы макаронных изделий</vt:lpstr>
      <vt:lpstr>1. Трубчатые изделия</vt:lpstr>
      <vt:lpstr>Трубчатые изделия</vt:lpstr>
      <vt:lpstr>Трубчатые изделия</vt:lpstr>
      <vt:lpstr>Трубчатые изделия</vt:lpstr>
      <vt:lpstr>Трубчатые изделия</vt:lpstr>
      <vt:lpstr>2. Нитевидные</vt:lpstr>
      <vt:lpstr>    Нитевидные                макаронные изделия </vt:lpstr>
      <vt:lpstr>Нитевидные                макаронные изделия  </vt:lpstr>
      <vt:lpstr>3. Ленточные</vt:lpstr>
      <vt:lpstr>   Ленточные макаронные изделия</vt:lpstr>
      <vt:lpstr>  Ленточные макаронные изделия</vt:lpstr>
      <vt:lpstr>    Ленточные макаронные изделия</vt:lpstr>
      <vt:lpstr>4. Фигурные</vt:lpstr>
      <vt:lpstr>Фигурные макаронные изделия</vt:lpstr>
      <vt:lpstr>Фигурные макаронные изделия</vt:lpstr>
      <vt:lpstr>Фигурные макаронные изделия</vt:lpstr>
      <vt:lpstr>Фигурные макаронные изделия</vt:lpstr>
      <vt:lpstr>Ассортимент макаронных изделий</vt:lpstr>
      <vt:lpstr>         Требования к качеству                      макаронных изделий</vt:lpstr>
      <vt:lpstr>Условия и сроки хранения</vt:lpstr>
      <vt:lpstr>Презентация PowerPoint</vt:lpstr>
    </vt:vector>
  </TitlesOfParts>
  <Company>Дом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« Макаронные изделия»</dc:title>
  <dc:creator>Компьтер</dc:creator>
  <cp:lastModifiedBy>Microsoft Office User</cp:lastModifiedBy>
  <cp:revision>121</cp:revision>
  <dcterms:created xsi:type="dcterms:W3CDTF">2009-10-25T13:24:58Z</dcterms:created>
  <dcterms:modified xsi:type="dcterms:W3CDTF">2022-04-21T12:32:13Z</dcterms:modified>
</cp:coreProperties>
</file>