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6"/>
  </p:notesMasterIdLst>
  <p:handoutMasterIdLst>
    <p:handoutMasterId r:id="rId47"/>
  </p:handoutMasterIdLst>
  <p:sldIdLst>
    <p:sldId id="304" r:id="rId3"/>
    <p:sldId id="257" r:id="rId4"/>
    <p:sldId id="260" r:id="rId5"/>
    <p:sldId id="259" r:id="rId6"/>
    <p:sldId id="261" r:id="rId7"/>
    <p:sldId id="262" r:id="rId8"/>
    <p:sldId id="280" r:id="rId9"/>
    <p:sldId id="279" r:id="rId10"/>
    <p:sldId id="282" r:id="rId11"/>
    <p:sldId id="283" r:id="rId12"/>
    <p:sldId id="281" r:id="rId13"/>
    <p:sldId id="264" r:id="rId14"/>
    <p:sldId id="284" r:id="rId15"/>
    <p:sldId id="263" r:id="rId16"/>
    <p:sldId id="285" r:id="rId17"/>
    <p:sldId id="302" r:id="rId18"/>
    <p:sldId id="265" r:id="rId19"/>
    <p:sldId id="266" r:id="rId20"/>
    <p:sldId id="286" r:id="rId21"/>
    <p:sldId id="267" r:id="rId22"/>
    <p:sldId id="270" r:id="rId23"/>
    <p:sldId id="287" r:id="rId24"/>
    <p:sldId id="289" r:id="rId25"/>
    <p:sldId id="288" r:id="rId26"/>
    <p:sldId id="269" r:id="rId27"/>
    <p:sldId id="290" r:id="rId28"/>
    <p:sldId id="291" r:id="rId29"/>
    <p:sldId id="268" r:id="rId30"/>
    <p:sldId id="292" r:id="rId31"/>
    <p:sldId id="273" r:id="rId32"/>
    <p:sldId id="293" r:id="rId33"/>
    <p:sldId id="272" r:id="rId34"/>
    <p:sldId id="295" r:id="rId35"/>
    <p:sldId id="276" r:id="rId36"/>
    <p:sldId id="296" r:id="rId37"/>
    <p:sldId id="271" r:id="rId38"/>
    <p:sldId id="297" r:id="rId39"/>
    <p:sldId id="275" r:id="rId40"/>
    <p:sldId id="301" r:id="rId41"/>
    <p:sldId id="298" r:id="rId42"/>
    <p:sldId id="299" r:id="rId43"/>
    <p:sldId id="300" r:id="rId44"/>
    <p:sldId id="303" r:id="rId45"/>
  </p:sldIdLst>
  <p:sldSz cx="12192000" cy="6858000"/>
  <p:notesSz cx="6858000" cy="9525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86FF0094-68B3-4A8B-87F6-5B9113D86815}">
          <p14:sldIdLst>
            <p14:sldId id="304"/>
            <p14:sldId id="257"/>
            <p14:sldId id="260"/>
            <p14:sldId id="259"/>
            <p14:sldId id="261"/>
            <p14:sldId id="262"/>
            <p14:sldId id="280"/>
            <p14:sldId id="279"/>
            <p14:sldId id="282"/>
            <p14:sldId id="283"/>
            <p14:sldId id="281"/>
            <p14:sldId id="264"/>
            <p14:sldId id="284"/>
          </p14:sldIdLst>
        </p14:section>
        <p14:section name="Раздел без заголовка" id="{64A0C7DE-B52B-4422-A82A-E6C0C23F6EA4}">
          <p14:sldIdLst>
            <p14:sldId id="263"/>
            <p14:sldId id="285"/>
            <p14:sldId id="302"/>
            <p14:sldId id="265"/>
            <p14:sldId id="266"/>
            <p14:sldId id="286"/>
            <p14:sldId id="267"/>
            <p14:sldId id="270"/>
            <p14:sldId id="287"/>
            <p14:sldId id="289"/>
            <p14:sldId id="288"/>
            <p14:sldId id="269"/>
            <p14:sldId id="290"/>
            <p14:sldId id="291"/>
            <p14:sldId id="268"/>
            <p14:sldId id="292"/>
            <p14:sldId id="273"/>
            <p14:sldId id="293"/>
            <p14:sldId id="272"/>
            <p14:sldId id="295"/>
            <p14:sldId id="276"/>
            <p14:sldId id="296"/>
            <p14:sldId id="271"/>
            <p14:sldId id="297"/>
            <p14:sldId id="275"/>
            <p14:sldId id="301"/>
            <p14:sldId id="298"/>
            <p14:sldId id="299"/>
            <p14:sldId id="300"/>
            <p14:sldId id="30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01" autoAdjust="0"/>
    <p:restoredTop sz="94660"/>
  </p:normalViewPr>
  <p:slideViewPr>
    <p:cSldViewPr>
      <p:cViewPr varScale="1">
        <p:scale>
          <a:sx n="89" d="100"/>
          <a:sy n="89" d="100"/>
        </p:scale>
        <p:origin x="278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762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5" y="0"/>
            <a:ext cx="2971800" cy="4762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41EFB6-5A5F-41B7-9398-8EEBEF363659}" type="datetimeFigureOut">
              <a:rPr lang="ru-RU" smtClean="0"/>
              <a:pPr/>
              <a:t>21.10.2018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047097"/>
            <a:ext cx="2971800" cy="476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5" y="9047097"/>
            <a:ext cx="2971800" cy="476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DE389F-0200-4F13-8C0E-CEBA463181C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56597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762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5" y="0"/>
            <a:ext cx="2971800" cy="4762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1EFF3C-7A03-45AB-965F-CDDC312A2465}" type="datetimeFigureOut">
              <a:rPr lang="ru-RU" smtClean="0"/>
              <a:pPr/>
              <a:t>21.10.2018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54000" y="714375"/>
            <a:ext cx="6350000" cy="3571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524375"/>
            <a:ext cx="5486400" cy="42862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047097"/>
            <a:ext cx="2971800" cy="476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5" y="9047097"/>
            <a:ext cx="2971800" cy="476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0C534E-4D1D-49BC-A22B-3161527ECB3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7109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54000" y="714375"/>
            <a:ext cx="6350000" cy="35718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C534E-4D1D-49BC-A22B-3161527ECB33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4360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pPr/>
              <a:t>21.10.2018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2280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pPr/>
              <a:t>21.10.2018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8259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pPr/>
              <a:t>21.10.2018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5463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pPr/>
              <a:t>21.10.2018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4406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pPr/>
              <a:t>21.10.2018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7915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pPr/>
              <a:t>21.10.2018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548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pPr/>
              <a:t>21.10.2018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0003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pPr/>
              <a:t>21.10.2018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0468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pPr/>
              <a:t>21.10.2018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1534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pPr/>
              <a:t>21.10.2018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4445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pPr/>
              <a:t>21.10.2018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22014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910080" y="359898"/>
            <a:ext cx="987552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910080" y="1850064"/>
            <a:ext cx="987552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C2C59B-8A4F-4CEA-96A8-004439786B5C}" type="datetimeFigureOut">
              <a:rPr lang="ru-RU" smtClean="0">
                <a:solidFill>
                  <a:srgbClr val="DDE9EC">
                    <a:shade val="50000"/>
                    <a:satMod val="200000"/>
                  </a:srgbClr>
                </a:solidFill>
              </a:rPr>
              <a:pPr/>
              <a:t>21.10.2018</a:t>
            </a:fld>
            <a:endParaRPr lang="ru-RU" dirty="0">
              <a:solidFill>
                <a:srgbClr val="DDE9EC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>
              <a:solidFill>
                <a:srgbClr val="DDE9EC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DD9B57-9DAB-459D-AE22-BE4C08F8694F}" type="slidenum">
              <a:rPr lang="ru-RU" smtClean="0">
                <a:solidFill>
                  <a:srgbClr val="DDE9EC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DDE9EC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228577" y="1413802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542901" y="1345016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787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C2C59B-8A4F-4CEA-96A8-004439786B5C}" type="datetimeFigureOut">
              <a:rPr lang="ru-RU" smtClean="0">
                <a:solidFill>
                  <a:srgbClr val="DDE9EC">
                    <a:shade val="50000"/>
                    <a:satMod val="200000"/>
                  </a:srgbClr>
                </a:solidFill>
              </a:rPr>
              <a:pPr/>
              <a:t>21.10.2018</a:t>
            </a:fld>
            <a:endParaRPr lang="ru-RU" dirty="0">
              <a:solidFill>
                <a:srgbClr val="DDE9EC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>
              <a:solidFill>
                <a:srgbClr val="DDE9EC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DD9B57-9DAB-459D-AE22-BE4C08F8694F}" type="slidenum">
              <a:rPr lang="ru-RU" smtClean="0">
                <a:solidFill>
                  <a:srgbClr val="DDE9EC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DDE9EC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333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043853" y="-54"/>
            <a:ext cx="9144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37856" y="2600325"/>
            <a:ext cx="85344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37856" y="1066800"/>
            <a:ext cx="85344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C2C59B-8A4F-4CEA-96A8-004439786B5C}" type="datetimeFigureOut">
              <a:rPr lang="ru-RU" smtClean="0">
                <a:solidFill>
                  <a:srgbClr val="DDE9EC">
                    <a:shade val="50000"/>
                    <a:satMod val="200000"/>
                  </a:srgbClr>
                </a:solidFill>
              </a:rPr>
              <a:pPr/>
              <a:t>21.10.2018</a:t>
            </a:fld>
            <a:endParaRPr lang="ru-RU" dirty="0">
              <a:solidFill>
                <a:srgbClr val="DDE9EC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>
              <a:solidFill>
                <a:srgbClr val="DDE9EC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DD9B57-9DAB-459D-AE22-BE4C08F8694F}" type="slidenum">
              <a:rPr lang="ru-RU" smtClean="0">
                <a:solidFill>
                  <a:srgbClr val="DDE9EC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DDE9EC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3048000" y="0"/>
            <a:ext cx="1016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896428" y="2814656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3210752" y="2745870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7970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C2C59B-8A4F-4CEA-96A8-004439786B5C}" type="datetimeFigureOut">
              <a:rPr lang="ru-RU" smtClean="0">
                <a:solidFill>
                  <a:srgbClr val="DDE9EC">
                    <a:shade val="50000"/>
                    <a:satMod val="200000"/>
                  </a:srgbClr>
                </a:solidFill>
              </a:rPr>
              <a:pPr/>
              <a:t>21.10.2018</a:t>
            </a:fld>
            <a:endParaRPr lang="ru-RU" dirty="0">
              <a:solidFill>
                <a:srgbClr val="DDE9EC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>
              <a:solidFill>
                <a:srgbClr val="DDE9EC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DD9B57-9DAB-459D-AE22-BE4C08F8694F}" type="slidenum">
              <a:rPr lang="ru-RU" smtClean="0">
                <a:solidFill>
                  <a:srgbClr val="DDE9EC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DDE9EC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9987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C2C59B-8A4F-4CEA-96A8-004439786B5C}" type="datetimeFigureOut">
              <a:rPr lang="ru-RU" smtClean="0">
                <a:solidFill>
                  <a:srgbClr val="DDE9EC">
                    <a:shade val="50000"/>
                    <a:satMod val="200000"/>
                  </a:srgbClr>
                </a:solidFill>
              </a:rPr>
              <a:pPr/>
              <a:t>21.10.2018</a:t>
            </a:fld>
            <a:endParaRPr lang="ru-RU" dirty="0">
              <a:solidFill>
                <a:srgbClr val="DDE9EC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>
              <a:solidFill>
                <a:srgbClr val="DDE9EC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DD9B57-9DAB-459D-AE22-BE4C08F8694F}" type="slidenum">
              <a:rPr lang="ru-RU" smtClean="0">
                <a:solidFill>
                  <a:srgbClr val="DDE9EC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DDE9EC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3749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C2C59B-8A4F-4CEA-96A8-004439786B5C}" type="datetimeFigureOut">
              <a:rPr lang="ru-RU" smtClean="0">
                <a:solidFill>
                  <a:srgbClr val="DDE9EC">
                    <a:shade val="50000"/>
                    <a:satMod val="200000"/>
                  </a:srgbClr>
                </a:solidFill>
              </a:rPr>
              <a:pPr/>
              <a:t>21.10.2018</a:t>
            </a:fld>
            <a:endParaRPr lang="ru-RU" dirty="0">
              <a:solidFill>
                <a:srgbClr val="DDE9EC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>
              <a:solidFill>
                <a:srgbClr val="DDE9EC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DD9B57-9DAB-459D-AE22-BE4C08F8694F}" type="slidenum">
              <a:rPr lang="ru-RU" smtClean="0">
                <a:solidFill>
                  <a:srgbClr val="DDE9EC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DDE9EC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2128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53312" y="0"/>
            <a:ext cx="10838688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C2C59B-8A4F-4CEA-96A8-004439786B5C}" type="datetimeFigureOut">
              <a:rPr lang="ru-RU" smtClean="0">
                <a:solidFill>
                  <a:srgbClr val="DDE9EC">
                    <a:shade val="50000"/>
                    <a:satMod val="200000"/>
                  </a:srgbClr>
                </a:solidFill>
              </a:rPr>
              <a:pPr/>
              <a:t>21.10.2018</a:t>
            </a:fld>
            <a:endParaRPr lang="ru-RU" dirty="0">
              <a:solidFill>
                <a:srgbClr val="DDE9EC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>
              <a:solidFill>
                <a:srgbClr val="DDE9EC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DD9B57-9DAB-459D-AE22-BE4C08F8694F}" type="slidenum">
              <a:rPr lang="ru-RU" smtClean="0">
                <a:solidFill>
                  <a:srgbClr val="DDE9EC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DDE9EC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2292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16778"/>
            <a:ext cx="508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508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C2C59B-8A4F-4CEA-96A8-004439786B5C}" type="datetimeFigureOut">
              <a:rPr lang="ru-RU" smtClean="0">
                <a:solidFill>
                  <a:srgbClr val="DDE9EC">
                    <a:shade val="50000"/>
                    <a:satMod val="200000"/>
                  </a:srgbClr>
                </a:solidFill>
              </a:rPr>
              <a:pPr/>
              <a:t>21.10.2018</a:t>
            </a:fld>
            <a:endParaRPr lang="ru-RU" dirty="0">
              <a:solidFill>
                <a:srgbClr val="DDE9EC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>
              <a:solidFill>
                <a:srgbClr val="DDE9EC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DD9B57-9DAB-459D-AE22-BE4C08F8694F}" type="slidenum">
              <a:rPr lang="ru-RU" smtClean="0">
                <a:solidFill>
                  <a:srgbClr val="DDE9EC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DDE9EC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9168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C2C59B-8A4F-4CEA-96A8-004439786B5C}" type="datetimeFigureOut">
              <a:rPr lang="ru-RU" smtClean="0">
                <a:solidFill>
                  <a:srgbClr val="DDE9EC">
                    <a:shade val="50000"/>
                    <a:satMod val="200000"/>
                  </a:srgbClr>
                </a:solidFill>
              </a:rPr>
              <a:pPr/>
              <a:t>21.10.2018</a:t>
            </a:fld>
            <a:endParaRPr lang="ru-RU" dirty="0">
              <a:solidFill>
                <a:srgbClr val="DDE9EC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>
              <a:solidFill>
                <a:srgbClr val="DDE9EC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DD9B57-9DAB-459D-AE22-BE4C08F8694F}" type="slidenum">
              <a:rPr lang="ru-RU" smtClean="0">
                <a:solidFill>
                  <a:srgbClr val="DDE9EC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DDE9EC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indent="-283464">
              <a:lnSpc>
                <a:spcPts val="3000"/>
              </a:lnSpc>
              <a:spcBef>
                <a:spcPts val="600"/>
              </a:spcBef>
              <a:buClr>
                <a:srgbClr val="727CA3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marL="0" indent="0" algn="l" eaLnBrk="1" latinLnBrk="0" hangingPunct="1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528967" y="954341"/>
            <a:ext cx="9144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6671556" y="936786"/>
            <a:ext cx="865632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89280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C2C59B-8A4F-4CEA-96A8-004439786B5C}" type="datetimeFigureOut">
              <a:rPr lang="ru-RU" smtClean="0">
                <a:solidFill>
                  <a:srgbClr val="DDE9EC">
                    <a:shade val="50000"/>
                    <a:satMod val="200000"/>
                  </a:srgbClr>
                </a:solidFill>
              </a:rPr>
              <a:pPr/>
              <a:t>21.10.2018</a:t>
            </a:fld>
            <a:endParaRPr lang="ru-RU" dirty="0">
              <a:solidFill>
                <a:srgbClr val="DDE9EC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>
              <a:solidFill>
                <a:srgbClr val="DDE9EC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DD9B57-9DAB-459D-AE22-BE4C08F8694F}" type="slidenum">
              <a:rPr lang="ru-RU" smtClean="0">
                <a:solidFill>
                  <a:srgbClr val="DDE9EC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DDE9EC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4382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44000" y="274640"/>
            <a:ext cx="24384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C2C59B-8A4F-4CEA-96A8-004439786B5C}" type="datetimeFigureOut">
              <a:rPr lang="ru-RU" smtClean="0">
                <a:solidFill>
                  <a:srgbClr val="DDE9EC">
                    <a:shade val="50000"/>
                    <a:satMod val="200000"/>
                  </a:srgbClr>
                </a:solidFill>
              </a:rPr>
              <a:pPr/>
              <a:t>21.10.2018</a:t>
            </a:fld>
            <a:endParaRPr lang="ru-RU" dirty="0">
              <a:solidFill>
                <a:srgbClr val="DDE9EC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>
              <a:solidFill>
                <a:srgbClr val="DDE9EC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DD9B57-9DAB-459D-AE22-BE4C08F8694F}" type="slidenum">
              <a:rPr lang="ru-RU" smtClean="0">
                <a:solidFill>
                  <a:srgbClr val="DDE9EC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DDE9EC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58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2C59B-8A4F-4CEA-96A8-004439786B5C}" type="datetimeFigureOut">
              <a:rPr lang="ru-RU" smtClean="0"/>
              <a:pPr/>
              <a:t>21.10.2018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DD9B57-9DAB-459D-AE22-BE4C08F8694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1867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1087902" y="-815922"/>
            <a:ext cx="2185183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25089" y="21103"/>
            <a:ext cx="2269588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Кольцо 10"/>
          <p:cNvSpPr/>
          <p:nvPr/>
        </p:nvSpPr>
        <p:spPr>
          <a:xfrm rot="2315675">
            <a:off x="243842" y="1055077"/>
            <a:ext cx="1500956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50498" y="-54"/>
            <a:ext cx="10841503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0DC2C59B-8A4F-4CEA-96A8-004439786B5C}" type="datetimeFigureOut">
              <a:rPr lang="ru-RU" smtClean="0">
                <a:solidFill>
                  <a:srgbClr val="DDE9EC">
                    <a:shade val="50000"/>
                    <a:satMod val="200000"/>
                  </a:srgbClr>
                </a:solidFill>
              </a:rPr>
              <a:pPr/>
              <a:t>21.10.2018</a:t>
            </a:fld>
            <a:endParaRPr lang="ru-RU" dirty="0">
              <a:solidFill>
                <a:srgbClr val="DDE9EC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 dirty="0">
              <a:solidFill>
                <a:srgbClr val="DDE9EC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FDD9B57-9DAB-459D-AE22-BE4C08F8694F}" type="slidenum">
              <a:rPr lang="ru-RU" smtClean="0">
                <a:solidFill>
                  <a:srgbClr val="DDE9EC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DDE9EC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382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infomeat.ru/sprav_tmp/spr_pre.php?select=5&amp;ref=335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84549" y="913920"/>
            <a:ext cx="6526165" cy="700331"/>
          </a:xfrm>
        </p:spPr>
        <p:txBody>
          <a:bodyPr>
            <a:normAutofit/>
          </a:bodyPr>
          <a:lstStyle/>
          <a:p>
            <a:r>
              <a:rPr lang="ru-RU" sz="2400" dirty="0"/>
              <a:t>4.4.1 Колбасные изделия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84549" y="1859203"/>
            <a:ext cx="6156695" cy="577968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2000" dirty="0"/>
              <a:t>МДК </a:t>
            </a:r>
            <a:r>
              <a:rPr lang="ru-RU" sz="2000" dirty="0" smtClean="0"/>
              <a:t>01.01   Товароведение </a:t>
            </a:r>
            <a:r>
              <a:rPr lang="ru-RU" sz="2000" dirty="0"/>
              <a:t>продовольственных товаров и продукции предприятий общественного питания</a:t>
            </a: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844934" y="2578552"/>
            <a:ext cx="5474528" cy="111981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Font typeface="Franklin Gothic Book" panose="020B0503020102020204" pitchFamily="34" charset="0"/>
              <a:buNone/>
              <a:defRPr sz="23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000000"/>
                </a:solidFill>
              </a:rPr>
              <a:t>Специальность</a:t>
            </a:r>
            <a:r>
              <a:rPr lang="en-US" sz="1600" dirty="0">
                <a:solidFill>
                  <a:srgbClr val="000000"/>
                </a:solidFill>
              </a:rPr>
              <a:t>:</a:t>
            </a:r>
            <a:r>
              <a:rPr lang="ru-RU" sz="1600" dirty="0">
                <a:solidFill>
                  <a:srgbClr val="000000"/>
                </a:solidFill>
              </a:rPr>
              <a:t> 43.02.01 Организация обслуживания в </a:t>
            </a:r>
          </a:p>
          <a:p>
            <a:pPr algn="l"/>
            <a:r>
              <a:rPr lang="ru-RU" sz="1600" dirty="0">
                <a:solidFill>
                  <a:srgbClr val="000000"/>
                </a:solidFill>
              </a:rPr>
              <a:t>организациях общественного питания</a:t>
            </a:r>
          </a:p>
          <a:p>
            <a:pPr algn="l"/>
            <a:endParaRPr lang="ru-RU" sz="1600" dirty="0">
              <a:solidFill>
                <a:srgbClr val="000000"/>
              </a:solidFill>
            </a:endParaRPr>
          </a:p>
          <a:p>
            <a:pPr algn="l"/>
            <a:r>
              <a:rPr lang="ru-RU" sz="1600" dirty="0">
                <a:solidFill>
                  <a:srgbClr val="000000"/>
                </a:solidFill>
              </a:rPr>
              <a:t>Преподаватель</a:t>
            </a:r>
            <a:r>
              <a:rPr lang="en-US" sz="1600" dirty="0">
                <a:solidFill>
                  <a:srgbClr val="000000"/>
                </a:solidFill>
              </a:rPr>
              <a:t>:</a:t>
            </a:r>
            <a:r>
              <a:rPr lang="ru-RU" sz="1600" dirty="0">
                <a:solidFill>
                  <a:srgbClr val="000000"/>
                </a:solidFill>
              </a:rPr>
              <a:t> Юрченко Елена Александровна</a:t>
            </a:r>
          </a:p>
        </p:txBody>
      </p:sp>
      <p:pic>
        <p:nvPicPr>
          <p:cNvPr id="7" name="Picture 2" descr="http://emk.od.ua/img/proizvo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934" y="3839744"/>
            <a:ext cx="3810000" cy="2009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459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Колбасы</a:t>
            </a:r>
            <a:endParaRPr lang="ru-RU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0275" y="1417638"/>
            <a:ext cx="7791450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kolbasa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80691" y="2960290"/>
            <a:ext cx="5230618" cy="3571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529" y="548680"/>
            <a:ext cx="8530913" cy="508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662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Основное сырье для колбас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5444" y="1600201"/>
            <a:ext cx="742111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Дополнительное сырье для колбас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99656" y="1412777"/>
            <a:ext cx="5400600" cy="820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7648" y="2204864"/>
            <a:ext cx="5544616" cy="367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7568" y="1052736"/>
            <a:ext cx="7780510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426170"/>
          </a:xfrm>
        </p:spPr>
        <p:txBody>
          <a:bodyPr>
            <a:normAutofit fontScale="90000"/>
          </a:bodyPr>
          <a:lstStyle/>
          <a:p>
            <a:r>
              <a:rPr lang="ru-RU" dirty="0"/>
              <a:t>Колбасные оболочки выполняют ряд общих функций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ru-RU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удерживают </a:t>
            </a:r>
            <a:r>
              <a:rPr lang="ru-RU" dirty="0"/>
              <a:t>мясную эмульсию или фарш в процессе тепловой обработки, созревания, сушки, копчения и т. д</a:t>
            </a:r>
            <a:r>
              <a:rPr lang="ru-RU" dirty="0" smtClean="0"/>
              <a:t>.;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придают </a:t>
            </a:r>
            <a:r>
              <a:rPr lang="ru-RU" dirty="0"/>
              <a:t>форму и стабилизируют колбасный </a:t>
            </a:r>
            <a:r>
              <a:rPr lang="ru-RU" dirty="0" smtClean="0"/>
              <a:t>фарш;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защищают </a:t>
            </a:r>
            <a:r>
              <a:rPr lang="ru-RU" dirty="0"/>
              <a:t>содержимое от воздействия внешней </a:t>
            </a:r>
            <a:r>
              <a:rPr lang="ru-RU" dirty="0" smtClean="0"/>
              <a:t>среды;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являются </a:t>
            </a:r>
            <a:r>
              <a:rPr lang="ru-RU" dirty="0"/>
              <a:t>носителями информации как обязательной, так и рекламного </a:t>
            </a:r>
            <a:r>
              <a:rPr lang="ru-RU" dirty="0" smtClean="0"/>
              <a:t>характера;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служат </a:t>
            </a:r>
            <a:r>
              <a:rPr lang="ru-RU" dirty="0"/>
              <a:t>средством продвижения готовых изделий за счет разнообразия диаметров, цветов и форм.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066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9576" y="548680"/>
            <a:ext cx="7479370" cy="588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415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koloro.ua/media/upload/images/45466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844824"/>
            <a:ext cx="8869238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3219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5713" y="542925"/>
            <a:ext cx="4600575" cy="577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3738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1625" y="1340768"/>
            <a:ext cx="6810375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63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Химический состав </a:t>
            </a:r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2243" y="1844825"/>
            <a:ext cx="7800865" cy="3240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pohudeyy.ru/images/kaloriynost_vseh_produktov_dlya_pohudeniya_tablica/kolbasnie_izdeliy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640" y="980729"/>
            <a:ext cx="6244694" cy="4496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8354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Производство</a:t>
            </a: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5641" y="1517837"/>
            <a:ext cx="5832648" cy="715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5640" y="2276872"/>
            <a:ext cx="5927270" cy="3937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iles3.vunivere.ru/workbase/00/02/09/86/images/image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736" y="260649"/>
            <a:ext cx="4743450" cy="642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56135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labstand.ru/upload/tovaroved_prod/Tovaroved_prod_200_01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8" y="1098688"/>
            <a:ext cx="4104456" cy="5222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labstand.ru/upload/tovaroved_prod/Tovaroved_prod_200_010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147" y="404664"/>
            <a:ext cx="4018133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04147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Вареные колбасные изделия</a:t>
            </a:r>
            <a:endParaRPr lang="ru-RU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3592" y="1556792"/>
            <a:ext cx="7416824" cy="8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http://www.mk-zigityak.ru/images/azov_na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680" y="2708920"/>
            <a:ext cx="5237312" cy="3482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Вареные</a:t>
            </a:r>
            <a:r>
              <a:rPr lang="en-US" dirty="0" smtClean="0"/>
              <a:t> </a:t>
            </a:r>
            <a:r>
              <a:rPr lang="ru-RU" dirty="0" smtClean="0"/>
              <a:t>колбасы</a:t>
            </a:r>
            <a:endParaRPr lang="ru-RU" dirty="0"/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3552" y="1700808"/>
            <a:ext cx="7985172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Вареные колбасы</a:t>
            </a:r>
            <a:endParaRPr lang="ru-RU" dirty="0"/>
          </a:p>
        </p:txBody>
      </p:sp>
      <p:pic>
        <p:nvPicPr>
          <p:cNvPr id="4102" name="Picture 6" descr="&amp;Kcy;&amp;acy;&amp;rcy;&amp;tcy;&amp;icy;&amp;ncy;&amp;kcy;&amp;icy; &amp;pcy;&amp;ocy; &amp;zcy;&amp;acy;&amp;pcy;&amp;rcy;&amp;ocy;&amp;scy;&amp;ucy; &amp;vcy;&amp;acy;&amp;rcy;&amp;iecy;&amp;ncy;&amp;ycy;&amp;iecy; &amp;kcy;&amp;ocy;&amp;lcy;&amp;bcy;&amp;acy;&amp;scy;&amp;ycy; &amp;dcy;&amp;ocy;&amp;kcy;&amp;tcy;&amp;ocy;&amp;rcy;&amp;scy;&amp;kcy;&amp;acy;&amp;ya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264" y="3510754"/>
            <a:ext cx="5040560" cy="3347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&amp;Kcy;&amp;acy;&amp;rcy;&amp;tcy;&amp;icy;&amp;ncy;&amp;kcy;&amp;icy; &amp;pcy;&amp;ocy; &amp;zcy;&amp;acy;&amp;pcy;&amp;rcy;&amp;ocy;&amp;scy;&amp;ucy; &amp;vcy;&amp;acy;&amp;rcy;&amp;iecy;&amp;ncy;&amp;ycy;&amp;iecy; &amp;kcy;&amp;ocy;&amp;lcy;&amp;bcy;&amp;acy;&amp;scy;&amp;ycy; &amp;dcy;&amp;ocy;&amp;kcy;&amp;tcy;&amp;ocy;&amp;rcy;&amp;scy;&amp;kcy;&amp;acy;&amp;ya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561" y="2123634"/>
            <a:ext cx="4170289" cy="3065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&amp;Kcy;&amp;acy;&amp;rcy;&amp;tcy;&amp;icy;&amp;ncy;&amp;kcy;&amp;icy; &amp;pcy;&amp;ocy; &amp;zcy;&amp;acy;&amp;pcy;&amp;rcy;&amp;ocy;&amp;scy;&amp;ucy; &amp;vcy;&amp;acy;&amp;rcy;&amp;iecy;&amp;ncy;&amp;ycy;&amp;iecy; &amp;kcy;&amp;ocy;&amp;lcy;&amp;bcy;&amp;acy;&amp;scy;&amp;ycy; &amp;dcy;&amp;ocy;&amp;kcy;&amp;tcy;&amp;ocy;&amp;rcy;&amp;scy;&amp;kcy;&amp;acy;&amp;yacy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104" y="1268760"/>
            <a:ext cx="2767224" cy="2130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11457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mk-zigityak.ru/images/hleb_cha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5296" y="2276872"/>
            <a:ext cx="6101408" cy="4057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Мясные хлебы</a:t>
            </a:r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7568" y="1556793"/>
            <a:ext cx="7560840" cy="1143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Сосиски</a:t>
            </a:r>
            <a:r>
              <a:rPr lang="en-US" dirty="0" smtClean="0"/>
              <a:t>, </a:t>
            </a:r>
            <a:r>
              <a:rPr lang="ru-RU" dirty="0" smtClean="0"/>
              <a:t>сардельки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3552" y="1700808"/>
            <a:ext cx="8136904" cy="18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mtdata.ru/u28/photo6566/20695291750-0/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616" y="1340769"/>
            <a:ext cx="7130012" cy="4746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Сосиски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56397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Сосиски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690" y="1124744"/>
            <a:ext cx="6692620" cy="528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2428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Сардельки</a:t>
            </a:r>
            <a:endParaRPr lang="ru-RU" dirty="0"/>
          </a:p>
        </p:txBody>
      </p:sp>
      <p:pic>
        <p:nvPicPr>
          <p:cNvPr id="6148" name="Picture 4" descr="http://ooo-furshet.ru/wp-content/uploads/2016/04/6-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624" y="1700808"/>
            <a:ext cx="6624736" cy="4620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32788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Фаршированные и ливерные колбасы</a:t>
            </a:r>
            <a:endParaRPr lang="ru-RU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6194" y="1916833"/>
            <a:ext cx="7882081" cy="3816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Фаршированные колбасы</a:t>
            </a:r>
            <a:endParaRPr lang="ru-RU" dirty="0"/>
          </a:p>
        </p:txBody>
      </p:sp>
      <p:pic>
        <p:nvPicPr>
          <p:cNvPr id="9222" name="Picture 6" descr="&amp;Kcy;&amp;acy;&amp;rcy;&amp;tcy;&amp;icy;&amp;ncy;&amp;kcy;&amp;icy; &amp;pcy;&amp;ocy; &amp;zcy;&amp;acy;&amp;pcy;&amp;rcy;&amp;ocy;&amp;scy;&amp;ucy; &amp;fcy;&amp;acy;&amp;rcy;&amp;shcy;&amp;icy;&amp;rcy;&amp;ocy;&amp;vcy;&amp;acy;&amp;ncy;&amp;ncy;&amp;ycy;&amp;iecy; &amp;kcy;&amp;ocy;&amp;lcy;&amp;bcy;&amp;acy;&amp;scy;&amp;y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665" y="1556793"/>
            <a:ext cx="6184617" cy="4741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4999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Ливерные колбасы</a:t>
            </a:r>
            <a:endParaRPr lang="ru-RU" dirty="0"/>
          </a:p>
        </p:txBody>
      </p:sp>
      <p:pic>
        <p:nvPicPr>
          <p:cNvPr id="10242" name="Picture 2" descr="&amp;Kcy;&amp;acy;&amp;rcy;&amp;tcy;&amp;icy;&amp;ncy;&amp;kcy;&amp;icy; &amp;pcy;&amp;ocy; &amp;zcy;&amp;acy;&amp;pcy;&amp;rcy;&amp;ocy;&amp;scy;&amp;ucy; &amp;lcy;&amp;icy;&amp;vcy;&amp;iecy;&amp;rcy;&amp;ncy;&amp;ycy;&amp;iecy; &amp;kcy;&amp;ocy;&amp;lcy;&amp;bcy;&amp;acy;&amp;scy;&amp;ycy;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641" y="1772816"/>
            <a:ext cx="6740947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2087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Кровяные колбасы</a:t>
            </a:r>
            <a:endParaRPr lang="ru-RU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7569" y="1628800"/>
            <a:ext cx="7958449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Кровяные  колбасы</a:t>
            </a:r>
            <a:endParaRPr lang="ru-RU" dirty="0"/>
          </a:p>
        </p:txBody>
      </p:sp>
      <p:pic>
        <p:nvPicPr>
          <p:cNvPr id="11266" name="Picture 2" descr="&amp;Kcy;&amp;acy;&amp;rcy;&amp;tcy;&amp;icy;&amp;ncy;&amp;kcy;&amp;icy; &amp;pcy;&amp;ocy; &amp;zcy;&amp;acy;&amp;pcy;&amp;rcy;&amp;ocy;&amp;scy;&amp;ucy; &amp;kcy;&amp;rcy;&amp;ocy;&amp;vcy;&amp;yacy;&amp;ncy;&amp;ycy;&amp;iecy; &amp;kcy;&amp;ocy;&amp;lcy;&amp;bcy;&amp;acy;&amp;scy;&amp;ycy;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612" y="1417639"/>
            <a:ext cx="6984776" cy="4656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28168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Зельцы</a:t>
            </a:r>
            <a:endParaRPr lang="ru-RU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5560" y="1484784"/>
            <a:ext cx="7977458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Зельцы</a:t>
            </a:r>
            <a:endParaRPr lang="ru-RU" dirty="0"/>
          </a:p>
        </p:txBody>
      </p:sp>
      <p:pic>
        <p:nvPicPr>
          <p:cNvPr id="12290" name="Picture 2" descr="&amp;Kcy;&amp;acy;&amp;rcy;&amp;tcy;&amp;icy;&amp;ncy;&amp;kcy;&amp;icy; &amp;pcy;&amp;ocy; &amp;zcy;&amp;acy;&amp;pcy;&amp;rcy;&amp;ocy;&amp;scy;&amp;ucy; &amp;zcy;&amp;iecy;&amp;lcy;&amp;softcy;&amp;tscy;&amp;y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1342" y="1700809"/>
            <a:ext cx="6009316" cy="44667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7284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Полукопченые</a:t>
            </a:r>
            <a:r>
              <a:rPr lang="ru-RU" dirty="0" smtClean="0"/>
              <a:t> колбасы</a:t>
            </a:r>
            <a:endParaRPr lang="ru-RU" dirty="0"/>
          </a:p>
        </p:txBody>
      </p:sp>
      <p:pic>
        <p:nvPicPr>
          <p:cNvPr id="1433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3552" y="1772816"/>
            <a:ext cx="8219738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Полукопченые</a:t>
            </a:r>
            <a:r>
              <a:rPr lang="ru-RU" dirty="0" smtClean="0"/>
              <a:t> колбасы</a:t>
            </a:r>
            <a:endParaRPr lang="ru-RU" dirty="0"/>
          </a:p>
        </p:txBody>
      </p:sp>
      <p:pic>
        <p:nvPicPr>
          <p:cNvPr id="13314" name="Picture 2" descr="&amp;Kcy;&amp;acy;&amp;rcy;&amp;tcy;&amp;icy;&amp;ncy;&amp;kcy;&amp;icy; &amp;pcy;&amp;ocy; &amp;zcy;&amp;acy;&amp;pcy;&amp;rcy;&amp;ocy;&amp;scy;&amp;ucy; &amp;pcy;&amp;ocy;&amp;lcy;&amp;ucy;&amp;kcy;&amp;ocy;&amp;pcy;&amp;chcy;&amp;iecy;&amp;ncy;&amp;ycy;&amp;iecy; &amp;kcy;&amp;ocy;&amp;lcy;&amp;bcy;&amp;acy;&amp;scy;&amp;y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612" y="1268761"/>
            <a:ext cx="6984776" cy="5238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75148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5521" y="1700809"/>
            <a:ext cx="8658225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Сырокопченые колбасы</a:t>
            </a:r>
            <a:endParaRPr lang="ru-RU" dirty="0"/>
          </a:p>
        </p:txBody>
      </p:sp>
      <p:pic>
        <p:nvPicPr>
          <p:cNvPr id="14338" name="Picture 2" descr="&amp;Kcy;&amp;acy;&amp;rcy;&amp;tcy;&amp;icy;&amp;ncy;&amp;kcy;&amp;icy; &amp;pcy;&amp;ocy; &amp;zcy;&amp;acy;&amp;pcy;&amp;rcy;&amp;ocy;&amp;scy;&amp;ucy; &amp;scy;&amp;ycy;&amp;rcy;&amp;ocy;&amp;kcy;&amp;ocy;&amp;pcy;&amp;chcy;&amp;iecy;&amp;ncy;&amp;ycy;&amp;iecy; &amp;kcy;&amp;ocy;&amp;lcy;&amp;bcy;&amp;acy;&amp;scy;&amp;ycy;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593" y="1916832"/>
            <a:ext cx="7595229" cy="3556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16928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7528" y="1772816"/>
            <a:ext cx="85344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Варено-копченые колбасы</a:t>
            </a:r>
            <a:endParaRPr lang="ru-RU" dirty="0"/>
          </a:p>
        </p:txBody>
      </p:sp>
      <p:pic>
        <p:nvPicPr>
          <p:cNvPr id="15362" name="Picture 2" descr="&amp;Kcy;&amp;acy;&amp;rcy;&amp;tcy;&amp;icy;&amp;ncy;&amp;kcy;&amp;icy; &amp;pcy;&amp;ocy; &amp;zcy;&amp;acy;&amp;pcy;&amp;rcy;&amp;ocy;&amp;scy;&amp;ucy; &amp;Vcy;&amp;acy;&amp;rcy;&amp;iecy;&amp;ncy;&amp;ocy;-&amp;kcy;&amp;ocy;&amp;pcy;&amp;chcy;&amp;iecy;&amp;ncy;&amp;ycy;&amp;iecy; &amp;kcy;&amp;ocy;&amp;lcy;&amp;bcy;&amp;acy;&amp;scy;&amp;ycy;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584" y="1988840"/>
            <a:ext cx="7758254" cy="3633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70081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665" y="980729"/>
            <a:ext cx="6067425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Дефекты колбасных изделий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К </a:t>
            </a:r>
            <a:r>
              <a:rPr lang="ru-RU" b="1" dirty="0"/>
              <a:t>допустимым дефектам </a:t>
            </a:r>
            <a:r>
              <a:rPr lang="ru-RU" dirty="0"/>
              <a:t>колбас относят незначительную деформацию батонов, небольшое загрязнение жиром и продуктами сгорания древесины, неправильную форму сшитой оболочки, небрежную вязку, небольшие видимые пустоты под оболочкой (1–2 см), небольшие слипы – </a:t>
            </a:r>
            <a:r>
              <a:rPr lang="ru-RU" dirty="0" err="1"/>
              <a:t>бледноокрашенные</a:t>
            </a:r>
            <a:r>
              <a:rPr lang="ru-RU" dirty="0"/>
              <a:t> части батонов в виде продольных полос; небольшую морщинистость оболочки; для копченых и </a:t>
            </a:r>
            <a:r>
              <a:rPr lang="ru-RU" dirty="0" err="1"/>
              <a:t>полукопченых</a:t>
            </a:r>
            <a:r>
              <a:rPr lang="ru-RU" dirty="0"/>
              <a:t> колбас – неравномерную или недостаточную прокопченность батонов. </a:t>
            </a:r>
          </a:p>
          <a:p>
            <a:pPr marL="0" indent="0">
              <a:buNone/>
            </a:pPr>
            <a:r>
              <a:rPr lang="ru-RU" b="1" dirty="0"/>
              <a:t>Недопустимыми дефектами </a:t>
            </a:r>
            <a:r>
              <a:rPr lang="ru-RU" dirty="0"/>
              <a:t>колбас являются значительное загрязнение сажей, смолой, пеплом и жиром; лопнувшие и поломанные батоны, концы которых не зачищены и не обернуты бумагой; серые пятна, крупные пустоты; рыхлый, разлагающийся фарш и лопнувшая оболочка, большие наплывы фарша над оболочкой.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02106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7" y="548680"/>
            <a:ext cx="4392487" cy="5588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2743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Упаковка колбасных изделий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Упаковывают колбасные изделия в чистые, сухие ящики: дощатые, фанерные или из гофрированного картона, а для местной реализации – в многооборотные алюминиевые, полимерные ящики или специальные контейнеры. Мясные хлебы и паштеты, предварительно завернутые в пергамент или целлофан, упаковывают в лотки или ящики вместимостью не более 20 кг. Укладывают их не более чем в два ряда. В такие же лотки или ящики упаковывают и зельцы.</a:t>
            </a:r>
          </a:p>
          <a:p>
            <a:pPr marL="0" indent="0">
              <a:buNone/>
            </a:pPr>
            <a:r>
              <a:rPr lang="ru-RU" dirty="0" err="1" smtClean="0"/>
              <a:t>Полукопченые</a:t>
            </a:r>
            <a:r>
              <a:rPr lang="ru-RU" dirty="0" smtClean="0"/>
              <a:t> </a:t>
            </a:r>
            <a:r>
              <a:rPr lang="ru-RU" dirty="0"/>
              <a:t>колбасы в бочках для лучшего сохранения качества можно заливать свиным или говяжьим жиром.</a:t>
            </a:r>
          </a:p>
          <a:p>
            <a:pPr marL="0" indent="0">
              <a:buNone/>
            </a:pPr>
            <a:r>
              <a:rPr lang="ru-RU" dirty="0" err="1" smtClean="0"/>
              <a:t>Полукопченые</a:t>
            </a:r>
            <a:r>
              <a:rPr lang="ru-RU" dirty="0" smtClean="0"/>
              <a:t> </a:t>
            </a:r>
            <a:r>
              <a:rPr lang="ru-RU" dirty="0"/>
              <a:t>и копченые колбасы, покрытые защитной пленкой, упаковывают в плотные ящики, пустоты между батонами и стенками ящика заполняют бумагой или стружкой.</a:t>
            </a:r>
          </a:p>
          <a:p>
            <a:pPr marL="0" indent="0">
              <a:buNone/>
            </a:pPr>
            <a:r>
              <a:rPr lang="ru-RU" dirty="0" smtClean="0"/>
              <a:t>Тара </a:t>
            </a:r>
            <a:r>
              <a:rPr lang="ru-RU" dirty="0"/>
              <a:t>должна быть чистой, сухой и не иметь постороннего запаха. В каждую единицу тары упаковывают колбасу только одного вида и наименования. </a:t>
            </a:r>
          </a:p>
        </p:txBody>
      </p:sp>
    </p:spTree>
    <p:extLst>
      <p:ext uri="{BB962C8B-B14F-4D97-AF65-F5344CB8AC3E}">
        <p14:creationId xmlns:p14="http://schemas.microsoft.com/office/powerpoint/2010/main" val="25966877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Хранение колбасных изделий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/>
              <a:t>Хранят колбасные изделия, как правило, при температуре не выше 8°С и 75–80%-й относительной влажности воздуха. Срок реализации вареных колбас и мясных хлебов 1 и 2-го сортов, сосисок и сарделек – не более 2 суток, мясных хлебов и колбас высшего сорта – до 3 суток. Вареные колбасы в мелкой фасовке, упакованные под вакуумом в полимерные пленки, хранят не более 24 ч. Срок хранения паштетов штучных не более 48 ч, а весовых – 24 ч, мороженых паштетов, хранящихся при температуре не выше -8°С – до 1 мес., ливерных колбас, зельцев и студней 3-го сорта – до 12 ч, </a:t>
            </a:r>
            <a:r>
              <a:rPr lang="ru-RU" dirty="0" err="1"/>
              <a:t>полукопченых</a:t>
            </a:r>
            <a:r>
              <a:rPr lang="ru-RU" dirty="0"/>
              <a:t> и варено-копченых колбас – до 10 суток, сырокопченых колбас – до 30 суток</a:t>
            </a:r>
          </a:p>
          <a:p>
            <a:pPr marL="0" indent="0">
              <a:buNone/>
            </a:pPr>
            <a:r>
              <a:rPr lang="ru-RU" dirty="0" smtClean="0"/>
              <a:t>Сырокопченые </a:t>
            </a:r>
            <a:r>
              <a:rPr lang="ru-RU" dirty="0"/>
              <a:t>и </a:t>
            </a:r>
            <a:r>
              <a:rPr lang="ru-RU" dirty="0" err="1"/>
              <a:t>полукопченые</a:t>
            </a:r>
            <a:r>
              <a:rPr lang="ru-RU" dirty="0"/>
              <a:t> колбасы, нарезанные ломтиками и упакованные под вакуумом в пленку, разрешается хранить при температуре воздуха 15–18°С до 6 суток, при 5–8°С – до 8 суток.</a:t>
            </a:r>
          </a:p>
          <a:p>
            <a:pPr marL="0" indent="0">
              <a:buNone/>
            </a:pPr>
            <a:r>
              <a:rPr lang="ru-RU" dirty="0" smtClean="0"/>
              <a:t>При </a:t>
            </a:r>
            <a:r>
              <a:rPr lang="ru-RU" dirty="0"/>
              <a:t>нарушении условий и сроков хранения колбас возникают дефекты: </a:t>
            </a:r>
            <a:r>
              <a:rPr lang="ru-RU" dirty="0" err="1"/>
              <a:t>ослизнение</a:t>
            </a:r>
            <a:r>
              <a:rPr lang="ru-RU" dirty="0"/>
              <a:t>, </a:t>
            </a:r>
            <a:r>
              <a:rPr lang="ru-RU" dirty="0" err="1"/>
              <a:t>плесневение</a:t>
            </a:r>
            <a:r>
              <a:rPr lang="ru-RU" dirty="0"/>
              <a:t>, прогорклость, серо-зеленый цвет фарша или гниение. </a:t>
            </a:r>
            <a:r>
              <a:rPr lang="ru-RU" dirty="0" err="1"/>
              <a:t>Ослизнению</a:t>
            </a:r>
            <a:r>
              <a:rPr lang="ru-RU" dirty="0"/>
              <a:t> подвергаются вареные колбасные изделия во время хранения при температуре выше 2°С и высокой влажности воздуха под воздействием слизеобразующих бактерий.</a:t>
            </a:r>
          </a:p>
          <a:p>
            <a:pPr marL="0" indent="0">
              <a:buNone/>
            </a:pPr>
            <a:r>
              <a:rPr lang="ru-RU" dirty="0" err="1" smtClean="0"/>
              <a:t>Плесневению</a:t>
            </a:r>
            <a:r>
              <a:rPr lang="ru-RU" dirty="0" smtClean="0"/>
              <a:t> </a:t>
            </a:r>
            <a:r>
              <a:rPr lang="ru-RU" dirty="0"/>
              <a:t>больше всего подвержены </a:t>
            </a:r>
            <a:r>
              <a:rPr lang="ru-RU" dirty="0" err="1"/>
              <a:t>полукопченые</a:t>
            </a:r>
            <a:r>
              <a:rPr lang="ru-RU" dirty="0"/>
              <a:t>, варено-копченые и сырокопченые колбасы.</a:t>
            </a:r>
          </a:p>
          <a:p>
            <a:pPr marL="0" indent="0">
              <a:buNone/>
            </a:pPr>
            <a:r>
              <a:rPr lang="ru-RU" dirty="0" err="1" smtClean="0"/>
              <a:t>Прогоркостъ</a:t>
            </a:r>
            <a:r>
              <a:rPr lang="ru-RU" dirty="0" smtClean="0"/>
              <a:t> </a:t>
            </a:r>
            <a:r>
              <a:rPr lang="ru-RU" dirty="0"/>
              <a:t>обусловлена разложением жира, его окислением, пожелтением, появлением прогорклого вкуса и запаха.</a:t>
            </a:r>
          </a:p>
          <a:p>
            <a:pPr marL="0" indent="0">
              <a:buNone/>
            </a:pPr>
            <a:r>
              <a:rPr lang="ru-RU" dirty="0" smtClean="0"/>
              <a:t>Серо-зеленый </a:t>
            </a:r>
            <a:r>
              <a:rPr lang="ru-RU" dirty="0"/>
              <a:t>цвет фарша объясняется образованием </a:t>
            </a:r>
            <a:r>
              <a:rPr lang="ru-RU" dirty="0" err="1" smtClean="0"/>
              <a:t>сульфомиоглобина</a:t>
            </a:r>
            <a:r>
              <a:rPr lang="ru-RU" dirty="0" smtClean="0"/>
              <a:t> </a:t>
            </a:r>
            <a:r>
              <a:rPr lang="ru-RU" dirty="0"/>
              <a:t>вследствие соединения миоглобина с сероводородом, выделяющимся в результате жизнедеятельности некоторых видов бактерий. </a:t>
            </a:r>
          </a:p>
        </p:txBody>
      </p:sp>
    </p:spTree>
    <p:extLst>
      <p:ext uri="{BB962C8B-B14F-4D97-AF65-F5344CB8AC3E}">
        <p14:creationId xmlns:p14="http://schemas.microsoft.com/office/powerpoint/2010/main" val="35764925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505" y="764705"/>
            <a:ext cx="8922023" cy="50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609253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олнцестояние">
  <a:themeElements>
    <a:clrScheme name="Фиолетовый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3623</TotalTime>
  <Words>649</Words>
  <Application>Microsoft Office PowerPoint</Application>
  <PresentationFormat>Широкоэкранный</PresentationFormat>
  <Paragraphs>53</Paragraphs>
  <Slides>43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43</vt:i4>
      </vt:variant>
    </vt:vector>
  </HeadingPairs>
  <TitlesOfParts>
    <vt:vector size="53" baseType="lpstr">
      <vt:lpstr>Arial</vt:lpstr>
      <vt:lpstr>Calibri</vt:lpstr>
      <vt:lpstr>Corbel</vt:lpstr>
      <vt:lpstr>Franklin Gothic Book</vt:lpstr>
      <vt:lpstr>Gill Sans MT</vt:lpstr>
      <vt:lpstr>Verdana</vt:lpstr>
      <vt:lpstr>Wingdings</vt:lpstr>
      <vt:lpstr>Wingdings 2</vt:lpstr>
      <vt:lpstr>Тема Office</vt:lpstr>
      <vt:lpstr>Солнцестояние</vt:lpstr>
      <vt:lpstr>4.4.1 Колбасные изделия</vt:lpstr>
      <vt:lpstr>Колбасы</vt:lpstr>
      <vt:lpstr>Презентация PowerPoint</vt:lpstr>
      <vt:lpstr>Основное сырье для колбас</vt:lpstr>
      <vt:lpstr>Дополнительное сырье для колбас</vt:lpstr>
      <vt:lpstr>Презентация PowerPoint</vt:lpstr>
      <vt:lpstr>Колбасные оболочки выполняют ряд общих функций:</vt:lpstr>
      <vt:lpstr>Презентация PowerPoint</vt:lpstr>
      <vt:lpstr>Презентация PowerPoint</vt:lpstr>
      <vt:lpstr>Презентация PowerPoint</vt:lpstr>
      <vt:lpstr>Презентация PowerPoint</vt:lpstr>
      <vt:lpstr>Химический состав </vt:lpstr>
      <vt:lpstr>Презентация PowerPoint</vt:lpstr>
      <vt:lpstr>Производство</vt:lpstr>
      <vt:lpstr>Презентация PowerPoint</vt:lpstr>
      <vt:lpstr>Презентация PowerPoint</vt:lpstr>
      <vt:lpstr>Вареные колбасные изделия</vt:lpstr>
      <vt:lpstr>Вареные колбасы</vt:lpstr>
      <vt:lpstr>Вареные колбасы</vt:lpstr>
      <vt:lpstr>Мясные хлебы</vt:lpstr>
      <vt:lpstr>Сосиски, сардельки</vt:lpstr>
      <vt:lpstr>Сосиски</vt:lpstr>
      <vt:lpstr>Сосиски </vt:lpstr>
      <vt:lpstr>Сардельки</vt:lpstr>
      <vt:lpstr>Фаршированные и ливерные колбасы</vt:lpstr>
      <vt:lpstr>Фаршированные колбасы</vt:lpstr>
      <vt:lpstr>Ливерные колбасы</vt:lpstr>
      <vt:lpstr>Кровяные колбасы</vt:lpstr>
      <vt:lpstr>Кровяные  колбасы</vt:lpstr>
      <vt:lpstr>Зельцы</vt:lpstr>
      <vt:lpstr>Зельцы</vt:lpstr>
      <vt:lpstr>Полукопченые колбасы</vt:lpstr>
      <vt:lpstr>Полукопченые колбасы</vt:lpstr>
      <vt:lpstr>Презентация PowerPoint</vt:lpstr>
      <vt:lpstr>Сырокопченые колбасы</vt:lpstr>
      <vt:lpstr>Презентация PowerPoint</vt:lpstr>
      <vt:lpstr>Варено-копченые колбасы</vt:lpstr>
      <vt:lpstr>Презентация PowerPoint</vt:lpstr>
      <vt:lpstr>Дефекты колбасных изделий</vt:lpstr>
      <vt:lpstr>Презентация PowerPoint</vt:lpstr>
      <vt:lpstr>Упаковка колбасных изделий</vt:lpstr>
      <vt:lpstr>Хранение колбасных изделий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Семечковые и косточковые плоды. Субтропические и тропические плоды</dc:title>
  <dc:creator>User</dc:creator>
  <cp:lastModifiedBy>Елена Юрченко</cp:lastModifiedBy>
  <cp:revision>338</cp:revision>
  <cp:lastPrinted>2016-11-11T22:37:41Z</cp:lastPrinted>
  <dcterms:created xsi:type="dcterms:W3CDTF">2016-09-23T21:43:30Z</dcterms:created>
  <dcterms:modified xsi:type="dcterms:W3CDTF">2018-10-21T01:46:01Z</dcterms:modified>
</cp:coreProperties>
</file>