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86" r:id="rId3"/>
    <p:sldId id="257" r:id="rId4"/>
    <p:sldId id="272" r:id="rId5"/>
    <p:sldId id="260" r:id="rId6"/>
    <p:sldId id="267" r:id="rId7"/>
    <p:sldId id="261" r:id="rId8"/>
    <p:sldId id="268" r:id="rId9"/>
    <p:sldId id="262" r:id="rId10"/>
    <p:sldId id="269" r:id="rId11"/>
    <p:sldId id="263" r:id="rId12"/>
    <p:sldId id="270" r:id="rId13"/>
    <p:sldId id="265" r:id="rId14"/>
    <p:sldId id="266" r:id="rId15"/>
    <p:sldId id="264" r:id="rId16"/>
    <p:sldId id="259" r:id="rId17"/>
    <p:sldId id="273" r:id="rId18"/>
    <p:sldId id="274" r:id="rId19"/>
    <p:sldId id="276" r:id="rId20"/>
    <p:sldId id="277" r:id="rId21"/>
    <p:sldId id="271" r:id="rId22"/>
    <p:sldId id="258" r:id="rId23"/>
    <p:sldId id="275" r:id="rId24"/>
    <p:sldId id="278" r:id="rId25"/>
    <p:sldId id="279" r:id="rId26"/>
    <p:sldId id="280" r:id="rId27"/>
    <p:sldId id="281" r:id="rId28"/>
    <p:sldId id="283" r:id="rId29"/>
    <p:sldId id="282" r:id="rId30"/>
    <p:sldId id="284" r:id="rId31"/>
    <p:sldId id="287" r:id="rId32"/>
    <p:sldId id="285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9A63-4552-4E62-B50C-F00F3B56976E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8A884-A54F-4CEA-BE85-3803FEFA2F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9A63-4552-4E62-B50C-F00F3B56976E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8A884-A54F-4CEA-BE85-3803FEFA2FF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9A63-4552-4E62-B50C-F00F3B56976E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8A884-A54F-4CEA-BE85-3803FEFA2F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9A63-4552-4E62-B50C-F00F3B56976E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8A884-A54F-4CEA-BE85-3803FEFA2FF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9A63-4552-4E62-B50C-F00F3B56976E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8A884-A54F-4CEA-BE85-3803FEFA2F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9A63-4552-4E62-B50C-F00F3B56976E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8A884-A54F-4CEA-BE85-3803FEFA2F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9A63-4552-4E62-B50C-F00F3B56976E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8A884-A54F-4CEA-BE85-3803FEFA2F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9A63-4552-4E62-B50C-F00F3B56976E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8A884-A54F-4CEA-BE85-3803FEFA2FFD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9A63-4552-4E62-B50C-F00F3B56976E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8A884-A54F-4CEA-BE85-3803FEFA2FF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9A63-4552-4E62-B50C-F00F3B56976E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8A884-A54F-4CEA-BE85-3803FEFA2F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49A63-4552-4E62-B50C-F00F3B56976E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8A884-A54F-4CEA-BE85-3803FEFA2FFD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F2C49A63-4552-4E62-B50C-F00F3B56976E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4E8A884-A54F-4CEA-BE85-3803FEFA2FF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Диетические хлебобулочные изделия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1235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</a:t>
            </a:r>
            <a:r>
              <a:rPr lang="ru-RU" sz="2800" dirty="0" smtClean="0"/>
              <a:t>Изучить материал «Диетические хлебобулочные изделия»</a:t>
            </a:r>
          </a:p>
          <a:p>
            <a:r>
              <a:rPr lang="ru-RU" sz="2800" dirty="0" smtClean="0"/>
              <a:t>2. В тетради составить схему диетических хлебобулочных изделий согласно деления их на группы.</a:t>
            </a:r>
          </a:p>
          <a:p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3469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Это изделия, предназначенные для лечебного и профилактического питания.</a:t>
            </a:r>
          </a:p>
          <a:p>
            <a:pPr marL="0" indent="0">
              <a:buNone/>
            </a:pPr>
            <a:r>
              <a:rPr lang="ru-RU" u="sng" dirty="0" smtClean="0"/>
              <a:t>Отличия:</a:t>
            </a:r>
          </a:p>
          <a:p>
            <a:r>
              <a:rPr lang="ru-RU" dirty="0" smtClean="0"/>
              <a:t>химический состав, </a:t>
            </a:r>
          </a:p>
          <a:p>
            <a:r>
              <a:rPr lang="ru-RU" dirty="0" smtClean="0"/>
              <a:t>энергетическая ценность</a:t>
            </a:r>
          </a:p>
          <a:p>
            <a:r>
              <a:rPr lang="ru-RU" dirty="0" smtClean="0"/>
              <a:t>физические свойства.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Диетические хлебобулочные изделия 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789039"/>
            <a:ext cx="4277081" cy="26862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3824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Диетические хлебобулочные изделия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76654" y="2679192"/>
            <a:ext cx="4039361" cy="3486112"/>
          </a:xfrm>
        </p:spPr>
        <p:txBody>
          <a:bodyPr/>
          <a:lstStyle/>
          <a:p>
            <a:r>
              <a:rPr lang="ru-RU" b="1" dirty="0"/>
              <a:t>Для лечебного питания</a:t>
            </a:r>
          </a:p>
          <a:p>
            <a:r>
              <a:rPr lang="ru-RU" dirty="0"/>
              <a:t>Включают в рацион питания лиц , страдающих конкретными заболеваниями</a:t>
            </a:r>
          </a:p>
          <a:p>
            <a:r>
              <a:rPr lang="ru-RU" dirty="0"/>
              <a:t>8 групп 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600" b="1" dirty="0"/>
              <a:t>Для профилактического питания</a:t>
            </a:r>
          </a:p>
          <a:p>
            <a:r>
              <a:rPr lang="ru-RU" sz="2600" dirty="0"/>
              <a:t>Разрабатываются для населения экологически неблагоприятных регионов</a:t>
            </a:r>
          </a:p>
          <a:p>
            <a:r>
              <a:rPr lang="ru-RU" sz="2600" dirty="0"/>
              <a:t>Предназначены для профилактики различных заболеваний</a:t>
            </a:r>
          </a:p>
          <a:p>
            <a:r>
              <a:rPr lang="ru-RU" sz="2600" dirty="0"/>
              <a:t>5 групп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1407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2852936"/>
            <a:ext cx="7416824" cy="3240360"/>
          </a:xfrm>
        </p:spPr>
        <p:txBody>
          <a:bodyPr>
            <a:normAutofit/>
          </a:bodyPr>
          <a:lstStyle/>
          <a:p>
            <a:r>
              <a:rPr lang="ru-RU" b="1" dirty="0"/>
              <a:t>Бессолевые хлебобулочные изделия. </a:t>
            </a:r>
            <a:r>
              <a:rPr lang="ru-RU" dirty="0"/>
              <a:t>Предназначены для лиц с заболеваниями почек, сердечно-сосудистой системы, </a:t>
            </a:r>
            <a:r>
              <a:rPr lang="ru-RU" dirty="0" smtClean="0"/>
              <a:t>гипертонии и лиц находящихся на лечении гормонотерапией и  </a:t>
            </a:r>
            <a:r>
              <a:rPr lang="ru-RU" dirty="0"/>
              <a:t>других нарушениях, </a:t>
            </a:r>
            <a:r>
              <a:rPr lang="ru-RU" dirty="0" smtClean="0"/>
              <a:t>требующих </a:t>
            </a:r>
            <a:r>
              <a:rPr lang="ru-RU" dirty="0"/>
              <a:t>ограничения соли в пище</a:t>
            </a:r>
            <a:r>
              <a:rPr lang="ru-RU" dirty="0" smtClean="0"/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 группа</a:t>
            </a:r>
            <a:br>
              <a:rPr lang="ru-RU" dirty="0" smtClean="0"/>
            </a:br>
            <a:r>
              <a:rPr lang="ru-RU" dirty="0" smtClean="0"/>
              <a:t> для лечебного питания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9990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71600" y="2564904"/>
            <a:ext cx="7408333" cy="3450696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Ахлоридный хлеб готовят из муки 1-го сорта, заменяя воду молочной сывороткой, улучшающей вкусовые достоинства продукта; </a:t>
            </a:r>
            <a:endParaRPr lang="ru-RU" dirty="0" smtClean="0"/>
          </a:p>
          <a:p>
            <a:r>
              <a:rPr lang="ru-RU" dirty="0" smtClean="0"/>
              <a:t>Хлеб </a:t>
            </a:r>
            <a:r>
              <a:rPr lang="ru-RU" dirty="0"/>
              <a:t>обдирный бессолевой выпекают из смеси муки ржаной обдирной (90%) и пшеничной 1-го сорта (10%), тесто также замешивают на молочной сыворотке</a:t>
            </a:r>
            <a:r>
              <a:rPr lang="ru-RU" dirty="0" smtClean="0"/>
              <a:t>;</a:t>
            </a:r>
          </a:p>
          <a:p>
            <a:r>
              <a:rPr lang="ru-RU" dirty="0" smtClean="0"/>
              <a:t>Сухари </a:t>
            </a:r>
            <a:r>
              <a:rPr lang="ru-RU" dirty="0"/>
              <a:t>и сушки ахлоридные вырабатывают из муки пшеничной 1-го сорта на молочной сыворотке.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Ассортимент </a:t>
            </a:r>
            <a:br>
              <a:rPr lang="ru-RU" dirty="0" smtClean="0"/>
            </a:br>
            <a:r>
              <a:rPr lang="ru-RU" dirty="0" smtClean="0"/>
              <a:t>1 группы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6630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Хлебобулочные изделия с пониженной </a:t>
            </a:r>
            <a:r>
              <a:rPr lang="ru-RU" b="1" dirty="0" smtClean="0"/>
              <a:t>кислотностью</a:t>
            </a:r>
          </a:p>
          <a:p>
            <a:r>
              <a:rPr lang="ru-RU" dirty="0" smtClean="0"/>
              <a:t>Рекомендуются </a:t>
            </a:r>
            <a:r>
              <a:rPr lang="ru-RU" dirty="0"/>
              <a:t>при язвенной болезни и </a:t>
            </a:r>
            <a:r>
              <a:rPr lang="ru-RU" dirty="0" err="1"/>
              <a:t>гиперацидном</a:t>
            </a:r>
            <a:r>
              <a:rPr lang="ru-RU" dirty="0"/>
              <a:t> гастрите.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2 </a:t>
            </a:r>
            <a:r>
              <a:rPr lang="ru-RU" dirty="0"/>
              <a:t>группа 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для </a:t>
            </a:r>
            <a:r>
              <a:rPr lang="ru-RU" dirty="0"/>
              <a:t>лечебного питания</a:t>
            </a:r>
          </a:p>
        </p:txBody>
      </p:sp>
    </p:spTree>
    <p:extLst>
      <p:ext uri="{BB962C8B-B14F-4D97-AF65-F5344CB8AC3E}">
        <p14:creationId xmlns:p14="http://schemas.microsoft.com/office/powerpoint/2010/main" val="3459482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55576" y="2276872"/>
            <a:ext cx="7848871" cy="43924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u="sng" dirty="0"/>
              <a:t>К этой группе относятся </a:t>
            </a:r>
            <a:endParaRPr lang="ru-RU" u="sng" dirty="0" smtClean="0"/>
          </a:p>
          <a:p>
            <a:r>
              <a:rPr lang="ru-RU" dirty="0" smtClean="0"/>
              <a:t>Булочки </a:t>
            </a:r>
            <a:r>
              <a:rPr lang="ru-RU" dirty="0"/>
              <a:t>с пониженной кислотностью из муки 1-го сорта с добавлением 2 кг сахара на 100 кг муки. Кислотность готового изделия 2,0°; </a:t>
            </a:r>
            <a:endParaRPr lang="ru-RU" dirty="0" smtClean="0"/>
          </a:p>
          <a:p>
            <a:r>
              <a:rPr lang="ru-RU" dirty="0" smtClean="0"/>
              <a:t>Молочные булочки - из муки высшего сорта, тесто замешивают </a:t>
            </a:r>
            <a:r>
              <a:rPr lang="ru-RU" dirty="0"/>
              <a:t>на цельном молоке. Кислотность изделий не более 3 %. </a:t>
            </a:r>
            <a:endParaRPr lang="ru-RU" dirty="0" smtClean="0"/>
          </a:p>
          <a:p>
            <a:r>
              <a:rPr lang="ru-RU" dirty="0" smtClean="0"/>
              <a:t>Сухари </a:t>
            </a:r>
            <a:r>
              <a:rPr lang="ru-RU" dirty="0"/>
              <a:t>пониженной кислотности выпекают из муки 1-го сорта, простого по рецептуре теста; кислотность готовых изделий не должна превышать 3 °н.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Ассортимент </a:t>
            </a:r>
            <a:br>
              <a:rPr lang="ru-RU" dirty="0" smtClean="0"/>
            </a:br>
            <a:r>
              <a:rPr lang="ru-RU" dirty="0" smtClean="0"/>
              <a:t>2 группы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5202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420888"/>
            <a:ext cx="7660373" cy="41044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Хлебобулочные изделия с пониженным содержанием углеводов </a:t>
            </a:r>
            <a:r>
              <a:rPr lang="ru-RU" dirty="0"/>
              <a:t>(в том числе крахмала</a:t>
            </a:r>
            <a:r>
              <a:rPr lang="ru-RU" dirty="0" smtClean="0"/>
              <a:t>)</a:t>
            </a:r>
          </a:p>
          <a:p>
            <a:r>
              <a:rPr lang="ru-RU" dirty="0" smtClean="0"/>
              <a:t>Рекомендуются больным </a:t>
            </a:r>
            <a:r>
              <a:rPr lang="ru-RU" dirty="0"/>
              <a:t>сахарным </a:t>
            </a:r>
            <a:r>
              <a:rPr lang="ru-RU" dirty="0" smtClean="0"/>
              <a:t>диабетом, при ревматизме, при ожирении, при ожоговых травмах, т.к.  содержат </a:t>
            </a:r>
            <a:r>
              <a:rPr lang="ru-RU" dirty="0"/>
              <a:t>повышенное количество </a:t>
            </a:r>
            <a:r>
              <a:rPr lang="ru-RU" dirty="0" smtClean="0"/>
              <a:t>белка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Рецептуры отличаются пониженным содержанием углеводов (клейковина сухая или сырая, отруби и т.д., а также снижена дозировка муки)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3 </a:t>
            </a:r>
            <a:r>
              <a:rPr lang="ru-RU" dirty="0"/>
              <a:t>группа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для </a:t>
            </a:r>
            <a:r>
              <a:rPr lang="ru-RU" dirty="0"/>
              <a:t>лечебного </a:t>
            </a:r>
            <a:r>
              <a:rPr lang="ru-RU" dirty="0" smtClean="0"/>
              <a:t>питания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3519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Хлеб </a:t>
            </a:r>
            <a:r>
              <a:rPr lang="ru-RU" dirty="0" err="1"/>
              <a:t>белково</a:t>
            </a:r>
            <a:r>
              <a:rPr lang="ru-RU" dirty="0"/>
              <a:t>-пшеничный, состоящий из 75 % клейковины и 25 % пшеничной муки высшего сорта с добавлением дрожжей, жира и </a:t>
            </a:r>
            <a:r>
              <a:rPr lang="ru-RU" dirty="0" smtClean="0"/>
              <a:t>соли</a:t>
            </a:r>
          </a:p>
          <a:p>
            <a:r>
              <a:rPr lang="ru-RU" dirty="0" smtClean="0"/>
              <a:t>Хлеб </a:t>
            </a:r>
            <a:r>
              <a:rPr lang="ru-RU" dirty="0" err="1"/>
              <a:t>белково</a:t>
            </a:r>
            <a:r>
              <a:rPr lang="ru-RU" dirty="0"/>
              <a:t>-отрубной выпекают из 80 % клейковины и 20 % отрубей, предварительно отмытых от остатков крахмала. В тесто также добавляют жир, </a:t>
            </a:r>
            <a:r>
              <a:rPr lang="ru-RU" dirty="0" smtClean="0"/>
              <a:t>соль</a:t>
            </a:r>
          </a:p>
          <a:p>
            <a:r>
              <a:rPr lang="ru-RU" dirty="0" smtClean="0"/>
              <a:t>Хлеб ржаной диабетический</a:t>
            </a:r>
            <a:endParaRPr lang="ru-RU" dirty="0"/>
          </a:p>
          <a:p>
            <a:r>
              <a:rPr lang="ru-RU" dirty="0" smtClean="0"/>
              <a:t>Булочки с добавлением яичного белка</a:t>
            </a: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Ассортимент</a:t>
            </a:r>
            <a:br>
              <a:rPr lang="ru-RU" dirty="0" smtClean="0"/>
            </a:br>
            <a:r>
              <a:rPr lang="ru-RU" dirty="0" smtClean="0"/>
              <a:t>3 группы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3648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Хлебобулочные изделия с пониженным содержанием белка (безбелковые </a:t>
            </a:r>
            <a:r>
              <a:rPr lang="ru-RU" b="1" dirty="0" smtClean="0"/>
              <a:t>изделия)</a:t>
            </a:r>
            <a:endParaRPr lang="ru-RU" dirty="0"/>
          </a:p>
          <a:p>
            <a:r>
              <a:rPr lang="ru-RU" dirty="0" smtClean="0"/>
              <a:t>Рекомендуются при </a:t>
            </a:r>
            <a:r>
              <a:rPr lang="ru-RU" dirty="0"/>
              <a:t>хронической почечной недостаточностью </a:t>
            </a:r>
            <a:r>
              <a:rPr lang="ru-RU" dirty="0" smtClean="0"/>
              <a:t>при сердечно-сосудистых заболеваниях (с отечностью) и др. заболеваниях, </a:t>
            </a:r>
            <a:r>
              <a:rPr lang="ru-RU" dirty="0"/>
              <a:t>связанными с нарушением белкового обмена. 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В рецептурах этих изделий муку заменяют крахмалом сухим или сырым. Соль не добавляется.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4 </a:t>
            </a:r>
            <a:r>
              <a:rPr lang="ru-RU" dirty="0"/>
              <a:t>группа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для </a:t>
            </a:r>
            <a:r>
              <a:rPr lang="ru-RU" dirty="0"/>
              <a:t>лечебного питания</a:t>
            </a:r>
          </a:p>
        </p:txBody>
      </p:sp>
    </p:spTree>
    <p:extLst>
      <p:ext uri="{BB962C8B-B14F-4D97-AF65-F5344CB8AC3E}">
        <p14:creationId xmlns:p14="http://schemas.microsoft.com/office/powerpoint/2010/main" val="3615351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Хлеб </a:t>
            </a:r>
            <a:r>
              <a:rPr lang="ru-RU" dirty="0"/>
              <a:t>безбелковый бессолевой выпекают из кукурузного крахмала (91,4 %) и муки ржаной обойной (8,6 %) или из пшеничного крахмала и ржаной обойной муки. Тесто для этих изделий также готовят на дрожжах, в рецептуру вводят сахар, сливочное масло, витамины.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Ассортимент </a:t>
            </a:r>
            <a:br>
              <a:rPr lang="ru-RU" dirty="0" smtClean="0"/>
            </a:br>
            <a:r>
              <a:rPr lang="ru-RU" dirty="0" smtClean="0"/>
              <a:t>4 группы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71016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675466"/>
            <a:ext cx="7588365" cy="399389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/>
              <a:t>Хлебобулочные изделия с повышенным содержанием йода.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Для </a:t>
            </a:r>
            <a:r>
              <a:rPr lang="ru-RU" dirty="0"/>
              <a:t>предупреждения и лечения заболеваний щитовидной </a:t>
            </a:r>
            <a:r>
              <a:rPr lang="ru-RU" dirty="0" smtClean="0"/>
              <a:t>железы, сердечно-сосудистой системы </a:t>
            </a:r>
            <a:r>
              <a:rPr lang="ru-RU" dirty="0"/>
              <a:t>и </a:t>
            </a:r>
            <a:r>
              <a:rPr lang="ru-RU" dirty="0" smtClean="0"/>
              <a:t>атеросклероза.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В рецептуру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хлебных изделий рекомендуется вводить высушенную и измельченную в порошок морскую капусту (ламинарию). В порошке содержится значительное количество йода в виде органических соединений и других микроэлементов, а также витамины С, Е, группы В и др.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5 группа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для </a:t>
            </a:r>
            <a:r>
              <a:rPr lang="ru-RU" dirty="0"/>
              <a:t>лечебного питания</a:t>
            </a:r>
          </a:p>
        </p:txBody>
      </p:sp>
    </p:spTree>
    <p:extLst>
      <p:ext uri="{BB962C8B-B14F-4D97-AF65-F5344CB8AC3E}">
        <p14:creationId xmlns:p14="http://schemas.microsoft.com/office/powerpoint/2010/main" val="10329906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Хлебцы отрубные с лецитином и морской капустой выпекают из смеси муки 1-го сорта (58%), пшеничных отрубей (40%) и порошка морской капусты (2 %). В тесто добавляют также </a:t>
            </a:r>
            <a:r>
              <a:rPr lang="ru-RU" dirty="0" err="1"/>
              <a:t>фосфатидный</a:t>
            </a:r>
            <a:r>
              <a:rPr lang="ru-RU" dirty="0"/>
              <a:t> концентрат (10%) и сухое обезжиренное молоко 0</a:t>
            </a:r>
            <a:r>
              <a:rPr lang="ru-RU" dirty="0" smtClean="0"/>
              <a:t>%).</a:t>
            </a:r>
          </a:p>
          <a:p>
            <a:r>
              <a:rPr lang="ru-RU" dirty="0" smtClean="0"/>
              <a:t>Хлеб «Соловецкий»</a:t>
            </a:r>
          </a:p>
          <a:p>
            <a:r>
              <a:rPr lang="ru-RU" dirty="0" smtClean="0"/>
              <a:t>Батоны йодированные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Ассортимент  </a:t>
            </a:r>
            <a:br>
              <a:rPr lang="ru-RU" dirty="0" smtClean="0"/>
            </a:br>
            <a:r>
              <a:rPr lang="ru-RU" dirty="0" smtClean="0"/>
              <a:t>5 группы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92100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Хлебобулочные изделия с соевыми продуктами.</a:t>
            </a:r>
          </a:p>
          <a:p>
            <a:r>
              <a:rPr lang="ru-RU" dirty="0" smtClean="0"/>
              <a:t>Рекомендованы при атеросклерозе, при заболевании желудочно-кишечного тракта (гастрит), язвенной болезни, хронических калитах и </a:t>
            </a:r>
            <a:r>
              <a:rPr lang="ru-RU" dirty="0" err="1" smtClean="0"/>
              <a:t>тд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6 группа</a:t>
            </a:r>
            <a:br>
              <a:rPr lang="ru-RU" dirty="0" smtClean="0"/>
            </a:br>
            <a:r>
              <a:rPr lang="ru-RU" dirty="0" smtClean="0"/>
              <a:t>для </a:t>
            </a:r>
            <a:r>
              <a:rPr lang="ru-RU" dirty="0"/>
              <a:t>лечебного питания</a:t>
            </a:r>
          </a:p>
        </p:txBody>
      </p:sp>
    </p:spTree>
    <p:extLst>
      <p:ext uri="{BB962C8B-B14F-4D97-AF65-F5344CB8AC3E}">
        <p14:creationId xmlns:p14="http://schemas.microsoft.com/office/powerpoint/2010/main" val="36610583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Хлеб диетический ржаной с массой соевой пищевой</a:t>
            </a:r>
          </a:p>
          <a:p>
            <a:r>
              <a:rPr lang="ru-RU" dirty="0" smtClean="0"/>
              <a:t>Хлебцы соевые диетические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Ассортимент </a:t>
            </a:r>
            <a:br>
              <a:rPr lang="ru-RU" dirty="0" smtClean="0"/>
            </a:br>
            <a:r>
              <a:rPr lang="ru-RU" dirty="0" smtClean="0"/>
              <a:t>6 группы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2139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675466"/>
            <a:ext cx="7732381" cy="39218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Хлебобулочные </a:t>
            </a:r>
            <a:r>
              <a:rPr lang="ru-RU" b="1" dirty="0" smtClean="0"/>
              <a:t>изделия с повышенным содержанием пищевых волокон</a:t>
            </a:r>
          </a:p>
          <a:p>
            <a:r>
              <a:rPr lang="ru-RU" dirty="0" smtClean="0"/>
              <a:t>Рекомендуются при ожирении, сердечно-сосудистых заболеваниях, пожилым людям. Пищевые волокна способствуют выведению из организма радионуклидов, тяжелых металлов и др.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Крупка пшеничная дробленая, отруби пшеничные диетические, пшеничные зародышевые хлопья или концентраты пищевых волокон(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метилцеллюлоза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, микрокристаллическая целлюлоза)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7 </a:t>
            </a:r>
            <a:r>
              <a:rPr lang="ru-RU" dirty="0"/>
              <a:t>группа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для </a:t>
            </a:r>
            <a:r>
              <a:rPr lang="ru-RU" dirty="0"/>
              <a:t>лечебного питания</a:t>
            </a:r>
          </a:p>
        </p:txBody>
      </p:sp>
    </p:spTree>
    <p:extLst>
      <p:ext uri="{BB962C8B-B14F-4D97-AF65-F5344CB8AC3E}">
        <p14:creationId xmlns:p14="http://schemas.microsoft.com/office/powerpoint/2010/main" val="7655217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3" y="2492896"/>
            <a:ext cx="8064896" cy="424847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Хлеб Зерновой, который выпекают из смеси пшеничной муки высшего сорта (40 %) и </a:t>
            </a:r>
            <a:r>
              <a:rPr lang="ru-RU" dirty="0" err="1"/>
              <a:t>грубораздробленного</a:t>
            </a:r>
            <a:r>
              <a:rPr lang="ru-RU" dirty="0"/>
              <a:t> зерна пшеницы (60 %); </a:t>
            </a:r>
          </a:p>
          <a:p>
            <a:r>
              <a:rPr lang="ru-RU" dirty="0"/>
              <a:t>Х</a:t>
            </a:r>
            <a:r>
              <a:rPr lang="ru-RU" dirty="0" smtClean="0"/>
              <a:t>леб </a:t>
            </a:r>
            <a:r>
              <a:rPr lang="ru-RU" dirty="0" err="1" smtClean="0"/>
              <a:t>Барвихинский</a:t>
            </a:r>
            <a:r>
              <a:rPr lang="ru-RU" dirty="0" smtClean="0"/>
              <a:t> приготовляют из смеси пшеничной муки </a:t>
            </a:r>
            <a:r>
              <a:rPr lang="ru-RU" dirty="0"/>
              <a:t>высшего сорта (50 %), </a:t>
            </a:r>
            <a:r>
              <a:rPr lang="ru-RU" dirty="0" err="1"/>
              <a:t>грубораздробленного</a:t>
            </a:r>
            <a:r>
              <a:rPr lang="ru-RU" dirty="0"/>
              <a:t> зерна пшеницы (50 %) с добавкой небольшого количества сахара (3 %) и яиц ; </a:t>
            </a:r>
          </a:p>
          <a:p>
            <a:r>
              <a:rPr lang="ru-RU" dirty="0" smtClean="0"/>
              <a:t>Хлеб </a:t>
            </a:r>
            <a:r>
              <a:rPr lang="ru-RU" dirty="0" err="1"/>
              <a:t>Ряугалис</a:t>
            </a:r>
            <a:r>
              <a:rPr lang="ru-RU" dirty="0"/>
              <a:t> - из ржаной обойной муки (40 %) и </a:t>
            </a:r>
            <a:r>
              <a:rPr lang="ru-RU" dirty="0" err="1"/>
              <a:t>грубораздробленного</a:t>
            </a:r>
            <a:r>
              <a:rPr lang="ru-RU" dirty="0"/>
              <a:t> зерна (60 %); </a:t>
            </a:r>
          </a:p>
          <a:p>
            <a:r>
              <a:rPr lang="ru-RU" dirty="0"/>
              <a:t>Докторские хлебцы выпекают из муки высшего сорта с добавлением пшеничных отрубей (20 %), небольшого количества сливочного масла (3 %) и сахара (6 %) </a:t>
            </a:r>
          </a:p>
          <a:p>
            <a:r>
              <a:rPr lang="ru-RU" dirty="0" smtClean="0"/>
              <a:t>Хлебцы пшеничные диетические «Колос» и др.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Ассортимент </a:t>
            </a:r>
            <a:br>
              <a:rPr lang="ru-RU" dirty="0" smtClean="0"/>
            </a:br>
            <a:r>
              <a:rPr lang="ru-RU" dirty="0" smtClean="0"/>
              <a:t>7 группы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66606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Хлебобулочные изделия с добавлением лецитина </a:t>
            </a:r>
            <a:endParaRPr lang="ru-RU" b="1" dirty="0" smtClean="0"/>
          </a:p>
          <a:p>
            <a:pPr marL="0" indent="0">
              <a:buNone/>
            </a:pPr>
            <a:r>
              <a:rPr lang="ru-RU" dirty="0" smtClean="0"/>
              <a:t>в </a:t>
            </a:r>
            <a:r>
              <a:rPr lang="ru-RU" dirty="0"/>
              <a:t>виде </a:t>
            </a:r>
            <a:r>
              <a:rPr lang="ru-RU" dirty="0" err="1"/>
              <a:t>фосфатидного</a:t>
            </a:r>
            <a:r>
              <a:rPr lang="ru-RU" dirty="0"/>
              <a:t> концентрата, в состав которого входят полиненасыщенные жирные кислоты, </a:t>
            </a:r>
            <a:r>
              <a:rPr lang="ru-RU" dirty="0" err="1"/>
              <a:t>липотропные</a:t>
            </a:r>
            <a:r>
              <a:rPr lang="ru-RU" dirty="0"/>
              <a:t> вещества и </a:t>
            </a:r>
            <a:r>
              <a:rPr lang="ru-RU" dirty="0" smtClean="0"/>
              <a:t>витамины. </a:t>
            </a:r>
          </a:p>
          <a:p>
            <a:pPr marL="0" indent="0">
              <a:buNone/>
            </a:pPr>
            <a:r>
              <a:rPr lang="ru-RU" dirty="0" smtClean="0"/>
              <a:t>Рекомендуют </a:t>
            </a:r>
            <a:r>
              <a:rPr lang="ru-RU" dirty="0"/>
              <a:t>при атеросклерозе, заболевании печени, нервном истощении, ожирении.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В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рецептуру этой группы изделий вводятся отруби, усиливающие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перистальтику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кишечника.</a:t>
            </a:r>
            <a:r>
              <a:rPr lang="ru-RU" dirty="0"/>
              <a:t>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8 </a:t>
            </a:r>
            <a:r>
              <a:rPr lang="ru-RU" dirty="0"/>
              <a:t>группа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для </a:t>
            </a:r>
            <a:r>
              <a:rPr lang="ru-RU" dirty="0"/>
              <a:t>лечебного питания</a:t>
            </a:r>
          </a:p>
        </p:txBody>
      </p:sp>
    </p:spTree>
    <p:extLst>
      <p:ext uri="{BB962C8B-B14F-4D97-AF65-F5344CB8AC3E}">
        <p14:creationId xmlns:p14="http://schemas.microsoft.com/office/powerpoint/2010/main" val="28632045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55576" y="2463078"/>
            <a:ext cx="7848872" cy="4392488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Хлебцы </a:t>
            </a:r>
            <a:r>
              <a:rPr lang="ru-RU" dirty="0"/>
              <a:t>отрубные с лецитином, </a:t>
            </a:r>
            <a:r>
              <a:rPr lang="ru-RU" dirty="0" smtClean="0"/>
              <a:t>выпекают </a:t>
            </a:r>
            <a:r>
              <a:rPr lang="ru-RU" dirty="0"/>
              <a:t>из пшеничной муки 1-го сорта (60 %), пшеничных отрубей (40 %), с добавкой </a:t>
            </a:r>
            <a:r>
              <a:rPr lang="ru-RU" dirty="0" err="1"/>
              <a:t>фосфатидного</a:t>
            </a:r>
            <a:r>
              <a:rPr lang="ru-RU" dirty="0"/>
              <a:t> концентрата (17%) и сухого обезжиренного молока. </a:t>
            </a:r>
            <a:endParaRPr lang="ru-RU" dirty="0" smtClean="0"/>
          </a:p>
          <a:p>
            <a:r>
              <a:rPr lang="ru-RU" dirty="0" smtClean="0"/>
              <a:t>Булочки </a:t>
            </a:r>
            <a:r>
              <a:rPr lang="ru-RU" dirty="0"/>
              <a:t>диетические с лецитином и булочки диетические с лецитином сладкие изготовляют из смеси равных количеств пшеничной муки 1-го сорта и соевой дезодорированной необезжиренной муки с добавкой </a:t>
            </a:r>
            <a:r>
              <a:rPr lang="ru-RU" dirty="0" err="1"/>
              <a:t>фосфатидного</a:t>
            </a:r>
            <a:r>
              <a:rPr lang="ru-RU" dirty="0"/>
              <a:t> концентрата (15%), сухого обезжиренного молока (8%), </a:t>
            </a:r>
            <a:r>
              <a:rPr lang="ru-RU" dirty="0" smtClean="0"/>
              <a:t>сахара. </a:t>
            </a:r>
          </a:p>
          <a:p>
            <a:r>
              <a:rPr lang="ru-RU" dirty="0" err="1" smtClean="0"/>
              <a:t>Роглики</a:t>
            </a:r>
            <a:r>
              <a:rPr lang="ru-RU" dirty="0" smtClean="0"/>
              <a:t> </a:t>
            </a:r>
            <a:r>
              <a:rPr lang="ru-RU" dirty="0"/>
              <a:t>Здоровье выпекают из смеси муки пшеничной обойной (40 %) и 1-го сорта (60 %); тесто замешивают на молочной сыворотке с добавкой растительного масла и лецитина. </a:t>
            </a:r>
            <a:endParaRPr lang="ru-RU" dirty="0" smtClean="0"/>
          </a:p>
          <a:p>
            <a:r>
              <a:rPr lang="ru-RU" dirty="0" smtClean="0"/>
              <a:t>Хлеб </a:t>
            </a:r>
            <a:r>
              <a:rPr lang="ru-RU" dirty="0"/>
              <a:t>и батоны Амурские, содержащие соевую необезжиренную муку.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Ассортимент </a:t>
            </a:r>
            <a:br>
              <a:rPr lang="ru-RU" dirty="0" smtClean="0"/>
            </a:br>
            <a:r>
              <a:rPr lang="ru-RU" dirty="0" smtClean="0"/>
              <a:t>8 группы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88413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7584" y="2564904"/>
            <a:ext cx="7408333" cy="345069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/>
              <a:t>Хлебобулочные изделия с повышенным содержанием балластных веществ</a:t>
            </a:r>
            <a:r>
              <a:rPr lang="ru-RU" b="1" dirty="0" smtClean="0"/>
              <a:t>.</a:t>
            </a:r>
          </a:p>
          <a:p>
            <a:r>
              <a:rPr lang="ru-RU" dirty="0" smtClean="0"/>
              <a:t>Рекомендовано с целью предупреждения атеросклероза, ишемической болезни сердца, гипертонии, ожирения, диабета, пониженной моторики кишечника.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В рецептуру входят отруби пшеничные диетические, крупка пшеничная дробленая, порошковая микрокристаллическая целлюлоза.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 группа</a:t>
            </a:r>
            <a:br>
              <a:rPr lang="ru-RU" dirty="0" smtClean="0"/>
            </a:br>
            <a:r>
              <a:rPr lang="ru-RU" dirty="0" smtClean="0"/>
              <a:t>для профилактического питания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04864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5" y="2564904"/>
            <a:ext cx="7812856" cy="356125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 Хлеб ржано-пшеничный зерновой половецкий и суворовский;</a:t>
            </a:r>
          </a:p>
          <a:p>
            <a:pPr marL="0" indent="0">
              <a:buNone/>
            </a:pPr>
            <a:r>
              <a:rPr lang="ru-RU" dirty="0" smtClean="0"/>
              <a:t>Хлеб пшеничный зерновой самарский и рождественский; </a:t>
            </a:r>
          </a:p>
          <a:p>
            <a:pPr marL="0" indent="0">
              <a:buNone/>
            </a:pPr>
            <a:r>
              <a:rPr lang="ru-RU" dirty="0" smtClean="0"/>
              <a:t>Хлебцы пшеничные зерновые </a:t>
            </a:r>
            <a:r>
              <a:rPr lang="ru-RU" dirty="0" err="1" smtClean="0"/>
              <a:t>новокуйбышевские</a:t>
            </a:r>
            <a:r>
              <a:rPr lang="ru-RU" dirty="0" smtClean="0"/>
              <a:t>; </a:t>
            </a:r>
          </a:p>
          <a:p>
            <a:pPr marL="0" indent="0">
              <a:buNone/>
            </a:pPr>
            <a:r>
              <a:rPr lang="ru-RU" dirty="0" smtClean="0"/>
              <a:t>Булки зерновые приволжские и вознесенские;</a:t>
            </a:r>
          </a:p>
          <a:p>
            <a:pPr marL="0" indent="0">
              <a:buNone/>
            </a:pPr>
            <a:r>
              <a:rPr lang="ru-RU" dirty="0" smtClean="0"/>
              <a:t>Булочка и хлеб  с отрубями;</a:t>
            </a:r>
          </a:p>
          <a:p>
            <a:pPr marL="0" indent="0">
              <a:buNone/>
            </a:pPr>
            <a:r>
              <a:rPr lang="ru-RU" dirty="0" smtClean="0"/>
              <a:t>Хлебцы пшеничные пермские и булка кемеровская с порошковой микрокристаллической целлюлозой</a:t>
            </a:r>
          </a:p>
          <a:p>
            <a:pPr marL="0" indent="0">
              <a:buNone/>
            </a:pPr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Ассортимент</a:t>
            </a:r>
            <a:br>
              <a:rPr lang="ru-RU" dirty="0" smtClean="0"/>
            </a:br>
            <a:r>
              <a:rPr lang="ru-RU" dirty="0" smtClean="0"/>
              <a:t> 1 группы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43456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/>
              <a:t>Хлебобулочные изделия с использованием диспергированного зерна</a:t>
            </a:r>
          </a:p>
          <a:p>
            <a:r>
              <a:rPr lang="ru-RU" dirty="0" smtClean="0"/>
              <a:t>Рекомендуются для профилактики сердечно-сосудистых заболеваний, ожирения, диабета, </a:t>
            </a:r>
            <a:r>
              <a:rPr lang="ru-RU" dirty="0" err="1" smtClean="0"/>
              <a:t>дискенезии</a:t>
            </a:r>
            <a:r>
              <a:rPr lang="ru-RU" dirty="0" smtClean="0"/>
              <a:t> кишечника; для населения регионов с повышенным загрязнением окружающей среды.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Изделия производят из целого зерна путем применения специальной технологии.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2 </a:t>
            </a:r>
            <a:r>
              <a:rPr lang="ru-RU" dirty="0" smtClean="0"/>
              <a:t>группа</a:t>
            </a:r>
            <a:br>
              <a:rPr lang="ru-RU" dirty="0" smtClean="0"/>
            </a:br>
            <a:r>
              <a:rPr lang="ru-RU" dirty="0" smtClean="0"/>
              <a:t>для профилактического </a:t>
            </a:r>
            <a:r>
              <a:rPr lang="ru-RU" dirty="0"/>
              <a:t>питания </a:t>
            </a:r>
          </a:p>
        </p:txBody>
      </p:sp>
    </p:spTree>
    <p:extLst>
      <p:ext uri="{BB962C8B-B14F-4D97-AF65-F5344CB8AC3E}">
        <p14:creationId xmlns:p14="http://schemas.microsoft.com/office/powerpoint/2010/main" val="5666093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Хлеб из диспергированного зерна ржи и пшеницы</a:t>
            </a:r>
          </a:p>
          <a:p>
            <a:r>
              <a:rPr lang="ru-RU" dirty="0" smtClean="0"/>
              <a:t>Хлеб семеновский</a:t>
            </a:r>
          </a:p>
          <a:p>
            <a:r>
              <a:rPr lang="ru-RU" dirty="0" smtClean="0"/>
              <a:t>Хлеб </a:t>
            </a:r>
            <a:r>
              <a:rPr lang="ru-RU" dirty="0" err="1" smtClean="0"/>
              <a:t>соколовский</a:t>
            </a:r>
            <a:endParaRPr lang="ru-RU" dirty="0" smtClean="0"/>
          </a:p>
          <a:p>
            <a:r>
              <a:rPr lang="ru-RU" dirty="0" smtClean="0"/>
              <a:t>Булки с диспергированным зерном пшеницы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Ассортимент </a:t>
            </a:r>
            <a:br>
              <a:rPr lang="ru-RU" dirty="0" smtClean="0"/>
            </a:br>
            <a:r>
              <a:rPr lang="ru-RU" dirty="0" smtClean="0"/>
              <a:t>2 группы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64358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675466"/>
            <a:ext cx="7588365" cy="3849877"/>
          </a:xfrm>
        </p:spPr>
        <p:txBody>
          <a:bodyPr>
            <a:normAutofit/>
          </a:bodyPr>
          <a:lstStyle/>
          <a:p>
            <a:r>
              <a:rPr lang="ru-RU" b="1" dirty="0" smtClean="0"/>
              <a:t>Хлебобулочные изделия с биологически активными добавками (БАД)</a:t>
            </a:r>
          </a:p>
          <a:p>
            <a:r>
              <a:rPr lang="ru-RU" dirty="0" smtClean="0"/>
              <a:t>Рекомендуются для профилактического питания населения в экологически неблагополучных регионах, в том числе с повышенным уровнем радиации, для работников атомных электростанций.</a:t>
            </a:r>
          </a:p>
          <a:p>
            <a:r>
              <a:rPr lang="ru-RU" dirty="0" smtClean="0"/>
              <a:t>В качестве БАД используют препараты бета-каротина, кальция в виде порошка мела, порошка морской капусты (ламинарии)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3 группа</a:t>
            </a:r>
            <a:br>
              <a:rPr lang="ru-RU" dirty="0" smtClean="0"/>
            </a:br>
            <a:r>
              <a:rPr lang="ru-RU" dirty="0"/>
              <a:t> для профилактического питания</a:t>
            </a:r>
          </a:p>
        </p:txBody>
      </p:sp>
    </p:spTree>
    <p:extLst>
      <p:ext uri="{BB962C8B-B14F-4D97-AF65-F5344CB8AC3E}">
        <p14:creationId xmlns:p14="http://schemas.microsoft.com/office/powerpoint/2010/main" val="32460841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Хлеб янтарный и хлеб отрубной с кальцием</a:t>
            </a:r>
          </a:p>
          <a:p>
            <a:r>
              <a:rPr lang="ru-RU" dirty="0" smtClean="0"/>
              <a:t>Изделия хлебобулочные обогащенные бета-каротином: булка утренняя и батон с бета-каротином</a:t>
            </a:r>
          </a:p>
          <a:p>
            <a:r>
              <a:rPr lang="ru-RU" dirty="0" smtClean="0"/>
              <a:t>Изделия хлебобулочные обогащенные кальцием</a:t>
            </a:r>
          </a:p>
          <a:p>
            <a:r>
              <a:rPr lang="ru-RU" dirty="0" smtClean="0"/>
              <a:t>Изделия булочные для детского питания: булочки «Лада», «Аппетитные», «Звездочка»</a:t>
            </a:r>
          </a:p>
          <a:p>
            <a:r>
              <a:rPr lang="ru-RU" dirty="0" smtClean="0"/>
              <a:t>Хлеб мурманский и северный с ламинарией.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Ассортимент </a:t>
            </a:r>
            <a:br>
              <a:rPr lang="ru-RU" dirty="0" smtClean="0"/>
            </a:br>
            <a:r>
              <a:rPr lang="ru-RU" dirty="0" smtClean="0"/>
              <a:t>3 группы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72113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/>
              <a:t>Хлебобулочные изделия с подсластителями</a:t>
            </a:r>
          </a:p>
          <a:p>
            <a:r>
              <a:rPr lang="ru-RU" dirty="0" smtClean="0"/>
              <a:t>Рекомендуются для профилактики ожирения, сахарного диабета, атеросклероза, ишемической болезни сердца.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В этих изделиях сахар полностью или частично заменен низкокалорийными подсластителями на основе сахарина,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сукралозы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и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тд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4 группа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для </a:t>
            </a:r>
            <a:r>
              <a:rPr lang="ru-RU" dirty="0"/>
              <a:t>профилактического питания</a:t>
            </a:r>
          </a:p>
        </p:txBody>
      </p:sp>
    </p:spTree>
    <p:extLst>
      <p:ext uri="{BB962C8B-B14F-4D97-AF65-F5344CB8AC3E}">
        <p14:creationId xmlns:p14="http://schemas.microsoft.com/office/powerpoint/2010/main" val="23380658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Булки волгоградские  пониженной калорийности</a:t>
            </a:r>
          </a:p>
          <a:p>
            <a:r>
              <a:rPr lang="ru-RU" dirty="0" smtClean="0"/>
              <a:t>Сдоба </a:t>
            </a:r>
            <a:r>
              <a:rPr lang="ru-RU" dirty="0" err="1" smtClean="0"/>
              <a:t>троицкая</a:t>
            </a:r>
            <a:endParaRPr lang="ru-RU" dirty="0" smtClean="0"/>
          </a:p>
          <a:p>
            <a:r>
              <a:rPr lang="ru-RU" dirty="0" smtClean="0"/>
              <a:t>Батоны радонежские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Ассортимент</a:t>
            </a:r>
            <a:br>
              <a:rPr lang="ru-RU" dirty="0" smtClean="0"/>
            </a:br>
            <a:r>
              <a:rPr lang="ru-RU" dirty="0" smtClean="0"/>
              <a:t> 4 группы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02479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Хлебобулочные изделия витаминизированные</a:t>
            </a:r>
          </a:p>
          <a:p>
            <a:r>
              <a:rPr lang="ru-RU" dirty="0" smtClean="0"/>
              <a:t>Рекомендуются для ежедневного употребления различным группам населения, особенно занимающимся тяжелым физическим трудом, а также населению экологически неблагополучных регионов.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В приготовлении используют витаминные концентраты и сырьё с высоким содержанием витаминов (пшеничные зародышевые хлопья)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5 </a:t>
            </a:r>
            <a:r>
              <a:rPr lang="ru-RU" dirty="0" smtClean="0"/>
              <a:t>группа</a:t>
            </a:r>
            <a:br>
              <a:rPr lang="ru-RU" dirty="0" smtClean="0"/>
            </a:br>
            <a:r>
              <a:rPr lang="ru-RU" dirty="0" smtClean="0"/>
              <a:t>для </a:t>
            </a:r>
            <a:r>
              <a:rPr lang="ru-RU" dirty="0"/>
              <a:t>профилактического питания</a:t>
            </a:r>
          </a:p>
        </p:txBody>
      </p:sp>
    </p:spTree>
    <p:extLst>
      <p:ext uri="{BB962C8B-B14F-4D97-AF65-F5344CB8AC3E}">
        <p14:creationId xmlns:p14="http://schemas.microsoft.com/office/powerpoint/2010/main" val="10607759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Хлеб «Тонус</a:t>
            </a:r>
          </a:p>
          <a:p>
            <a:r>
              <a:rPr lang="ru-RU" dirty="0" smtClean="0"/>
              <a:t>Хлеб и булочные изделия «Энергия»</a:t>
            </a:r>
          </a:p>
          <a:p>
            <a:r>
              <a:rPr lang="ru-RU" dirty="0" smtClean="0"/>
              <a:t>Булочные изделия «Бодрость</a:t>
            </a:r>
          </a:p>
          <a:p>
            <a:r>
              <a:rPr lang="ru-RU" dirty="0" smtClean="0"/>
              <a:t>Хлеб с  пшеничными зародышевыми хлопьями и др.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Ассортимент </a:t>
            </a:r>
            <a:br>
              <a:rPr lang="ru-RU" dirty="0" smtClean="0"/>
            </a:br>
            <a:r>
              <a:rPr lang="ru-RU" dirty="0" smtClean="0"/>
              <a:t>5 группы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60614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Используемое сырьё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91145"/>
            <a:ext cx="2796132" cy="186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020787"/>
            <a:ext cx="2760391" cy="1840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594" y="4481017"/>
            <a:ext cx="2952327" cy="203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395749"/>
            <a:ext cx="2688384" cy="220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91369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675466"/>
            <a:ext cx="7660373" cy="3849877"/>
          </a:xfrm>
        </p:spPr>
        <p:txBody>
          <a:bodyPr/>
          <a:lstStyle/>
          <a:p>
            <a:r>
              <a:rPr lang="ru-RU" dirty="0" smtClean="0"/>
              <a:t>Приготовление диетических изделий осуществляется в специальных цехах хлебозаводов или в пекарнях.</a:t>
            </a:r>
          </a:p>
          <a:p>
            <a:r>
              <a:rPr lang="ru-RU" dirty="0" smtClean="0"/>
              <a:t>Тесто готовят в основном периодическим способом. </a:t>
            </a:r>
          </a:p>
          <a:p>
            <a:r>
              <a:rPr lang="ru-RU" dirty="0" smtClean="0"/>
              <a:t>Способы представлены в Сборнике рецептур и технологических инструкций по приготовлению диетических и профилактических сортов хлебобулочных изделий.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32843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Другая 6">
      <a:dk1>
        <a:sysClr val="windowText" lastClr="000000"/>
      </a:dk1>
      <a:lt1>
        <a:sysClr val="window" lastClr="FFFFFF"/>
      </a:lt1>
      <a:dk2>
        <a:srgbClr val="073E87"/>
      </a:dk2>
      <a:lt2>
        <a:srgbClr val="217435"/>
      </a:lt2>
      <a:accent1>
        <a:srgbClr val="9CE2AD"/>
      </a:accent1>
      <a:accent2>
        <a:srgbClr val="31AE50"/>
      </a:accent2>
      <a:accent3>
        <a:srgbClr val="217435"/>
      </a:accent3>
      <a:accent4>
        <a:srgbClr val="31AE50"/>
      </a:accent4>
      <a:accent5>
        <a:srgbClr val="9CE2AD"/>
      </a:accent5>
      <a:accent6>
        <a:srgbClr val="9CE2AD"/>
      </a:accent6>
      <a:hlink>
        <a:srgbClr val="31AE50"/>
      </a:hlink>
      <a:folHlink>
        <a:srgbClr val="217435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257</TotalTime>
  <Words>1330</Words>
  <Application>Microsoft Office PowerPoint</Application>
  <PresentationFormat>Экран (4:3)</PresentationFormat>
  <Paragraphs>134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Волна</vt:lpstr>
      <vt:lpstr>Диетические хлебобулочные изделия</vt:lpstr>
      <vt:lpstr>Задания</vt:lpstr>
      <vt:lpstr>Диетические хлебобулочные изделия </vt:lpstr>
      <vt:lpstr>Диетические хлебобулочные изделия </vt:lpstr>
      <vt:lpstr>1 группа  для лечебного питания</vt:lpstr>
      <vt:lpstr>Ассортимент  1 группы</vt:lpstr>
      <vt:lpstr>2 группа   для лечебного питания</vt:lpstr>
      <vt:lpstr>Ассортимент  2 группы</vt:lpstr>
      <vt:lpstr>3 группа  для лечебного питания</vt:lpstr>
      <vt:lpstr>Ассортимент 3 группы</vt:lpstr>
      <vt:lpstr>4 группа  для лечебного питания</vt:lpstr>
      <vt:lpstr>Ассортимент  4 группы</vt:lpstr>
      <vt:lpstr>5 группа  для лечебного питания</vt:lpstr>
      <vt:lpstr>Ассортимент   5 группы</vt:lpstr>
      <vt:lpstr>6 группа для лечебного питания</vt:lpstr>
      <vt:lpstr>Ассортимент  6 группы</vt:lpstr>
      <vt:lpstr>7 группа  для лечебного питания</vt:lpstr>
      <vt:lpstr>Ассортимент  7 группы</vt:lpstr>
      <vt:lpstr>8 группа  для лечебного питания</vt:lpstr>
      <vt:lpstr>Ассортимент  8 группы</vt:lpstr>
      <vt:lpstr>1 группа для профилактического питания</vt:lpstr>
      <vt:lpstr>Ассортимент  1 группы</vt:lpstr>
      <vt:lpstr>2 группа для профилактического питания </vt:lpstr>
      <vt:lpstr>Ассортимент  2 группы</vt:lpstr>
      <vt:lpstr>3 группа  для профилактического питания</vt:lpstr>
      <vt:lpstr>Ассортимент  3 группы </vt:lpstr>
      <vt:lpstr>4 группа  для профилактического питания</vt:lpstr>
      <vt:lpstr>Ассортимент  4 группы</vt:lpstr>
      <vt:lpstr>5 группа для профилактического питания</vt:lpstr>
      <vt:lpstr>Ассортимент  5 группы</vt:lpstr>
      <vt:lpstr>Используемое сырьё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Диетические хлебобулочные изделия</dc:title>
  <dc:creator>cobra.rus@mail.ru</dc:creator>
  <cp:lastModifiedBy>cobra.rus@mail.ru</cp:lastModifiedBy>
  <cp:revision>19</cp:revision>
  <dcterms:created xsi:type="dcterms:W3CDTF">2020-04-27T16:40:40Z</dcterms:created>
  <dcterms:modified xsi:type="dcterms:W3CDTF">2020-04-27T20:57:53Z</dcterms:modified>
</cp:coreProperties>
</file>