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4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5.xml" ContentType="application/vnd.openxmlformats-officedocument.presentationml.notesSlide+xml"/>
  <Override PartName="/ppt/tags/tag109.xml" ContentType="application/vnd.openxmlformats-officedocument.presentationml.tags+xml"/>
  <Override PartName="/ppt/notesSlides/notesSlide6.xml" ContentType="application/vnd.openxmlformats-officedocument.presentationml.notesSlide+xml"/>
  <Override PartName="/ppt/tags/tag110.xml" ContentType="application/vnd.openxmlformats-officedocument.presentationml.tags+xml"/>
  <Override PartName="/ppt/notesSlides/notesSlide7.xml" ContentType="application/vnd.openxmlformats-officedocument.presentationml.notesSlide+xml"/>
  <Override PartName="/ppt/tags/tag111.xml" ContentType="application/vnd.openxmlformats-officedocument.presentationml.tags+xml"/>
  <Override PartName="/ppt/notesSlides/notesSlide8.xml" ContentType="application/vnd.openxmlformats-officedocument.presentationml.notesSlide+xml"/>
  <Override PartName="/ppt/tags/tag112.xml" ContentType="application/vnd.openxmlformats-officedocument.presentationml.tags+xml"/>
  <Override PartName="/ppt/notesSlides/notesSlide9.xml" ContentType="application/vnd.openxmlformats-officedocument.presentationml.notesSlide+xml"/>
  <Override PartName="/ppt/tags/tag113.xml" ContentType="application/vnd.openxmlformats-officedocument.presentationml.tags+xml"/>
  <Override PartName="/ppt/notesSlides/notesSlide10.xml" ContentType="application/vnd.openxmlformats-officedocument.presentationml.notesSlide+xml"/>
  <Override PartName="/ppt/tags/tag114.xml" ContentType="application/vnd.openxmlformats-officedocument.presentationml.tags+xml"/>
  <Override PartName="/ppt/notesSlides/notesSlide11.xml" ContentType="application/vnd.openxmlformats-officedocument.presentationml.notesSlide+xml"/>
  <Override PartName="/ppt/tags/tag115.xml" ContentType="application/vnd.openxmlformats-officedocument.presentationml.tags+xml"/>
  <Override PartName="/ppt/notesSlides/notesSlide12.xml" ContentType="application/vnd.openxmlformats-officedocument.presentationml.notesSlide+xml"/>
  <Override PartName="/ppt/tags/tag116.xml" ContentType="application/vnd.openxmlformats-officedocument.presentationml.tags+xml"/>
  <Override PartName="/ppt/notesSlides/notesSlide13.xml" ContentType="application/vnd.openxmlformats-officedocument.presentationml.notesSlide+xml"/>
  <Override PartName="/ppt/tags/tag117.xml" ContentType="application/vnd.openxmlformats-officedocument.presentationml.tags+xml"/>
  <Override PartName="/ppt/notesSlides/notesSlide14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4"/>
  </p:notesMasterIdLst>
  <p:sldIdLst>
    <p:sldId id="256" r:id="rId3"/>
    <p:sldId id="257" r:id="rId4"/>
    <p:sldId id="280" r:id="rId5"/>
    <p:sldId id="264" r:id="rId6"/>
    <p:sldId id="263" r:id="rId7"/>
    <p:sldId id="265" r:id="rId8"/>
    <p:sldId id="266" r:id="rId9"/>
    <p:sldId id="267" r:id="rId10"/>
    <p:sldId id="269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  <p:sldId id="336" r:id="rId55"/>
    <p:sldId id="337" r:id="rId56"/>
    <p:sldId id="338" r:id="rId57"/>
    <p:sldId id="339" r:id="rId58"/>
    <p:sldId id="340" r:id="rId59"/>
    <p:sldId id="341" r:id="rId60"/>
    <p:sldId id="342" r:id="rId61"/>
    <p:sldId id="343" r:id="rId62"/>
    <p:sldId id="344" r:id="rId63"/>
    <p:sldId id="345" r:id="rId64"/>
    <p:sldId id="346" r:id="rId65"/>
    <p:sldId id="347" r:id="rId66"/>
    <p:sldId id="348" r:id="rId67"/>
    <p:sldId id="349" r:id="rId68"/>
    <p:sldId id="350" r:id="rId69"/>
    <p:sldId id="351" r:id="rId70"/>
    <p:sldId id="352" r:id="rId71"/>
    <p:sldId id="353" r:id="rId72"/>
    <p:sldId id="354" r:id="rId73"/>
    <p:sldId id="355" r:id="rId74"/>
    <p:sldId id="356" r:id="rId75"/>
    <p:sldId id="357" r:id="rId76"/>
    <p:sldId id="358" r:id="rId77"/>
    <p:sldId id="359" r:id="rId78"/>
    <p:sldId id="281" r:id="rId79"/>
    <p:sldId id="286" r:id="rId80"/>
    <p:sldId id="290" r:id="rId81"/>
    <p:sldId id="291" r:id="rId82"/>
    <p:sldId id="292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8" autoAdjust="0"/>
  </p:normalViewPr>
  <p:slideViewPr>
    <p:cSldViewPr>
      <p:cViewPr>
        <p:scale>
          <a:sx n="75" d="100"/>
          <a:sy n="75" d="100"/>
        </p:scale>
        <p:origin x="-100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wmf"/><Relationship Id="rId1" Type="http://schemas.openxmlformats.org/officeDocument/2006/relationships/image" Target="../media/image20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wmf"/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222B5-9DDB-4105-9CD8-245748ED255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51929-894B-4544-933A-5D42613FD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161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0C3E65-2284-47F7-86AB-40C4E828014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F1726F-AE71-4ACE-A370-2C56FB8E40B7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F1726F-AE71-4ACE-A370-2C56FB8E40B7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F1726F-AE71-4ACE-A370-2C56FB8E40B7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37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41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42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43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44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45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46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47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48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3855" y="8684826"/>
            <a:ext cx="2972546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08" tIns="46454" rIns="92908" bIns="46454" anchor="b"/>
          <a:lstStyle/>
          <a:p>
            <a:pPr algn="r" defTabSz="928637"/>
            <a:fld id="{299FF65C-D64D-4102-9F6C-0C9F0462FB8C}" type="slidenum">
              <a:rPr lang="en-US" sz="1200"/>
              <a:pPr algn="r" defTabSz="928637"/>
              <a:t>49</a:t>
            </a:fld>
            <a:endParaRPr lang="en-US" sz="1200" dirty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6763" cy="3432175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7532"/>
            <a:ext cx="5487041" cy="4110632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F1726F-AE71-4ACE-A370-2C56FB8E40B7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F1726F-AE71-4ACE-A370-2C56FB8E40B7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806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ftp\Pub\Obmen\intercom\2016\New HR Brand\Для регионов\БАБЛЫ\PURPLE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5" t="65984" b="-1"/>
          <a:stretch/>
        </p:blipFill>
        <p:spPr bwMode="auto">
          <a:xfrm>
            <a:off x="0" y="0"/>
            <a:ext cx="4618559" cy="151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3682752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2051" name="Picture 3" descr="G:\ftp\Pub\Obmen\intercom\2016\New HR Brand\Для регионов\Работй в Эльдорадо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22753"/>
            <a:ext cx="162100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93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27584" y="6448251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69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8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89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08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2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2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00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964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B7DF1-4388-4691-BA22-2F4FD0DFB9E2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673BC5-E5C3-4DC3-910B-3B0B549C6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809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5"/>
          <p:cNvCxnSpPr/>
          <p:nvPr userDrawn="1"/>
        </p:nvCxnSpPr>
        <p:spPr>
          <a:xfrm>
            <a:off x="215900" y="6429375"/>
            <a:ext cx="8678863" cy="0"/>
          </a:xfrm>
          <a:prstGeom prst="line">
            <a:avLst/>
          </a:prstGeom>
          <a:ln w="19050">
            <a:solidFill>
              <a:srgbClr val="D90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 descr="eldorado.jpg"/>
          <p:cNvPicPr>
            <a:picLocks noChangeAspect="1"/>
          </p:cNvPicPr>
          <p:nvPr userDrawn="1"/>
        </p:nvPicPr>
        <p:blipFill>
          <a:blip r:embed="rId2" cstate="print"/>
          <a:srcRect b="30431"/>
          <a:stretch>
            <a:fillRect/>
          </a:stretch>
        </p:blipFill>
        <p:spPr bwMode="auto">
          <a:xfrm>
            <a:off x="6732588" y="6157913"/>
            <a:ext cx="223202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654032"/>
          </a:xfrm>
          <a:prstGeom prst="rect">
            <a:avLst/>
          </a:prstGeom>
          <a:solidFill>
            <a:srgbClr val="D90B2F"/>
          </a:solidFill>
        </p:spPr>
        <p:txBody>
          <a:bodyPr lIns="180000">
            <a:normAutofit/>
          </a:bodyPr>
          <a:lstStyle>
            <a:lvl1pPr algn="l">
              <a:defRPr sz="3200" b="0">
                <a:solidFill>
                  <a:schemeClr val="bg1"/>
                </a:solidFill>
                <a:latin typeface="+mn-lt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79388" y="6465888"/>
            <a:ext cx="1090612" cy="214312"/>
          </a:xfrm>
          <a:prstGeom prst="rect">
            <a:avLst/>
          </a:prstGeom>
        </p:spPr>
        <p:txBody>
          <a:bodyPr/>
          <a:lstStyle>
            <a:lvl1pPr algn="l"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05CC465-EBDE-4807-950E-8C29307CF6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546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075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68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88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780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3344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023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241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25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711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194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4B8A64-C38D-4373-AFB4-A2FD2BD9A734}" type="datetimeFigureOut">
              <a:rPr lang="ru-RU" smtClean="0"/>
              <a:t>31.10.2016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CE4D3A-0DA2-4EC2-99CD-36FA5F9B13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691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1835696" y="1628800"/>
            <a:ext cx="7196336" cy="14700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2627784" y="3356992"/>
            <a:ext cx="6400800" cy="10801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92364"/>
            <a:ext cx="2592288" cy="127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78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ftp\Pub\Obmen\intercom\2016\New HR Brand\Для регионов\БАБЛЫ\PURPLE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5" t="57274"/>
          <a:stretch/>
        </p:blipFill>
        <p:spPr bwMode="auto">
          <a:xfrm>
            <a:off x="0" y="0"/>
            <a:ext cx="4618559" cy="19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57200" y="274638"/>
            <a:ext cx="3682752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9" name="Picture 3" descr="G:\ftp\Pub\Obmen\intercom\2016\New HR Brand\Для регионов\Работй в Эльдорадо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22753"/>
            <a:ext cx="162100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8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image" Target="../media/image22.jpeg"/><Relationship Id="rId3" Type="http://schemas.openxmlformats.org/officeDocument/2006/relationships/tags" Target="../tags/tag5.xml"/><Relationship Id="rId21" Type="http://schemas.openxmlformats.org/officeDocument/2006/relationships/image" Target="../media/image19.jpe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image" Target="../media/image21.png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18.wmf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oleObject" Target="../embeddings/_____Microsoft_Excel_97-20031.xls"/><Relationship Id="rId10" Type="http://schemas.openxmlformats.org/officeDocument/2006/relationships/tags" Target="../tags/tag12.xml"/><Relationship Id="rId19" Type="http://schemas.openxmlformats.org/officeDocument/2006/relationships/slideLayout" Target="../slideLayouts/slideLayout13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0.jpeg"/><Relationship Id="rId27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tags" Target="../tags/tag23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28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27.png"/><Relationship Id="rId5" Type="http://schemas.openxmlformats.org/officeDocument/2006/relationships/tags" Target="../tags/tag25.xml"/><Relationship Id="rId10" Type="http://schemas.openxmlformats.org/officeDocument/2006/relationships/image" Target="../media/image26.png"/><Relationship Id="rId4" Type="http://schemas.openxmlformats.org/officeDocument/2006/relationships/tags" Target="../tags/tag24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7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36.png"/><Relationship Id="rId2" Type="http://schemas.openxmlformats.org/officeDocument/2006/relationships/tags" Target="../tags/tag27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image" Target="../media/image35.png"/><Relationship Id="rId5" Type="http://schemas.openxmlformats.org/officeDocument/2006/relationships/tags" Target="../tags/tag30.xml"/><Relationship Id="rId10" Type="http://schemas.openxmlformats.org/officeDocument/2006/relationships/oleObject" Target="../embeddings/oleObject3.bin"/><Relationship Id="rId4" Type="http://schemas.openxmlformats.org/officeDocument/2006/relationships/tags" Target="../tags/tag29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png"/><Relationship Id="rId3" Type="http://schemas.openxmlformats.org/officeDocument/2006/relationships/tags" Target="../tags/tag36.xml"/><Relationship Id="rId7" Type="http://schemas.openxmlformats.org/officeDocument/2006/relationships/image" Target="../media/image59.png"/><Relationship Id="rId12" Type="http://schemas.openxmlformats.org/officeDocument/2006/relationships/image" Target="../media/image6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63.png"/><Relationship Id="rId5" Type="http://schemas.openxmlformats.org/officeDocument/2006/relationships/tags" Target="../tags/tag38.xml"/><Relationship Id="rId10" Type="http://schemas.openxmlformats.org/officeDocument/2006/relationships/image" Target="../media/image62.jpeg"/><Relationship Id="rId4" Type="http://schemas.openxmlformats.org/officeDocument/2006/relationships/tags" Target="../tags/tag37.xml"/><Relationship Id="rId9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21" Type="http://schemas.openxmlformats.org/officeDocument/2006/relationships/slideLayout" Target="../slideLayouts/slideLayout13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5" Type="http://schemas.openxmlformats.org/officeDocument/2006/relationships/image" Target="../media/image70.wmf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tags" Target="../tags/tag57.xml"/><Relationship Id="rId1" Type="http://schemas.openxmlformats.org/officeDocument/2006/relationships/vmlDrawing" Target="../drawings/vmlDrawing4.v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package" Target="../embeddings/____________Microsoft_PowerPoint1.pptx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image" Target="../media/image83.jpeg"/><Relationship Id="rId3" Type="http://schemas.openxmlformats.org/officeDocument/2006/relationships/tags" Target="../tags/tag59.xml"/><Relationship Id="rId21" Type="http://schemas.openxmlformats.org/officeDocument/2006/relationships/image" Target="../media/image86.jpe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image" Target="../media/image82.jpeg"/><Relationship Id="rId2" Type="http://schemas.openxmlformats.org/officeDocument/2006/relationships/tags" Target="../tags/tag58.xml"/><Relationship Id="rId16" Type="http://schemas.openxmlformats.org/officeDocument/2006/relationships/image" Target="../media/image81.png"/><Relationship Id="rId20" Type="http://schemas.openxmlformats.org/officeDocument/2006/relationships/image" Target="../media/image85.jpeg"/><Relationship Id="rId1" Type="http://schemas.openxmlformats.org/officeDocument/2006/relationships/vmlDrawing" Target="../drawings/vmlDrawing5.v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oleObject" Target="../embeddings/oleObject5.bin"/><Relationship Id="rId10" Type="http://schemas.openxmlformats.org/officeDocument/2006/relationships/tags" Target="../tags/tag66.xml"/><Relationship Id="rId19" Type="http://schemas.openxmlformats.org/officeDocument/2006/relationships/image" Target="../media/image84.pn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9.png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_____Microsoft_Excel_97-20033.xls"/><Relationship Id="rId11" Type="http://schemas.openxmlformats.org/officeDocument/2006/relationships/image" Target="../media/image93.png"/><Relationship Id="rId5" Type="http://schemas.openxmlformats.org/officeDocument/2006/relationships/image" Target="../media/image87.wmf"/><Relationship Id="rId10" Type="http://schemas.openxmlformats.org/officeDocument/2006/relationships/image" Target="../media/image92.png"/><Relationship Id="rId4" Type="http://schemas.openxmlformats.org/officeDocument/2006/relationships/oleObject" Target="../embeddings/_____Microsoft_Excel_97-20032.xls"/><Relationship Id="rId9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96.jpe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oleObject" Target="../embeddings/oleObject6.bin"/><Relationship Id="rId2" Type="http://schemas.openxmlformats.org/officeDocument/2006/relationships/tags" Target="../tags/tag70.xml"/><Relationship Id="rId16" Type="http://schemas.openxmlformats.org/officeDocument/2006/relationships/image" Target="../media/image99.jpeg"/><Relationship Id="rId1" Type="http://schemas.openxmlformats.org/officeDocument/2006/relationships/vmlDrawing" Target="../drawings/vmlDrawing7.vml"/><Relationship Id="rId6" Type="http://schemas.openxmlformats.org/officeDocument/2006/relationships/tags" Target="../tags/tag74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73.xml"/><Relationship Id="rId15" Type="http://schemas.openxmlformats.org/officeDocument/2006/relationships/image" Target="../media/image98.jpeg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image" Target="../media/image9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100.jpe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oleObject" Target="../embeddings/oleObject7.bin"/><Relationship Id="rId2" Type="http://schemas.openxmlformats.org/officeDocument/2006/relationships/tags" Target="../tags/tag79.xml"/><Relationship Id="rId1" Type="http://schemas.openxmlformats.org/officeDocument/2006/relationships/vmlDrawing" Target="../drawings/vmlDrawing8.vml"/><Relationship Id="rId6" Type="http://schemas.openxmlformats.org/officeDocument/2006/relationships/tags" Target="../tags/tag83.xml"/><Relationship Id="rId11" Type="http://schemas.openxmlformats.org/officeDocument/2006/relationships/slideLayout" Target="../slideLayouts/slideLayout13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image" Target="../media/image10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102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3.xml"/><Relationship Id="rId4" Type="http://schemas.openxmlformats.org/officeDocument/2006/relationships/image" Target="../media/image10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oleObject" Target="../embeddings/oleObject8.bin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slideLayout" Target="../slideLayouts/slideLayout13.xml"/><Relationship Id="rId2" Type="http://schemas.openxmlformats.org/officeDocument/2006/relationships/tags" Target="../tags/tag94.xml"/><Relationship Id="rId1" Type="http://schemas.openxmlformats.org/officeDocument/2006/relationships/vmlDrawing" Target="../drawings/vmlDrawing9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image" Target="../media/image106.jpeg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10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11.jpeg"/><Relationship Id="rId3" Type="http://schemas.openxmlformats.org/officeDocument/2006/relationships/tags" Target="../tags/tag105.xml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10.jpg"/><Relationship Id="rId2" Type="http://schemas.openxmlformats.org/officeDocument/2006/relationships/tags" Target="../tags/tag104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09.jpg"/><Relationship Id="rId5" Type="http://schemas.openxmlformats.org/officeDocument/2006/relationships/tags" Target="../tags/tag107.xml"/><Relationship Id="rId10" Type="http://schemas.openxmlformats.org/officeDocument/2006/relationships/image" Target="../media/image108.jpg"/><Relationship Id="rId4" Type="http://schemas.openxmlformats.org/officeDocument/2006/relationships/tags" Target="../tags/tag106.xml"/><Relationship Id="rId9" Type="http://schemas.openxmlformats.org/officeDocument/2006/relationships/image" Target="../media/image107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9.xml"/><Relationship Id="rId4" Type="http://schemas.openxmlformats.org/officeDocument/2006/relationships/image" Target="../media/image11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0.xml"/><Relationship Id="rId4" Type="http://schemas.openxmlformats.org/officeDocument/2006/relationships/image" Target="../media/image113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17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2.xml"/><Relationship Id="rId4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24.jpeg"/><Relationship Id="rId12" Type="http://schemas.openxmlformats.org/officeDocument/2006/relationships/image" Target="../media/image129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3.xml"/><Relationship Id="rId6" Type="http://schemas.openxmlformats.org/officeDocument/2006/relationships/image" Target="../media/image123.jpeg"/><Relationship Id="rId11" Type="http://schemas.openxmlformats.org/officeDocument/2006/relationships/image" Target="../media/image128.jpeg"/><Relationship Id="rId5" Type="http://schemas.openxmlformats.org/officeDocument/2006/relationships/image" Target="../media/image122.jpeg"/><Relationship Id="rId10" Type="http://schemas.openxmlformats.org/officeDocument/2006/relationships/image" Target="../media/image127.jpeg"/><Relationship Id="rId4" Type="http://schemas.openxmlformats.org/officeDocument/2006/relationships/image" Target="../media/image121.jpeg"/><Relationship Id="rId9" Type="http://schemas.openxmlformats.org/officeDocument/2006/relationships/image" Target="../media/image12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4.xml"/><Relationship Id="rId4" Type="http://schemas.openxmlformats.org/officeDocument/2006/relationships/image" Target="../media/image13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32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5.xml"/><Relationship Id="rId6" Type="http://schemas.openxmlformats.org/officeDocument/2006/relationships/image" Target="../media/image131.jpeg"/><Relationship Id="rId11" Type="http://schemas.openxmlformats.org/officeDocument/2006/relationships/image" Target="../media/image136.jpeg"/><Relationship Id="rId5" Type="http://schemas.openxmlformats.org/officeDocument/2006/relationships/image" Target="../media/image116.jpeg"/><Relationship Id="rId10" Type="http://schemas.openxmlformats.org/officeDocument/2006/relationships/image" Target="../media/image135.jpeg"/><Relationship Id="rId4" Type="http://schemas.openxmlformats.org/officeDocument/2006/relationships/image" Target="../media/image114.jpeg"/><Relationship Id="rId9" Type="http://schemas.openxmlformats.org/officeDocument/2006/relationships/image" Target="../media/image1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6.xml"/><Relationship Id="rId4" Type="http://schemas.openxmlformats.org/officeDocument/2006/relationships/image" Target="../media/image1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41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7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10" Type="http://schemas.openxmlformats.org/officeDocument/2006/relationships/image" Target="../media/image144.jpeg"/><Relationship Id="rId4" Type="http://schemas.openxmlformats.org/officeDocument/2006/relationships/image" Target="../media/image138.jpeg"/><Relationship Id="rId9" Type="http://schemas.openxmlformats.org/officeDocument/2006/relationships/image" Target="../media/image14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7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.jpeg"/><Relationship Id="rId5" Type="http://schemas.openxmlformats.org/officeDocument/2006/relationships/image" Target="../media/image151.png"/><Relationship Id="rId4" Type="http://schemas.openxmlformats.org/officeDocument/2006/relationships/image" Target="../media/image150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tags" Target="../tags/tag129.xml"/><Relationship Id="rId18" Type="http://schemas.openxmlformats.org/officeDocument/2006/relationships/tags" Target="../tags/tag134.xml"/><Relationship Id="rId26" Type="http://schemas.openxmlformats.org/officeDocument/2006/relationships/tags" Target="../tags/tag142.xml"/><Relationship Id="rId3" Type="http://schemas.openxmlformats.org/officeDocument/2006/relationships/tags" Target="../tags/tag119.xml"/><Relationship Id="rId21" Type="http://schemas.openxmlformats.org/officeDocument/2006/relationships/tags" Target="../tags/tag137.xml"/><Relationship Id="rId34" Type="http://schemas.openxmlformats.org/officeDocument/2006/relationships/image" Target="../media/image155.png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17" Type="http://schemas.openxmlformats.org/officeDocument/2006/relationships/tags" Target="../tags/tag133.xml"/><Relationship Id="rId25" Type="http://schemas.openxmlformats.org/officeDocument/2006/relationships/tags" Target="../tags/tag141.xml"/><Relationship Id="rId33" Type="http://schemas.openxmlformats.org/officeDocument/2006/relationships/oleObject" Target="../embeddings/oleObject11.bin"/><Relationship Id="rId2" Type="http://schemas.openxmlformats.org/officeDocument/2006/relationships/tags" Target="../tags/tag118.xml"/><Relationship Id="rId16" Type="http://schemas.openxmlformats.org/officeDocument/2006/relationships/tags" Target="../tags/tag132.xml"/><Relationship Id="rId20" Type="http://schemas.openxmlformats.org/officeDocument/2006/relationships/tags" Target="../tags/tag136.xml"/><Relationship Id="rId29" Type="http://schemas.openxmlformats.org/officeDocument/2006/relationships/tags" Target="../tags/tag145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24" Type="http://schemas.openxmlformats.org/officeDocument/2006/relationships/tags" Target="../tags/tag140.xml"/><Relationship Id="rId32" Type="http://schemas.openxmlformats.org/officeDocument/2006/relationships/slideLayout" Target="../slideLayouts/slideLayout13.xml"/><Relationship Id="rId37" Type="http://schemas.openxmlformats.org/officeDocument/2006/relationships/image" Target="../media/image158.jpeg"/><Relationship Id="rId5" Type="http://schemas.openxmlformats.org/officeDocument/2006/relationships/tags" Target="../tags/tag121.xml"/><Relationship Id="rId15" Type="http://schemas.openxmlformats.org/officeDocument/2006/relationships/tags" Target="../tags/tag131.xml"/><Relationship Id="rId23" Type="http://schemas.openxmlformats.org/officeDocument/2006/relationships/tags" Target="../tags/tag139.xml"/><Relationship Id="rId28" Type="http://schemas.openxmlformats.org/officeDocument/2006/relationships/tags" Target="../tags/tag144.xml"/><Relationship Id="rId36" Type="http://schemas.openxmlformats.org/officeDocument/2006/relationships/image" Target="../media/image157.png"/><Relationship Id="rId10" Type="http://schemas.openxmlformats.org/officeDocument/2006/relationships/tags" Target="../tags/tag126.xml"/><Relationship Id="rId19" Type="http://schemas.openxmlformats.org/officeDocument/2006/relationships/tags" Target="../tags/tag135.xml"/><Relationship Id="rId31" Type="http://schemas.openxmlformats.org/officeDocument/2006/relationships/tags" Target="../tags/tag147.xml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Relationship Id="rId22" Type="http://schemas.openxmlformats.org/officeDocument/2006/relationships/tags" Target="../tags/tag138.xml"/><Relationship Id="rId27" Type="http://schemas.openxmlformats.org/officeDocument/2006/relationships/tags" Target="../tags/tag143.xml"/><Relationship Id="rId30" Type="http://schemas.openxmlformats.org/officeDocument/2006/relationships/tags" Target="../tags/tag146.xml"/><Relationship Id="rId35" Type="http://schemas.openxmlformats.org/officeDocument/2006/relationships/image" Target="../media/image15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26" Type="http://schemas.openxmlformats.org/officeDocument/2006/relationships/image" Target="../media/image163.jpeg"/><Relationship Id="rId3" Type="http://schemas.openxmlformats.org/officeDocument/2006/relationships/tags" Target="../tags/tag149.xml"/><Relationship Id="rId21" Type="http://schemas.openxmlformats.org/officeDocument/2006/relationships/oleObject" Target="../embeddings/oleObject12.bin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162.jpe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slideLayout" Target="../slideLayouts/slideLayout13.xml"/><Relationship Id="rId29" Type="http://schemas.openxmlformats.org/officeDocument/2006/relationships/image" Target="../media/image166.png"/><Relationship Id="rId1" Type="http://schemas.openxmlformats.org/officeDocument/2006/relationships/vmlDrawing" Target="../drawings/vmlDrawing12.v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image" Target="../media/image161.jpeg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image" Target="../media/image160.jpeg"/><Relationship Id="rId28" Type="http://schemas.openxmlformats.org/officeDocument/2006/relationships/image" Target="../media/image165.jpeg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image" Target="../media/image159.png"/><Relationship Id="rId27" Type="http://schemas.openxmlformats.org/officeDocument/2006/relationships/image" Target="../media/image164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jpe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hyperlink" Target="http://www.becarspb.ru/images/pos_holder_table_tilt.gi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0.jpeg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Relationship Id="rId9" Type="http://schemas.openxmlformats.org/officeDocument/2006/relationships/image" Target="../media/image17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image" Target="../media/image178.jpe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6.png"/><Relationship Id="rId5" Type="http://schemas.openxmlformats.org/officeDocument/2006/relationships/image" Target="../media/image177.png"/><Relationship Id="rId4" Type="http://schemas.openxmlformats.org/officeDocument/2006/relationships/image" Target="../media/image17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2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6.jpeg"/><Relationship Id="rId4" Type="http://schemas.openxmlformats.org/officeDocument/2006/relationships/image" Target="../media/image185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image" Target="../media/image187.png"/><Relationship Id="rId7" Type="http://schemas.openxmlformats.org/officeDocument/2006/relationships/image" Target="../media/image19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0.jpeg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jpeg"/><Relationship Id="rId3" Type="http://schemas.openxmlformats.org/officeDocument/2006/relationships/image" Target="../media/image193.jpeg"/><Relationship Id="rId7" Type="http://schemas.openxmlformats.org/officeDocument/2006/relationships/image" Target="../media/image19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6.jpeg"/><Relationship Id="rId5" Type="http://schemas.openxmlformats.org/officeDocument/2006/relationships/image" Target="../media/image195.jpeg"/><Relationship Id="rId10" Type="http://schemas.openxmlformats.org/officeDocument/2006/relationships/image" Target="../media/image200.jpeg"/><Relationship Id="rId4" Type="http://schemas.openxmlformats.org/officeDocument/2006/relationships/image" Target="../media/image194.png"/><Relationship Id="rId9" Type="http://schemas.openxmlformats.org/officeDocument/2006/relationships/image" Target="../media/image199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18" Type="http://schemas.openxmlformats.org/officeDocument/2006/relationships/image" Target="../media/image201.png"/><Relationship Id="rId3" Type="http://schemas.openxmlformats.org/officeDocument/2006/relationships/tags" Target="../tags/tag167.xml"/><Relationship Id="rId21" Type="http://schemas.openxmlformats.org/officeDocument/2006/relationships/image" Target="../media/image204.png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17" Type="http://schemas.openxmlformats.org/officeDocument/2006/relationships/oleObject" Target="../embeddings/oleObject13.bin"/><Relationship Id="rId2" Type="http://schemas.openxmlformats.org/officeDocument/2006/relationships/tags" Target="../tags/tag166.xml"/><Relationship Id="rId16" Type="http://schemas.openxmlformats.org/officeDocument/2006/relationships/slideLayout" Target="../slideLayouts/slideLayout13.xml"/><Relationship Id="rId20" Type="http://schemas.openxmlformats.org/officeDocument/2006/relationships/image" Target="../media/image203.png"/><Relationship Id="rId1" Type="http://schemas.openxmlformats.org/officeDocument/2006/relationships/vmlDrawing" Target="../drawings/vmlDrawing13.v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tags" Target="../tags/tag179.xml"/><Relationship Id="rId23" Type="http://schemas.openxmlformats.org/officeDocument/2006/relationships/image" Target="../media/image206.png"/><Relationship Id="rId10" Type="http://schemas.openxmlformats.org/officeDocument/2006/relationships/tags" Target="../tags/tag174.xml"/><Relationship Id="rId19" Type="http://schemas.openxmlformats.org/officeDocument/2006/relationships/image" Target="../media/image202.png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Relationship Id="rId22" Type="http://schemas.openxmlformats.org/officeDocument/2006/relationships/image" Target="../media/image20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Microsoft_Excel2.xlsx"/><Relationship Id="rId3" Type="http://schemas.openxmlformats.org/officeDocument/2006/relationships/image" Target="../media/image209.jpeg"/><Relationship Id="rId7" Type="http://schemas.openxmlformats.org/officeDocument/2006/relationships/image" Target="../media/image21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12.jpeg"/><Relationship Id="rId11" Type="http://schemas.openxmlformats.org/officeDocument/2006/relationships/image" Target="../media/image208.wmf"/><Relationship Id="rId5" Type="http://schemas.openxmlformats.org/officeDocument/2006/relationships/image" Target="../media/image211.jpeg"/><Relationship Id="rId10" Type="http://schemas.openxmlformats.org/officeDocument/2006/relationships/package" Target="../embeddings/_____Microsoft_Excel3.xlsx"/><Relationship Id="rId4" Type="http://schemas.openxmlformats.org/officeDocument/2006/relationships/image" Target="../media/image210.jpeg"/><Relationship Id="rId9" Type="http://schemas.openxmlformats.org/officeDocument/2006/relationships/image" Target="../media/image207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eg"/><Relationship Id="rId3" Type="http://schemas.openxmlformats.org/officeDocument/2006/relationships/image" Target="../media/image215.jpeg"/><Relationship Id="rId7" Type="http://schemas.openxmlformats.org/officeDocument/2006/relationships/image" Target="../media/image219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8.jpeg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Microsoft_Excel4.xlsb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22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jpeg"/><Relationship Id="rId3" Type="http://schemas.openxmlformats.org/officeDocument/2006/relationships/image" Target="../media/image223.jpeg"/><Relationship Id="rId7" Type="http://schemas.openxmlformats.org/officeDocument/2006/relationships/image" Target="../media/image22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26.jpeg"/><Relationship Id="rId11" Type="http://schemas.openxmlformats.org/officeDocument/2006/relationships/package" Target="../embeddings/______________Microsoft_Excel6.xlsb"/><Relationship Id="rId5" Type="http://schemas.openxmlformats.org/officeDocument/2006/relationships/image" Target="../media/image225.jpeg"/><Relationship Id="rId10" Type="http://schemas.openxmlformats.org/officeDocument/2006/relationships/image" Target="../media/image222.wmf"/><Relationship Id="rId4" Type="http://schemas.openxmlformats.org/officeDocument/2006/relationships/image" Target="../media/image224.jpeg"/><Relationship Id="rId9" Type="http://schemas.openxmlformats.org/officeDocument/2006/relationships/package" Target="../embeddings/______________Microsoft_Excel5.xlsb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tags" Target="../tags/tag191.xml"/><Relationship Id="rId18" Type="http://schemas.openxmlformats.org/officeDocument/2006/relationships/image" Target="../media/image229.jpeg"/><Relationship Id="rId26" Type="http://schemas.openxmlformats.org/officeDocument/2006/relationships/image" Target="../media/image222.wmf"/><Relationship Id="rId3" Type="http://schemas.openxmlformats.org/officeDocument/2006/relationships/tags" Target="../tags/tag181.xml"/><Relationship Id="rId21" Type="http://schemas.openxmlformats.org/officeDocument/2006/relationships/image" Target="../media/image232.png"/><Relationship Id="rId7" Type="http://schemas.openxmlformats.org/officeDocument/2006/relationships/tags" Target="../tags/tag185.xml"/><Relationship Id="rId12" Type="http://schemas.openxmlformats.org/officeDocument/2006/relationships/tags" Target="../tags/tag190.xml"/><Relationship Id="rId17" Type="http://schemas.openxmlformats.org/officeDocument/2006/relationships/oleObject" Target="../embeddings/oleObject14.bin"/><Relationship Id="rId25" Type="http://schemas.openxmlformats.org/officeDocument/2006/relationships/package" Target="../embeddings/______________Microsoft_Excel7.xlsb"/><Relationship Id="rId2" Type="http://schemas.openxmlformats.org/officeDocument/2006/relationships/tags" Target="../tags/tag180.xml"/><Relationship Id="rId16" Type="http://schemas.openxmlformats.org/officeDocument/2006/relationships/slideLayout" Target="../slideLayouts/slideLayout13.xml"/><Relationship Id="rId20" Type="http://schemas.openxmlformats.org/officeDocument/2006/relationships/image" Target="../media/image231.jpeg"/><Relationship Id="rId1" Type="http://schemas.openxmlformats.org/officeDocument/2006/relationships/vmlDrawing" Target="../drawings/vmlDrawing17.vml"/><Relationship Id="rId6" Type="http://schemas.openxmlformats.org/officeDocument/2006/relationships/tags" Target="../tags/tag184.xml"/><Relationship Id="rId11" Type="http://schemas.openxmlformats.org/officeDocument/2006/relationships/tags" Target="../tags/tag189.xml"/><Relationship Id="rId24" Type="http://schemas.openxmlformats.org/officeDocument/2006/relationships/image" Target="../media/image235.png"/><Relationship Id="rId5" Type="http://schemas.openxmlformats.org/officeDocument/2006/relationships/tags" Target="../tags/tag183.xml"/><Relationship Id="rId15" Type="http://schemas.openxmlformats.org/officeDocument/2006/relationships/tags" Target="../tags/tag193.xml"/><Relationship Id="rId23" Type="http://schemas.openxmlformats.org/officeDocument/2006/relationships/image" Target="../media/image234.png"/><Relationship Id="rId10" Type="http://schemas.openxmlformats.org/officeDocument/2006/relationships/tags" Target="../tags/tag188.xml"/><Relationship Id="rId19" Type="http://schemas.openxmlformats.org/officeDocument/2006/relationships/image" Target="../media/image230.jpeg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tags" Target="../tags/tag192.xml"/><Relationship Id="rId22" Type="http://schemas.openxmlformats.org/officeDocument/2006/relationships/image" Target="../media/image23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jpeg"/><Relationship Id="rId3" Type="http://schemas.openxmlformats.org/officeDocument/2006/relationships/image" Target="../media/image237.jpeg"/><Relationship Id="rId7" Type="http://schemas.openxmlformats.org/officeDocument/2006/relationships/image" Target="../media/image241.jpeg"/><Relationship Id="rId12" Type="http://schemas.openxmlformats.org/officeDocument/2006/relationships/image" Target="../media/image236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40.jpeg"/><Relationship Id="rId11" Type="http://schemas.openxmlformats.org/officeDocument/2006/relationships/package" Target="../embeddings/_____Microsoft_Excel8.xlsx"/><Relationship Id="rId5" Type="http://schemas.openxmlformats.org/officeDocument/2006/relationships/image" Target="../media/image239.jpeg"/><Relationship Id="rId10" Type="http://schemas.openxmlformats.org/officeDocument/2006/relationships/image" Target="../media/image244.jpeg"/><Relationship Id="rId4" Type="http://schemas.openxmlformats.org/officeDocument/2006/relationships/image" Target="../media/image238.jpeg"/><Relationship Id="rId9" Type="http://schemas.openxmlformats.org/officeDocument/2006/relationships/image" Target="../media/image24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5" Type="http://schemas.openxmlformats.org/officeDocument/2006/relationships/image" Target="../media/image249.png"/><Relationship Id="rId4" Type="http://schemas.openxmlformats.org/officeDocument/2006/relationships/image" Target="../media/image24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4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50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5.jpeg"/><Relationship Id="rId5" Type="http://schemas.openxmlformats.org/officeDocument/2006/relationships/image" Target="../media/image254.jpeg"/><Relationship Id="rId4" Type="http://schemas.openxmlformats.org/officeDocument/2006/relationships/image" Target="../media/image253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6897466"/>
            <a:chOff x="0" y="0"/>
            <a:chExt cx="9144000" cy="6897466"/>
          </a:xfrm>
        </p:grpSpPr>
        <p:pic>
          <p:nvPicPr>
            <p:cNvPr id="4" name="Picture 2" descr="C:\Users\zlenko\Desktop\Present-2-1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0" r="3690"/>
            <a:stretch/>
          </p:blipFill>
          <p:spPr bwMode="auto">
            <a:xfrm>
              <a:off x="0" y="0"/>
              <a:ext cx="9144000" cy="689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4892364"/>
              <a:ext cx="2592288" cy="1272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Заголовок 1"/>
          <p:cNvSpPr txBox="1">
            <a:spLocks/>
          </p:cNvSpPr>
          <p:nvPr/>
        </p:nvSpPr>
        <p:spPr>
          <a:xfrm>
            <a:off x="1835696" y="1628800"/>
            <a:ext cx="7196336" cy="14700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 smtClean="0"/>
              <a:t>Мерчендайзинг</a:t>
            </a:r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627784" y="3356992"/>
            <a:ext cx="6400800" cy="10801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Регион Центр</a:t>
            </a:r>
            <a:endParaRPr lang="ru-RU" dirty="0"/>
          </a:p>
        </p:txBody>
      </p:sp>
      <p:sp>
        <p:nvSpPr>
          <p:cNvPr id="7" name="Дата 3"/>
          <p:cNvSpPr txBox="1">
            <a:spLocks/>
          </p:cNvSpPr>
          <p:nvPr/>
        </p:nvSpPr>
        <p:spPr>
          <a:xfrm>
            <a:off x="827584" y="644825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B7DF1-4388-4691-BA22-2F4FD0DFB9E2}" type="datetimeFigureOut">
              <a:rPr lang="ru-RU" smtClean="0"/>
              <a:pPr/>
              <a:t>31.10.2016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0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9800" y="1700808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  <a:cs typeface="Arial" pitchFamily="34" charset="0"/>
              </a:rPr>
              <a:t>- Определение </a:t>
            </a:r>
            <a:r>
              <a:rPr lang="ru-RU" dirty="0" err="1">
                <a:latin typeface="+mj-lt"/>
                <a:cs typeface="Arial" pitchFamily="34" charset="0"/>
              </a:rPr>
              <a:t>мерчендайзинга</a:t>
            </a:r>
            <a:r>
              <a:rPr lang="ru-RU" dirty="0">
                <a:latin typeface="+mj-lt"/>
                <a:cs typeface="Arial" pitchFamily="34" charset="0"/>
              </a:rPr>
              <a:t>.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Влияние </a:t>
            </a:r>
            <a:r>
              <a:rPr lang="ru-RU" dirty="0" err="1">
                <a:latin typeface="+mj-lt"/>
                <a:cs typeface="Arial" pitchFamily="34" charset="0"/>
              </a:rPr>
              <a:t>мерчендайзинга</a:t>
            </a:r>
            <a:r>
              <a:rPr lang="ru-RU" dirty="0">
                <a:latin typeface="+mj-lt"/>
                <a:cs typeface="Arial" pitchFamily="34" charset="0"/>
              </a:rPr>
              <a:t> на результат. Важность направления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Планировка </a:t>
            </a:r>
            <a:r>
              <a:rPr lang="ru-RU" dirty="0">
                <a:latin typeface="+mj-lt"/>
                <a:cs typeface="Arial" pitchFamily="34" charset="0"/>
              </a:rPr>
              <a:t>торгового зала и зонирование. Алгоритмы. Связка с </a:t>
            </a:r>
            <a:r>
              <a:rPr lang="ru-RU" dirty="0" err="1">
                <a:latin typeface="+mj-lt"/>
                <a:cs typeface="Arial" pitchFamily="34" charset="0"/>
              </a:rPr>
              <a:t>зп</a:t>
            </a:r>
            <a:r>
              <a:rPr lang="ru-RU" dirty="0">
                <a:latin typeface="+mj-lt"/>
                <a:cs typeface="Arial" pitchFamily="34" charset="0"/>
              </a:rPr>
              <a:t> </a:t>
            </a:r>
            <a:r>
              <a:rPr lang="ru-RU" dirty="0" smtClean="0">
                <a:latin typeface="+mj-lt"/>
                <a:cs typeface="Arial" pitchFamily="34" charset="0"/>
              </a:rPr>
              <a:t>продавца.</a:t>
            </a:r>
            <a:endParaRPr lang="ru-RU" dirty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- Типы </a:t>
            </a:r>
            <a:r>
              <a:rPr lang="ru-RU" dirty="0">
                <a:latin typeface="+mj-lt"/>
                <a:cs typeface="Arial" pitchFamily="34" charset="0"/>
              </a:rPr>
              <a:t>оборудования. Каталоги МАГО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Общие </a:t>
            </a:r>
            <a:r>
              <a:rPr lang="ru-RU" dirty="0">
                <a:latin typeface="+mj-lt"/>
                <a:cs typeface="Arial" pitchFamily="34" charset="0"/>
              </a:rPr>
              <a:t>правила выкладки товара. 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Виды выкладки и регламент по </a:t>
            </a:r>
            <a:r>
              <a:rPr lang="ru-RU" dirty="0" err="1" smtClean="0">
                <a:latin typeface="+mj-lt"/>
                <a:cs typeface="Arial" pitchFamily="34" charset="0"/>
              </a:rPr>
              <a:t>мерчендайзингу</a:t>
            </a:r>
            <a:r>
              <a:rPr lang="ru-RU" dirty="0" smtClean="0">
                <a:latin typeface="+mj-lt"/>
                <a:cs typeface="Arial" pitchFamily="34" charset="0"/>
              </a:rPr>
              <a:t>.</a:t>
            </a:r>
            <a:endParaRPr lang="ru-RU" dirty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- АСС</a:t>
            </a:r>
            <a:r>
              <a:rPr lang="ru-RU" dirty="0">
                <a:latin typeface="+mj-lt"/>
                <a:cs typeface="Arial" pitchFamily="34" charset="0"/>
              </a:rPr>
              <a:t>, </a:t>
            </a:r>
            <a:r>
              <a:rPr lang="ru-RU" dirty="0" err="1" smtClean="0">
                <a:latin typeface="+mj-lt"/>
                <a:cs typeface="Arial" pitchFamily="34" charset="0"/>
              </a:rPr>
              <a:t>Предкассовая</a:t>
            </a:r>
            <a:r>
              <a:rPr lang="ru-RU" dirty="0" smtClean="0">
                <a:latin typeface="+mj-lt"/>
                <a:cs typeface="Arial" pitchFamily="34" charset="0"/>
              </a:rPr>
              <a:t> зона, Группы товара, </a:t>
            </a:r>
            <a:r>
              <a:rPr lang="ru-RU" dirty="0">
                <a:latin typeface="+mj-lt"/>
                <a:cs typeface="Arial" pitchFamily="34" charset="0"/>
              </a:rPr>
              <a:t>корзины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Оформление </a:t>
            </a:r>
            <a:r>
              <a:rPr lang="ru-RU" dirty="0">
                <a:latin typeface="+mj-lt"/>
                <a:cs typeface="Arial" pitchFamily="34" charset="0"/>
              </a:rPr>
              <a:t>ценников. Типы. Виды.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Использование </a:t>
            </a:r>
            <a:r>
              <a:rPr lang="ru-RU" dirty="0">
                <a:latin typeface="+mj-lt"/>
                <a:cs typeface="Arial" pitchFamily="34" charset="0"/>
              </a:rPr>
              <a:t>POS материалов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Процедура </a:t>
            </a:r>
            <a:r>
              <a:rPr lang="ru-RU" dirty="0">
                <a:latin typeface="+mj-lt"/>
                <a:cs typeface="Arial" pitchFamily="34" charset="0"/>
              </a:rPr>
              <a:t>приемки </a:t>
            </a:r>
            <a:r>
              <a:rPr lang="ru-RU" dirty="0" smtClean="0">
                <a:latin typeface="+mj-lt"/>
                <a:cs typeface="Arial" pitchFamily="34" charset="0"/>
              </a:rPr>
              <a:t>витрин </a:t>
            </a:r>
            <a:r>
              <a:rPr lang="ru-RU" dirty="0">
                <a:latin typeface="+mj-lt"/>
                <a:cs typeface="Arial" pitchFamily="34" charset="0"/>
              </a:rPr>
              <a:t>и поддержания порядка. Прайсы, сдачи </a:t>
            </a:r>
            <a:r>
              <a:rPr lang="ru-RU" dirty="0" smtClean="0">
                <a:latin typeface="+mj-lt"/>
                <a:cs typeface="Arial" pitchFamily="34" charset="0"/>
              </a:rPr>
              <a:t>отделов.</a:t>
            </a:r>
            <a:endParaRPr lang="ru-RU" dirty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- </a:t>
            </a:r>
            <a:r>
              <a:rPr lang="ru-RU" dirty="0" err="1" smtClean="0">
                <a:latin typeface="+mj-lt"/>
                <a:cs typeface="Arial" pitchFamily="34" charset="0"/>
              </a:rPr>
              <a:t>Фототчет</a:t>
            </a:r>
            <a:endParaRPr lang="ru-RU" dirty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- </a:t>
            </a:r>
            <a:r>
              <a:rPr lang="ru-RU" dirty="0" err="1" smtClean="0">
                <a:latin typeface="+mj-lt"/>
                <a:cs typeface="Arial" pitchFamily="34" charset="0"/>
              </a:rPr>
              <a:t>Антикражное</a:t>
            </a:r>
            <a:r>
              <a:rPr lang="ru-RU" dirty="0" smtClean="0">
                <a:latin typeface="+mj-lt"/>
                <a:cs typeface="Arial" pitchFamily="34" charset="0"/>
              </a:rPr>
              <a:t> </a:t>
            </a:r>
            <a:r>
              <a:rPr lang="ru-RU" dirty="0">
                <a:latin typeface="+mj-lt"/>
                <a:cs typeface="Arial" pitchFamily="34" charset="0"/>
              </a:rPr>
              <a:t>оборудование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Выставление </a:t>
            </a:r>
            <a:r>
              <a:rPr lang="ru-RU" dirty="0">
                <a:latin typeface="+mj-lt"/>
                <a:cs typeface="Arial" pitchFamily="34" charset="0"/>
              </a:rPr>
              <a:t>товара со склада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Выставление </a:t>
            </a:r>
            <a:r>
              <a:rPr lang="ru-RU" dirty="0">
                <a:latin typeface="+mj-lt"/>
                <a:cs typeface="Arial" pitchFamily="34" charset="0"/>
              </a:rPr>
              <a:t>товара из золотой </a:t>
            </a:r>
            <a:r>
              <a:rPr lang="ru-RU" dirty="0" smtClean="0">
                <a:latin typeface="+mj-lt"/>
                <a:cs typeface="Arial" pitchFamily="34" charset="0"/>
              </a:rPr>
              <a:t>комнаты</a:t>
            </a:r>
            <a:endParaRPr lang="ru-RU" dirty="0">
              <a:latin typeface="+mj-lt"/>
              <a:cs typeface="Arial" pitchFamily="34" charset="0"/>
            </a:endParaRPr>
          </a:p>
          <a:p>
            <a:r>
              <a:rPr lang="ru-RU" dirty="0" smtClean="0">
                <a:latin typeface="+mj-lt"/>
                <a:cs typeface="Arial" pitchFamily="34" charset="0"/>
              </a:rPr>
              <a:t>- Практическое </a:t>
            </a:r>
            <a:r>
              <a:rPr lang="ru-RU" dirty="0">
                <a:latin typeface="+mj-lt"/>
                <a:cs typeface="Arial" pitchFamily="34" charset="0"/>
              </a:rPr>
              <a:t>задание "Процедура приемки витрин"</a:t>
            </a:r>
          </a:p>
        </p:txBody>
      </p:sp>
    </p:spTree>
    <p:extLst>
      <p:ext uri="{BB962C8B-B14F-4D97-AF65-F5344CB8AC3E}">
        <p14:creationId xmlns:p14="http://schemas.microsoft.com/office/powerpoint/2010/main" val="37607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мерчендайзинг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9980" y="1628800"/>
            <a:ext cx="856895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Мерчендайзинг - это </a:t>
            </a:r>
            <a:r>
              <a:rPr lang="ru-RU" sz="2800" dirty="0"/>
              <a:t>маркетинг в стенах магазина</a:t>
            </a:r>
            <a:r>
              <a:rPr lang="ru-RU" sz="2800" dirty="0" smtClean="0"/>
              <a:t>.</a:t>
            </a:r>
          </a:p>
          <a:p>
            <a:pPr algn="ctr"/>
            <a:endParaRPr lang="ru-RU" sz="1000" dirty="0"/>
          </a:p>
          <a:p>
            <a:r>
              <a:rPr lang="ru-RU" sz="2800" dirty="0"/>
              <a:t> Комплекс маркетинга известен, как 4P</a:t>
            </a:r>
            <a:r>
              <a:rPr lang="ru-RU" sz="2800" dirty="0" smtClean="0"/>
              <a:t>:</a:t>
            </a:r>
          </a:p>
          <a:p>
            <a:endParaRPr lang="ru-RU" sz="2800" dirty="0"/>
          </a:p>
          <a:p>
            <a:r>
              <a:rPr lang="ru-RU" sz="2800" dirty="0"/>
              <a:t> </a:t>
            </a:r>
            <a:r>
              <a:rPr lang="ru-RU" sz="2800" dirty="0" smtClean="0"/>
              <a:t>        продукт- </a:t>
            </a:r>
            <a:r>
              <a:rPr lang="ru-RU" sz="2800" dirty="0"/>
              <a:t>наличие, качество и презентация товара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         </a:t>
            </a:r>
            <a:r>
              <a:rPr lang="ru-RU" sz="2800" dirty="0" err="1" smtClean="0"/>
              <a:t>price</a:t>
            </a:r>
            <a:r>
              <a:rPr lang="ru-RU" sz="2800" dirty="0" smtClean="0"/>
              <a:t>- </a:t>
            </a:r>
            <a:r>
              <a:rPr lang="ru-RU" sz="2800" dirty="0"/>
              <a:t>цена и гибкая ценовая политика</a:t>
            </a:r>
            <a:r>
              <a:rPr lang="ru-RU" sz="2800" dirty="0" smtClean="0"/>
              <a:t>.</a:t>
            </a:r>
          </a:p>
          <a:p>
            <a:endParaRPr lang="ru-RU" sz="2000" dirty="0"/>
          </a:p>
          <a:p>
            <a:r>
              <a:rPr lang="ru-RU" sz="2800" dirty="0" smtClean="0"/>
              <a:t>         </a:t>
            </a:r>
            <a:r>
              <a:rPr lang="ru-RU" sz="2800" dirty="0" err="1" smtClean="0"/>
              <a:t>place</a:t>
            </a:r>
            <a:r>
              <a:rPr lang="ru-RU" sz="2800" dirty="0" smtClean="0"/>
              <a:t>-место-это </a:t>
            </a:r>
            <a:r>
              <a:rPr lang="ru-RU" sz="2800" dirty="0"/>
              <a:t>планировка, дизайн, </a:t>
            </a:r>
            <a:r>
              <a:rPr lang="ru-RU" sz="2800" dirty="0" smtClean="0"/>
              <a:t>атмосфера</a:t>
            </a:r>
          </a:p>
          <a:p>
            <a:endParaRPr lang="ru-RU" sz="2800" dirty="0"/>
          </a:p>
          <a:p>
            <a:r>
              <a:rPr lang="ru-RU" sz="2800" dirty="0" smtClean="0"/>
              <a:t>         продвижение</a:t>
            </a:r>
            <a:r>
              <a:rPr lang="ru-RU" sz="2800" dirty="0"/>
              <a:t>, реклама и </a:t>
            </a:r>
            <a:r>
              <a:rPr lang="en-US" sz="2800" dirty="0" smtClean="0"/>
              <a:t>POS</a:t>
            </a:r>
            <a:r>
              <a:rPr lang="ru-RU" sz="2800" dirty="0" smtClean="0"/>
              <a:t>-материалы</a:t>
            </a:r>
            <a:r>
              <a:rPr lang="ru-RU" sz="2800" dirty="0"/>
              <a:t>.</a:t>
            </a:r>
          </a:p>
        </p:txBody>
      </p:sp>
      <p:sp>
        <p:nvSpPr>
          <p:cNvPr id="6" name="Овал 5"/>
          <p:cNvSpPr/>
          <p:nvPr/>
        </p:nvSpPr>
        <p:spPr>
          <a:xfrm>
            <a:off x="179512" y="2924944"/>
            <a:ext cx="720080" cy="64807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1Р</a:t>
            </a:r>
            <a:endParaRPr lang="ru-RU" sz="2400" b="1" dirty="0"/>
          </a:p>
        </p:txBody>
      </p:sp>
      <p:sp>
        <p:nvSpPr>
          <p:cNvPr id="7" name="Овал 6"/>
          <p:cNvSpPr/>
          <p:nvPr/>
        </p:nvSpPr>
        <p:spPr>
          <a:xfrm>
            <a:off x="179512" y="3797424"/>
            <a:ext cx="720080" cy="64807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2Р</a:t>
            </a:r>
            <a:endParaRPr lang="ru-RU" sz="2400" b="1" dirty="0"/>
          </a:p>
        </p:txBody>
      </p:sp>
      <p:sp>
        <p:nvSpPr>
          <p:cNvPr id="8" name="Овал 7"/>
          <p:cNvSpPr/>
          <p:nvPr/>
        </p:nvSpPr>
        <p:spPr>
          <a:xfrm>
            <a:off x="189980" y="4653136"/>
            <a:ext cx="720080" cy="64807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3Р</a:t>
            </a:r>
            <a:endParaRPr lang="ru-RU" sz="2400" b="1" dirty="0"/>
          </a:p>
        </p:txBody>
      </p:sp>
      <p:sp>
        <p:nvSpPr>
          <p:cNvPr id="9" name="Овал 8"/>
          <p:cNvSpPr/>
          <p:nvPr/>
        </p:nvSpPr>
        <p:spPr>
          <a:xfrm>
            <a:off x="179512" y="5517232"/>
            <a:ext cx="720080" cy="64807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4Р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8999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Влияние </a:t>
            </a:r>
            <a:r>
              <a:rPr lang="ru-RU" dirty="0" err="1" smtClean="0"/>
              <a:t>мерчендайзинга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87636" y="4077072"/>
            <a:ext cx="813690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/>
          </a:p>
          <a:p>
            <a:r>
              <a:rPr lang="ru-RU" sz="2400" dirty="0" smtClean="0"/>
              <a:t>80% товара приобретаются не потому, что они лучше, а потому что эти товары произвели более благоприятное впечатление на покупателя в момент посещения магазина.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9748" y="166638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Исследования доказывают, что только 30% покупок заранее твердо спланировано покупателями, тогда как 60% являются импульсными, т.е. решение о покупки принимают у витрины.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51748" y="1749872"/>
            <a:ext cx="3568724" cy="2431752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8" r="9104" b="4202"/>
          <a:stretch/>
        </p:blipFill>
        <p:spPr bwMode="auto">
          <a:xfrm>
            <a:off x="5528258" y="1837308"/>
            <a:ext cx="3015703" cy="2239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9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Влияние на продажи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30300" y="1522140"/>
            <a:ext cx="3654406" cy="2116224"/>
            <a:chOff x="539552" y="1569120"/>
            <a:chExt cx="3654406" cy="2116224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539552" y="1569120"/>
              <a:ext cx="3096344" cy="18002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3077834" y="2708920"/>
              <a:ext cx="1116124" cy="97642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+23%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614428" y="1522140"/>
            <a:ext cx="3654406" cy="2116224"/>
            <a:chOff x="539552" y="1569120"/>
            <a:chExt cx="3654406" cy="2116224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39552" y="1569120"/>
              <a:ext cx="3096344" cy="18002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077834" y="2708920"/>
              <a:ext cx="1116124" cy="97642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+50%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30300" y="3796759"/>
            <a:ext cx="3654406" cy="2116224"/>
            <a:chOff x="539552" y="1569120"/>
            <a:chExt cx="3654406" cy="211622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9552" y="1569120"/>
              <a:ext cx="3096344" cy="18002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7834" y="2708920"/>
              <a:ext cx="1116124" cy="97642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+30%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716016" y="3796759"/>
            <a:ext cx="3654406" cy="2116224"/>
            <a:chOff x="539552" y="1569120"/>
            <a:chExt cx="3654406" cy="2116224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539552" y="1569120"/>
              <a:ext cx="3096344" cy="18002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3077834" y="2708920"/>
              <a:ext cx="1116124" cy="97642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+8%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11942" r="4028" b="14592"/>
          <a:stretch/>
        </p:blipFill>
        <p:spPr>
          <a:xfrm>
            <a:off x="5301713" y="3883842"/>
            <a:ext cx="1829526" cy="162603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16" b="38251"/>
          <a:stretch/>
        </p:blipFill>
        <p:spPr>
          <a:xfrm>
            <a:off x="5207970" y="1639300"/>
            <a:ext cx="1661801" cy="159336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5" t="19639" r="15154" b="15727"/>
          <a:stretch/>
        </p:blipFill>
        <p:spPr bwMode="auto">
          <a:xfrm>
            <a:off x="1331640" y="3826409"/>
            <a:ext cx="1306389" cy="1766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4" t="25726" b="22682"/>
          <a:stretch/>
        </p:blipFill>
        <p:spPr bwMode="auto">
          <a:xfrm>
            <a:off x="988126" y="1622240"/>
            <a:ext cx="1993416" cy="155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9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Влияние на продажи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996952"/>
            <a:ext cx="85689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По данным международной ассоциации </a:t>
            </a:r>
            <a:r>
              <a:rPr lang="en-US" sz="2400" dirty="0" smtClean="0"/>
              <a:t>POPAI (</a:t>
            </a:r>
            <a:r>
              <a:rPr lang="ru-RU" sz="2400" dirty="0" smtClean="0"/>
              <a:t>международная ассоциация маркетинга в ритейле</a:t>
            </a:r>
            <a:r>
              <a:rPr lang="en-US" sz="2400" dirty="0" smtClean="0"/>
              <a:t>)</a:t>
            </a:r>
            <a:r>
              <a:rPr lang="ru-RU" sz="2400" dirty="0" smtClean="0"/>
              <a:t>, грамотно примененный прием акцентирования  на продукции дополнительной рекламы увеличит выручку на 25%.</a:t>
            </a:r>
          </a:p>
          <a:p>
            <a:r>
              <a:rPr lang="ru-RU" sz="2400" dirty="0" smtClean="0"/>
              <a:t>В целом же, при прочих равных условиях, продажи «правильного» магазина в выделенных группах могут быть выше на 200-300%, чем в аналогичной точке, где товар не «подсвечен».</a:t>
            </a:r>
            <a:endParaRPr lang="ru-RU" sz="24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4770025" y="493886"/>
            <a:ext cx="3650958" cy="2288412"/>
            <a:chOff x="2537774" y="4360788"/>
            <a:chExt cx="3650958" cy="228841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537774" y="4849000"/>
              <a:ext cx="3096344" cy="1800200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5072608" y="4360788"/>
              <a:ext cx="1116124" cy="97642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+25%</a:t>
              </a:r>
              <a:endParaRPr lang="ru-RU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8"/>
          <a:stretch/>
        </p:blipFill>
        <p:spPr>
          <a:xfrm>
            <a:off x="5292080" y="1053640"/>
            <a:ext cx="2012779" cy="165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5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Инструменты влияния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4437112"/>
            <a:ext cx="3249240" cy="18002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16772" y="1922624"/>
            <a:ext cx="3240360" cy="1952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20592" y="4450804"/>
            <a:ext cx="3240360" cy="18002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620440" y="1905670"/>
            <a:ext cx="3240360" cy="1944216"/>
            <a:chOff x="971600" y="1772816"/>
            <a:chExt cx="3240360" cy="1944216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971600" y="1772816"/>
              <a:ext cx="3240360" cy="1944216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" t="18671" r="14141" b="13301"/>
            <a:stretch/>
          </p:blipFill>
          <p:spPr bwMode="auto">
            <a:xfrm>
              <a:off x="1102544" y="1933724"/>
              <a:ext cx="2969592" cy="1554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76" y="2032298"/>
            <a:ext cx="2736304" cy="18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04" y="4545124"/>
            <a:ext cx="2969592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40052" y="4738836"/>
            <a:ext cx="2160240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7" name="Блок-схема: альтернативный процесс 16"/>
          <p:cNvSpPr/>
          <p:nvPr/>
        </p:nvSpPr>
        <p:spPr>
          <a:xfrm>
            <a:off x="1205012" y="1556792"/>
            <a:ext cx="3006948" cy="432048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Еженедельный бюллетень</a:t>
            </a:r>
            <a:endParaRPr lang="ru-RU" dirty="0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1205012" y="4077072"/>
            <a:ext cx="3006948" cy="432048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 по посещениям</a:t>
            </a:r>
            <a:endParaRPr lang="ru-RU" dirty="0"/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5148064" y="1600250"/>
            <a:ext cx="3006948" cy="432048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Чат отчетность </a:t>
            </a:r>
            <a:endParaRPr lang="ru-RU" dirty="0"/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5148064" y="4100748"/>
            <a:ext cx="3006948" cy="432048"/>
          </a:xfrm>
          <a:prstGeom prst="flowChartAlternateProcess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Приемка витрин</a:t>
            </a:r>
          </a:p>
        </p:txBody>
      </p:sp>
    </p:spTree>
    <p:extLst>
      <p:ext uri="{BB962C8B-B14F-4D97-AF65-F5344CB8AC3E}">
        <p14:creationId xmlns:p14="http://schemas.microsoft.com/office/powerpoint/2010/main" val="24398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Влияние на продажи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860" y="4869160"/>
            <a:ext cx="82089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Статистика свидетельствует: покупатели оставляют на </a:t>
            </a:r>
            <a:r>
              <a:rPr lang="ru-RU" sz="3600" b="1" dirty="0">
                <a:solidFill>
                  <a:srgbClr val="7030A0"/>
                </a:solidFill>
              </a:rPr>
              <a:t>13%</a:t>
            </a:r>
            <a:r>
              <a:rPr lang="ru-RU" sz="2800" dirty="0"/>
              <a:t> больше денег в тех магазинах, где мерчендайзинг продукции безупречен</a:t>
            </a:r>
            <a:r>
              <a:rPr lang="ru-RU" sz="2800" dirty="0" smtClean="0"/>
              <a:t>.</a:t>
            </a:r>
            <a:endParaRPr lang="en-US" sz="2800" dirty="0" smtClean="0"/>
          </a:p>
          <a:p>
            <a:endParaRPr lang="ru-RU" dirty="0">
              <a:solidFill>
                <a:srgbClr val="FF0000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635896" y="1196752"/>
            <a:ext cx="5266927" cy="2462297"/>
            <a:chOff x="1567447" y="4483605"/>
            <a:chExt cx="5112567" cy="216559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567447" y="4749265"/>
              <a:ext cx="4308864" cy="1899936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072608" y="4483605"/>
              <a:ext cx="1607406" cy="976424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latin typeface="Arial" pitchFamily="34" charset="0"/>
                  <a:cs typeface="Arial" pitchFamily="34" charset="0"/>
                </a:rPr>
                <a:t>120 чел</a:t>
              </a:r>
              <a:endParaRPr lang="ru-RU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2" t="16521" r="25553" b="20137"/>
          <a:stretch/>
        </p:blipFill>
        <p:spPr bwMode="auto">
          <a:xfrm>
            <a:off x="4209568" y="1579562"/>
            <a:ext cx="2741852" cy="1998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1560" y="3933056"/>
            <a:ext cx="8051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</a:rPr>
              <a:t>+ 209 170 000 рублей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2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выгоды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412776"/>
            <a:ext cx="63367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Конкурентное преимущество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Возможность  постоянного </a:t>
            </a:r>
            <a:r>
              <a:rPr lang="ru-RU" sz="2800" dirty="0">
                <a:cs typeface="Arial" pitchFamily="34" charset="0"/>
              </a:rPr>
              <a:t>и тесного сотрудничества </a:t>
            </a:r>
            <a:r>
              <a:rPr lang="ru-RU" sz="2800" dirty="0" smtClean="0">
                <a:cs typeface="Arial" pitchFamily="34" charset="0"/>
              </a:rPr>
              <a:t>с покупателем.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Совершение импульсивных покупок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Минимальное время продавца на обслуживание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Ассортимент </a:t>
            </a:r>
            <a:r>
              <a:rPr lang="ru-RU" sz="2800" dirty="0" smtClean="0">
                <a:cs typeface="Arial" pitchFamily="34" charset="0"/>
              </a:rPr>
              <a:t>товара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2800" dirty="0" smtClean="0">
                <a:cs typeface="Arial" pitchFamily="34" charset="0"/>
              </a:rPr>
              <a:t>Восприятие бренда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56620" y="4869160"/>
            <a:ext cx="2132953" cy="170446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4433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389" y="260350"/>
            <a:ext cx="8713786" cy="6540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900" dirty="0" smtClean="0"/>
              <a:t>1. Введение</a:t>
            </a:r>
            <a:br>
              <a:rPr lang="ru-RU" sz="1900" dirty="0" smtClean="0"/>
            </a:br>
            <a:r>
              <a:rPr lang="ru-RU" sz="1900" i="1" dirty="0" smtClean="0"/>
              <a:t>1.1. Цели и задачи регламента мерчандайзинга</a:t>
            </a:r>
            <a:endParaRPr lang="ru-RU" sz="1900" i="1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ACA6C9C4-5FA9-4AA5-B5D4-7FBA7890C715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003800" y="2479675"/>
            <a:ext cx="3960813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marL="174625" eaLnBrk="0" hangingPunct="0">
              <a:tabLst>
                <a:tab pos="174625" algn="l"/>
              </a:tabLst>
              <a:defRPr/>
            </a:pPr>
            <a:endParaRPr lang="ru-RU" sz="1100" dirty="0"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9388" y="1052736"/>
            <a:ext cx="842486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z="1100" i="1" dirty="0" smtClean="0"/>
              <a:t>Настоящий регламент представляет собой  документ, регламентирующий правила мерчандайзинга т.е. правила оформления и презентации  товара в магазинах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ru-RU" sz="1100" i="1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z="1100" b="1" i="1" dirty="0" smtClean="0"/>
              <a:t>Мерчандайзинг </a:t>
            </a:r>
            <a:r>
              <a:rPr lang="ru-RU" sz="1100" i="1" dirty="0" smtClean="0"/>
              <a:t>представляет собой комплекс мероприятий, проводимых в магазине и направленных на то, чтобы покупателю было удобно и приятно совершать покупки.</a:t>
            </a:r>
            <a:r>
              <a:rPr lang="ru-RU" sz="1100" dirty="0" smtClean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ru-RU" sz="1100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z="1100" b="1" i="1" dirty="0" smtClean="0"/>
              <a:t>Цель мерчандайзинга: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 sz="1100" dirty="0" smtClean="0"/>
              <a:t>Увеличение объема</a:t>
            </a:r>
            <a:r>
              <a:rPr lang="ru-RU" sz="1100" dirty="0" smtClean="0">
                <a:solidFill>
                  <a:srgbClr val="FF0000"/>
                </a:solidFill>
              </a:rPr>
              <a:t> </a:t>
            </a:r>
            <a:r>
              <a:rPr lang="ru-RU" sz="1100" dirty="0" smtClean="0"/>
              <a:t>продаж, с одновременным сохранением и повышением уровня удовлетворенности  покупателей от процесса совершения покупки.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ru-RU" sz="1100" dirty="0" smtClean="0"/>
          </a:p>
          <a:p>
            <a:pPr>
              <a:lnSpc>
                <a:spcPct val="150000"/>
              </a:lnSpc>
            </a:pPr>
            <a:r>
              <a:rPr lang="ru-RU" sz="1100" b="1" i="1" dirty="0" smtClean="0"/>
              <a:t>Задачи мерчандайзинга: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эффективно представить товары на полках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продвигать новые и нужные товары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увеличить число импульсных покупок и время пребывания покупателя в магазине</a:t>
            </a:r>
            <a:r>
              <a:rPr lang="ru-RU" sz="1100" dirty="0" smtClean="0">
                <a:solidFill>
                  <a:srgbClr val="FF0000"/>
                </a:solidFill>
              </a:rPr>
              <a:t>.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завоевать новых покупателей и удержать старых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создать конкурентное преимущество магазина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рассказать покупателю о свойствах продукта</a:t>
            </a:r>
          </a:p>
          <a:p>
            <a:pPr marL="119063" indent="-119063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100" dirty="0" smtClean="0"/>
              <a:t>повлиять на поведение покупателей, при выборе товара</a:t>
            </a:r>
          </a:p>
          <a:p>
            <a:pPr marL="119063" indent="-119063"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ru-RU" dirty="0" smtClean="0"/>
          </a:p>
          <a:p>
            <a:pPr algn="ctr">
              <a:lnSpc>
                <a:spcPct val="150000"/>
              </a:lnSpc>
              <a:buFont typeface="Wingdings" pitchFamily="2" charset="2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59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5436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1. Введение. </a:t>
            </a:r>
            <a:br>
              <a:rPr lang="ru-RU" sz="1900" dirty="0" smtClean="0"/>
            </a:br>
            <a:r>
              <a:rPr lang="ru-RU" sz="1900" i="1" dirty="0" smtClean="0"/>
              <a:t>1.2. Основные термины и определения (1)</a:t>
            </a:r>
            <a:endParaRPr lang="en-US" sz="19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052736"/>
          <a:ext cx="8713092" cy="50602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364"/>
                <a:gridCol w="6552728"/>
              </a:tblGrid>
              <a:tr h="456906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+mn-lt"/>
                        </a:rPr>
                        <a:t>Мерчандайзинг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система мероприятий, проводимых в магазине и направленных на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привлечение покупателей и увеличение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продаж 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9116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Регламент по мерчандайзингу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документ, регламентирующий правила оформления и презентации товара в магазинах</a:t>
                      </a: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Бюллетень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документ, регламентирующий изменения  Регламента по мерчендайзингу и правила оформления федеральных акций, акций по отделам.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Выпускается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 периодичностью раз в две недели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672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Планограмма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схема расположения  товаров по отделам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 в  т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орговом зала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Главная улица 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самый широкий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проход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 торговом зале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магазина, который  выполняет роль основной направляющей движение покупателей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064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Второстепенная улица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проход, расположенный  вдоль пристенного оборудования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15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Проход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пространство между стеллажами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15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Торговое оборудование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специализированная мебель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предназначенная для выставки, хранения  и продажи товаров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2755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Накопитель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cs typeface="Times New Roman" pitchFamily="18" charset="0"/>
                        </a:rPr>
                        <a:t>нижняя часть торгового оборудования</a:t>
                      </a:r>
                      <a:r>
                        <a:rPr lang="ru-RU" sz="1000" baseline="0" dirty="0" smtClean="0">
                          <a:cs typeface="Times New Roman" pitchFamily="18" charset="0"/>
                        </a:rPr>
                        <a:t> предназначенная для хранения и </a:t>
                      </a:r>
                      <a:r>
                        <a:rPr lang="ru-RU" sz="1000" dirty="0" smtClean="0">
                          <a:cs typeface="Times New Roman" pitchFamily="18" charset="0"/>
                        </a:rPr>
                        <a:t>презентации товара</a:t>
                      </a:r>
                      <a:r>
                        <a:rPr lang="ru-RU" sz="1000" baseline="0" dirty="0" smtClean="0">
                          <a:cs typeface="Times New Roman" pitchFamily="18" charset="0"/>
                        </a:rPr>
                        <a:t> в упаковке</a:t>
                      </a:r>
                      <a:endParaRPr lang="ru-RU" sz="1000" dirty="0" smtClean="0"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Промо место: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место</a:t>
                      </a:r>
                      <a:r>
                        <a:rPr lang="ru-RU" sz="1000" baseline="0" dirty="0" smtClean="0">
                          <a:latin typeface="+mn-lt"/>
                        </a:rPr>
                        <a:t> в торговом зале  с максимальным трафиком, предназначенное для выставки товара с целью увеличения его продаж /Торец, Корзина, Паллета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29051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Торец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одно из самых презентабельных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 в торговом зале, где располагаются: стеллаж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(стеллажный торец), паллета (паллетный торец), подиум или корзина (прикассовый торец)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которые ставятся в завершении островного торгового  оборудования и непосредственно примыкают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 главной  улице магазина</a:t>
                      </a:r>
                    </a:p>
                  </a:txBody>
                  <a:tcPr anchor="ctr"/>
                </a:tc>
              </a:tr>
              <a:tr h="285466">
                <a:tc>
                  <a:txBody>
                    <a:bodyPr/>
                    <a:lstStyle/>
                    <a:p>
                      <a:pPr marL="29051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Корзина 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торговое оборудование, предназначенное для продажи малогабаритного товара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marL="29051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Паллета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коробки с товаром, выставленные  в торговом зале друг на друге в несколько рядов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Бренд-зона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часть площади магазина/витрины, выделенная  для презентации товара одного бренда и оформленная в соответствии с актуальной концепцией этого бренда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91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5436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1. Введение. </a:t>
            </a:r>
            <a:br>
              <a:rPr lang="ru-RU" sz="1900" dirty="0" smtClean="0"/>
            </a:br>
            <a:r>
              <a:rPr lang="ru-RU" sz="1900" i="1" dirty="0" smtClean="0"/>
              <a:t>1.2. Основные термины и определения (2)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052736"/>
          <a:ext cx="8713092" cy="3778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340"/>
                <a:gridCol w="6768752"/>
              </a:tblGrid>
              <a:tr h="456906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+mn-lt"/>
                        </a:rPr>
                        <a:t>Коэффициентный товар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Товар,  приносящий максимальную прибыль (маржу)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r>
                        <a:rPr lang="en-US" sz="1000" b="0" dirty="0" smtClean="0">
                          <a:latin typeface="+mn-lt"/>
                        </a:rPr>
                        <a:t>POS-</a:t>
                      </a:r>
                      <a:r>
                        <a:rPr lang="ru-RU" sz="1000" b="0" dirty="0" smtClean="0">
                          <a:latin typeface="+mn-lt"/>
                        </a:rPr>
                        <a:t>материалы:</a:t>
                      </a:r>
                      <a:endParaRPr lang="en-US" sz="1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материалы, способствующие продвижению товара на местах продаж /рекламные 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материалы, ценники, и формационные таблички, </a:t>
                      </a:r>
                      <a:r>
                        <a:rPr lang="ru-RU" sz="10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сториборды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и.т.п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/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91166">
                <a:tc>
                  <a:txBody>
                    <a:bodyPr/>
                    <a:lstStyle/>
                    <a:p>
                      <a:pPr marL="29051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Ценник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ярлык с указанием розничной цены на образцах товаров, при помощи которого осуществляется информирование покупателей о розничной цене и свойствах товара</a:t>
                      </a:r>
                      <a:endParaRPr lang="ru-RU" sz="10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29051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Информационная табличка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таблица, в</a:t>
                      </a:r>
                      <a:r>
                        <a:rPr lang="ru-RU" sz="1000" baseline="0" dirty="0" smtClean="0">
                          <a:latin typeface="+mn-lt"/>
                        </a:rPr>
                        <a:t> виде </a:t>
                      </a:r>
                      <a:r>
                        <a:rPr lang="ru-RU" sz="1000" dirty="0" smtClean="0">
                          <a:latin typeface="+mn-lt"/>
                        </a:rPr>
                        <a:t>вставки в ценник,  используемая в случаях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отсутствия цены  на товар или его продажи покупателю с витрины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29051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Сториборд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носитель информации о товаре или  аксессуарах/услугах , цель которого, информирование покупателя о назначении и преимуществах  покупки того или иного товара/услуги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Кросс-мерчандайзинг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презентация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аксессуаров рядом с основным товаром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Демо-режим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режим при котором оборудование на витрине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находится во включенном состоянии или в режиме ожидания. Данный режим используется только для товаров, имеющих  функции, требующие наглядной демонстрации покупателю , где это возможно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56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Противокражная защита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специальное оборудование/инструменты,  устанавливающиеся на товар с целью предотвращения хищений товара  из магазине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think-cell Slide" r:id="rId20" imgW="0" imgH="0" progId="TCLayout.ActiveDocument.1">
                  <p:embed/>
                </p:oleObj>
              </mc:Choice>
              <mc:Fallback>
                <p:oleObj name="think-cell Slide" r:id="rId20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512" y="274638"/>
            <a:ext cx="8715436" cy="654032"/>
          </a:xfrm>
        </p:spPr>
        <p:txBody>
          <a:bodyPr>
            <a:noAutofit/>
          </a:bodyPr>
          <a:lstStyle/>
          <a:p>
            <a:r>
              <a:rPr lang="ru-RU" sz="1800" dirty="0" smtClean="0"/>
              <a:t>2. Стандарты презентации товара</a:t>
            </a:r>
            <a:br>
              <a:rPr lang="ru-RU" sz="1800" dirty="0" smtClean="0"/>
            </a:br>
            <a:r>
              <a:rPr lang="ru-RU" sz="1800" i="1" dirty="0" smtClean="0"/>
              <a:t>2.1. План магазина, зонирование и организационная структура магазина</a:t>
            </a:r>
            <a:endParaRPr lang="en-US" sz="18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4" name="Rectangle 3"/>
          <p:cNvSpPr/>
          <p:nvPr>
            <p:custDataLst>
              <p:tags r:id="rId5"/>
            </p:custDataLst>
          </p:nvPr>
        </p:nvSpPr>
        <p:spPr>
          <a:xfrm>
            <a:off x="179388" y="980728"/>
            <a:ext cx="4105275" cy="35140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План магазина – структура торгового зала, определяющая расстановку товара</a:t>
            </a:r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6"/>
            </p:custDataLst>
          </p:nvPr>
        </p:nvSpPr>
        <p:spPr>
          <a:xfrm>
            <a:off x="4644579" y="980728"/>
            <a:ext cx="4248596" cy="35140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Зонирование магазина – структура наполнения магазинов товаром</a:t>
            </a:r>
            <a:endParaRPr lang="en-US" sz="1100" dirty="0" smtClean="0">
              <a:solidFill>
                <a:schemeClr val="tx1"/>
              </a:solidFill>
            </a:endParaRPr>
          </a:p>
        </p:txBody>
      </p:sp>
      <p:pic>
        <p:nvPicPr>
          <p:cNvPr id="8" name="Picture 2" descr="план магазина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1" cstate="print"/>
          <a:srcRect/>
          <a:stretch>
            <a:fillRect/>
          </a:stretch>
        </p:blipFill>
        <p:spPr bwMode="auto">
          <a:xfrm rot="5400000">
            <a:off x="1763688" y="836712"/>
            <a:ext cx="165618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644008" y="1340768"/>
            <a:ext cx="4249168" cy="259228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>
            <p:custDataLst>
              <p:tags r:id="rId8"/>
            </p:custDataLst>
          </p:nvPr>
        </p:nvSpPr>
        <p:spPr>
          <a:xfrm>
            <a:off x="178818" y="1340768"/>
            <a:ext cx="4105846" cy="194421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9552" y="1340768"/>
            <a:ext cx="1388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892175"/>
            <a:r>
              <a:rPr lang="ru-RU" sz="800" dirty="0"/>
              <a:t>- главная улица</a:t>
            </a:r>
          </a:p>
          <a:p>
            <a:pPr defTabSz="892175">
              <a:buFontTx/>
              <a:buChar char="-"/>
            </a:pPr>
            <a:r>
              <a:rPr lang="ru-RU" sz="800" dirty="0"/>
              <a:t> второстепенная улица  </a:t>
            </a:r>
          </a:p>
          <a:p>
            <a:pPr defTabSz="892175"/>
            <a:r>
              <a:rPr lang="ru-RU" sz="800" dirty="0"/>
              <a:t>- проход</a:t>
            </a:r>
          </a:p>
        </p:txBody>
      </p:sp>
      <p:pic>
        <p:nvPicPr>
          <p:cNvPr id="13" name="Picture 5" descr="прямоугольник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14127" y="1385219"/>
            <a:ext cx="276225" cy="38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644008" y="4077072"/>
            <a:ext cx="42491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Торговый зал магазина делится на зоны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Всего в магазинах выделяется </a:t>
            </a:r>
            <a:r>
              <a:rPr lang="en-US" sz="1100" dirty="0" smtClean="0"/>
              <a:t>9</a:t>
            </a:r>
            <a:r>
              <a:rPr lang="ru-RU" sz="1100" dirty="0" smtClean="0"/>
              <a:t> основных товарных групп /зон  (см. рис.)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Товарные зоны делятся на отделы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Внутри отдела выделяется товарная группа, подгруппа и модель товара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355976" y="4365104"/>
            <a:ext cx="216024" cy="1008112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884368" y="1412776"/>
            <a:ext cx="113023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AutoNum type="arabicPeriod"/>
            </a:pPr>
            <a:r>
              <a:rPr lang="ru-RU" sz="1000" dirty="0" smtClean="0"/>
              <a:t>Цифровой  мир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Игровой мир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Товары для авто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Телевизоры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Аудио-видео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Кухня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Уход за домом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Красота и здоровье</a:t>
            </a:r>
          </a:p>
          <a:p>
            <a:pPr marL="174625" indent="-174625">
              <a:buAutoNum type="arabicPeriod"/>
            </a:pPr>
            <a:r>
              <a:rPr lang="ru-RU" sz="1000" dirty="0" smtClean="0"/>
              <a:t>Аксессуары</a:t>
            </a:r>
          </a:p>
        </p:txBody>
      </p:sp>
      <p:graphicFrame>
        <p:nvGraphicFramePr>
          <p:cNvPr id="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453472"/>
              </p:ext>
            </p:extLst>
          </p:nvPr>
        </p:nvGraphicFramePr>
        <p:xfrm>
          <a:off x="7474024" y="5301208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Лист" showAsIcon="1" r:id="rId23" imgW="914400" imgH="714240" progId="Excel.Sheet.8">
                  <p:embed/>
                </p:oleObj>
              </mc:Choice>
              <mc:Fallback>
                <p:oleObj name="Лист" showAsIcon="1" r:id="rId23" imgW="914400" imgH="71424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4024" y="5301208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ight Arrow 30"/>
          <p:cNvSpPr/>
          <p:nvPr/>
        </p:nvSpPr>
        <p:spPr>
          <a:xfrm>
            <a:off x="4716016" y="5373216"/>
            <a:ext cx="2664296" cy="648072"/>
          </a:xfrm>
          <a:prstGeom prst="rightArrow">
            <a:avLst/>
          </a:prstGeom>
          <a:solidFill>
            <a:schemeClr val="bg1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</a:rPr>
              <a:t>Подробный перечень групп товаров можно найти здесь</a:t>
            </a:r>
            <a:endParaRPr lang="en-US" sz="1000" dirty="0">
              <a:solidFill>
                <a:schemeClr val="tx1"/>
              </a:solidFill>
            </a:endParaRP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491880" y="2852936"/>
            <a:ext cx="1619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ight Arrow 38"/>
          <p:cNvSpPr/>
          <p:nvPr/>
        </p:nvSpPr>
        <p:spPr>
          <a:xfrm>
            <a:off x="4355976" y="2069232"/>
            <a:ext cx="216024" cy="1008112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>
            <p:custDataLst>
              <p:tags r:id="rId9"/>
            </p:custDataLst>
          </p:nvPr>
        </p:nvSpPr>
        <p:spPr>
          <a:xfrm>
            <a:off x="179388" y="3429000"/>
            <a:ext cx="4105275" cy="21602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Организационая структура магазина</a:t>
            </a:r>
            <a:endParaRPr lang="en-US" sz="1000" dirty="0" smtClean="0">
              <a:solidFill>
                <a:schemeClr val="tx1"/>
              </a:solidFill>
            </a:endParaRPr>
          </a:p>
        </p:txBody>
      </p:sp>
      <p:pic>
        <p:nvPicPr>
          <p:cNvPr id="1028" name="Picture 4" descr="C:\Users\bova\Desktop\Зона музыки\Структура.jp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21" y="3717032"/>
            <a:ext cx="3773487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ova\Desktop\Зона музыки\Plan)Hand_Zone2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97" y="1350078"/>
            <a:ext cx="3356579" cy="257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>
            <p:custDataLst>
              <p:tags r:id="rId10"/>
            </p:custDataLst>
          </p:nvPr>
        </p:nvSpPr>
        <p:spPr>
          <a:xfrm>
            <a:off x="7212467" y="306896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val 19"/>
          <p:cNvSpPr/>
          <p:nvPr>
            <p:custDataLst>
              <p:tags r:id="rId11"/>
            </p:custDataLst>
          </p:nvPr>
        </p:nvSpPr>
        <p:spPr>
          <a:xfrm>
            <a:off x="7104455" y="2331533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20"/>
          <p:cNvSpPr/>
          <p:nvPr>
            <p:custDataLst>
              <p:tags r:id="rId12"/>
            </p:custDataLst>
          </p:nvPr>
        </p:nvSpPr>
        <p:spPr>
          <a:xfrm>
            <a:off x="7596336" y="202484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Oval 21"/>
          <p:cNvSpPr/>
          <p:nvPr>
            <p:custDataLst>
              <p:tags r:id="rId13"/>
            </p:custDataLst>
          </p:nvPr>
        </p:nvSpPr>
        <p:spPr>
          <a:xfrm>
            <a:off x="6372200" y="155679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23" name="Oval 22"/>
          <p:cNvSpPr/>
          <p:nvPr>
            <p:custDataLst>
              <p:tags r:id="rId14"/>
            </p:custDataLst>
          </p:nvPr>
        </p:nvSpPr>
        <p:spPr>
          <a:xfrm>
            <a:off x="6542247" y="22048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24" name="Oval 23"/>
          <p:cNvSpPr/>
          <p:nvPr>
            <p:custDataLst>
              <p:tags r:id="rId15"/>
            </p:custDataLst>
          </p:nvPr>
        </p:nvSpPr>
        <p:spPr>
          <a:xfrm>
            <a:off x="4860032" y="160185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</a:p>
        </p:txBody>
      </p:sp>
      <p:sp>
        <p:nvSpPr>
          <p:cNvPr id="25" name="Oval 24"/>
          <p:cNvSpPr/>
          <p:nvPr>
            <p:custDataLst>
              <p:tags r:id="rId16"/>
            </p:custDataLst>
          </p:nvPr>
        </p:nvSpPr>
        <p:spPr>
          <a:xfrm>
            <a:off x="5057989" y="304661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</a:p>
        </p:txBody>
      </p:sp>
      <p:sp>
        <p:nvSpPr>
          <p:cNvPr id="26" name="Oval 25"/>
          <p:cNvSpPr/>
          <p:nvPr>
            <p:custDataLst>
              <p:tags r:id="rId17"/>
            </p:custDataLst>
          </p:nvPr>
        </p:nvSpPr>
        <p:spPr>
          <a:xfrm>
            <a:off x="5508104" y="306896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</a:p>
        </p:txBody>
      </p:sp>
      <p:sp>
        <p:nvSpPr>
          <p:cNvPr id="27" name="Oval 26"/>
          <p:cNvSpPr/>
          <p:nvPr>
            <p:custDataLst>
              <p:tags r:id="rId18"/>
            </p:custDataLst>
          </p:nvPr>
        </p:nvSpPr>
        <p:spPr>
          <a:xfrm>
            <a:off x="6170074" y="3405441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836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79389" y="1244704"/>
          <a:ext cx="8713092" cy="4879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7897"/>
                <a:gridCol w="2197897"/>
                <a:gridCol w="2040905"/>
                <a:gridCol w="2276393"/>
              </a:tblGrid>
              <a:tr h="3708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dirty="0" smtClean="0"/>
                        <a:t>Стеллаж</a:t>
                      </a:r>
                      <a:r>
                        <a:rPr lang="en-US" sz="1000" b="1" dirty="0" smtClean="0"/>
                        <a:t> –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устройство для выставки товара из многоярусных настилов, укрепленных на стойках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1" dirty="0" smtClean="0"/>
                        <a:t>Паллета -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поддон, сделанный из дерева, для выставления  коробок с</a:t>
                      </a:r>
                      <a:r>
                        <a:rPr lang="ru-RU" sz="10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товаром друг на друге в несколько рядов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</a:tr>
              <a:tr h="101308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indent="0" algn="l" defTabSz="892175">
                        <a:lnSpc>
                          <a:spcPct val="100000"/>
                        </a:lnSpc>
                      </a:pP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A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. Пристенный стеллаж:</a:t>
                      </a:r>
                    </a:p>
                    <a:p>
                      <a:pPr marL="119063" indent="-119063" algn="l" defTabSz="892175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расположен у стены;</a:t>
                      </a:r>
                    </a:p>
                    <a:p>
                      <a:pPr marL="119063" indent="-119063" algn="l" defTabSz="892175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обозначается на плане магазина буквой 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“S”. </a:t>
                      </a:r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119063" indent="-119063" algn="l" defTabSz="892175" rtl="0" eaLnBrk="1" latinLnBrk="0" hangingPunct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высота стеллажа – 220 см и 230 см.</a:t>
                      </a:r>
                    </a:p>
                    <a:p>
                      <a:pPr marL="0" indent="0" algn="l" defTabSz="892175">
                        <a:lnSpc>
                          <a:spcPct val="100000"/>
                        </a:lnSpc>
                        <a:buFontTx/>
                        <a:buNone/>
                      </a:pPr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l" defTabSz="892175">
                        <a:lnSpc>
                          <a:spcPct val="100000"/>
                        </a:lnSpc>
                      </a:pP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B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. Островной стеллаж: </a:t>
                      </a:r>
                    </a:p>
                    <a:p>
                      <a:pPr marL="119063" indent="-119063" algn="l" defTabSz="892175" rtl="0" eaLnBrk="1" latinLnBrk="0" hangingPunct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отдельно стоящий стеллаж к которому можно подойти со всех сторон;</a:t>
                      </a:r>
                    </a:p>
                    <a:p>
                      <a:pPr marL="119063" indent="-119063" algn="l" defTabSz="892175" rtl="0" eaLnBrk="1" latinLnBrk="0" hangingPunct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Обозначается на плане магазина буквой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“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G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”</a:t>
                      </a:r>
                    </a:p>
                    <a:p>
                      <a:pPr marL="119063" indent="-119063" algn="l" defTabSz="892175" rtl="0" eaLnBrk="1" latinLnBrk="0" hangingPunct="1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высота стеллажа 140 см и 160 см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120Х80 Х15 см.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120Х80Х15 см, сверху покрыта ДСП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909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80 Х60Х15 см, сверху покрыта ДСП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90320">
                <a:tc gridSpan="2">
                  <a:txBody>
                    <a:bodyPr/>
                    <a:lstStyle/>
                    <a:p>
                      <a:pPr marL="53975" lvl="1" indent="0" defTabSz="892175">
                        <a:lnSpc>
                          <a:spcPct val="100000"/>
                        </a:lnSpc>
                      </a:pPr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Элементы</a:t>
                      </a:r>
                      <a:r>
                        <a:rPr lang="ru-RU" sz="1000" b="1" baseline="0" dirty="0" smtClean="0">
                          <a:latin typeface="+mn-lt"/>
                          <a:cs typeface="Times New Roman" pitchFamily="18" charset="0"/>
                        </a:rPr>
                        <a:t> стеллажа:</a:t>
                      </a:r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стойки («ноги» высотой 140, 160, 220, 230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задние стенки без отверстий (высотой 10, 20, 40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задние стенки с отверстиями (высотой 10, 20, 40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кронштейны (шириной 27, 37, 47, 57, 67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полки (шириной 27, 37, 47, 57, 67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стеклянная витрина(высотой 120, 140, 160, 180 см);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крючки (8, 20 см) и т.д.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корзина 47х99 см.</a:t>
                      </a:r>
                    </a:p>
                    <a:p>
                      <a:pPr marL="282575" lvl="1" indent="-228600" defTabSz="892175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прочее</a:t>
                      </a:r>
                      <a:endParaRPr lang="en-U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           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          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         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                                  </a:t>
                      </a:r>
                      <a:r>
                        <a:rPr lang="ru-RU" sz="1100" b="1" dirty="0" smtClean="0"/>
                        <a:t>Н10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10х60х60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см, сверху  покрыта ДСП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2.Стандарты презентации товара</a:t>
            </a:r>
            <a:br>
              <a:rPr lang="ru-RU" sz="1900" dirty="0" smtClean="0"/>
            </a:br>
            <a:r>
              <a:rPr lang="ru-RU" sz="1900" i="1" dirty="0" smtClean="0"/>
              <a:t>2.2. Торговое оборудование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/>
          <a:srcRect l="6584" t="3201" b="1202"/>
          <a:stretch>
            <a:fillRect/>
          </a:stretch>
        </p:blipFill>
        <p:spPr bwMode="auto">
          <a:xfrm>
            <a:off x="539552" y="1844824"/>
            <a:ext cx="1442095" cy="234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42867" y="1844824"/>
            <a:ext cx="145732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8024" y="2708920"/>
            <a:ext cx="146685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8484" y="3717032"/>
            <a:ext cx="14097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Elbow Connector 20"/>
          <p:cNvCxnSpPr/>
          <p:nvPr/>
        </p:nvCxnSpPr>
        <p:spPr>
          <a:xfrm rot="10800000" flipV="1">
            <a:off x="1619672" y="2780928"/>
            <a:ext cx="288032" cy="2160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7504" y="908720"/>
            <a:ext cx="8713787" cy="314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100" b="1" dirty="0" smtClean="0"/>
              <a:t>Каждая единица товара выставленная в торговом зале презентуется на торговом оборудовании:</a:t>
            </a:r>
          </a:p>
        </p:txBody>
      </p:sp>
      <p:sp>
        <p:nvSpPr>
          <p:cNvPr id="20" name="Oval 19"/>
          <p:cNvSpPr/>
          <p:nvPr>
            <p:custDataLst>
              <p:tags r:id="rId1"/>
            </p:custDataLst>
          </p:nvPr>
        </p:nvSpPr>
        <p:spPr>
          <a:xfrm>
            <a:off x="539552" y="378904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Oval 21"/>
          <p:cNvSpPr/>
          <p:nvPr>
            <p:custDataLst>
              <p:tags r:id="rId2"/>
            </p:custDataLst>
          </p:nvPr>
        </p:nvSpPr>
        <p:spPr>
          <a:xfrm>
            <a:off x="1043608" y="234888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3" name="Oval 22"/>
          <p:cNvSpPr/>
          <p:nvPr>
            <p:custDataLst>
              <p:tags r:id="rId3"/>
            </p:custDataLst>
          </p:nvPr>
        </p:nvSpPr>
        <p:spPr>
          <a:xfrm>
            <a:off x="1907704" y="263691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Oval 23"/>
          <p:cNvSpPr/>
          <p:nvPr>
            <p:custDataLst>
              <p:tags r:id="rId4"/>
            </p:custDataLst>
          </p:nvPr>
        </p:nvSpPr>
        <p:spPr>
          <a:xfrm>
            <a:off x="1187624" y="314096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14"/>
          <p:cNvSpPr/>
          <p:nvPr>
            <p:custDataLst>
              <p:tags r:id="rId5"/>
            </p:custDataLst>
          </p:nvPr>
        </p:nvSpPr>
        <p:spPr>
          <a:xfrm>
            <a:off x="1115616" y="191683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15"/>
          <p:cNvSpPr/>
          <p:nvPr>
            <p:custDataLst>
              <p:tags r:id="rId6"/>
            </p:custDataLst>
          </p:nvPr>
        </p:nvSpPr>
        <p:spPr>
          <a:xfrm>
            <a:off x="1115616" y="357301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68289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77548" y="4869160"/>
            <a:ext cx="9465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59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(1)</a:t>
            </a:r>
            <a:endParaRPr lang="en-US" sz="19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124744"/>
          <a:ext cx="8713788" cy="485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4080"/>
                <a:gridCol w="3019679"/>
                <a:gridCol w="2069120"/>
                <a:gridCol w="2220909"/>
              </a:tblGrid>
              <a:tr h="1728192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Чистота в магазине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 smtClean="0"/>
                        <a:t>Всегда должны быть чистыми:</a:t>
                      </a:r>
                      <a:endParaRPr lang="ru-RU" sz="1000" b="0" dirty="0" smtClean="0"/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dirty="0" smtClean="0"/>
                        <a:t>пол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dirty="0" smtClean="0"/>
                        <a:t>ценники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dirty="0" smtClean="0"/>
                        <a:t>торговое</a:t>
                      </a:r>
                      <a:r>
                        <a:rPr lang="ru-RU" sz="1000" b="0" baseline="0" dirty="0" smtClean="0"/>
                        <a:t> оборудование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baseline="0" dirty="0" smtClean="0"/>
                        <a:t>товар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512168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Освещение</a:t>
                      </a:r>
                      <a:r>
                        <a:rPr lang="ru-RU" sz="1000" b="0" baseline="0" dirty="0" smtClean="0"/>
                        <a:t> основное и на оборудовании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Всегда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должны быть подсвечены и поддерживаться в исправном состоянии:</a:t>
                      </a:r>
                      <a:endParaRPr lang="ru-RU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основное освещение (лампы)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фризы сверху пристенных стеллажей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стеклянные витрины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стеклянные полки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некоторые </a:t>
                      </a:r>
                      <a:r>
                        <a:rPr lang="ru-RU" sz="1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бренд-зоны</a:t>
                      </a:r>
                      <a:endParaRPr lang="ru-RU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Работоспособность экранов и озвучивание магазина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baseline="0" dirty="0" smtClean="0"/>
                        <a:t>Должны быть включены в течении рабочего дня:</a:t>
                      </a:r>
                      <a:endParaRPr lang="ru-RU" sz="1000" b="0" dirty="0" smtClean="0"/>
                    </a:p>
                    <a:p>
                      <a:r>
                        <a:rPr lang="ru-RU" sz="1000" b="0" dirty="0" smtClean="0"/>
                        <a:t>1. Экраны :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телевизоров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мониторов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ноутбуков </a:t>
                      </a:r>
                    </a:p>
                    <a:p>
                      <a:r>
                        <a:rPr lang="ru-RU" sz="1000" b="0" baseline="0" dirty="0" smtClean="0"/>
                        <a:t>2. По громкой связи должны воспроизводится  аудиоролики, согласно действующему бюллетеню</a:t>
                      </a:r>
                    </a:p>
                    <a:p>
                      <a:r>
                        <a:rPr lang="ru-RU" sz="1000" b="0" baseline="0" dirty="0" smtClean="0"/>
                        <a:t>3. Громкость должна быть такой, чтобы не мешать покупателям разговаривать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64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217609"/>
            <a:ext cx="936104" cy="149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5" y="1196752"/>
            <a:ext cx="898175" cy="1516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924944"/>
            <a:ext cx="1440160" cy="133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2912560"/>
            <a:ext cx="1512168" cy="138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581128"/>
            <a:ext cx="96735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18566" y="4516055"/>
            <a:ext cx="925842" cy="150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69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(2)</a:t>
            </a:r>
            <a:endParaRPr lang="en-US" sz="19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41331859"/>
              </p:ext>
            </p:extLst>
          </p:nvPr>
        </p:nvGraphicFramePr>
        <p:xfrm>
          <a:off x="179388" y="1052736"/>
          <a:ext cx="8713787" cy="50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7049"/>
                <a:gridCol w="3047572"/>
                <a:gridCol w="2016224"/>
                <a:gridCol w="2232942"/>
              </a:tblGrid>
              <a:tr h="1944216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товара согласно плану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 товарные группы размещаются строго в соответствии с планом магазина и презентуются на закрепленном под эту группу типе торгового оборудования</a:t>
                      </a:r>
                      <a:endParaRPr lang="en-US" sz="1000" b="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656184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Минимум товара на складе –максимум в торговом зале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а. Наполняются товаром по мере необходимости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накопители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торцы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Паллеты</a:t>
                      </a:r>
                    </a:p>
                    <a:p>
                      <a:pPr marL="119063" indent="-119063">
                        <a:buFont typeface="Arial" pitchFamily="34" charset="0"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б. Размещение аксессуаров на складе недопустимо!  </a:t>
                      </a:r>
                      <a:r>
                        <a:rPr lang="ru-RU" sz="1000" b="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Все вновь поступившие аксессуары  на склад должны быть размещены в зале в течении суток. (добавить чек-лист)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Презентация полного ассортимента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Весь ассортимент товара, имеющийся на остатках магазина ,  должен быть представлен на витрине </a:t>
                      </a: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  <a:p>
                      <a:endParaRPr lang="ru-RU" sz="1000" b="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884" name="Picture 4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29229" y="3174479"/>
            <a:ext cx="1686987" cy="13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5" name="Picture 5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89410" y="3140968"/>
            <a:ext cx="1759053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6" name="Picture 6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3726" y="4741887"/>
            <a:ext cx="3600722" cy="1279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88024" y="1124744"/>
            <a:ext cx="394707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04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(3)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79388" y="6393880"/>
            <a:ext cx="1090612" cy="214312"/>
          </a:xfrm>
        </p:spPr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052736"/>
          <a:ext cx="8713092" cy="504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284"/>
                <a:gridCol w="3024336"/>
                <a:gridCol w="2016224"/>
                <a:gridCol w="2232248"/>
              </a:tblGrid>
              <a:tr h="1944216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Выделение коэффициентного товара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товар выставляется на двух и более полках, то товар с повышающим коэффициентом, презентуются 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Островной стеллаж  - на верхней полке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Пристенный стеллаж - на уровне глаз (150 –170 см)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  <a:tr h="1728192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товара на витрине/паллете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 должен быть максимально выдвинут на переднюю кромку полки витрины/паллеты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“Прозрачность” торгового зала 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островных стеллажах верхняя кромка товара не должна выходить за край  островного торгового оборудования 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1196752"/>
            <a:ext cx="187176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9" y="1196752"/>
            <a:ext cx="1944216" cy="166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8227" y="3068960"/>
            <a:ext cx="100811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9590" y="3068960"/>
            <a:ext cx="91682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4819749"/>
            <a:ext cx="936104" cy="12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4766324"/>
            <a:ext cx="936104" cy="125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38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7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(4)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43560"/>
              </p:ext>
            </p:extLst>
          </p:nvPr>
        </p:nvGraphicFramePr>
        <p:xfrm>
          <a:off x="179511" y="1025602"/>
          <a:ext cx="8713663" cy="4968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402"/>
                <a:gridCol w="3012095"/>
                <a:gridCol w="2070875"/>
                <a:gridCol w="2178291"/>
              </a:tblGrid>
              <a:tr h="1512168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Равномерное распределение товара на витрине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продан витринный образец – нужно равномерно распределить оставшийся товар по всей длине витрины, чтобы не допускать «пустот»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  <a:tr h="3456384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Равномерное распределение товара на крючках</a:t>
                      </a: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между рядом висящим товаром на крючках (и сбоку и снизу) должно быть минимальным, но так, чтобы  при снятии одного товара с крючка он не задевал рядом висящий товар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Рекомендуемое количество товара на крючках не менее </a:t>
                      </a:r>
                      <a:b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2-ух шт. </a:t>
                      </a:r>
                    </a:p>
                    <a:p>
                      <a:r>
                        <a:rPr lang="ru-RU" sz="100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 допускается: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вешать слишком много товара на крючок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оставлять пустые крючки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вешать на один крючок более одной  модели товара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4485" y="1196752"/>
            <a:ext cx="177373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73524"/>
            <a:ext cx="1800200" cy="110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7117" y="2708921"/>
            <a:ext cx="15531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2708920"/>
            <a:ext cx="151258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001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(5)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341633"/>
              </p:ext>
            </p:extLst>
          </p:nvPr>
        </p:nvGraphicFramePr>
        <p:xfrm>
          <a:off x="179388" y="1074002"/>
          <a:ext cx="8713787" cy="4680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292"/>
                <a:gridCol w="2952328"/>
                <a:gridCol w="2232248"/>
                <a:gridCol w="2016919"/>
              </a:tblGrid>
              <a:tr h="1584176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Презентация товара на островных стеллажах в несколько рядов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Глубина полки  должна увеличиваться сверху вниз.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Полка, которая находится над накопителем должна иметь глубину 47 см.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(см.каталог  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MAGO)</a:t>
                      </a:r>
                      <a:endParaRPr lang="en-US" sz="10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Вертикальное выравнивание демонстрационных образцов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размещении товара в два или более уровней ,  демо-образцы должны  размещаться строго друг под другом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  <a:tr h="1728192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Соответствие витрины и накопителя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 в накопителе располагается под демо-образцом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случае выставки товара в два и более рядов  коробки в накопитель формируются  по цене от большей к меньшей</a:t>
                      </a:r>
                      <a:endParaRPr lang="en-US" sz="1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124745"/>
            <a:ext cx="86257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124744"/>
            <a:ext cx="86409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708920"/>
            <a:ext cx="142989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2708920"/>
            <a:ext cx="136815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4077072"/>
            <a:ext cx="1035720" cy="161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4077072"/>
            <a:ext cx="920924" cy="15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579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</a:t>
            </a:r>
            <a:br>
              <a:rPr lang="ru-RU" sz="1900" dirty="0" smtClean="0"/>
            </a:br>
            <a:r>
              <a:rPr lang="ru-RU" sz="1900" i="1" dirty="0" smtClean="0"/>
              <a:t>3.1. Общие правила (6)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124744"/>
          <a:ext cx="8713787" cy="504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5603"/>
                <a:gridCol w="3680250"/>
                <a:gridCol w="1769351"/>
                <a:gridCol w="1848583"/>
              </a:tblGrid>
              <a:tr h="2088232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накопителя и маркировка пустых коробок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Пустые коробки маркируются круглой наклейкой красного цвета, диаметром 3 см, расположенной в правом нижнем углу.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Пустые коробки хранятся на складе за исключением  коробок из под последних образцов товара.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Пустые коробки из-под последних образцов размещаются в накопителе на нижней полке накопителя, в дальнем углу, под выставленным образцом. Коробка должна быть повернута красной наклейкой к покупателю.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-</a:t>
                      </a:r>
                      <a:endParaRPr lang="en-US" sz="1000" b="0" dirty="0"/>
                    </a:p>
                  </a:txBody>
                  <a:tcPr/>
                </a:tc>
              </a:tr>
              <a:tr h="2952328"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разделителей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презентации мелкогабаритного товара (лампочки, бытовая химия в бутылках и коробках и др.)  используются разделители между каждым рядом товара: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корзинах всегда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полках, в случае размещения аксессуаров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80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96752"/>
            <a:ext cx="1296466" cy="194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268760"/>
            <a:ext cx="126528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10"/>
          <p:cNvSpPr/>
          <p:nvPr/>
        </p:nvSpPr>
        <p:spPr>
          <a:xfrm>
            <a:off x="8028384" y="2636912"/>
            <a:ext cx="504056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8460432" y="2276872"/>
            <a:ext cx="360040" cy="43204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808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284760"/>
            <a:ext cx="1455530" cy="266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808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3356992"/>
            <a:ext cx="151216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14"/>
          <p:cNvSpPr/>
          <p:nvPr/>
        </p:nvSpPr>
        <p:spPr>
          <a:xfrm>
            <a:off x="8388424" y="494116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8244408" y="386104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 </a:t>
            </a:r>
            <a:br>
              <a:rPr lang="ru-RU" sz="1900" dirty="0" smtClean="0"/>
            </a:br>
            <a:r>
              <a:rPr lang="ru-RU" sz="1900" i="1" dirty="0" smtClean="0"/>
              <a:t>3.2. Основные типы презентации товара от главной улицы (1) 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4" name="TextBox 34"/>
          <p:cNvSpPr txBox="1">
            <a:spLocks noChangeArrowheads="1"/>
          </p:cNvSpPr>
          <p:nvPr/>
        </p:nvSpPr>
        <p:spPr bwMode="auto">
          <a:xfrm>
            <a:off x="179512" y="908720"/>
            <a:ext cx="86106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100" b="1" i="1" dirty="0" smtClean="0"/>
              <a:t>Весь товар презентуется от главной улицы в том числе: </a:t>
            </a:r>
            <a:endParaRPr lang="en-US" sz="1100" b="1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9388" y="1142361"/>
          <a:ext cx="8713825" cy="5006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364"/>
                <a:gridCol w="1430607"/>
                <a:gridCol w="1473823"/>
                <a:gridCol w="1848098"/>
                <a:gridCol w="1800933"/>
              </a:tblGrid>
              <a:tr h="486439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Последовательность презентации от главной улицы</a:t>
                      </a:r>
                      <a:endParaRPr lang="en-US" sz="9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Пример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Последовательность презентации от главной улицы</a:t>
                      </a:r>
                      <a:endParaRPr lang="en-US" sz="9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Пример</a:t>
                      </a:r>
                      <a:endParaRPr lang="en-US" sz="900" b="1" dirty="0"/>
                    </a:p>
                  </a:txBody>
                  <a:tcPr anchor="ctr"/>
                </a:tc>
              </a:tr>
              <a:tr h="0">
                <a:tc gridSpan="5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Основные</a:t>
                      </a:r>
                      <a:r>
                        <a:rPr lang="ru-RU" sz="900" b="1" baseline="0" dirty="0" smtClean="0"/>
                        <a:t> правила</a:t>
                      </a:r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anchor="ctr"/>
                </a:tc>
              </a:tr>
              <a:tr h="18721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По цене  - </a:t>
                      </a:r>
                      <a:endParaRPr lang="ru-RU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внутри одной группы товара (например, чайники), товар выставляется по цене от дорогого к дешевому, и сверху вниз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9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основное правило характерное для всех групп товара</a:t>
                      </a:r>
                      <a:endParaRPr lang="en-US" sz="9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основной</a:t>
                      </a:r>
                      <a:r>
                        <a:rPr lang="ru-RU" sz="900" baseline="0" dirty="0" smtClean="0"/>
                        <a:t> товар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аксессуары</a:t>
                      </a:r>
                      <a:endParaRPr lang="en-US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Вертикальными блоками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Например: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1. Тостеры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2. Чайники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3. Фильтры для воды</a:t>
                      </a:r>
                      <a:endParaRPr lang="en-US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110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Дополнительные правила</a:t>
                      </a:r>
                      <a:endParaRPr lang="en-US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4275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По объему памяти -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внутри одной группы товара, товар выставляется по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 размеру объема памяти, от большего к меньшему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характерно для групп товара: </a:t>
                      </a:r>
                      <a:r>
                        <a:rPr lang="ru-RU" sz="900" b="0" baseline="0" dirty="0" err="1" smtClean="0">
                          <a:solidFill>
                            <a:schemeClr val="tx1"/>
                          </a:solidFill>
                        </a:rPr>
                        <a:t>ф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</a:rPr>
                        <a:t>лешки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 к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арты памяти,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МР3-плееры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</a:rPr>
                        <a:t> и д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иктофоны</a:t>
                      </a:r>
                      <a:endParaRPr lang="en-US" sz="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По размеру-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внутри одной группы товара ,товар выставляется от  большего размера  диагонали к меньшему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характерно для групп товара: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КБТ</a:t>
                      </a:r>
                      <a:endParaRPr lang="en-US" sz="9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44263">
                <a:tc rowSpan="2">
                  <a:txBody>
                    <a:bodyPr/>
                    <a:lstStyle/>
                    <a:p>
                      <a:pPr marL="0" indent="0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По бренду-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</a:rPr>
                        <a:t>внутри одной группы товара, товар выставляется по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 бренду. (Например</a:t>
                      </a:r>
                      <a:r>
                        <a:rPr lang="en-US" sz="9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мобильные телефоны  - сначала  марки </a:t>
                      </a:r>
                      <a:r>
                        <a:rPr lang="en-US" sz="900" b="0" baseline="0" dirty="0" smtClean="0">
                          <a:solidFill>
                            <a:schemeClr val="tx1"/>
                          </a:solidFill>
                        </a:rPr>
                        <a:t>Nokia,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 а потом </a:t>
                      </a:r>
                      <a:r>
                        <a:rPr lang="en-US" sz="900" b="0" baseline="0" dirty="0" smtClean="0">
                          <a:solidFill>
                            <a:schemeClr val="tx1"/>
                          </a:solidFill>
                        </a:rPr>
                        <a:t>Samsung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</a:rPr>
                        <a:t>характерно для 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групп товара: мобильные телефоны, бритвы, эпиляторы.</a:t>
                      </a:r>
                      <a:endParaRPr lang="en-US" sz="9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вертикально</a:t>
                      </a:r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По размеру диагонали -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внутри одной группы товара , товар выставляется от  большего размера  диагонали к меньшему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характерно для групп товара: ТВ, мониторы, ноутбуки</a:t>
                      </a:r>
                      <a:endParaRPr lang="en-US" sz="900" dirty="0" smtClean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0677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6" descr="Untitled-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1930" y="2132856"/>
            <a:ext cx="120613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C:\Documents and Settings\Zaiyuleva\Desktop\НОВЫЙ РЕГЛАМЕНТ\Картинки\Компьютерная техника\USB_flash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 b="9344"/>
          <a:stretch>
            <a:fillRect/>
          </a:stretch>
        </p:blipFill>
        <p:spPr bwMode="auto">
          <a:xfrm>
            <a:off x="2627784" y="3507826"/>
            <a:ext cx="2088679" cy="128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 l="1308" t="8791"/>
          <a:stretch>
            <a:fillRect/>
          </a:stretch>
        </p:blipFill>
        <p:spPr bwMode="auto">
          <a:xfrm>
            <a:off x="7236296" y="4941441"/>
            <a:ext cx="1455135" cy="12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C:\Docs\КБТ\Схемы от Вадима\Олег_Holodosy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 l="16377" b="8968"/>
          <a:stretch>
            <a:fillRect/>
          </a:stretch>
        </p:blipFill>
        <p:spPr bwMode="auto">
          <a:xfrm>
            <a:off x="7308304" y="3573016"/>
            <a:ext cx="1368152" cy="106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6296" y="1916832"/>
            <a:ext cx="151149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11760" y="2132856"/>
            <a:ext cx="116594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675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71800" y="5134914"/>
            <a:ext cx="2016224" cy="95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79388" y="1628800"/>
            <a:ext cx="8713787" cy="1584176"/>
          </a:xfrm>
          <a:prstGeom prst="rect">
            <a:avLst/>
          </a:prstGeom>
          <a:noFill/>
          <a:ln w="3175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3. Принципы визуального мерчандайзинга </a:t>
            </a:r>
            <a:br>
              <a:rPr lang="ru-RU" sz="1900" dirty="0" smtClean="0"/>
            </a:br>
            <a:r>
              <a:rPr lang="ru-RU" sz="1900" i="1" dirty="0" smtClean="0"/>
              <a:t>3.2. Основные типы презентации товара от главной улицы (2)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9388" y="1124744"/>
          <a:ext cx="8713787" cy="5027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308"/>
                <a:gridCol w="2772575"/>
                <a:gridCol w="1714139"/>
                <a:gridCol w="2570765"/>
              </a:tblGrid>
              <a:tr h="59653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Последовательность презентации от главной улицы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Пример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Последовательность презентации от главной улицы</a:t>
                      </a:r>
                      <a:endParaRPr lang="en-US" sz="10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Пример</a:t>
                      </a:r>
                      <a:endParaRPr lang="en-US" sz="1000" b="1" dirty="0"/>
                    </a:p>
                  </a:txBody>
                  <a:tcPr/>
                </a:tc>
              </a:tr>
              <a:tr h="1275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Горизонтальными блоками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Например: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="0" dirty="0" smtClean="0"/>
                        <a:t>Беспроводная</a:t>
                      </a:r>
                      <a:r>
                        <a:rPr lang="ru-RU" sz="1000" b="0" baseline="0" dirty="0" smtClean="0"/>
                        <a:t> гарнитура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="0" baseline="0" dirty="0" smtClean="0"/>
                        <a:t>Проводная гарнитура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размеру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товар выставляется в два и более ряда, то он презентуется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размеру от большего к меньшему (по ходу движения покупателей)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исключением торцов!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936104">
                <a:tc rowSpan="2">
                  <a:txBody>
                    <a:bodyPr/>
                    <a:lstStyle/>
                    <a:p>
                      <a:r>
                        <a:rPr lang="ru-RU" sz="1000" b="1" dirty="0" smtClean="0"/>
                        <a:t>По цвету:</a:t>
                      </a:r>
                    </a:p>
                    <a:p>
                      <a:r>
                        <a:rPr lang="ru-RU" sz="1000" b="0" dirty="0" smtClean="0"/>
                        <a:t>Например :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Товар белого цвета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Товар серого цвета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Товар черного цвет</a:t>
                      </a:r>
                    </a:p>
                    <a:p>
                      <a:pPr marL="228600" indent="-228600">
                        <a:buNone/>
                      </a:pPr>
                      <a:r>
                        <a:rPr lang="ru-RU" sz="1000" b="0" dirty="0" smtClean="0"/>
                        <a:t>и.т.д.</a:t>
                      </a:r>
                      <a:endParaRPr lang="en-US" sz="1000" b="0" dirty="0" smtClean="0"/>
                    </a:p>
                    <a:p>
                      <a:endParaRPr lang="en-US" sz="1000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576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Правила презентаци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уцененного товара: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1.Уцененные товары ставятся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конце товарной группы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 главной улицы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Уцененный товар 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выставляется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цене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согласно общим правилам презентации товара.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3.Для выделения этих товаров используется ценник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уцененного товара из </a:t>
                      </a:r>
                      <a:r>
                        <a:rPr lang="ru-RU" sz="10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Trade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Service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с надписью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«Большая скидка за маленький дефект».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Ценники 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печатаются на </a:t>
                      </a:r>
                      <a:r>
                        <a:rPr lang="ru-RU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белой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бумаге.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5.Подложка не используется.</a:t>
                      </a:r>
                      <a:endParaRPr lang="en-US" sz="1000" b="1" dirty="0" smtClean="0"/>
                    </a:p>
                    <a:p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64292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По типу:</a:t>
                      </a:r>
                    </a:p>
                    <a:p>
                      <a:r>
                        <a:rPr lang="ru-RU" sz="1000" b="0" dirty="0" smtClean="0"/>
                        <a:t>Например :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Фены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Фен-щетки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dirty="0" smtClean="0"/>
                        <a:t>Выпрямители</a:t>
                      </a:r>
                      <a:endParaRPr lang="en-US" sz="1000" b="0" dirty="0" smtClean="0"/>
                    </a:p>
                    <a:p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60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2320" y="1772816"/>
            <a:ext cx="1079599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134" y="4797152"/>
            <a:ext cx="2664866" cy="117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3068960"/>
            <a:ext cx="266429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644455" y="4149080"/>
            <a:ext cx="4104009" cy="18002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1844824"/>
            <a:ext cx="2069033" cy="195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24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bova\Desktop\Зона музыки\Схема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5" y="880517"/>
            <a:ext cx="7418387" cy="528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" name="Object 3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think-cell Slide" r:id="rId23" imgW="0" imgH="0" progId="TCLayout.ActiveDocument.1">
                  <p:embed/>
                </p:oleObj>
              </mc:Choice>
              <mc:Fallback>
                <p:oleObj name="think-cell Slide" r:id="rId23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388" y="188640"/>
            <a:ext cx="8715436" cy="654032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>4. Презентация товаров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2100" i="1" dirty="0" smtClean="0"/>
              <a:t>4.1. Общие правила презентации товара по группам</a:t>
            </a:r>
            <a:endParaRPr lang="en-US" sz="2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40" name="Oval 39"/>
          <p:cNvSpPr/>
          <p:nvPr>
            <p:custDataLst>
              <p:tags r:id="rId5"/>
            </p:custDataLst>
          </p:nvPr>
        </p:nvSpPr>
        <p:spPr>
          <a:xfrm>
            <a:off x="251520" y="6180112"/>
            <a:ext cx="216545" cy="216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8066" y="6165304"/>
            <a:ext cx="1778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- Зоны расположения товара </a:t>
            </a:r>
            <a:endParaRPr lang="en-US" sz="900" dirty="0"/>
          </a:p>
        </p:txBody>
      </p:sp>
      <p:graphicFrame>
        <p:nvGraphicFramePr>
          <p:cNvPr id="43" name="Object 4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640517"/>
              </p:ext>
            </p:extLst>
          </p:nvPr>
        </p:nvGraphicFramePr>
        <p:xfrm>
          <a:off x="7929563" y="5084763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Презентация" showAsIcon="1" r:id="rId24" imgW="914400" imgH="714240" progId="PowerPoint.Show.12">
                  <p:embed/>
                </p:oleObj>
              </mc:Choice>
              <mc:Fallback>
                <p:oleObj name="Презентация" showAsIcon="1" r:id="rId24" imgW="914400" imgH="714240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9563" y="5084763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Down Arrow 41"/>
          <p:cNvSpPr/>
          <p:nvPr/>
        </p:nvSpPr>
        <p:spPr>
          <a:xfrm>
            <a:off x="8028384" y="1124744"/>
            <a:ext cx="648072" cy="3672408"/>
          </a:xfrm>
          <a:prstGeom prst="downArrow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100" b="1" i="1" dirty="0" smtClean="0">
                <a:solidFill>
                  <a:schemeClr val="tx1"/>
                </a:solidFill>
              </a:rPr>
              <a:t>Использовать  при  проверке выкладки товаров</a:t>
            </a:r>
            <a:endParaRPr lang="en-US" sz="1100" b="1" i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114893" y="5301208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>
            <p:custDataLst>
              <p:tags r:id="rId6"/>
            </p:custDataLst>
          </p:nvPr>
        </p:nvSpPr>
        <p:spPr>
          <a:xfrm>
            <a:off x="3420567" y="4509120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5597707" y="4719237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5885739" y="2852936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>
            <p:custDataLst>
              <p:tags r:id="rId9"/>
            </p:custDataLst>
          </p:nvPr>
        </p:nvSpPr>
        <p:spPr>
          <a:xfrm>
            <a:off x="5076056" y="2420888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>
            <p:custDataLst>
              <p:tags r:id="rId10"/>
            </p:custDataLst>
          </p:nvPr>
        </p:nvSpPr>
        <p:spPr>
          <a:xfrm>
            <a:off x="4788024" y="1340768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>
            <p:custDataLst>
              <p:tags r:id="rId11"/>
            </p:custDataLst>
          </p:nvPr>
        </p:nvSpPr>
        <p:spPr>
          <a:xfrm>
            <a:off x="3275856" y="2996952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>
            <p:custDataLst>
              <p:tags r:id="rId12"/>
            </p:custDataLst>
          </p:nvPr>
        </p:nvSpPr>
        <p:spPr>
          <a:xfrm>
            <a:off x="1357091" y="1131971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14"/>
          <p:cNvGrpSpPr/>
          <p:nvPr>
            <p:custDataLst>
              <p:tags r:id="rId13"/>
            </p:custDataLst>
          </p:nvPr>
        </p:nvGrpSpPr>
        <p:grpSpPr>
          <a:xfrm>
            <a:off x="1547664" y="2348880"/>
            <a:ext cx="504056" cy="369332"/>
            <a:chOff x="6804248" y="332656"/>
            <a:chExt cx="504056" cy="369332"/>
          </a:xfrm>
        </p:grpSpPr>
        <p:sp>
          <p:nvSpPr>
            <p:cNvPr id="16" name="Oval 15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09</a:t>
              </a:r>
              <a:endParaRPr lang="en-US" dirty="0"/>
            </a:p>
          </p:txBody>
        </p:sp>
      </p:grpSp>
      <p:grpSp>
        <p:nvGrpSpPr>
          <p:cNvPr id="5" name="Group 17"/>
          <p:cNvGrpSpPr/>
          <p:nvPr>
            <p:custDataLst>
              <p:tags r:id="rId14"/>
            </p:custDataLst>
          </p:nvPr>
        </p:nvGrpSpPr>
        <p:grpSpPr>
          <a:xfrm>
            <a:off x="1979712" y="3347700"/>
            <a:ext cx="504056" cy="369332"/>
            <a:chOff x="6804248" y="332656"/>
            <a:chExt cx="504056" cy="369332"/>
          </a:xfrm>
        </p:grpSpPr>
        <p:sp>
          <p:nvSpPr>
            <p:cNvPr id="19" name="Oval 18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10</a:t>
              </a:r>
              <a:endParaRPr lang="en-US" dirty="0"/>
            </a:p>
          </p:txBody>
        </p:sp>
      </p:grpSp>
      <p:grpSp>
        <p:nvGrpSpPr>
          <p:cNvPr id="15" name="Group 20"/>
          <p:cNvGrpSpPr/>
          <p:nvPr>
            <p:custDataLst>
              <p:tags r:id="rId15"/>
            </p:custDataLst>
          </p:nvPr>
        </p:nvGrpSpPr>
        <p:grpSpPr>
          <a:xfrm>
            <a:off x="1475656" y="4149080"/>
            <a:ext cx="504056" cy="369332"/>
            <a:chOff x="6804248" y="332656"/>
            <a:chExt cx="504056" cy="369332"/>
          </a:xfrm>
        </p:grpSpPr>
        <p:sp>
          <p:nvSpPr>
            <p:cNvPr id="22" name="Oval 21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11</a:t>
              </a:r>
              <a:endParaRPr lang="en-US" dirty="0"/>
            </a:p>
          </p:txBody>
        </p:sp>
      </p:grpSp>
      <p:grpSp>
        <p:nvGrpSpPr>
          <p:cNvPr id="18" name="Group 23"/>
          <p:cNvGrpSpPr/>
          <p:nvPr>
            <p:custDataLst>
              <p:tags r:id="rId16"/>
            </p:custDataLst>
          </p:nvPr>
        </p:nvGrpSpPr>
        <p:grpSpPr>
          <a:xfrm>
            <a:off x="107504" y="3212976"/>
            <a:ext cx="504056" cy="369332"/>
            <a:chOff x="6804248" y="341948"/>
            <a:chExt cx="504056" cy="369332"/>
          </a:xfrm>
        </p:grpSpPr>
        <p:sp>
          <p:nvSpPr>
            <p:cNvPr id="25" name="Oval 24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04248" y="341948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12</a:t>
              </a:r>
              <a:endParaRPr lang="en-US" dirty="0"/>
            </a:p>
          </p:txBody>
        </p:sp>
      </p:grpSp>
      <p:grpSp>
        <p:nvGrpSpPr>
          <p:cNvPr id="21" name="Group 26"/>
          <p:cNvGrpSpPr/>
          <p:nvPr>
            <p:custDataLst>
              <p:tags r:id="rId17"/>
            </p:custDataLst>
          </p:nvPr>
        </p:nvGrpSpPr>
        <p:grpSpPr>
          <a:xfrm>
            <a:off x="179512" y="4509120"/>
            <a:ext cx="504056" cy="369332"/>
            <a:chOff x="6804248" y="332656"/>
            <a:chExt cx="504056" cy="369332"/>
          </a:xfrm>
        </p:grpSpPr>
        <p:sp>
          <p:nvSpPr>
            <p:cNvPr id="28" name="Oval 27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13</a:t>
              </a:r>
              <a:endParaRPr lang="en-US" dirty="0"/>
            </a:p>
          </p:txBody>
        </p:sp>
      </p:grpSp>
      <p:grpSp>
        <p:nvGrpSpPr>
          <p:cNvPr id="24" name="Group 29"/>
          <p:cNvGrpSpPr/>
          <p:nvPr>
            <p:custDataLst>
              <p:tags r:id="rId18"/>
            </p:custDataLst>
          </p:nvPr>
        </p:nvGrpSpPr>
        <p:grpSpPr>
          <a:xfrm>
            <a:off x="539552" y="5436156"/>
            <a:ext cx="504056" cy="369332"/>
            <a:chOff x="6804248" y="332656"/>
            <a:chExt cx="504056" cy="369332"/>
          </a:xfrm>
        </p:grpSpPr>
        <p:sp>
          <p:nvSpPr>
            <p:cNvPr id="31" name="Oval 30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14</a:t>
              </a:r>
              <a:endParaRPr lang="en-US" dirty="0"/>
            </a:p>
          </p:txBody>
        </p:sp>
      </p:grpSp>
      <p:grpSp>
        <p:nvGrpSpPr>
          <p:cNvPr id="27" name="Group 32"/>
          <p:cNvGrpSpPr/>
          <p:nvPr>
            <p:custDataLst>
              <p:tags r:id="rId19"/>
            </p:custDataLst>
          </p:nvPr>
        </p:nvGrpSpPr>
        <p:grpSpPr>
          <a:xfrm>
            <a:off x="2483768" y="4653136"/>
            <a:ext cx="504056" cy="369332"/>
            <a:chOff x="6804248" y="332656"/>
            <a:chExt cx="504056" cy="369332"/>
          </a:xfrm>
        </p:grpSpPr>
        <p:sp>
          <p:nvSpPr>
            <p:cNvPr id="34" name="Oval 33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15</a:t>
              </a:r>
              <a:endParaRPr lang="en-US" dirty="0"/>
            </a:p>
          </p:txBody>
        </p:sp>
      </p:grpSp>
      <p:grpSp>
        <p:nvGrpSpPr>
          <p:cNvPr id="30" name="Group 35"/>
          <p:cNvGrpSpPr/>
          <p:nvPr>
            <p:custDataLst>
              <p:tags r:id="rId20"/>
            </p:custDataLst>
          </p:nvPr>
        </p:nvGrpSpPr>
        <p:grpSpPr>
          <a:xfrm>
            <a:off x="2915816" y="5661248"/>
            <a:ext cx="504056" cy="369332"/>
            <a:chOff x="6804248" y="332656"/>
            <a:chExt cx="504056" cy="369332"/>
          </a:xfrm>
        </p:grpSpPr>
        <p:sp>
          <p:nvSpPr>
            <p:cNvPr id="37" name="Oval 36"/>
            <p:cNvSpPr/>
            <p:nvPr/>
          </p:nvSpPr>
          <p:spPr>
            <a:xfrm>
              <a:off x="6876256" y="404664"/>
              <a:ext cx="288032" cy="2880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804248" y="3326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16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5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4.Презентация товаров</a:t>
            </a:r>
            <a:br>
              <a:rPr lang="ru-RU" sz="1900" dirty="0" smtClean="0"/>
            </a:br>
            <a:r>
              <a:rPr lang="ru-RU" sz="1900" i="1" dirty="0" smtClean="0"/>
              <a:t>4.2. Основные правила кросс-мерчендайзинга (1)</a:t>
            </a:r>
            <a:endParaRPr lang="en-US" sz="1900" i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548522"/>
              </p:ext>
            </p:extLst>
          </p:nvPr>
        </p:nvGraphicFramePr>
        <p:xfrm>
          <a:off x="3995738" y="1055690"/>
          <a:ext cx="4896618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310"/>
                <a:gridCol w="3888308"/>
              </a:tblGrid>
              <a:tr h="4369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Правило №1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000" dirty="0" smtClean="0"/>
                        <a:t>В</a:t>
                      </a:r>
                      <a:r>
                        <a:rPr lang="ru-RU" sz="1000" baseline="0" dirty="0" smtClean="0"/>
                        <a:t> кросс-мерчандайзинге размещают товар который</a:t>
                      </a:r>
                      <a:r>
                        <a:rPr lang="ru-RU" sz="1000" dirty="0" smtClean="0"/>
                        <a:t>:  </a:t>
                      </a:r>
                    </a:p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 соответствует функционалу основного товара</a:t>
                      </a:r>
                    </a:p>
                    <a:p>
                      <a:pPr marL="0" indent="0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 цена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 не превышает 30% от стоимости  основного товара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 востребован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1000" dirty="0" smtClean="0"/>
                    </a:p>
                  </a:txBody>
                  <a:tcPr/>
                </a:tc>
              </a:tr>
              <a:tr h="3433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Правило №2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dirty="0" smtClean="0"/>
                        <a:t>Для кросс-мерчендайзинга используются только дублирующие модели аксессуаров, в первую очередь все аксессуарные группы должны быть размещены в основной презентации своих групп</a:t>
                      </a:r>
                    </a:p>
                  </a:txBody>
                  <a:tcPr/>
                </a:tc>
              </a:tr>
              <a:tr h="4369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Правило №3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None/>
                      </a:pPr>
                      <a:r>
                        <a:rPr lang="ru-RU" sz="1000" dirty="0" smtClean="0"/>
                        <a:t>Аксессуары в кросс-мерчандайзинге  размещаются: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на крючках,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на полках 10 или 27см,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в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коробках «Полезные мелочи»</a:t>
                      </a:r>
                      <a:endParaRPr lang="en-US" sz="1000" dirty="0" smtClean="0"/>
                    </a:p>
                  </a:txBody>
                  <a:tcPr/>
                </a:tc>
              </a:tr>
              <a:tr h="624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Правило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№4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При размещении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аксессуаров над товаром </a:t>
                      </a:r>
                      <a:r>
                        <a:rPr lang="ru-RU" sz="1000" dirty="0" smtClean="0"/>
                        <a:t>–аксессуары выставляются горизонтальными блоками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/>
                        <a:t>Например</a:t>
                      </a:r>
                      <a:r>
                        <a:rPr lang="ru-RU" sz="1000" baseline="0" dirty="0" smtClean="0"/>
                        <a:t> аксессуары для фотоаппаратов: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1.чистящие средства для оптики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2.батарейки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3.карты-памяти</a:t>
                      </a:r>
                      <a:endParaRPr lang="en-US" sz="1000" dirty="0" smtClean="0"/>
                    </a:p>
                  </a:txBody>
                  <a:tcPr/>
                </a:tc>
              </a:tr>
              <a:tr h="1560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Правило №5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/>
                        <a:t>Ценники должны быть размещены на каждом крючке</a:t>
                      </a:r>
                      <a:endParaRPr lang="en-US" sz="1000" dirty="0" smtClean="0"/>
                    </a:p>
                  </a:txBody>
                  <a:tcPr/>
                </a:tc>
              </a:tr>
              <a:tr h="5305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Правило №6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dirty="0" smtClean="0"/>
                        <a:t>На</a:t>
                      </a:r>
                      <a:r>
                        <a:rPr lang="ru-RU" sz="1000" baseline="0" dirty="0" smtClean="0"/>
                        <a:t> промо-местах (корзины, торцы, паллеты) аксессуары размещаются :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ходу движения покупателя  на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торцах сначала выставляется основной товар, а потом аксессуар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полке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крючках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79388" y="3817663"/>
          <a:ext cx="3672532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236"/>
                <a:gridCol w="2664296"/>
              </a:tblGrid>
              <a:tr h="16722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1" dirty="0" smtClean="0"/>
                        <a:t>Правила</a:t>
                      </a:r>
                      <a:r>
                        <a:rPr lang="ru-RU" sz="900" b="1" i="1" baseline="0" dirty="0" smtClean="0"/>
                        <a:t> использования коробок «Полезные мелочи»</a:t>
                      </a:r>
                      <a:endParaRPr lang="en-US" sz="900" b="1" i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Принцип</a:t>
                      </a:r>
                      <a:r>
                        <a:rPr lang="ru-RU" sz="900" baseline="0" dirty="0" smtClean="0"/>
                        <a:t> размещения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В одной коробке может быть размещено не более двух видов аксессуаров</a:t>
                      </a:r>
                      <a:endParaRPr lang="en-US" sz="900" dirty="0"/>
                    </a:p>
                  </a:txBody>
                  <a:tcPr/>
                </a:tc>
              </a:tr>
              <a:tr h="6270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Место размещения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-в</a:t>
                      </a:r>
                      <a:r>
                        <a:rPr lang="ru-RU" sz="900" baseline="0" dirty="0" smtClean="0"/>
                        <a:t> торцах</a:t>
                      </a:r>
                    </a:p>
                    <a:p>
                      <a:r>
                        <a:rPr lang="ru-RU" sz="900" baseline="0" dirty="0" smtClean="0"/>
                        <a:t>-в паллетах</a:t>
                      </a:r>
                    </a:p>
                    <a:p>
                      <a:r>
                        <a:rPr lang="ru-RU" sz="900" dirty="0" smtClean="0"/>
                        <a:t>В отделе КБТ коробки также можно использовать и в общем ряду, но не чаще, чем одна коробка на каждый пятый выставленный образец товара</a:t>
                      </a:r>
                      <a:r>
                        <a:rPr lang="ru-RU" sz="900" baseline="0" dirty="0" smtClean="0"/>
                        <a:t> </a:t>
                      </a:r>
                      <a:endParaRPr lang="en-US" sz="900" dirty="0"/>
                    </a:p>
                  </a:txBody>
                  <a:tcPr/>
                </a:tc>
              </a:tr>
              <a:tr h="4389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Ценник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105х74</a:t>
                      </a:r>
                      <a:r>
                        <a:rPr lang="ru-RU" sz="900" baseline="0" dirty="0" smtClean="0"/>
                        <a:t> крепится: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baseline="0" dirty="0" smtClean="0"/>
                        <a:t>на полку с помощью клипсы (если стеллаж)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baseline="0" dirty="0" smtClean="0"/>
                        <a:t>на коробку с помощью  клипсы-улитки (если паллета)</a:t>
                      </a:r>
                      <a:endParaRPr lang="en-US" sz="900" dirty="0"/>
                    </a:p>
                  </a:txBody>
                  <a:tcPr/>
                </a:tc>
              </a:tr>
              <a:tr h="338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Особенности</a:t>
                      </a:r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Коробки собираются, согласно схеме, расположенной на дне коробки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79514" y="1052736"/>
            <a:ext cx="3528514" cy="2664296"/>
            <a:chOff x="179514" y="1052736"/>
            <a:chExt cx="3528514" cy="2664296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4" y="1073697"/>
              <a:ext cx="1728190" cy="2283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07704" y="1772816"/>
              <a:ext cx="1800324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Elbow Connector 10"/>
            <p:cNvCxnSpPr/>
            <p:nvPr/>
          </p:nvCxnSpPr>
          <p:spPr>
            <a:xfrm flipV="1">
              <a:off x="900113" y="2852936"/>
              <a:ext cx="1439639" cy="864096"/>
            </a:xfrm>
            <a:prstGeom prst="bentConnector3">
              <a:avLst>
                <a:gd name="adj1" fmla="val 99149"/>
              </a:avLst>
            </a:prstGeom>
            <a:ln w="19050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195513" y="1052736"/>
              <a:ext cx="1367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/>
                <a:t>Аксессуары на крючках</a:t>
              </a:r>
              <a:endParaRPr lang="en-US" sz="900" b="1" dirty="0"/>
            </a:p>
          </p:txBody>
        </p:sp>
        <p:cxnSp>
          <p:nvCxnSpPr>
            <p:cNvPr id="16" name="Elbow Connector 15"/>
            <p:cNvCxnSpPr>
              <a:stCxn id="14" idx="2"/>
            </p:cNvCxnSpPr>
            <p:nvPr/>
          </p:nvCxnSpPr>
          <p:spPr>
            <a:xfrm rot="5400000" flipH="1">
              <a:off x="2244817" y="787631"/>
              <a:ext cx="225316" cy="1043558"/>
            </a:xfrm>
            <a:prstGeom prst="bentConnector4">
              <a:avLst>
                <a:gd name="adj1" fmla="val -101458"/>
                <a:gd name="adj2" fmla="val 82760"/>
              </a:avLst>
            </a:prstGeom>
            <a:ln w="19050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67544" y="3347700"/>
              <a:ext cx="1873002" cy="369332"/>
            </a:xfrm>
            <a:prstGeom prst="rect">
              <a:avLst/>
            </a:prstGeom>
            <a:ln w="19050">
              <a:noFill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>
              <a:spAutoFit/>
            </a:bodyPr>
            <a:lstStyle/>
            <a:p>
              <a:r>
                <a:rPr lang="ru-RU" sz="900" b="1" dirty="0" smtClean="0"/>
                <a:t>Аксессуары в коробке «Полезные мелочи»</a:t>
              </a:r>
              <a:endParaRPr lang="en-US" sz="900" b="1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3105795" y="1880558"/>
              <a:ext cx="602233" cy="97237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А4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990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4.Презентация товаров</a:t>
            </a:r>
            <a:br>
              <a:rPr lang="ru-RU" sz="1900" dirty="0" smtClean="0"/>
            </a:br>
            <a:r>
              <a:rPr lang="ru-RU" sz="1900" i="1" dirty="0" smtClean="0"/>
              <a:t>4.3. Кросс-мерчендайзинг по группам товаров (2) 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9" y="980728"/>
          <a:ext cx="8713787" cy="43566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851"/>
                <a:gridCol w="3096696"/>
                <a:gridCol w="3725984"/>
                <a:gridCol w="1171256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Отдел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Основной товар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Правила размещения</a:t>
                      </a:r>
                      <a:r>
                        <a:rPr lang="ru-RU" sz="1000" baseline="0" dirty="0" smtClean="0"/>
                        <a:t> аксессуаров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Стеллаж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9080">
                <a:tc rowSpan="6">
                  <a:txBody>
                    <a:bodyPr/>
                    <a:lstStyle/>
                    <a:p>
                      <a:r>
                        <a:rPr lang="en-US" sz="1000" dirty="0" smtClean="0"/>
                        <a:t>NM</a:t>
                      </a:r>
                      <a:endParaRPr lang="en-US" sz="10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ru-RU" sz="1000" dirty="0" smtClean="0"/>
                        <a:t>Мобильные телефоны</a:t>
                      </a:r>
                      <a:br>
                        <a:rPr lang="ru-RU" sz="1000" dirty="0" smtClean="0"/>
                      </a:br>
                      <a:endParaRPr lang="en-US" sz="1000" dirty="0"/>
                    </a:p>
                    <a:p>
                      <a:r>
                        <a:rPr lang="ru-RU" sz="1000" dirty="0" smtClean="0"/>
                        <a:t>МР3-плееры</a:t>
                      </a:r>
                      <a:br>
                        <a:rPr lang="ru-RU" sz="1000" dirty="0" smtClean="0"/>
                      </a:br>
                      <a:endParaRPr lang="en-US" sz="1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Видеокамера, Цифровая видеокамера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Отдельно, от товара 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G17</a:t>
                      </a:r>
                    </a:p>
                  </a:txBody>
                  <a:tcPr anchor="ctr"/>
                </a:tc>
              </a:tr>
              <a:tr h="278904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 магазинах старого формата - над товаром </a:t>
                      </a:r>
                      <a:endParaRPr lang="en-US" sz="1000" dirty="0" smtClean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39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73144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 магазинах нового формата -   в конце ряда при наличии свободного места</a:t>
                      </a:r>
                      <a:endParaRPr lang="en-US" sz="10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Зеркальные</a:t>
                      </a:r>
                      <a:r>
                        <a:rPr lang="ru-RU" sz="1000" baseline="0" dirty="0" smtClean="0"/>
                        <a:t> фотоаппараты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Отдельно</a:t>
                      </a:r>
                      <a:r>
                        <a:rPr lang="ru-RU" sz="1000" baseline="0" dirty="0" smtClean="0"/>
                        <a:t> от товара</a:t>
                      </a:r>
                      <a:endParaRPr lang="en-US" sz="10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3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1336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Ноутбуки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Над товаром 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10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13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Отдельно от товара,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19, </a:t>
                      </a: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17,</a:t>
                      </a:r>
                      <a:r>
                        <a:rPr lang="ru-RU" sz="1000" kern="1200" baseline="0" dirty="0" smtClean="0"/>
                        <a:t> </a:t>
                      </a:r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11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rowSpan="4">
                  <a:txBody>
                    <a:bodyPr/>
                    <a:lstStyle/>
                    <a:p>
                      <a:r>
                        <a:rPr lang="ru-RU" sz="1000" dirty="0" smtClean="0"/>
                        <a:t>КБТ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Духовые шкафы, вытяжки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/>
                        <a:t>Через каждые 2 метра над варочными поверхностями и духовыми шкафами размещаются стеклянные полки 40 см.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Стеклянные полки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Автохолодильники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/>
                        <a:t>Над товаром на полке 15см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/>
                        <a:t>Полка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Холодильники/ Посудомоечные машины/ Плиты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/>
                        <a:t>Рядом с основным товаром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 smtClean="0"/>
                        <a:t>G1, G17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Камины/ Тепловентиляторы/ Обогреватели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/>
                        <a:t>На перфорированной стенке над обогревателями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 smtClean="0"/>
                        <a:t>S17, S18</a:t>
                      </a:r>
                      <a:r>
                        <a:rPr lang="ru-RU" sz="1000" kern="1200" dirty="0" smtClean="0"/>
                        <a:t>, </a:t>
                      </a:r>
                      <a:r>
                        <a:rPr lang="en-US" sz="1000" kern="1200" dirty="0" smtClean="0"/>
                        <a:t>G23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МБТ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Пароварки/ Соковыжималки/ Миксеры/ Кухонные весы/ Блинницы/ Гриль/ Фондю</a:t>
                      </a:r>
                      <a:r>
                        <a:rPr lang="ru-RU" sz="1000" baseline="0" dirty="0" smtClean="0"/>
                        <a:t> / Хлебопечи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Над товаром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/>
                        <a:t>G3</a:t>
                      </a:r>
                    </a:p>
                    <a:p>
                      <a:pPr algn="ctr"/>
                      <a:endParaRPr lang="en-US" sz="10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Микроволновые</a:t>
                      </a:r>
                      <a:r>
                        <a:rPr lang="ru-RU" sz="1000" baseline="0" dirty="0" smtClean="0"/>
                        <a:t> печи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/>
                        <a:t>Отдельно от товара,</a:t>
                      </a:r>
                      <a:r>
                        <a:rPr lang="ru-RU" sz="1000" kern="1200" baseline="0" dirty="0" smtClean="0"/>
                        <a:t> по группам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kern="1200" dirty="0" smtClean="0"/>
                        <a:t>G</a:t>
                      </a:r>
                      <a:r>
                        <a:rPr lang="ru-RU" sz="1000" kern="1200" dirty="0" smtClean="0"/>
                        <a:t>9</a:t>
                      </a:r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6165304"/>
            <a:ext cx="44644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* Текущий список аксессуаров см. Бюллетень, </a:t>
            </a:r>
            <a:r>
              <a:rPr lang="en-US" sz="1100" b="1" dirty="0" smtClean="0"/>
              <a:t>RA_List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7349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br>
              <a:rPr lang="ru-RU" sz="1900" dirty="0" smtClean="0"/>
            </a:br>
            <a:r>
              <a:rPr lang="ru-RU" sz="1900" i="1" dirty="0" smtClean="0"/>
              <a:t>5.1. Входная зона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grpSp>
        <p:nvGrpSpPr>
          <p:cNvPr id="4" name="Group 4"/>
          <p:cNvGrpSpPr/>
          <p:nvPr/>
        </p:nvGrpSpPr>
        <p:grpSpPr>
          <a:xfrm>
            <a:off x="539552" y="1310571"/>
            <a:ext cx="1839851" cy="2334453"/>
            <a:chOff x="974670" y="573561"/>
            <a:chExt cx="2357309" cy="3962271"/>
          </a:xfrm>
        </p:grpSpPr>
        <p:pic>
          <p:nvPicPr>
            <p:cNvPr id="7" name="Рисунок 19" descr="схема №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74670" y="2580174"/>
              <a:ext cx="2357309" cy="1589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413908" y="4117921"/>
              <a:ext cx="1682748" cy="41791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+mn-lt"/>
                  <a:cs typeface="Times New Roman" pitchFamily="18" charset="0"/>
                </a:rPr>
                <a:t>Схема 3</a:t>
              </a:r>
              <a:r>
                <a:rPr lang="ru-RU" sz="1000" dirty="0" smtClean="0">
                  <a:latin typeface="+mn-lt"/>
                  <a:cs typeface="Times New Roman" pitchFamily="18" charset="0"/>
                </a:rPr>
                <a:t>: Паллета</a:t>
              </a:r>
              <a:endParaRPr lang="ru-RU" sz="1000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436639" y="573561"/>
              <a:ext cx="1659730" cy="41791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+mn-lt"/>
                  <a:cs typeface="Times New Roman" pitchFamily="18" charset="0"/>
                </a:rPr>
                <a:t>Схема 1</a:t>
              </a:r>
              <a:r>
                <a:rPr lang="ru-RU" sz="10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1436637" y="2162412"/>
              <a:ext cx="1660017" cy="417911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+mn-lt"/>
                  <a:cs typeface="Times New Roman" pitchFamily="18" charset="0"/>
                </a:rPr>
                <a:t>Схема 2</a:t>
              </a:r>
              <a:r>
                <a:rPr lang="ru-RU" sz="10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cxnSp>
        <p:nvCxnSpPr>
          <p:cNvPr id="12" name="Elbow Connector 11"/>
          <p:cNvCxnSpPr>
            <a:stCxn id="9" idx="3"/>
            <a:endCxn id="14" idx="1"/>
          </p:cNvCxnSpPr>
          <p:nvPr/>
        </p:nvCxnSpPr>
        <p:spPr>
          <a:xfrm>
            <a:off x="2195512" y="1433682"/>
            <a:ext cx="936328" cy="183068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31840" y="1316668"/>
            <a:ext cx="5761335" cy="6001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 магазине выделяется место на входе  для размещения 4-х метров торгового оборудования. Паллеты размещаются лицевой стороной к покупателям, по ходу движения основного потока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3131840" y="2083495"/>
            <a:ext cx="5761335" cy="76944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Если нет возможности выставить 4 метра торгового оборудования</a:t>
            </a:r>
            <a:r>
              <a:rPr lang="en-US" sz="1100" dirty="0" smtClean="0"/>
              <a:t> </a:t>
            </a:r>
            <a:r>
              <a:rPr lang="ru-RU" sz="1100" dirty="0" smtClean="0"/>
              <a:t>лицевой стороной к покупателям по ходу движения основного потока, необходимо разместить 4 метра торгового оборудования вдоль линии кассы исходя из приоритета размещения товара, указанного в списке товара бюллетеня</a:t>
            </a:r>
            <a:endParaRPr lang="en-US" sz="1100" dirty="0"/>
          </a:p>
        </p:txBody>
      </p:sp>
      <p:cxnSp>
        <p:nvCxnSpPr>
          <p:cNvPr id="22" name="Elbow Connector 21"/>
          <p:cNvCxnSpPr>
            <a:stCxn id="10" idx="3"/>
          </p:cNvCxnSpPr>
          <p:nvPr/>
        </p:nvCxnSpPr>
        <p:spPr>
          <a:xfrm>
            <a:off x="2195735" y="2369786"/>
            <a:ext cx="936105" cy="195118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31840" y="2924944"/>
            <a:ext cx="5761335" cy="76944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 случае отсутствия возможности  разместить товар согласно вышеописанным схемам необходимо разместить по 2 метра торгового оборудования друг за другом лицевой стороной к покупателям по ходу движения основного потока, исходя из приоритета направления</a:t>
            </a:r>
            <a:endParaRPr lang="en-US" sz="1100" dirty="0"/>
          </a:p>
        </p:txBody>
      </p:sp>
      <p:cxnSp>
        <p:nvCxnSpPr>
          <p:cNvPr id="28" name="Elbow Connector 27"/>
          <p:cNvCxnSpPr>
            <a:stCxn id="8" idx="3"/>
          </p:cNvCxnSpPr>
          <p:nvPr/>
        </p:nvCxnSpPr>
        <p:spPr>
          <a:xfrm flipV="1">
            <a:off x="2195736" y="3140968"/>
            <a:ext cx="936104" cy="380946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79388" y="5013176"/>
            <a:ext cx="6696868" cy="127727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12713" lvl="1" indent="-1127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i="1" dirty="0" smtClean="0"/>
              <a:t>Общие правила:</a:t>
            </a:r>
          </a:p>
          <a:p>
            <a:pPr marL="174625" lvl="1" indent="-174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/>
              <a:t>товар КБТ размещается </a:t>
            </a:r>
            <a:r>
              <a:rPr lang="en-US" sz="1100" dirty="0" smtClean="0"/>
              <a:t> </a:t>
            </a:r>
            <a:r>
              <a:rPr lang="ru-RU" sz="1100" dirty="0" smtClean="0"/>
              <a:t>на паллете Т2 (на одной паллете - 2 товара);</a:t>
            </a:r>
          </a:p>
          <a:p>
            <a:pPr marL="174625" lvl="1" indent="-174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/>
              <a:t> товар ЧТ – на тумбе или на стандартном оборудовании </a:t>
            </a:r>
            <a:r>
              <a:rPr lang="en-US" sz="1100" dirty="0" smtClean="0"/>
              <a:t>MAGO </a:t>
            </a:r>
            <a:r>
              <a:rPr lang="ru-RU" sz="1100" dirty="0" smtClean="0"/>
              <a:t>(в зависимости от товара, прописанного</a:t>
            </a:r>
            <a:r>
              <a:rPr lang="en-US" sz="1100" dirty="0" smtClean="0"/>
              <a:t> </a:t>
            </a:r>
            <a:r>
              <a:rPr lang="ru-RU" sz="1100" dirty="0" smtClean="0"/>
              <a:t>в бюллетене);</a:t>
            </a:r>
          </a:p>
          <a:p>
            <a:pPr marL="174625" lvl="1" indent="-174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100" dirty="0" smtClean="0"/>
              <a:t>товар </a:t>
            </a:r>
            <a:r>
              <a:rPr lang="en-US" sz="1100" dirty="0" smtClean="0"/>
              <a:t>NM</a:t>
            </a:r>
            <a:r>
              <a:rPr lang="ru-RU" sz="1100" dirty="0" smtClean="0"/>
              <a:t> и МБТ – на стандартном оборудовании </a:t>
            </a:r>
            <a:r>
              <a:rPr lang="en-US" sz="1100" dirty="0" smtClean="0"/>
              <a:t>MAGO</a:t>
            </a:r>
            <a:r>
              <a:rPr lang="ru-RU" sz="1100" dirty="0" smtClean="0"/>
              <a:t>.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/>
              <a:t>Список выставляемого товара и правила его оформления дополнительно регламентируеца  бюллетенем и распоряжениями ЦО</a:t>
            </a:r>
            <a:endParaRPr lang="ru-RU" sz="11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131840" y="3861048"/>
            <a:ext cx="4176464" cy="93871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74625" indent="-174625" eaLnBrk="1" hangingPunct="1">
              <a:defRPr/>
            </a:pPr>
            <a:r>
              <a:rPr lang="ru-RU" sz="1100" dirty="0" smtClean="0">
                <a:cs typeface="Times New Roman" pitchFamily="18" charset="0"/>
              </a:rPr>
              <a:t>а.) Стеллажный торец формируется на стеллаже </a:t>
            </a:r>
            <a:r>
              <a:rPr lang="en-US" sz="1100" b="1" dirty="0" smtClean="0">
                <a:cs typeface="Times New Roman" pitchFamily="18" charset="0"/>
              </a:rPr>
              <a:t>G36</a:t>
            </a:r>
            <a:r>
              <a:rPr lang="ru-RU" sz="1100" b="1" dirty="0" smtClean="0">
                <a:cs typeface="Times New Roman" pitchFamily="18" charset="0"/>
              </a:rPr>
              <a:t>, </a:t>
            </a:r>
          </a:p>
          <a:p>
            <a:pPr marL="169863" indent="-169863" eaLnBrk="1" hangingPunct="1">
              <a:defRPr/>
            </a:pPr>
            <a:r>
              <a:rPr lang="ru-RU" sz="1100" dirty="0" smtClean="0">
                <a:cs typeface="Times New Roman" pitchFamily="18" charset="0"/>
              </a:rPr>
              <a:t>б.)Паллетный торец - на паллетах </a:t>
            </a:r>
            <a:r>
              <a:rPr lang="ru-RU" sz="1100" b="1" dirty="0" smtClean="0">
                <a:cs typeface="Times New Roman" pitchFamily="18" charset="0"/>
              </a:rPr>
              <a:t>Т1, Т2 или </a:t>
            </a:r>
            <a:r>
              <a:rPr lang="ru-RU" sz="1100" dirty="0" smtClean="0">
                <a:cs typeface="Times New Roman" pitchFamily="18" charset="0"/>
              </a:rPr>
              <a:t>на подиумах  </a:t>
            </a:r>
            <a:r>
              <a:rPr lang="ru-RU" sz="1100" b="1" dirty="0" smtClean="0">
                <a:cs typeface="Times New Roman" pitchFamily="18" charset="0"/>
              </a:rPr>
              <a:t>Н15</a:t>
            </a:r>
          </a:p>
          <a:p>
            <a:pPr eaLnBrk="1" hangingPunct="1">
              <a:defRPr/>
            </a:pPr>
            <a:r>
              <a:rPr lang="ru-RU" sz="1100" dirty="0" smtClean="0">
                <a:cs typeface="Times New Roman" pitchFamily="18" charset="0"/>
              </a:rPr>
              <a:t>Товар на торце, должен соответствовать товарной группе, представленной на островном стеллаже.</a:t>
            </a:r>
          </a:p>
        </p:txBody>
      </p:sp>
      <p:cxnSp>
        <p:nvCxnSpPr>
          <p:cNvPr id="20" name="Elbow Connector 19"/>
          <p:cNvCxnSpPr>
            <a:stCxn id="19" idx="1"/>
            <a:endCxn id="8" idx="3"/>
          </p:cNvCxnSpPr>
          <p:nvPr/>
        </p:nvCxnSpPr>
        <p:spPr>
          <a:xfrm rot="10800000">
            <a:off x="2195736" y="3521914"/>
            <a:ext cx="936104" cy="808494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388" y="908720"/>
            <a:ext cx="87137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Входная зона – предназначена для привлечения дополнительного трафика покупателей и является промо-зоной, используемой для выкладки товара разных направлений</a:t>
            </a:r>
            <a:endParaRPr lang="en-US" sz="1100" dirty="0"/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7452320" y="3974167"/>
            <a:ext cx="1278341" cy="246221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+mn-lt"/>
                <a:cs typeface="Times New Roman" pitchFamily="18" charset="0"/>
              </a:rPr>
              <a:t>Схема </a:t>
            </a:r>
            <a:r>
              <a:rPr lang="ru-RU" sz="1000" dirty="0" smtClean="0">
                <a:latin typeface="+mn-lt"/>
                <a:cs typeface="Times New Roman" pitchFamily="18" charset="0"/>
              </a:rPr>
              <a:t>4: Стеллаж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cxnSp>
        <p:nvCxnSpPr>
          <p:cNvPr id="42" name="Elbow Connector 41"/>
          <p:cNvCxnSpPr>
            <a:stCxn id="19" idx="3"/>
            <a:endCxn id="39" idx="1"/>
          </p:cNvCxnSpPr>
          <p:nvPr/>
        </p:nvCxnSpPr>
        <p:spPr>
          <a:xfrm flipV="1">
            <a:off x="7308304" y="4097278"/>
            <a:ext cx="144016" cy="233130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Группа 33"/>
          <p:cNvGrpSpPr/>
          <p:nvPr/>
        </p:nvGrpSpPr>
        <p:grpSpPr>
          <a:xfrm>
            <a:off x="467420" y="1628800"/>
            <a:ext cx="2232372" cy="576064"/>
            <a:chOff x="357158" y="1214422"/>
            <a:chExt cx="3357585" cy="1143008"/>
          </a:xfrm>
        </p:grpSpPr>
        <p:grpSp>
          <p:nvGrpSpPr>
            <p:cNvPr id="60" name="Группа 14"/>
            <p:cNvGrpSpPr/>
            <p:nvPr/>
          </p:nvGrpSpPr>
          <p:grpSpPr>
            <a:xfrm>
              <a:off x="357158" y="1214422"/>
              <a:ext cx="3357585" cy="1143008"/>
              <a:chOff x="357159" y="1214422"/>
              <a:chExt cx="8132404" cy="2786082"/>
            </a:xfrm>
          </p:grpSpPr>
          <p:pic>
            <p:nvPicPr>
              <p:cNvPr id="82" name="Рисунок 18" descr="схема №1.jp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7159" y="1214422"/>
                <a:ext cx="8132404" cy="2786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3" name="Блок-схема: процесс 60"/>
              <p:cNvSpPr/>
              <p:nvPr/>
            </p:nvSpPr>
            <p:spPr>
              <a:xfrm>
                <a:off x="3714744" y="1357298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b="1" dirty="0" smtClean="0"/>
                  <a:t>A3</a:t>
                </a:r>
                <a:endParaRPr lang="ru-RU" sz="400" b="1" dirty="0"/>
              </a:p>
            </p:txBody>
          </p:sp>
          <p:sp>
            <p:nvSpPr>
              <p:cNvPr id="84" name="Блок-схема: процесс 61"/>
              <p:cNvSpPr/>
              <p:nvPr/>
            </p:nvSpPr>
            <p:spPr>
              <a:xfrm>
                <a:off x="4500562" y="1357298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b="1" dirty="0" smtClean="0"/>
                  <a:t>A3</a:t>
                </a:r>
                <a:endParaRPr lang="ru-RU" sz="400" b="1" dirty="0"/>
              </a:p>
            </p:txBody>
          </p:sp>
          <p:sp>
            <p:nvSpPr>
              <p:cNvPr id="85" name="Блок-схема: процесс 62"/>
              <p:cNvSpPr/>
              <p:nvPr/>
            </p:nvSpPr>
            <p:spPr>
              <a:xfrm>
                <a:off x="5214942" y="1357298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b="1" dirty="0" smtClean="0"/>
                  <a:t>A3</a:t>
                </a:r>
                <a:endParaRPr lang="ru-RU" sz="400" b="1" dirty="0"/>
              </a:p>
            </p:txBody>
          </p:sp>
          <p:sp>
            <p:nvSpPr>
              <p:cNvPr id="86" name="Блок-схема: процесс 63"/>
              <p:cNvSpPr/>
              <p:nvPr/>
            </p:nvSpPr>
            <p:spPr>
              <a:xfrm>
                <a:off x="6215074" y="1714488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b="1" dirty="0" smtClean="0"/>
                  <a:t>A3</a:t>
                </a:r>
                <a:endParaRPr lang="ru-RU" sz="400" b="1" dirty="0"/>
              </a:p>
            </p:txBody>
          </p:sp>
          <p:sp>
            <p:nvSpPr>
              <p:cNvPr id="87" name="Блок-схема: процесс 64"/>
              <p:cNvSpPr/>
              <p:nvPr/>
            </p:nvSpPr>
            <p:spPr>
              <a:xfrm>
                <a:off x="7000892" y="1714488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b="1" dirty="0" smtClean="0"/>
                  <a:t>A3</a:t>
                </a:r>
                <a:endParaRPr lang="ru-RU" sz="400" b="1" dirty="0"/>
              </a:p>
            </p:txBody>
          </p:sp>
        </p:grpSp>
        <p:grpSp>
          <p:nvGrpSpPr>
            <p:cNvPr id="61" name="Группа 23"/>
            <p:cNvGrpSpPr/>
            <p:nvPr/>
          </p:nvGrpSpPr>
          <p:grpSpPr>
            <a:xfrm>
              <a:off x="728145" y="1255592"/>
              <a:ext cx="377323" cy="344765"/>
              <a:chOff x="1312114" y="1376699"/>
              <a:chExt cx="353524" cy="386421"/>
            </a:xfrm>
          </p:grpSpPr>
          <p:sp>
            <p:nvSpPr>
              <p:cNvPr id="80" name="Прямоугольник 57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2" name="Группа 26"/>
            <p:cNvGrpSpPr/>
            <p:nvPr/>
          </p:nvGrpSpPr>
          <p:grpSpPr>
            <a:xfrm>
              <a:off x="1071617" y="1257864"/>
              <a:ext cx="377323" cy="344765"/>
              <a:chOff x="1312114" y="1376699"/>
              <a:chExt cx="353524" cy="386421"/>
            </a:xfrm>
          </p:grpSpPr>
          <p:sp>
            <p:nvSpPr>
              <p:cNvPr id="78" name="Прямоугольник 55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3" name="Группа 29"/>
            <p:cNvGrpSpPr/>
            <p:nvPr/>
          </p:nvGrpSpPr>
          <p:grpSpPr>
            <a:xfrm>
              <a:off x="1961009" y="1246488"/>
              <a:ext cx="377323" cy="344765"/>
              <a:chOff x="1312114" y="1376699"/>
              <a:chExt cx="353524" cy="386421"/>
            </a:xfrm>
          </p:grpSpPr>
          <p:sp>
            <p:nvSpPr>
              <p:cNvPr id="76" name="Прямоугольник 53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4" name="Группа 32"/>
            <p:cNvGrpSpPr/>
            <p:nvPr/>
          </p:nvGrpSpPr>
          <p:grpSpPr>
            <a:xfrm>
              <a:off x="1635729" y="1248760"/>
              <a:ext cx="377323" cy="344765"/>
              <a:chOff x="1312114" y="1376699"/>
              <a:chExt cx="353524" cy="386421"/>
            </a:xfrm>
          </p:grpSpPr>
          <p:sp>
            <p:nvSpPr>
              <p:cNvPr id="74" name="Прямоугольник 51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5" name="Группа 35"/>
            <p:cNvGrpSpPr/>
            <p:nvPr/>
          </p:nvGrpSpPr>
          <p:grpSpPr>
            <a:xfrm>
              <a:off x="2657057" y="1396616"/>
              <a:ext cx="377323" cy="358414"/>
              <a:chOff x="1312114" y="1361402"/>
              <a:chExt cx="353524" cy="401719"/>
            </a:xfrm>
          </p:grpSpPr>
          <p:sp>
            <p:nvSpPr>
              <p:cNvPr id="72" name="Прямоугольник 49"/>
              <p:cNvSpPr/>
              <p:nvPr/>
            </p:nvSpPr>
            <p:spPr>
              <a:xfrm>
                <a:off x="1386087" y="1361402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312114" y="1420889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6" name="Группа 38"/>
            <p:cNvGrpSpPr/>
            <p:nvPr/>
          </p:nvGrpSpPr>
          <p:grpSpPr>
            <a:xfrm>
              <a:off x="2277185" y="1248760"/>
              <a:ext cx="377323" cy="344765"/>
              <a:chOff x="1312114" y="1376699"/>
              <a:chExt cx="353524" cy="386421"/>
            </a:xfrm>
          </p:grpSpPr>
          <p:sp>
            <p:nvSpPr>
              <p:cNvPr id="70" name="Прямоугольник 47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67" name="Группа 41"/>
            <p:cNvGrpSpPr/>
            <p:nvPr/>
          </p:nvGrpSpPr>
          <p:grpSpPr>
            <a:xfrm>
              <a:off x="2986881" y="1412536"/>
              <a:ext cx="377323" cy="344765"/>
              <a:chOff x="1312114" y="1376699"/>
              <a:chExt cx="353524" cy="386421"/>
            </a:xfrm>
          </p:grpSpPr>
          <p:sp>
            <p:nvSpPr>
              <p:cNvPr id="68" name="Прямоугольник 45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312114" y="1420888"/>
                <a:ext cx="353524" cy="34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</p:grpSp>
      <p:grpSp>
        <p:nvGrpSpPr>
          <p:cNvPr id="88" name="Группа 96"/>
          <p:cNvGrpSpPr/>
          <p:nvPr/>
        </p:nvGrpSpPr>
        <p:grpSpPr>
          <a:xfrm>
            <a:off x="395536" y="3717034"/>
            <a:ext cx="2160240" cy="1224135"/>
            <a:chOff x="571472" y="4383203"/>
            <a:chExt cx="3000396" cy="1974755"/>
          </a:xfrm>
        </p:grpSpPr>
        <p:grpSp>
          <p:nvGrpSpPr>
            <p:cNvPr id="89" name="Группа 45"/>
            <p:cNvGrpSpPr/>
            <p:nvPr/>
          </p:nvGrpSpPr>
          <p:grpSpPr>
            <a:xfrm>
              <a:off x="571472" y="4429132"/>
              <a:ext cx="3000396" cy="1928826"/>
              <a:chOff x="571472" y="1165563"/>
              <a:chExt cx="5500726" cy="5192395"/>
            </a:xfrm>
          </p:grpSpPr>
          <p:pic>
            <p:nvPicPr>
              <p:cNvPr id="111" name="Рисунок 17" descr="схема №3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71472" y="1165563"/>
                <a:ext cx="5500726" cy="5192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2" name="Прямоугольник 120"/>
              <p:cNvSpPr/>
              <p:nvPr/>
            </p:nvSpPr>
            <p:spPr>
              <a:xfrm>
                <a:off x="2071670" y="128586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3" name="Прямоугольник 121"/>
              <p:cNvSpPr/>
              <p:nvPr/>
            </p:nvSpPr>
            <p:spPr>
              <a:xfrm>
                <a:off x="2786050" y="128586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4" name="Прямоугольник 122"/>
              <p:cNvSpPr/>
              <p:nvPr/>
            </p:nvSpPr>
            <p:spPr>
              <a:xfrm>
                <a:off x="4500562" y="164305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5" name="Прямоугольник 123"/>
              <p:cNvSpPr/>
              <p:nvPr/>
            </p:nvSpPr>
            <p:spPr>
              <a:xfrm>
                <a:off x="3714744" y="164305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6" name="Прямоугольник 124"/>
              <p:cNvSpPr/>
              <p:nvPr/>
            </p:nvSpPr>
            <p:spPr>
              <a:xfrm>
                <a:off x="4357686" y="378619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7" name="Прямоугольник 125"/>
              <p:cNvSpPr/>
              <p:nvPr/>
            </p:nvSpPr>
            <p:spPr>
              <a:xfrm>
                <a:off x="2786050" y="378619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  <p:sp>
            <p:nvSpPr>
              <p:cNvPr id="118" name="Прямоугольник 126"/>
              <p:cNvSpPr/>
              <p:nvPr/>
            </p:nvSpPr>
            <p:spPr>
              <a:xfrm>
                <a:off x="2071670" y="3786190"/>
                <a:ext cx="357190" cy="50006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400" dirty="0" smtClean="0"/>
                  <a:t>A3</a:t>
                </a:r>
                <a:endParaRPr lang="ru-RU" sz="400" dirty="0"/>
              </a:p>
            </p:txBody>
          </p:sp>
        </p:grpSp>
        <p:grpSp>
          <p:nvGrpSpPr>
            <p:cNvPr id="90" name="Группа 54"/>
            <p:cNvGrpSpPr/>
            <p:nvPr/>
          </p:nvGrpSpPr>
          <p:grpSpPr>
            <a:xfrm>
              <a:off x="2625244" y="4517411"/>
              <a:ext cx="418211" cy="289648"/>
              <a:chOff x="1312114" y="1376699"/>
              <a:chExt cx="353524" cy="309184"/>
            </a:xfrm>
          </p:grpSpPr>
          <p:sp>
            <p:nvSpPr>
              <p:cNvPr id="109" name="Прямоугольник 117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1" name="Группа 57"/>
            <p:cNvGrpSpPr/>
            <p:nvPr/>
          </p:nvGrpSpPr>
          <p:grpSpPr>
            <a:xfrm>
              <a:off x="2504684" y="5338563"/>
              <a:ext cx="418211" cy="289648"/>
              <a:chOff x="1312114" y="1376699"/>
              <a:chExt cx="353524" cy="309184"/>
            </a:xfrm>
          </p:grpSpPr>
          <p:sp>
            <p:nvSpPr>
              <p:cNvPr id="107" name="Прямоугольник 115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2" name="Группа 60"/>
            <p:cNvGrpSpPr/>
            <p:nvPr/>
          </p:nvGrpSpPr>
          <p:grpSpPr>
            <a:xfrm>
              <a:off x="2177132" y="4519683"/>
              <a:ext cx="418211" cy="289648"/>
              <a:chOff x="1312114" y="1376699"/>
              <a:chExt cx="353524" cy="309184"/>
            </a:xfrm>
          </p:grpSpPr>
          <p:sp>
            <p:nvSpPr>
              <p:cNvPr id="105" name="Прямоугольник 113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3" name="Группа 63"/>
            <p:cNvGrpSpPr/>
            <p:nvPr/>
          </p:nvGrpSpPr>
          <p:grpSpPr>
            <a:xfrm>
              <a:off x="1658508" y="4383203"/>
              <a:ext cx="418211" cy="289648"/>
              <a:chOff x="1312114" y="1376699"/>
              <a:chExt cx="353524" cy="309184"/>
            </a:xfrm>
          </p:grpSpPr>
          <p:sp>
            <p:nvSpPr>
              <p:cNvPr id="103" name="Прямоугольник 111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4" name="Группа 66"/>
            <p:cNvGrpSpPr/>
            <p:nvPr/>
          </p:nvGrpSpPr>
          <p:grpSpPr>
            <a:xfrm>
              <a:off x="1262716" y="4383203"/>
              <a:ext cx="418211" cy="289648"/>
              <a:chOff x="1312114" y="1376699"/>
              <a:chExt cx="353524" cy="309184"/>
            </a:xfrm>
          </p:grpSpPr>
          <p:sp>
            <p:nvSpPr>
              <p:cNvPr id="101" name="Прямоугольник 109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5" name="Группа 69"/>
            <p:cNvGrpSpPr/>
            <p:nvPr/>
          </p:nvGrpSpPr>
          <p:grpSpPr>
            <a:xfrm>
              <a:off x="1672156" y="5311267"/>
              <a:ext cx="418211" cy="289648"/>
              <a:chOff x="1312114" y="1376699"/>
              <a:chExt cx="353524" cy="309184"/>
            </a:xfrm>
          </p:grpSpPr>
          <p:sp>
            <p:nvSpPr>
              <p:cNvPr id="99" name="Прямоугольник 107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1312114" y="1420889"/>
                <a:ext cx="353524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  <p:grpSp>
          <p:nvGrpSpPr>
            <p:cNvPr id="96" name="Группа 72"/>
            <p:cNvGrpSpPr/>
            <p:nvPr/>
          </p:nvGrpSpPr>
          <p:grpSpPr>
            <a:xfrm>
              <a:off x="1276364" y="5311259"/>
              <a:ext cx="418212" cy="289648"/>
              <a:chOff x="1312115" y="1376699"/>
              <a:chExt cx="353525" cy="309186"/>
            </a:xfrm>
          </p:grpSpPr>
          <p:sp>
            <p:nvSpPr>
              <p:cNvPr id="97" name="Прямоугольник 105"/>
              <p:cNvSpPr/>
              <p:nvPr/>
            </p:nvSpPr>
            <p:spPr>
              <a:xfrm>
                <a:off x="1373300" y="1376699"/>
                <a:ext cx="227750" cy="30593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312115" y="1420891"/>
                <a:ext cx="353525" cy="264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" dirty="0" smtClean="0"/>
                  <a:t>А4</a:t>
                </a:r>
                <a:endParaRPr lang="ru-RU" sz="400" dirty="0"/>
              </a:p>
            </p:txBody>
          </p:sp>
        </p:grpSp>
      </p:grpSp>
      <p:pic>
        <p:nvPicPr>
          <p:cNvPr id="119" name="Рисунок 20" descr="0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4918" y="4365104"/>
            <a:ext cx="1455554" cy="184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Прямоугольник 78"/>
          <p:cNvSpPr/>
          <p:nvPr/>
        </p:nvSpPr>
        <p:spPr>
          <a:xfrm>
            <a:off x="8316416" y="4293096"/>
            <a:ext cx="39900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А4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1" name="Прямоугольник 74"/>
          <p:cNvSpPr/>
          <p:nvPr/>
        </p:nvSpPr>
        <p:spPr>
          <a:xfrm>
            <a:off x="7524328" y="4293096"/>
            <a:ext cx="346371" cy="504056"/>
          </a:xfrm>
          <a:prstGeom prst="rect">
            <a:avLst/>
          </a:prstGeom>
          <a:solidFill>
            <a:srgbClr val="A0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TextBox 121"/>
          <p:cNvSpPr txBox="1"/>
          <p:nvPr/>
        </p:nvSpPr>
        <p:spPr>
          <a:xfrm rot="3534691">
            <a:off x="7350976" y="4460981"/>
            <a:ext cx="775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Листовка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413243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br>
              <a:rPr lang="ru-RU" sz="1900" dirty="0" smtClean="0"/>
            </a:br>
            <a:r>
              <a:rPr lang="ru-RU" sz="1900" i="1" dirty="0" smtClean="0"/>
              <a:t>5.2. Торцы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95738" y="1052737"/>
          <a:ext cx="4897438" cy="4634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350"/>
                <a:gridCol w="3529088"/>
              </a:tblGrid>
              <a:tr h="48213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Типы</a:t>
                      </a:r>
                      <a:r>
                        <a:rPr lang="ru-RU" sz="1000" baseline="0" dirty="0" smtClean="0">
                          <a:latin typeface="+mn-lt"/>
                        </a:rPr>
                        <a:t> и виды торцов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eaLnBrk="1" hangingPunct="1">
                        <a:lnSpc>
                          <a:spcPct val="80000"/>
                        </a:lnSpc>
                        <a:buFontTx/>
                        <a:buNone/>
                        <a:defRPr/>
                      </a:pPr>
                      <a:r>
                        <a:rPr lang="ru-RU" sz="1000" dirty="0" smtClean="0"/>
                        <a:t>Торец может быть оформлен разными видами оборудования:</a:t>
                      </a:r>
                    </a:p>
                    <a:p>
                      <a:pPr marL="119063" indent="-119063" eaLnBrk="1" hangingPunct="1">
                        <a:lnSpc>
                          <a:spcPct val="80000"/>
                        </a:lnSpc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dirty="0" smtClean="0"/>
                        <a:t>стеллаж (стеллажный торец) </a:t>
                      </a:r>
                    </a:p>
                    <a:p>
                      <a:pPr marL="119063" indent="-119063" eaLnBrk="1" hangingPunct="1">
                        <a:lnSpc>
                          <a:spcPct val="80000"/>
                        </a:lnSpc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dirty="0" smtClean="0"/>
                        <a:t>паллета (паллетный торец), </a:t>
                      </a:r>
                    </a:p>
                    <a:p>
                      <a:pPr marL="119063" indent="-119063" eaLnBrk="1" hangingPunct="1">
                        <a:lnSpc>
                          <a:spcPct val="80000"/>
                        </a:lnSpc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dirty="0" smtClean="0"/>
                        <a:t>подиум/корзина (прикассовый торец)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732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Правила размещения</a:t>
                      </a:r>
                      <a:r>
                        <a:rPr lang="ru-RU" sz="1000" baseline="0" dirty="0" smtClean="0"/>
                        <a:t> торцов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None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1. Стеллажный торец  формируется  на стеллаже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G36</a:t>
                      </a:r>
                      <a:endParaRPr lang="ru-RU" sz="10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174625" indent="-174625">
                        <a:buFont typeface="Arial" pitchFamily="34" charset="0"/>
                        <a:buNone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2. Паллетный торец  формируется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 паллетах Т1, Т2 или на подиумах Н15</a:t>
                      </a:r>
                    </a:p>
                  </a:txBody>
                  <a:tcPr/>
                </a:tc>
              </a:tr>
              <a:tr h="48213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Размещение товара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товар на торце, должен соответствовать товарной группе, представленной на островном стеллаже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товар в накопителе должен соответствовать  выставленному демо-образцу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336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Кросс - мерчандайзинг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eaLnBrk="1" hangingPunct="1"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Рядом с товаром должны быть размещены сопутствующие аксессуары. </a:t>
                      </a:r>
                    </a:p>
                    <a:p>
                      <a:pPr marL="119063" indent="-119063" eaLnBrk="1" hangingPunct="1"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ru-RU" sz="1000" b="1" i="0" u="sng" dirty="0" smtClean="0">
                          <a:solidFill>
                            <a:schemeClr val="tx1"/>
                          </a:solidFill>
                        </a:rPr>
                        <a:t>Варианты размещения аксессуаров</a:t>
                      </a:r>
                      <a:r>
                        <a:rPr lang="ru-RU" sz="1000" b="1" u="sng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marL="119063" indent="-119063" eaLnBrk="1" hangingPunct="1">
                        <a:spcBef>
                          <a:spcPct val="0"/>
                        </a:spcBef>
                        <a:buFontTx/>
                        <a:buChar char="-"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на крючках на перфорации или на 27 полке над товаром;</a:t>
                      </a:r>
                    </a:p>
                    <a:p>
                      <a:pPr marL="119063" indent="-119063" eaLnBrk="1" hangingPunct="1">
                        <a:spcBef>
                          <a:spcPct val="0"/>
                        </a:spcBef>
                        <a:buFontTx/>
                        <a:buChar char="-"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на крючках под товаром, вместо накопителя;</a:t>
                      </a:r>
                    </a:p>
                    <a:p>
                      <a:pPr marL="119063" indent="-119063" eaLnBrk="1" hangingPunct="1">
                        <a:spcBef>
                          <a:spcPct val="0"/>
                        </a:spcBef>
                        <a:buFontTx/>
                        <a:buChar char="-"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слева от товара в коробке «Полезные мелочи», при    недостаточном месте дл её размещения аксессуары размещаются на полке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695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Ценники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 на торцах  должен быть оформлен ценником. </a:t>
                      </a:r>
                    </a:p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ценник размещается справа от товара или на магнитных держателях на «ноге» островного стеллажа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cs typeface="Times New Roman" pitchFamily="18" charset="0"/>
                        </a:rPr>
                        <a:t>Формат ценника и используемая подложка указывается в бюллетене</a:t>
                      </a:r>
                    </a:p>
                  </a:txBody>
                  <a:tcPr/>
                </a:tc>
              </a:tr>
              <a:tr h="34480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Важно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cs typeface="Times New Roman" pitchFamily="18" charset="0"/>
                        </a:rPr>
                        <a:t>Список выставляемого товара регламентируется бюллетенем и распоряжениями ЦО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95412" y="980728"/>
            <a:ext cx="2880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Стеллажный торец:</a:t>
            </a:r>
            <a:endParaRPr lang="en-US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3974867"/>
            <a:ext cx="2880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Паллетный торец:</a:t>
            </a:r>
            <a:endParaRPr lang="en-US" sz="1000" b="1" dirty="0"/>
          </a:p>
        </p:txBody>
      </p:sp>
      <p:sp>
        <p:nvSpPr>
          <p:cNvPr id="11" name="Oval 10"/>
          <p:cNvSpPr/>
          <p:nvPr/>
        </p:nvSpPr>
        <p:spPr>
          <a:xfrm>
            <a:off x="899592" y="98072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99592" y="40050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Группа 70"/>
          <p:cNvGrpSpPr/>
          <p:nvPr/>
        </p:nvGrpSpPr>
        <p:grpSpPr>
          <a:xfrm>
            <a:off x="236126" y="1453658"/>
            <a:ext cx="1815594" cy="2263372"/>
            <a:chOff x="2428860" y="1563731"/>
            <a:chExt cx="1571636" cy="2277050"/>
          </a:xfrm>
        </p:grpSpPr>
        <p:grpSp>
          <p:nvGrpSpPr>
            <p:cNvPr id="22" name="Группа 202"/>
            <p:cNvGrpSpPr/>
            <p:nvPr/>
          </p:nvGrpSpPr>
          <p:grpSpPr>
            <a:xfrm>
              <a:off x="2428860" y="1600359"/>
              <a:ext cx="1571636" cy="2240422"/>
              <a:chOff x="2428860" y="1545768"/>
              <a:chExt cx="1571636" cy="2240422"/>
            </a:xfrm>
          </p:grpSpPr>
          <p:grpSp>
            <p:nvGrpSpPr>
              <p:cNvPr id="27" name="Группа 63"/>
              <p:cNvGrpSpPr/>
              <p:nvPr/>
            </p:nvGrpSpPr>
            <p:grpSpPr>
              <a:xfrm>
                <a:off x="2428860" y="1643050"/>
                <a:ext cx="1571636" cy="2143140"/>
                <a:chOff x="2428860" y="1643050"/>
                <a:chExt cx="4000528" cy="6489490"/>
              </a:xfrm>
            </p:grpSpPr>
            <p:pic>
              <p:nvPicPr>
                <p:cNvPr id="31" name="Рисунок 20" descr="03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428860" y="1643050"/>
                  <a:ext cx="4000528" cy="6489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Блок-схема: процесс 81"/>
                <p:cNvSpPr/>
                <p:nvPr/>
              </p:nvSpPr>
              <p:spPr>
                <a:xfrm>
                  <a:off x="5072066" y="1785926"/>
                  <a:ext cx="857256" cy="1285884"/>
                </a:xfrm>
                <a:prstGeom prst="flowChartProcess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100" dirty="0" smtClean="0"/>
                    <a:t>A3</a:t>
                  </a:r>
                  <a:endParaRPr lang="ru-RU" sz="1100" dirty="0"/>
                </a:p>
              </p:txBody>
            </p:sp>
          </p:grpSp>
          <p:grpSp>
            <p:nvGrpSpPr>
              <p:cNvPr id="28" name="Группа 148"/>
              <p:cNvGrpSpPr/>
              <p:nvPr/>
            </p:nvGrpSpPr>
            <p:grpSpPr>
              <a:xfrm>
                <a:off x="3275463" y="1545768"/>
                <a:ext cx="668740" cy="583281"/>
                <a:chOff x="3343702" y="1327483"/>
                <a:chExt cx="764273" cy="596538"/>
              </a:xfrm>
            </p:grpSpPr>
            <p:sp>
              <p:nvSpPr>
                <p:cNvPr id="29" name="Прямоугольник 78"/>
                <p:cNvSpPr/>
                <p:nvPr/>
              </p:nvSpPr>
              <p:spPr>
                <a:xfrm>
                  <a:off x="3491576" y="1327483"/>
                  <a:ext cx="490596" cy="596538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3343702" y="1505399"/>
                  <a:ext cx="764273" cy="2850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 smtClean="0"/>
                    <a:t>А4</a:t>
                  </a:r>
                  <a:endParaRPr lang="ru-RU" sz="1200" dirty="0"/>
                </a:p>
              </p:txBody>
            </p:sp>
          </p:grpSp>
        </p:grpSp>
        <p:pic>
          <p:nvPicPr>
            <p:cNvPr id="23" name="Рисунок 20" descr="03.jpg"/>
            <p:cNvPicPr>
              <a:picLocks noChangeAspect="1"/>
            </p:cNvPicPr>
            <p:nvPr/>
          </p:nvPicPr>
          <p:blipFill>
            <a:blip r:embed="rId2" cstate="print"/>
            <a:srcRect l="35487" t="2193" r="39330" b="78703"/>
            <a:stretch>
              <a:fillRect/>
            </a:stretch>
          </p:blipFill>
          <p:spPr bwMode="auto">
            <a:xfrm>
              <a:off x="2566850" y="1749188"/>
              <a:ext cx="250935" cy="409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Группа 201"/>
            <p:cNvGrpSpPr/>
            <p:nvPr/>
          </p:nvGrpSpPr>
          <p:grpSpPr>
            <a:xfrm>
              <a:off x="2629183" y="1563731"/>
              <a:ext cx="436326" cy="749475"/>
              <a:chOff x="4116789" y="1167945"/>
              <a:chExt cx="436326" cy="749475"/>
            </a:xfrm>
          </p:grpSpPr>
          <p:sp>
            <p:nvSpPr>
              <p:cNvPr id="25" name="Прямоугольник 74"/>
              <p:cNvSpPr/>
              <p:nvPr/>
            </p:nvSpPr>
            <p:spPr>
              <a:xfrm>
                <a:off x="4116789" y="1204573"/>
                <a:ext cx="436326" cy="569636"/>
              </a:xfrm>
              <a:prstGeom prst="rect">
                <a:avLst/>
              </a:prstGeom>
              <a:solidFill>
                <a:srgbClr val="A0BC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3534691">
                <a:off x="3980247" y="1427266"/>
                <a:ext cx="749475" cy="230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/>
                  <a:t>Листовка</a:t>
                </a:r>
                <a:endParaRPr lang="ru-RU" sz="900" dirty="0"/>
              </a:p>
            </p:txBody>
          </p:sp>
        </p:grpSp>
      </p:grpSp>
      <p:grpSp>
        <p:nvGrpSpPr>
          <p:cNvPr id="33" name="Группа 79"/>
          <p:cNvGrpSpPr/>
          <p:nvPr/>
        </p:nvGrpSpPr>
        <p:grpSpPr>
          <a:xfrm>
            <a:off x="2192978" y="1556792"/>
            <a:ext cx="1730955" cy="2214554"/>
            <a:chOff x="357158" y="4214818"/>
            <a:chExt cx="1730955" cy="2214554"/>
          </a:xfrm>
        </p:grpSpPr>
        <p:grpSp>
          <p:nvGrpSpPr>
            <p:cNvPr id="34" name="Группа 120"/>
            <p:cNvGrpSpPr/>
            <p:nvPr/>
          </p:nvGrpSpPr>
          <p:grpSpPr>
            <a:xfrm>
              <a:off x="357158" y="4214818"/>
              <a:ext cx="1607571" cy="2214554"/>
              <a:chOff x="357158" y="4214818"/>
              <a:chExt cx="1607571" cy="2214554"/>
            </a:xfrm>
          </p:grpSpPr>
          <p:pic>
            <p:nvPicPr>
              <p:cNvPr id="38" name="Рисунок 20" descr="04.jp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7158" y="4214818"/>
                <a:ext cx="1607571" cy="2214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9" name="Блок-схема: процесс 85"/>
              <p:cNvSpPr/>
              <p:nvPr/>
            </p:nvSpPr>
            <p:spPr>
              <a:xfrm>
                <a:off x="1500166" y="4500570"/>
                <a:ext cx="428628" cy="57150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dirty="0" smtClean="0"/>
                  <a:t>A3</a:t>
                </a:r>
                <a:endParaRPr lang="ru-RU" sz="1400" dirty="0"/>
              </a:p>
            </p:txBody>
          </p:sp>
        </p:grpSp>
        <p:grpSp>
          <p:nvGrpSpPr>
            <p:cNvPr id="35" name="Группа 164"/>
            <p:cNvGrpSpPr/>
            <p:nvPr/>
          </p:nvGrpSpPr>
          <p:grpSpPr>
            <a:xfrm>
              <a:off x="1326075" y="4408228"/>
              <a:ext cx="762038" cy="725001"/>
              <a:chOff x="3343702" y="1323833"/>
              <a:chExt cx="764273" cy="637574"/>
            </a:xfrm>
          </p:grpSpPr>
          <p:sp>
            <p:nvSpPr>
              <p:cNvPr id="36" name="Прямоугольник 82"/>
              <p:cNvSpPr/>
              <p:nvPr/>
            </p:nvSpPr>
            <p:spPr>
              <a:xfrm>
                <a:off x="3475978" y="1323833"/>
                <a:ext cx="492366" cy="63757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343702" y="1489923"/>
                <a:ext cx="764273" cy="24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  <p:grpSp>
        <p:nvGrpSpPr>
          <p:cNvPr id="40" name="Группа 86"/>
          <p:cNvGrpSpPr/>
          <p:nvPr/>
        </p:nvGrpSpPr>
        <p:grpSpPr>
          <a:xfrm>
            <a:off x="127948" y="4267183"/>
            <a:ext cx="1928826" cy="1970129"/>
            <a:chOff x="4500562" y="4351178"/>
            <a:chExt cx="1928826" cy="1944069"/>
          </a:xfrm>
        </p:grpSpPr>
        <p:grpSp>
          <p:nvGrpSpPr>
            <p:cNvPr id="41" name="Группа 132"/>
            <p:cNvGrpSpPr/>
            <p:nvPr/>
          </p:nvGrpSpPr>
          <p:grpSpPr>
            <a:xfrm>
              <a:off x="4500562" y="4351178"/>
              <a:ext cx="1928826" cy="1944069"/>
              <a:chOff x="4500562" y="4351178"/>
              <a:chExt cx="1928826" cy="1944069"/>
            </a:xfrm>
          </p:grpSpPr>
          <p:pic>
            <p:nvPicPr>
              <p:cNvPr id="48" name="Рисунок 19" descr="02.jp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500562" y="4351178"/>
                <a:ext cx="1928826" cy="1944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" name="Блок-схема: процесс 95"/>
              <p:cNvSpPr/>
              <p:nvPr/>
            </p:nvSpPr>
            <p:spPr>
              <a:xfrm>
                <a:off x="5122868" y="4487188"/>
                <a:ext cx="357190" cy="49893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 smtClean="0"/>
                  <a:t>A3</a:t>
                </a:r>
                <a:endParaRPr lang="ru-RU" sz="1050" dirty="0"/>
              </a:p>
            </p:txBody>
          </p:sp>
          <p:sp>
            <p:nvSpPr>
              <p:cNvPr id="50" name="Блок-схема: процесс 96"/>
              <p:cNvSpPr/>
              <p:nvPr/>
            </p:nvSpPr>
            <p:spPr>
              <a:xfrm>
                <a:off x="5857884" y="4487188"/>
                <a:ext cx="357190" cy="498934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50" dirty="0" smtClean="0"/>
                  <a:t>A3</a:t>
                </a:r>
                <a:endParaRPr lang="ru-RU" sz="1050" dirty="0"/>
              </a:p>
            </p:txBody>
          </p:sp>
        </p:grpSp>
        <p:grpSp>
          <p:nvGrpSpPr>
            <p:cNvPr id="42" name="Группа 167"/>
            <p:cNvGrpSpPr/>
            <p:nvPr/>
          </p:nvGrpSpPr>
          <p:grpSpPr>
            <a:xfrm>
              <a:off x="4999656" y="4408227"/>
              <a:ext cx="636869" cy="605096"/>
              <a:chOff x="3343702" y="1323833"/>
              <a:chExt cx="764273" cy="614147"/>
            </a:xfrm>
          </p:grpSpPr>
          <p:sp>
            <p:nvSpPr>
              <p:cNvPr id="46" name="Прямоугольник 92"/>
              <p:cNvSpPr/>
              <p:nvPr/>
            </p:nvSpPr>
            <p:spPr>
              <a:xfrm>
                <a:off x="3475978" y="1323833"/>
                <a:ext cx="492366" cy="61414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343702" y="1468008"/>
                <a:ext cx="7642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  <p:grpSp>
          <p:nvGrpSpPr>
            <p:cNvPr id="43" name="Группа 170"/>
            <p:cNvGrpSpPr/>
            <p:nvPr/>
          </p:nvGrpSpPr>
          <p:grpSpPr>
            <a:xfrm>
              <a:off x="5711624" y="4369555"/>
              <a:ext cx="636869" cy="605096"/>
              <a:chOff x="3343702" y="1323833"/>
              <a:chExt cx="764273" cy="614147"/>
            </a:xfrm>
          </p:grpSpPr>
          <p:sp>
            <p:nvSpPr>
              <p:cNvPr id="44" name="Прямоугольник 90"/>
              <p:cNvSpPr/>
              <p:nvPr/>
            </p:nvSpPr>
            <p:spPr>
              <a:xfrm>
                <a:off x="3475978" y="1323833"/>
                <a:ext cx="492366" cy="61414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343702" y="1502565"/>
                <a:ext cx="7642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  <p:grpSp>
        <p:nvGrpSpPr>
          <p:cNvPr id="104" name="Группа 165"/>
          <p:cNvGrpSpPr/>
          <p:nvPr/>
        </p:nvGrpSpPr>
        <p:grpSpPr>
          <a:xfrm>
            <a:off x="1979712" y="3717032"/>
            <a:ext cx="1898733" cy="2520280"/>
            <a:chOff x="5848082" y="2997875"/>
            <a:chExt cx="1898733" cy="2569432"/>
          </a:xfrm>
        </p:grpSpPr>
        <p:grpSp>
          <p:nvGrpSpPr>
            <p:cNvPr id="105" name="Группа 151"/>
            <p:cNvGrpSpPr/>
            <p:nvPr/>
          </p:nvGrpSpPr>
          <p:grpSpPr>
            <a:xfrm>
              <a:off x="5848082" y="3152632"/>
              <a:ext cx="1898733" cy="2414675"/>
              <a:chOff x="6298458" y="1173707"/>
              <a:chExt cx="1898733" cy="2414675"/>
            </a:xfrm>
          </p:grpSpPr>
          <p:grpSp>
            <p:nvGrpSpPr>
              <p:cNvPr id="107" name="Группа 138"/>
              <p:cNvGrpSpPr/>
              <p:nvPr/>
            </p:nvGrpSpPr>
            <p:grpSpPr>
              <a:xfrm>
                <a:off x="6298458" y="1574036"/>
                <a:ext cx="1898733" cy="2014346"/>
                <a:chOff x="3882804" y="2734096"/>
                <a:chExt cx="1898733" cy="2014346"/>
              </a:xfrm>
            </p:grpSpPr>
            <p:pic>
              <p:nvPicPr>
                <p:cNvPr id="109" name="Picture 7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882804" y="2788611"/>
                  <a:ext cx="1898733" cy="19598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0" name="Блок-схема: процесс 139"/>
                <p:cNvSpPr/>
                <p:nvPr/>
              </p:nvSpPr>
              <p:spPr>
                <a:xfrm>
                  <a:off x="4397326" y="2795871"/>
                  <a:ext cx="357190" cy="498934"/>
                </a:xfrm>
                <a:prstGeom prst="flowChartProcess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050" dirty="0" smtClean="0"/>
                    <a:t>A3</a:t>
                  </a:r>
                  <a:endParaRPr lang="ru-RU" sz="1050" dirty="0"/>
                </a:p>
              </p:txBody>
            </p:sp>
            <p:sp>
              <p:nvSpPr>
                <p:cNvPr id="111" name="Блок-схема: процесс 140"/>
                <p:cNvSpPr/>
                <p:nvPr/>
              </p:nvSpPr>
              <p:spPr>
                <a:xfrm>
                  <a:off x="5244654" y="2788617"/>
                  <a:ext cx="357190" cy="498934"/>
                </a:xfrm>
                <a:prstGeom prst="flowChartProcess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1050" dirty="0" smtClean="0"/>
                    <a:t>A3</a:t>
                  </a:r>
                  <a:endParaRPr lang="ru-RU" sz="1050" dirty="0"/>
                </a:p>
              </p:txBody>
            </p:sp>
            <p:grpSp>
              <p:nvGrpSpPr>
                <p:cNvPr id="112" name="Группа 155"/>
                <p:cNvGrpSpPr/>
                <p:nvPr/>
              </p:nvGrpSpPr>
              <p:grpSpPr>
                <a:xfrm>
                  <a:off x="4249067" y="2745471"/>
                  <a:ext cx="668740" cy="575486"/>
                  <a:chOff x="3343702" y="1323832"/>
                  <a:chExt cx="764273" cy="614147"/>
                </a:xfrm>
              </p:grpSpPr>
              <p:sp>
                <p:nvSpPr>
                  <p:cNvPr id="116" name="Прямоугольник 145"/>
                  <p:cNvSpPr/>
                  <p:nvPr/>
                </p:nvSpPr>
                <p:spPr>
                  <a:xfrm>
                    <a:off x="3475978" y="1323832"/>
                    <a:ext cx="492366" cy="61414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7" name="TextBox 116"/>
                  <p:cNvSpPr txBox="1"/>
                  <p:nvPr/>
                </p:nvSpPr>
                <p:spPr>
                  <a:xfrm>
                    <a:off x="3343702" y="1483359"/>
                    <a:ext cx="764273" cy="301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200" dirty="0" smtClean="0"/>
                      <a:t>А4</a:t>
                    </a:r>
                    <a:endParaRPr lang="ru-RU" sz="1200" dirty="0"/>
                  </a:p>
                </p:txBody>
              </p:sp>
            </p:grpSp>
            <p:grpSp>
              <p:nvGrpSpPr>
                <p:cNvPr id="113" name="Группа 158"/>
                <p:cNvGrpSpPr/>
                <p:nvPr/>
              </p:nvGrpSpPr>
              <p:grpSpPr>
                <a:xfrm>
                  <a:off x="5111163" y="2734096"/>
                  <a:ext cx="668740" cy="575486"/>
                  <a:chOff x="3343702" y="1294703"/>
                  <a:chExt cx="764273" cy="614147"/>
                </a:xfrm>
              </p:grpSpPr>
              <p:sp>
                <p:nvSpPr>
                  <p:cNvPr id="114" name="Прямоугольник 143"/>
                  <p:cNvSpPr/>
                  <p:nvPr/>
                </p:nvSpPr>
                <p:spPr>
                  <a:xfrm>
                    <a:off x="3485151" y="1294703"/>
                    <a:ext cx="492366" cy="61414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3343702" y="1455204"/>
                    <a:ext cx="764273" cy="30137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200" dirty="0" smtClean="0"/>
                      <a:t>А4</a:t>
                    </a:r>
                    <a:endParaRPr lang="ru-RU" sz="1200" dirty="0"/>
                  </a:p>
                </p:txBody>
              </p:sp>
            </p:grpSp>
          </p:grpSp>
          <p:pic>
            <p:nvPicPr>
              <p:cNvPr id="108" name="Picture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78198" b="75971"/>
              <a:stretch>
                <a:fillRect/>
              </a:stretch>
            </p:blipFill>
            <p:spPr bwMode="auto">
              <a:xfrm rot="10800000">
                <a:off x="7244703" y="1173707"/>
                <a:ext cx="413966" cy="9439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6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 r="81792" b="82935"/>
            <a:stretch>
              <a:fillRect/>
            </a:stretch>
          </p:blipFill>
          <p:spPr bwMode="auto">
            <a:xfrm>
              <a:off x="6671497" y="2997875"/>
              <a:ext cx="345727" cy="334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8" name="Группа 147"/>
          <p:cNvGrpSpPr/>
          <p:nvPr/>
        </p:nvGrpSpPr>
        <p:grpSpPr>
          <a:xfrm>
            <a:off x="2929078" y="4221181"/>
            <a:ext cx="381274" cy="749475"/>
            <a:chOff x="4149783" y="1168258"/>
            <a:chExt cx="381274" cy="749475"/>
          </a:xfrm>
        </p:grpSpPr>
        <p:sp>
          <p:nvSpPr>
            <p:cNvPr id="119" name="Прямоугольник 148"/>
            <p:cNvSpPr/>
            <p:nvPr/>
          </p:nvSpPr>
          <p:spPr>
            <a:xfrm>
              <a:off x="4149783" y="1232884"/>
              <a:ext cx="381274" cy="541326"/>
            </a:xfrm>
            <a:prstGeom prst="rect">
              <a:avLst/>
            </a:prstGeom>
            <a:solidFill>
              <a:srgbClr val="A0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TextBox 119"/>
            <p:cNvSpPr txBox="1"/>
            <p:nvPr/>
          </p:nvSpPr>
          <p:spPr>
            <a:xfrm rot="3534691">
              <a:off x="4001630" y="1427579"/>
              <a:ext cx="749475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/>
                <a:t>Листовка</a:t>
              </a:r>
              <a:endParaRPr lang="ru-RU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32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think-cell Slide" r:id="rId15" imgW="0" imgH="0" progId="TCLayout.ActiveDocument.1">
                  <p:embed/>
                </p:oleObj>
              </mc:Choice>
              <mc:Fallback>
                <p:oleObj name="think-cell Slide" r:id="rId15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br>
              <a:rPr lang="ru-RU" sz="1900" dirty="0" smtClean="0"/>
            </a:br>
            <a:r>
              <a:rPr lang="ru-RU" sz="1900" i="1" dirty="0" smtClean="0"/>
              <a:t>5.3. Корзины(1)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45309180"/>
              </p:ext>
            </p:extLst>
          </p:nvPr>
        </p:nvGraphicFramePr>
        <p:xfrm>
          <a:off x="3131839" y="1018377"/>
          <a:ext cx="5761335" cy="50947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5"/>
                <a:gridCol w="1152128"/>
                <a:gridCol w="4393182"/>
              </a:tblGrid>
              <a:tr h="504397">
                <a:tc>
                  <a:txBody>
                    <a:bodyPr/>
                    <a:lstStyle/>
                    <a:p>
                      <a:r>
                        <a:rPr lang="ru-RU" sz="950" b="0" dirty="0" smtClean="0">
                          <a:latin typeface="+mn-lt"/>
                        </a:rPr>
                        <a:t>1</a:t>
                      </a:r>
                      <a:endParaRPr lang="en-US" sz="95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b="0" dirty="0" smtClean="0">
                          <a:latin typeface="+mn-lt"/>
                        </a:rPr>
                        <a:t>Типы</a:t>
                      </a:r>
                      <a:r>
                        <a:rPr lang="ru-RU" sz="950" b="0" baseline="0" dirty="0" smtClean="0">
                          <a:latin typeface="+mn-lt"/>
                        </a:rPr>
                        <a:t>  корзин, по месту размещения</a:t>
                      </a:r>
                      <a:endParaRPr lang="en-US" sz="95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892175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Char char="•"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прикассовые корзины </a:t>
                      </a:r>
                    </a:p>
                    <a:p>
                      <a:pPr marL="119063" marR="0" indent="-119063" algn="l" defTabSz="892175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корзины в торговом зале</a:t>
                      </a:r>
                      <a:endParaRPr lang="en-US" sz="9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21062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+mn-lt"/>
                        </a:rPr>
                        <a:t>2</a:t>
                      </a:r>
                      <a:endParaRPr lang="en-US" sz="9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+mn-lt"/>
                        </a:rPr>
                        <a:t>Размеры корзин</a:t>
                      </a:r>
                      <a:endParaRPr lang="en-US" sz="9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892175" rtl="0" eaLnBrk="1" latinLnBrk="0" hangingPunct="1">
                        <a:lnSpc>
                          <a:spcPct val="80000"/>
                        </a:lnSpc>
                        <a:buFont typeface="Arial" pitchFamily="34" charset="0"/>
                        <a:buChar char="•"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600х800 мм</a:t>
                      </a:r>
                      <a:r>
                        <a:rPr lang="en-US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размещается непосредственно на пол, без использования паллеты</a:t>
                      </a:r>
                      <a:r>
                        <a:rPr lang="en-US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9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892175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1200х800 мм (размещается на паллете Т1 или Т2)</a:t>
                      </a:r>
                    </a:p>
                  </a:txBody>
                  <a:tcPr/>
                </a:tc>
              </a:tr>
              <a:tr h="365505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3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Прикассовые корзины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9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Размещаются</a:t>
                      </a:r>
                      <a:r>
                        <a:rPr lang="ru-RU" sz="95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 торце прикассового стеллажа.  Для прикассовой зоны используются корзины размером 1200Х800 мм</a:t>
                      </a:r>
                      <a:endParaRPr lang="ru-RU" sz="9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26613">
                <a:tc grid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5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Корзины в торговом зале размещаются  по приоритетам:</a:t>
                      </a:r>
                      <a:endParaRPr lang="en-US" sz="95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95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82181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4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Приоритет</a:t>
                      </a:r>
                      <a:r>
                        <a:rPr lang="ru-RU" sz="950" baseline="0" dirty="0" smtClean="0"/>
                        <a:t>  №1 – Главная улица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Размещаются  между стеллажами соответствующего отдела  так если:</a:t>
                      </a:r>
                    </a:p>
                    <a:p>
                      <a:pPr marL="119063" indent="-119063" algn="l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Если  ширина главной улицы от 3м. -  ставится корзина размером 600Х800</a:t>
                      </a:r>
                    </a:p>
                    <a:p>
                      <a:pPr marL="119063" indent="-119063" algn="l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Если  ширина  главной улицы от 3.5 м.  -ставится корзина размером  1200Х800</a:t>
                      </a:r>
                    </a:p>
                    <a:p>
                      <a:pPr marL="119063" indent="-119063" algn="l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5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Если главная улица шириной менее 3 метров, то корзины размещаются согласно приоритету</a:t>
                      </a:r>
                      <a:r>
                        <a:rPr lang="ru-RU" sz="95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№2.</a:t>
                      </a: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198857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5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Приоритет  №2 - Торцы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lvl="1">
                        <a:defRPr/>
                      </a:pPr>
                      <a:endParaRPr lang="ru-RU" sz="95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65505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6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Приоритет  №3 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defRPr/>
                      </a:pPr>
                      <a:r>
                        <a:rPr lang="ru-RU" sz="9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Размещение у колонн на главной улице (между колонн, между стеллажом и колонной, на выступах стен и т.д). </a:t>
                      </a:r>
                    </a:p>
                  </a:txBody>
                  <a:tcPr/>
                </a:tc>
              </a:tr>
              <a:tr h="365505">
                <a:tc>
                  <a:txBody>
                    <a:bodyPr/>
                    <a:lstStyle/>
                    <a:p>
                      <a:r>
                        <a:rPr lang="en-US" sz="950" dirty="0" smtClean="0"/>
                        <a:t>7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Ценник</a:t>
                      </a:r>
                      <a:endParaRPr lang="en-US" sz="9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defRPr/>
                      </a:pPr>
                      <a:r>
                        <a:rPr lang="ru-RU" sz="9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 оформлении  корзин  используется двухсторонний ценник формата  А4</a:t>
                      </a:r>
                    </a:p>
                  </a:txBody>
                  <a:tcPr/>
                </a:tc>
              </a:tr>
              <a:tr h="701276">
                <a:tc gridSpan="3">
                  <a:txBody>
                    <a:bodyPr/>
                    <a:lstStyle/>
                    <a:p>
                      <a:pPr marL="119063" lvl="1" indent="-119063" algn="l" defTabSz="914400" rtl="0" eaLnBrk="1" latinLnBrk="0" hangingPunct="1">
                        <a:buFont typeface="Arial" pitchFamily="34" charset="0"/>
                        <a:buNone/>
                        <a:defRPr/>
                      </a:pPr>
                      <a:r>
                        <a:rPr lang="ru-RU" sz="95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Общие</a:t>
                      </a:r>
                      <a:r>
                        <a:rPr lang="ru-RU" sz="950" b="1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правила:</a:t>
                      </a:r>
                      <a:endParaRPr lang="ru-RU" sz="950" b="1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lvl="1" indent="-119063" algn="l" defTabSz="914400" rtl="0" eaLnBrk="1" latinLnBrk="0" hangingPunct="1">
                        <a:buFont typeface="Arial" pitchFamily="34" charset="0"/>
                        <a:buChar char="•"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Корзины, расположенные на главной улице, выставляются широкой  стороной вдоль прохода. </a:t>
                      </a:r>
                    </a:p>
                    <a:p>
                      <a:pPr marL="119063" lvl="1" indent="-119063" algn="l" defTabSz="914400" rtl="0" eaLnBrk="1" latinLnBrk="0" hangingPunct="1">
                        <a:buFont typeface="Arial" pitchFamily="34" charset="0"/>
                        <a:buChar char="•"/>
                        <a:defRPr/>
                      </a:pPr>
                      <a:r>
                        <a:rPr lang="ru-RU" sz="9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между корзинами  должно составлять не менее 1,5 метров.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9063" lvl="1" indent="-119063" algn="l" defTabSz="914400" rtl="0" eaLnBrk="1" latinLnBrk="0" hangingPunct="1">
                        <a:buFont typeface="Arial" pitchFamily="34" charset="0"/>
                        <a:buChar char="•"/>
                        <a:defRPr/>
                      </a:pPr>
                      <a:endParaRPr lang="ru-RU" sz="9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 cstate="print"/>
          <a:srcRect l="12724" t="30524" r="59450" b="34880"/>
          <a:stretch>
            <a:fillRect/>
          </a:stretch>
        </p:blipFill>
        <p:spPr bwMode="auto">
          <a:xfrm>
            <a:off x="4644008" y="3785666"/>
            <a:ext cx="1512168" cy="111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7" cstate="print"/>
          <a:srcRect l="47685" t="2518"/>
          <a:stretch>
            <a:fillRect/>
          </a:stretch>
        </p:blipFill>
        <p:spPr bwMode="auto">
          <a:xfrm>
            <a:off x="1486515" y="980728"/>
            <a:ext cx="157331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21" descr="Plan_Shema.jp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7504" y="2636912"/>
            <a:ext cx="29523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9074" name="Picture 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79512" y="1052736"/>
            <a:ext cx="134004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>
            <p:custDataLst>
              <p:tags r:id="rId10"/>
            </p:custDataLst>
          </p:nvPr>
        </p:nvSpPr>
        <p:spPr>
          <a:xfrm>
            <a:off x="1763688" y="2492896"/>
            <a:ext cx="1152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1200Х800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>
            <p:custDataLst>
              <p:tags r:id="rId11"/>
            </p:custDataLst>
          </p:nvPr>
        </p:nvSpPr>
        <p:spPr>
          <a:xfrm>
            <a:off x="251520" y="2492896"/>
            <a:ext cx="1152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600Х800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>
            <p:custDataLst>
              <p:tags r:id="rId12"/>
            </p:custDataLst>
          </p:nvPr>
        </p:nvSpPr>
        <p:spPr>
          <a:xfrm>
            <a:off x="1475656" y="285293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13"/>
          <p:cNvSpPr/>
          <p:nvPr>
            <p:custDataLst>
              <p:tags r:id="rId13"/>
            </p:custDataLst>
          </p:nvPr>
        </p:nvSpPr>
        <p:spPr>
          <a:xfrm>
            <a:off x="1691680" y="134594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C:\Users\bova\Desktop\КОРЗИНЫ\IMG_0486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25" y="4580049"/>
            <a:ext cx="1215091" cy="162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bova\Documents\2.1.2.jpg!!!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31" y="4580049"/>
            <a:ext cx="1215026" cy="162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92"/>
          <p:cNvSpPr/>
          <p:nvPr/>
        </p:nvSpPr>
        <p:spPr>
          <a:xfrm>
            <a:off x="698738" y="4641011"/>
            <a:ext cx="278179" cy="3920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b="1" dirty="0" smtClean="0">
                <a:solidFill>
                  <a:schemeClr val="tx1"/>
                </a:solidFill>
              </a:rPr>
              <a:t>А4</a:t>
            </a:r>
            <a:endParaRPr lang="ru-RU" sz="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9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5436" cy="654032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>5. Презентация товаров на промо-местах в магазинах старого формата</a:t>
            </a:r>
            <a:br>
              <a:rPr lang="ru-RU" sz="2100" dirty="0" smtClean="0"/>
            </a:br>
            <a:r>
              <a:rPr lang="ru-RU" sz="2100" i="1" dirty="0" smtClean="0"/>
              <a:t>5.3. Корзины (2)</a:t>
            </a:r>
            <a:endParaRPr lang="en-US" sz="21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251583"/>
              </p:ext>
            </p:extLst>
          </p:nvPr>
        </p:nvGraphicFramePr>
        <p:xfrm>
          <a:off x="179391" y="1052738"/>
          <a:ext cx="8713783" cy="49720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273"/>
                <a:gridCol w="2448272"/>
                <a:gridCol w="1800200"/>
                <a:gridCol w="3097038"/>
              </a:tblGrid>
              <a:tr h="2337443">
                <a:tc>
                  <a:txBody>
                    <a:bodyPr/>
                    <a:lstStyle/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Корзины оформляются плакатами</a:t>
                      </a:r>
                      <a:r>
                        <a:rPr lang="en-US" sz="1000" dirty="0" smtClean="0"/>
                        <a:t>:</a:t>
                      </a:r>
                      <a:r>
                        <a:rPr lang="ru-RU" sz="1000" dirty="0" smtClean="0"/>
                        <a:t> </a:t>
                      </a:r>
                      <a:endParaRPr lang="en-US" sz="1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Корзина 1200Х800 – 6 плакатов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 плаката  594х841 мм ( по 2 плаката на стороне 1200 мм)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 плаката  800х841 мм</a:t>
                      </a:r>
                      <a:r>
                        <a:rPr lang="en-US" sz="1000" dirty="0" smtClean="0"/>
                        <a:t>  </a:t>
                      </a:r>
                      <a:endParaRPr lang="ru-RU" sz="10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Корзина  800Х600 – 4 плаката</a:t>
                      </a:r>
                      <a:endParaRPr lang="en-US" sz="10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 плаката  594х841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 плаката  800х841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Плакаты 594х841 мм должны быть вложены в защитный протектор и пластиковую рамку А1, которая крепится к верхнему краю корзины.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Плакаты  800х841 мм вкладываются в защитный протектор, который крепится к верхнему краю корзины.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Количество товара в  корзине:</a:t>
                      </a:r>
                      <a:r>
                        <a:rPr lang="ru-RU" sz="1000" baseline="0" dirty="0" smtClean="0"/>
                        <a:t> </a:t>
                      </a:r>
                    </a:p>
                    <a:p>
                      <a:pPr marL="119063" indent="-119063">
                        <a:buFont typeface="Arial" pitchFamily="34" charset="0"/>
                        <a:buNone/>
                      </a:pPr>
                      <a:r>
                        <a:rPr lang="ru-RU" sz="1000" baseline="0" dirty="0" smtClean="0"/>
                        <a:t>1. Не более двух видов товаров и не более 400 дисков  в корзине формата 600Х800  мм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2. Не более четырех видов товаров и не более 800 дисков  в корзине формата 1200Х800 мм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</a:tr>
              <a:tr h="960984">
                <a:tc rowSpan="3">
                  <a:txBody>
                    <a:bodyPr/>
                    <a:lstStyle/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корзину размещается только тот товар, остаток которого на основном складе не менее 15 шт.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Если товар отсутствует  или его недостаточно, то: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1.Размещается  товар  данного направления  следующий по приоритету 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2.Размещается  2 товара из бюллетеня в количестве не менее 10 штук</a:t>
                      </a:r>
                    </a:p>
                    <a:p>
                      <a:pPr marL="119063" marR="0" lvl="0" indent="-1190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 Размещается товар данной категории, имеющийся на остатках в наибольшем количестве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Товар в корзине должен располагаться в хаотичном порядке</a:t>
                      </a:r>
                    </a:p>
                    <a:p>
                      <a:pPr marL="119063" indent="-119063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2.Дно корзины регулируется в зависимости от количества и габаритов размещаемого товара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599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Товар,</a:t>
                      </a:r>
                      <a:r>
                        <a:rPr lang="ru-RU" sz="1000" baseline="0" dirty="0" smtClean="0"/>
                        <a:t> размещаемый в корзине, подлежит противокражной обработке. Согласно приложенному файлу</a:t>
                      </a:r>
                      <a:endParaRPr lang="en-US" sz="1000" dirty="0"/>
                    </a:p>
                  </a:txBody>
                  <a:tcPr/>
                </a:tc>
              </a:tr>
              <a:tr h="828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 корзине размещается только товар, </a:t>
                      </a:r>
                      <a:r>
                        <a:rPr lang="ru-RU" sz="1000" baseline="0" dirty="0" smtClean="0"/>
                        <a:t> следующих товарных  групп, согласно приложенному файлу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4067944" y="2612939"/>
            <a:ext cx="79208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600Х800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16396" y="2614030"/>
            <a:ext cx="79208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</a:rPr>
              <a:t>1200Х800</a:t>
            </a:r>
            <a:endParaRPr lang="en-US" sz="900" b="1" dirty="0">
              <a:solidFill>
                <a:schemeClr val="tx1"/>
              </a:solidFill>
            </a:endParaRPr>
          </a:p>
        </p:txBody>
      </p:sp>
      <p:pic>
        <p:nvPicPr>
          <p:cNvPr id="3543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2440" y="3476079"/>
            <a:ext cx="647626" cy="88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Oval 21"/>
          <p:cNvSpPr/>
          <p:nvPr/>
        </p:nvSpPr>
        <p:spPr>
          <a:xfrm>
            <a:off x="4916164" y="365560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03833" y="3655604"/>
            <a:ext cx="792088" cy="216024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5431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490117"/>
              </p:ext>
            </p:extLst>
          </p:nvPr>
        </p:nvGraphicFramePr>
        <p:xfrm>
          <a:off x="4463988" y="4528456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Лист" showAsIcon="1" r:id="rId4" imgW="914400" imgH="714240" progId="Excel.Sheet.8">
                  <p:embed/>
                </p:oleObj>
              </mc:Choice>
              <mc:Fallback>
                <p:oleObj name="Лист" showAsIcon="1" r:id="rId4" imgW="914400" imgH="71424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3988" y="4528456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43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913297"/>
              </p:ext>
            </p:extLst>
          </p:nvPr>
        </p:nvGraphicFramePr>
        <p:xfrm>
          <a:off x="4494901" y="531702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Лист" showAsIcon="1" r:id="rId6" imgW="914400" imgH="714240" progId="Excel.Sheet.8">
                  <p:embed/>
                </p:oleObj>
              </mc:Choice>
              <mc:Fallback>
                <p:oleObj name="Лист" showAsIcon="1" r:id="rId6" imgW="914400" imgH="71424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4901" y="5317020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79" name="Picture 31" descr="C:\Users\bova\Desktop\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07" y="4124159"/>
            <a:ext cx="1149350" cy="143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C:\Users\bova\Desktop\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59" y="1655990"/>
            <a:ext cx="1630363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Picture 33" descr="C:\Users\bova\Desktop\4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59" y="3499563"/>
            <a:ext cx="719137" cy="87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C:\Users\bova\Desktop\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5" y="1179075"/>
            <a:ext cx="950913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4152346" y="365560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24916" y="4124159"/>
            <a:ext cx="1050132" cy="1468375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89942" y="4104122"/>
            <a:ext cx="720080" cy="147675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4152346" y="190827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860032" y="193519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9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900" i="1" dirty="0" smtClean="0"/>
              <a:t>5.3. Корзины (3)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95222"/>
              </p:ext>
            </p:extLst>
          </p:nvPr>
        </p:nvGraphicFramePr>
        <p:xfrm>
          <a:off x="3779912" y="1035929"/>
          <a:ext cx="5113263" cy="31621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0962"/>
                <a:gridCol w="3782301"/>
              </a:tblGrid>
              <a:tr h="97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Корзины прилегающие к островным или прикассовым стеллажам </a:t>
                      </a:r>
                      <a:endParaRPr lang="ru-RU" sz="1000" b="1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Ценники крепятся :</a:t>
                      </a:r>
                    </a:p>
                    <a:p>
                      <a:pPr marL="119063" indent="-119063" algn="l" defTabSz="914400" rtl="0" eaLnBrk="1" fontAlgn="auto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строго вертикально </a:t>
                      </a:r>
                    </a:p>
                    <a:p>
                      <a:pPr marL="119063" indent="-119063" algn="l" defTabSz="914400" rtl="0" eaLnBrk="1" fontAlgn="auto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на одном уровне </a:t>
                      </a:r>
                    </a:p>
                    <a:p>
                      <a:pPr marL="119063" indent="-119063" algn="l" defTabSz="914400" rtl="0" eaLnBrk="1" fontAlgn="auto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 помощью магнитов-держателей (для крепления ценников можно использовать  1 или 2  магнита).</a:t>
                      </a:r>
                    </a:p>
                    <a:p>
                      <a:pPr marL="119063" indent="-119063" algn="l" defTabSz="914400" rtl="0" eaLnBrk="1" fontAlgn="auto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/>
                        <a:defRPr/>
                      </a:pPr>
                      <a:endParaRPr lang="ru-RU" sz="100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Для каждого товара используется свой ценник формата А4.</a:t>
                      </a:r>
                    </a:p>
                  </a:txBody>
                  <a:tcPr/>
                </a:tc>
              </a:tr>
              <a:tr h="97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Корзины неприлегающие к стеллажам</a:t>
                      </a:r>
                      <a:endParaRPr lang="ru-RU" sz="1000" b="1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Ценник размещается :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на телескопической трубке с держателем «лопата»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посередине корзины, 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перпендикулярно направлению движения покупателей.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/>
                        <a:defRPr/>
                      </a:pPr>
                      <a:endParaRPr lang="ru-RU" sz="100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При размещении 2-х товаров  ценники размещаются «спина к спине»в одной рамке формата А4.</a:t>
                      </a:r>
                    </a:p>
                  </a:txBody>
                  <a:tcPr/>
                </a:tc>
              </a:tr>
              <a:tr h="5087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Уровень размещения ценников</a:t>
                      </a:r>
                      <a:endParaRPr lang="en-US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Уровень размещения ценников должен быть един 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Нижний край ценника –  120 см. от пола</a:t>
                      </a: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Верхний край ценника – 160 см. от пола</a:t>
                      </a:r>
                      <a:endParaRPr lang="ru-RU" sz="1000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510378">
                <a:tc>
                  <a:txBody>
                    <a:bodyPr/>
                    <a:lstStyle/>
                    <a:p>
                      <a:r>
                        <a:rPr lang="ru-RU" sz="1000" i="0" dirty="0" smtClean="0"/>
                        <a:t>Важно</a:t>
                      </a:r>
                      <a:endParaRPr lang="en-US" sz="1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Уровень размещения ценников должен быть един и соблюдаться при оформлении каждой корзины  в магазине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 descr="C:\Users\bova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61" y="3284984"/>
            <a:ext cx="3389313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96548" y="908720"/>
            <a:ext cx="3444875" cy="2036763"/>
            <a:chOff x="196548" y="908720"/>
            <a:chExt cx="3444875" cy="2036763"/>
          </a:xfrm>
        </p:grpSpPr>
        <p:pic>
          <p:nvPicPr>
            <p:cNvPr id="3074" name="Picture 2" descr="C:\Users\bova\Desktop\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548" y="908720"/>
              <a:ext cx="3444875" cy="2036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>
              <a:off x="467544" y="1526373"/>
              <a:ext cx="1201960" cy="129614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H="1">
              <a:off x="467544" y="1450173"/>
              <a:ext cx="1152128" cy="1448544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874645" y="3866523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92127" y="3673868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3339" y="1329992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1339" y="1337066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2718" y="1331103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0989" y="1332877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92127" y="1331104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10287" y="1331105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10287" y="3577540"/>
            <a:ext cx="288000" cy="192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chemeClr val="tx1"/>
                </a:solidFill>
              </a:rPr>
              <a:t>А4</a:t>
            </a:r>
            <a:endParaRPr lang="ru-RU" sz="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5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Object 2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think-cell Slide" r:id="rId12" imgW="0" imgH="0" progId="TCLayout.ActiveDocument.1">
                  <p:embed/>
                </p:oleObj>
              </mc:Choice>
              <mc:Fallback>
                <p:oleObj name="think-cell Slide" r:id="rId1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Группа 75"/>
          <p:cNvGrpSpPr/>
          <p:nvPr>
            <p:custDataLst>
              <p:tags r:id="rId3"/>
            </p:custDataLst>
          </p:nvPr>
        </p:nvGrpSpPr>
        <p:grpSpPr>
          <a:xfrm>
            <a:off x="377121" y="1196752"/>
            <a:ext cx="1674599" cy="2520280"/>
            <a:chOff x="2674078" y="1237397"/>
            <a:chExt cx="1857644" cy="2756231"/>
          </a:xfrm>
        </p:grpSpPr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l="6322" r="15071" b="3717"/>
            <a:stretch>
              <a:fillRect/>
            </a:stretch>
          </p:blipFill>
          <p:spPr bwMode="auto">
            <a:xfrm>
              <a:off x="2674078" y="1366896"/>
              <a:ext cx="1857644" cy="2626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l="11461" t="-161" r="75257" b="80401"/>
            <a:stretch>
              <a:fillRect/>
            </a:stretch>
          </p:blipFill>
          <p:spPr bwMode="auto">
            <a:xfrm>
              <a:off x="2920621" y="1330657"/>
              <a:ext cx="313899" cy="539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l="11461" t="-161" r="75257" b="80401"/>
            <a:stretch>
              <a:fillRect/>
            </a:stretch>
          </p:blipFill>
          <p:spPr bwMode="auto">
            <a:xfrm>
              <a:off x="3400567" y="1237397"/>
              <a:ext cx="313899" cy="539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Блок-схема: данные 79"/>
            <p:cNvSpPr/>
            <p:nvPr/>
          </p:nvSpPr>
          <p:spPr>
            <a:xfrm rot="20610743">
              <a:off x="3188623" y="1404842"/>
              <a:ext cx="460661" cy="488404"/>
            </a:xfrm>
            <a:prstGeom prst="flowChartInputOutpu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 rot="20724843">
              <a:off x="3220873" y="1459391"/>
              <a:ext cx="696035" cy="302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А4</a:t>
              </a:r>
              <a:endParaRPr lang="ru-RU" sz="1200" dirty="0"/>
            </a:p>
          </p:txBody>
        </p:sp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 l="46829" r="42847" b="84112"/>
            <a:stretch>
              <a:fillRect/>
            </a:stretch>
          </p:blipFill>
          <p:spPr bwMode="auto">
            <a:xfrm>
              <a:off x="3620087" y="1360552"/>
              <a:ext cx="255876" cy="454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60"/>
          <p:cNvGrpSpPr/>
          <p:nvPr>
            <p:custDataLst>
              <p:tags r:id="rId4"/>
            </p:custDataLst>
          </p:nvPr>
        </p:nvGrpSpPr>
        <p:grpSpPr>
          <a:xfrm>
            <a:off x="1979712" y="1196752"/>
            <a:ext cx="1728193" cy="2448272"/>
            <a:chOff x="2367004" y="1500174"/>
            <a:chExt cx="1628133" cy="2626732"/>
          </a:xfrm>
        </p:grpSpPr>
        <p:pic>
          <p:nvPicPr>
            <p:cNvPr id="12" name="Рисунок 69" descr="MicroWave-5.jpg"/>
            <p:cNvPicPr>
              <a:picLocks noChangeAspect="1"/>
            </p:cNvPicPr>
            <p:nvPr/>
          </p:nvPicPr>
          <p:blipFill>
            <a:blip r:embed="rId14" cstate="print"/>
            <a:srcRect l="6451" r="3226" b="2911"/>
            <a:stretch>
              <a:fillRect/>
            </a:stretch>
          </p:blipFill>
          <p:spPr bwMode="auto">
            <a:xfrm>
              <a:off x="2428860" y="1500174"/>
              <a:ext cx="1566277" cy="2626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" name="Группа 105"/>
            <p:cNvGrpSpPr/>
            <p:nvPr/>
          </p:nvGrpSpPr>
          <p:grpSpPr>
            <a:xfrm>
              <a:off x="2367004" y="1639918"/>
              <a:ext cx="818244" cy="460985"/>
              <a:chOff x="2367004" y="1639918"/>
              <a:chExt cx="818244" cy="460985"/>
            </a:xfrm>
          </p:grpSpPr>
          <p:sp>
            <p:nvSpPr>
              <p:cNvPr id="19" name="Блок-схема: данные 66"/>
              <p:cNvSpPr/>
              <p:nvPr/>
            </p:nvSpPr>
            <p:spPr>
              <a:xfrm rot="20964314">
                <a:off x="2562457" y="1639918"/>
                <a:ext cx="422544" cy="460985"/>
              </a:xfrm>
              <a:prstGeom prst="flowChartInputOutpu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67004" y="1732091"/>
                <a:ext cx="818244" cy="280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00" dirty="0" smtClean="0"/>
                  <a:t>А4</a:t>
                </a:r>
                <a:endParaRPr lang="ru-RU" sz="1100" dirty="0"/>
              </a:p>
            </p:txBody>
          </p:sp>
        </p:grpSp>
        <p:grpSp>
          <p:nvGrpSpPr>
            <p:cNvPr id="14" name="Группа 106"/>
            <p:cNvGrpSpPr/>
            <p:nvPr/>
          </p:nvGrpSpPr>
          <p:grpSpPr>
            <a:xfrm>
              <a:off x="2855903" y="1543601"/>
              <a:ext cx="818244" cy="460985"/>
              <a:chOff x="2367004" y="1639918"/>
              <a:chExt cx="818244" cy="460985"/>
            </a:xfrm>
          </p:grpSpPr>
          <p:sp>
            <p:nvSpPr>
              <p:cNvPr id="15" name="Блок-схема: данные 64"/>
              <p:cNvSpPr/>
              <p:nvPr/>
            </p:nvSpPr>
            <p:spPr>
              <a:xfrm rot="20964314">
                <a:off x="2548809" y="1639918"/>
                <a:ext cx="422544" cy="460985"/>
              </a:xfrm>
              <a:prstGeom prst="flowChartInputOutpu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367004" y="1732091"/>
                <a:ext cx="818244" cy="280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00" dirty="0" smtClean="0"/>
                  <a:t>А4</a:t>
                </a:r>
                <a:endParaRPr lang="ru-RU" sz="1100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br>
              <a:rPr lang="ru-RU" sz="1900" dirty="0" smtClean="0"/>
            </a:br>
            <a:r>
              <a:rPr lang="ru-RU" sz="1900" i="1" dirty="0" smtClean="0"/>
              <a:t>5.4. Паллеты 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2741632"/>
              </p:ext>
            </p:extLst>
          </p:nvPr>
        </p:nvGraphicFramePr>
        <p:xfrm>
          <a:off x="3779911" y="1052737"/>
          <a:ext cx="5113263" cy="46395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4089"/>
                <a:gridCol w="3739174"/>
              </a:tblGrid>
              <a:tr h="648071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Тип паллет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зависимости от торгового оборудования: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паллеты на островном стеллаже  типа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(используются Т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образные ноги  высотой 160 см. и паллеты Т1,Т2,Т5 (при необходимости)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5932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Правила размещения паллет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Размещаются на главной улице или в проходах между стеллажами соответствующего отдела, ширина прохода должна быть не менее 3 метров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Преимущественно размещаются на пересечении главной улицы с проходами между стеллажами.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Выставляются широкой  стороной вдоль прохода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между паллетами  должно составлять не менее 3 метров</a:t>
                      </a:r>
                    </a:p>
                    <a:p>
                      <a:pPr marL="119063" lvl="1" indent="-119063" algn="l" defTabSz="914400" rtl="0" eaLnBrk="1" fontAlgn="auto" latinLnBrk="0" hangingPunct="1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 паллеты, а равно и опуски к ним, должны быть размещены на главной улице 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«в одну линию»</a:t>
                      </a:r>
                      <a:endParaRPr lang="en-US" sz="1000" dirty="0"/>
                    </a:p>
                  </a:txBody>
                  <a:tcPr/>
                </a:tc>
              </a:tr>
              <a:tr h="177525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Презентация товара на паллетах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Все паллеты,  должны быть не менее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 м. от пола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 паллете должен быть свободный доступ, чтобы покупатели могли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взять товар со всех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сторон</a:t>
                      </a:r>
                      <a:endParaRPr lang="ru-RU" sz="10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19063" indent="-119063" fontAlgn="auto">
                        <a:lnSpc>
                          <a:spcPct val="9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 формировании паллет необходимо создать "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эффект отбора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"(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),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для этого необходимо чтобы отсутствовали 1-2 коробки с товаром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 паллете в открытой выкладке должен присутствовать образец товара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паллеты оформляются ценниками А4. 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>
                          <a:tab pos="85725" algn="l"/>
                        </a:tabLst>
                        <a:defRPr/>
                      </a:pPr>
                      <a:r>
                        <a:rPr lang="ru-RU" sz="1000" dirty="0" smtClean="0">
                          <a:solidFill>
                            <a:prstClr val="black"/>
                          </a:solidFill>
                          <a:latin typeface="+mn-lt"/>
                          <a:cs typeface="Times New Roman" pitchFamily="18" charset="0"/>
                        </a:rPr>
                        <a:t>Ценник</a:t>
                      </a:r>
                      <a:r>
                        <a:rPr lang="ru-RU" sz="1000" baseline="0" dirty="0" smtClean="0">
                          <a:solidFill>
                            <a:prstClr val="black"/>
                          </a:solidFill>
                          <a:latin typeface="+mn-lt"/>
                          <a:cs typeface="Times New Roman" pitchFamily="18" charset="0"/>
                        </a:rPr>
                        <a:t> выставляется с правой  стороны от товара (для некоторых случаев, например, для СВЧ допустимо размещение ценника на </a:t>
                      </a:r>
                      <a:r>
                        <a:rPr lang="ru-RU" sz="1000" baseline="0" dirty="0" err="1" smtClean="0">
                          <a:solidFill>
                            <a:prstClr val="black"/>
                          </a:solidFill>
                          <a:latin typeface="+mn-lt"/>
                          <a:cs typeface="Times New Roman" pitchFamily="18" charset="0"/>
                        </a:rPr>
                        <a:t>демообразце</a:t>
                      </a:r>
                      <a:r>
                        <a:rPr lang="ru-RU" sz="1000" baseline="0" dirty="0" smtClean="0">
                          <a:solidFill>
                            <a:prstClr val="black"/>
                          </a:solidFill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</a:tr>
              <a:tr h="74533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Важно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Список выставляемого товара, формат ценников и  используемая подложка под ценники регламентируется бюллетенем и распоряжениями ЦО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Oval 15"/>
          <p:cNvSpPr/>
          <p:nvPr>
            <p:custDataLst>
              <p:tags r:id="rId8"/>
            </p:custDataLst>
          </p:nvPr>
        </p:nvSpPr>
        <p:spPr>
          <a:xfrm>
            <a:off x="395536" y="184482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>
            <a:off x="827584" y="242088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val 19"/>
          <p:cNvSpPr/>
          <p:nvPr>
            <p:custDataLst>
              <p:tags r:id="rId10"/>
            </p:custDataLst>
          </p:nvPr>
        </p:nvSpPr>
        <p:spPr>
          <a:xfrm>
            <a:off x="2326204" y="227687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07504" y="908720"/>
            <a:ext cx="36724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200" b="1" i="1" dirty="0">
                <a:latin typeface="+mn-lt"/>
              </a:rPr>
              <a:t>Паллеты на островном стеллаже типа G :</a:t>
            </a:r>
          </a:p>
        </p:txBody>
      </p:sp>
      <p:grpSp>
        <p:nvGrpSpPr>
          <p:cNvPr id="31" name="Группа 23"/>
          <p:cNvGrpSpPr/>
          <p:nvPr/>
        </p:nvGrpSpPr>
        <p:grpSpPr>
          <a:xfrm>
            <a:off x="1907704" y="3861048"/>
            <a:ext cx="1691680" cy="2448272"/>
            <a:chOff x="2214546" y="1857364"/>
            <a:chExt cx="2247900" cy="3525839"/>
          </a:xfrm>
        </p:grpSpPr>
        <p:pic>
          <p:nvPicPr>
            <p:cNvPr id="32" name="Рисунок 10" descr="MicroWave.jpg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14546" y="1857364"/>
              <a:ext cx="2247900" cy="3525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3" name="Группа 192"/>
            <p:cNvGrpSpPr/>
            <p:nvPr/>
          </p:nvGrpSpPr>
          <p:grpSpPr>
            <a:xfrm>
              <a:off x="3345977" y="2251880"/>
              <a:ext cx="625519" cy="573207"/>
              <a:chOff x="941698" y="4694835"/>
              <a:chExt cx="518613" cy="504963"/>
            </a:xfrm>
          </p:grpSpPr>
          <p:sp>
            <p:nvSpPr>
              <p:cNvPr id="34" name="Прямоугольник 26"/>
              <p:cNvSpPr/>
              <p:nvPr/>
            </p:nvSpPr>
            <p:spPr>
              <a:xfrm>
                <a:off x="1031457" y="4694835"/>
                <a:ext cx="334105" cy="50496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41698" y="4756551"/>
                <a:ext cx="518613" cy="35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  <p:grpSp>
        <p:nvGrpSpPr>
          <p:cNvPr id="36" name="Группа 28"/>
          <p:cNvGrpSpPr/>
          <p:nvPr/>
        </p:nvGrpSpPr>
        <p:grpSpPr>
          <a:xfrm>
            <a:off x="323528" y="3786664"/>
            <a:ext cx="1584176" cy="2522655"/>
            <a:chOff x="0" y="1785926"/>
            <a:chExt cx="2247900" cy="3551239"/>
          </a:xfrm>
        </p:grpSpPr>
        <p:pic>
          <p:nvPicPr>
            <p:cNvPr id="37" name="Рисунок 11" descr="MicroWave-11.jpg"/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1785926"/>
              <a:ext cx="2247900" cy="3551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8" name="Группа 206"/>
            <p:cNvGrpSpPr/>
            <p:nvPr/>
          </p:nvGrpSpPr>
          <p:grpSpPr>
            <a:xfrm>
              <a:off x="1123625" y="2185912"/>
              <a:ext cx="625519" cy="584584"/>
              <a:chOff x="941698" y="4694835"/>
              <a:chExt cx="518613" cy="504963"/>
            </a:xfrm>
          </p:grpSpPr>
          <p:sp>
            <p:nvSpPr>
              <p:cNvPr id="39" name="Прямоугольник 31"/>
              <p:cNvSpPr/>
              <p:nvPr/>
            </p:nvSpPr>
            <p:spPr>
              <a:xfrm>
                <a:off x="1031457" y="4694835"/>
                <a:ext cx="334105" cy="50496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41698" y="4756551"/>
                <a:ext cx="518613" cy="336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179388" y="3728065"/>
            <a:ext cx="36724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200" b="1" i="1" dirty="0">
                <a:latin typeface="+mn-lt"/>
              </a:rPr>
              <a:t>Паллеты на островном стеллаже типа </a:t>
            </a:r>
            <a:r>
              <a:rPr lang="ru-RU" sz="1200" b="1" i="1" dirty="0" smtClean="0">
                <a:latin typeface="+mn-lt"/>
              </a:rPr>
              <a:t>Т </a:t>
            </a:r>
            <a:r>
              <a:rPr lang="ru-RU" sz="1200" b="1" i="1" dirty="0">
                <a:latin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481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think-cell Slide" r:id="rId12" imgW="0" imgH="0" progId="TCLayout.ActiveDocument.1">
                  <p:embed/>
                </p:oleObj>
              </mc:Choice>
              <mc:Fallback>
                <p:oleObj name="think-cell Slide" r:id="rId12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Группа 17"/>
          <p:cNvGrpSpPr/>
          <p:nvPr>
            <p:custDataLst>
              <p:tags r:id="rId3"/>
            </p:custDataLst>
          </p:nvPr>
        </p:nvGrpSpPr>
        <p:grpSpPr>
          <a:xfrm>
            <a:off x="241616" y="1268760"/>
            <a:ext cx="3538295" cy="2160240"/>
            <a:chOff x="357158" y="1500174"/>
            <a:chExt cx="3907793" cy="2207551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 l="11227" r="13835" b="14456"/>
            <a:stretch>
              <a:fillRect/>
            </a:stretch>
          </p:blipFill>
          <p:spPr bwMode="auto">
            <a:xfrm>
              <a:off x="357158" y="1500174"/>
              <a:ext cx="3907793" cy="220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Группа 224"/>
            <p:cNvGrpSpPr/>
            <p:nvPr/>
          </p:nvGrpSpPr>
          <p:grpSpPr>
            <a:xfrm>
              <a:off x="2674964" y="1596790"/>
              <a:ext cx="641444" cy="577794"/>
              <a:chOff x="941698" y="4656325"/>
              <a:chExt cx="518613" cy="543474"/>
            </a:xfrm>
          </p:grpSpPr>
          <p:sp>
            <p:nvSpPr>
              <p:cNvPr id="16" name="Прямоугольник 20"/>
              <p:cNvSpPr/>
              <p:nvPr/>
            </p:nvSpPr>
            <p:spPr>
              <a:xfrm>
                <a:off x="996867" y="4656325"/>
                <a:ext cx="369462" cy="54347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41698" y="4756551"/>
                <a:ext cx="518613" cy="266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79388" y="26064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5. Презентация товаров на промо-местах в магазинах старого формата</a:t>
            </a:r>
            <a:br>
              <a:rPr lang="ru-RU" sz="1900" dirty="0" smtClean="0"/>
            </a:br>
            <a:r>
              <a:rPr lang="ru-RU" sz="1900" i="1" dirty="0" smtClean="0"/>
              <a:t>5.5. Выделение товара в общем ряду </a:t>
            </a:r>
            <a:endParaRPr lang="en-US" sz="15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39786842"/>
              </p:ext>
            </p:extLst>
          </p:nvPr>
        </p:nvGraphicFramePr>
        <p:xfrm>
          <a:off x="3995738" y="1052736"/>
          <a:ext cx="4897437" cy="4536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9946"/>
                <a:gridCol w="3917491"/>
              </a:tblGrid>
              <a:tr h="257331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Общие правила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Выделение товара не должно нарушать последовательность презентации товара по цене, т.е. выделяемый товар должен находиться в своем ценовом диапазоне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Товар, который необходимо выделять в общем ряду, указывается в бюллетене.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Если товар, рекомендованный в бюллетене, отсутствует на остатках магазина – выбирается товар с повышающим коэффициентом, имеющийся в достаточном количестве.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 одной линии стеллажа/паллет производится выделение одной модели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Справа от выставленного образца всегда устанавливается ценник, формата А4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</a:tr>
              <a:tr h="196318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Частные правила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defTabSz="892175">
                        <a:buFontTx/>
                        <a:buNone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6. Для товаров, расположенных на стеллаже:</a:t>
                      </a:r>
                    </a:p>
                    <a:p>
                      <a:pPr marL="228600" indent="-109538" defTabSz="892175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 одном метре изменяем верхнюю высоту полки, отличную от общего ряда (ниже или выше)</a:t>
                      </a:r>
                      <a:endParaRPr lang="ru-RU" sz="100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228600" indent="-109538" defTabSz="892175">
                        <a:buFont typeface="Arial" pitchFamily="34" charset="0"/>
                        <a:buChar char="•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дополнительно слева от товара разрешается размещать сопутствующий аксессуар (1 наименование);</a:t>
                      </a:r>
                    </a:p>
                    <a:p>
                      <a:pPr marL="228600" indent="-109538" defTabSz="892175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ставим в накопитель коробки с товаром от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демо-образца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>
            <p:custDataLst>
              <p:tags r:id="rId7"/>
            </p:custDataLst>
          </p:nvPr>
        </p:nvSpPr>
        <p:spPr>
          <a:xfrm>
            <a:off x="179388" y="1052736"/>
            <a:ext cx="2592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Выделение товара на стеллаже:</a:t>
            </a:r>
            <a:endParaRPr lang="en-US" sz="1000" b="1" dirty="0"/>
          </a:p>
        </p:txBody>
      </p:sp>
      <p:sp>
        <p:nvSpPr>
          <p:cNvPr id="13" name="Oval 12"/>
          <p:cNvSpPr/>
          <p:nvPr>
            <p:custDataLst>
              <p:tags r:id="rId8"/>
            </p:custDataLst>
          </p:nvPr>
        </p:nvSpPr>
        <p:spPr>
          <a:xfrm>
            <a:off x="2411760" y="134076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6"/>
          <p:cNvSpPr/>
          <p:nvPr>
            <p:custDataLst>
              <p:tags r:id="rId9"/>
            </p:custDataLst>
          </p:nvPr>
        </p:nvSpPr>
        <p:spPr>
          <a:xfrm>
            <a:off x="2051720" y="191683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>
            <a:off x="1475656" y="170080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Группа 22"/>
          <p:cNvGrpSpPr/>
          <p:nvPr/>
        </p:nvGrpSpPr>
        <p:grpSpPr>
          <a:xfrm>
            <a:off x="214282" y="3573016"/>
            <a:ext cx="3637638" cy="2281457"/>
            <a:chOff x="214282" y="3857628"/>
            <a:chExt cx="4062410" cy="2428893"/>
          </a:xfrm>
        </p:grpSpPr>
        <p:pic>
          <p:nvPicPr>
            <p:cNvPr id="23" name="Рисунок 10" descr="Выделение в общем ряду.jpg"/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4282" y="3857628"/>
              <a:ext cx="4062410" cy="2428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4" name="Группа 239"/>
            <p:cNvGrpSpPr/>
            <p:nvPr/>
          </p:nvGrpSpPr>
          <p:grpSpPr>
            <a:xfrm>
              <a:off x="2786417" y="4503760"/>
              <a:ext cx="570929" cy="443637"/>
              <a:chOff x="941698" y="4694835"/>
              <a:chExt cx="518613" cy="504963"/>
            </a:xfrm>
          </p:grpSpPr>
          <p:sp>
            <p:nvSpPr>
              <p:cNvPr id="25" name="Прямоугольник 25"/>
              <p:cNvSpPr/>
              <p:nvPr/>
            </p:nvSpPr>
            <p:spPr>
              <a:xfrm>
                <a:off x="1018437" y="4694835"/>
                <a:ext cx="356988" cy="50496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41698" y="4756552"/>
                <a:ext cx="518613" cy="335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 smtClean="0"/>
                  <a:t>А4</a:t>
                </a:r>
                <a:endParaRPr lang="ru-RU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491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900" dirty="0" smtClean="0"/>
              <a:t>6. Презентация товаров на промо-местах  в магазинах нового формата</a:t>
            </a:r>
            <a:br>
              <a:rPr lang="ru-RU" sz="1900" dirty="0" smtClean="0"/>
            </a:br>
            <a:r>
              <a:rPr lang="ru-RU" sz="1900" i="1" dirty="0" smtClean="0"/>
              <a:t>6.1. Паллеты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95738" y="1052736"/>
          <a:ext cx="4897437" cy="399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5979"/>
                <a:gridCol w="3631458"/>
              </a:tblGrid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№1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Паллетная</a:t>
                      </a: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выкладка собирается из  коробок с товаром и размещается на нестандартном торговом оборудовании - подиуме. (1)</a:t>
                      </a:r>
                    </a:p>
                  </a:txBody>
                  <a:tcPr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Правило №2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На горке с товаром должен присутствовать распакованный образец (2)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6159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№3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Слева от  выставочного образца по ходу движения покупателя размещается коробка «полезные мелочи» с сопутствующими аксессуарами. (3)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№4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Все паллеты оформляются ценниками формата А4, ценник выставляется  справа от товара по ходу движения покупателей. (4)</a:t>
                      </a:r>
                    </a:p>
                  </a:txBody>
                  <a:tcPr/>
                </a:tc>
              </a:tr>
              <a:tr h="76752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№5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Паллеты размещаются на главной улице магазина, расстояние между паллетами должно составлять не менее 5- метров.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При наличии больших  остатков товара одного наименования  по решению директора  магазина собираются дополнительные паллеты, при этом расстояние между паллетами  может быть сокращено до 3 метров</a:t>
                      </a:r>
                    </a:p>
                  </a:txBody>
                  <a:tcPr/>
                </a:tc>
              </a:tr>
              <a:tr h="76752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ВНИМАНИЕ!!!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Список товара для </a:t>
                      </a:r>
                      <a:r>
                        <a:rPr lang="ru-RU" sz="1000" b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паллетной</a:t>
                      </a:r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выкладки  обновляется раз в 2-3 недели вместе с Бюллетенем.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2" descr="C:\Documents and Settings\korostelev\My Documents\My Pictures\Изображение\Изображение 1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160785" y="1125043"/>
            <a:ext cx="3744630" cy="3637641"/>
          </a:xfrm>
          <a:prstGeom prst="rect">
            <a:avLst/>
          </a:prstGeom>
          <a:noFill/>
        </p:spPr>
      </p:pic>
      <p:sp>
        <p:nvSpPr>
          <p:cNvPr id="9" name="Oval 8"/>
          <p:cNvSpPr/>
          <p:nvPr>
            <p:custDataLst>
              <p:tags r:id="rId2"/>
            </p:custDataLst>
          </p:nvPr>
        </p:nvSpPr>
        <p:spPr>
          <a:xfrm>
            <a:off x="2915816" y="407707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/>
          <p:cNvSpPr/>
          <p:nvPr>
            <p:custDataLst>
              <p:tags r:id="rId3"/>
            </p:custDataLst>
          </p:nvPr>
        </p:nvSpPr>
        <p:spPr>
          <a:xfrm>
            <a:off x="2051720" y="22048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0"/>
          <p:cNvSpPr/>
          <p:nvPr>
            <p:custDataLst>
              <p:tags r:id="rId4"/>
            </p:custDataLst>
          </p:nvPr>
        </p:nvSpPr>
        <p:spPr>
          <a:xfrm>
            <a:off x="1403648" y="213285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>
            <p:custDataLst>
              <p:tags r:id="rId5"/>
            </p:custDataLst>
          </p:nvPr>
        </p:nvSpPr>
        <p:spPr>
          <a:xfrm>
            <a:off x="2843808" y="170080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4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15375" cy="654050"/>
          </a:xfrm>
        </p:spPr>
        <p:txBody>
          <a:bodyPr/>
          <a:lstStyle/>
          <a:p>
            <a:r>
              <a:rPr lang="ru-RU" dirty="0" smtClean="0"/>
              <a:t>Оформление корзин.</a:t>
            </a:r>
            <a:endParaRPr lang="ru-RU" dirty="0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214282" y="285728"/>
            <a:ext cx="8715036" cy="653691"/>
          </a:xfrm>
          <a:prstGeom prst="rect">
            <a:avLst/>
          </a:prstGeom>
          <a:solidFill>
            <a:srgbClr val="D90B2F"/>
          </a:solidFill>
        </p:spPr>
        <p:txBody>
          <a:bodyPr vert="horz" lIns="180000" tIns="45720" rIns="91440" bIns="45720" rtlCol="0" anchor="ctr">
            <a:noAutofit/>
          </a:bodyPr>
          <a:lstStyle/>
          <a:p>
            <a:pPr defTabSz="892175">
              <a:defRPr/>
            </a:pPr>
            <a:r>
              <a:rPr lang="ru-RU" sz="1900" dirty="0" smtClean="0">
                <a:solidFill>
                  <a:schemeClr val="bg1"/>
                </a:solidFill>
              </a:rPr>
              <a:t>6. Презентация товаров на промо-местах  в магазинах нового формата</a:t>
            </a:r>
            <a:br>
              <a:rPr lang="ru-RU" sz="1900" dirty="0" smtClean="0">
                <a:solidFill>
                  <a:schemeClr val="bg1"/>
                </a:solidFill>
              </a:rPr>
            </a:br>
            <a:r>
              <a:rPr lang="ru-RU" sz="1900" i="1" dirty="0" smtClean="0">
                <a:solidFill>
                  <a:schemeClr val="bg1"/>
                </a:solidFill>
              </a:rPr>
              <a:t>6.2. Корзины</a:t>
            </a:r>
            <a:endParaRPr lang="ru-RU" sz="19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1033149"/>
              </p:ext>
            </p:extLst>
          </p:nvPr>
        </p:nvGraphicFramePr>
        <p:xfrm>
          <a:off x="3995737" y="1263051"/>
          <a:ext cx="4897437" cy="41157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0315"/>
                <a:gridCol w="2787122"/>
              </a:tblGrid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Размещение товара в корзине   600х600 или 800Х600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Выкладка товара производится одного или двух наименований.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</a:tr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Размещение товара в корзине 1200х800 (используются две корзины 800х600). 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Выкладка товара производится строго двух наименований.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Оформление 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Корзина  800Х600 – 4 плаката</a:t>
                      </a:r>
                      <a:endParaRPr lang="en-US" sz="10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 плаката  594х841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2 плаката  800х841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Корзина  600Х600 – 4 плаката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4 плаката  594х841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Плакаты 594х841 мм должны быть вложены в защитный протектор и пластиковую рамку А1, которая крепится к верхнему краю корзины.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Плакаты  800х841 мм вкладываются в защитный протектор, который крепится к верхнему краю корзины.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99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Ценник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При оформлении  корзин  используется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двухсторонний ценник формата  А4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Наполнение корзин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Список товара для размещения в корзинах обновляется  вместе с Еженедельным Бюллетенем.</a:t>
                      </a:r>
                    </a:p>
                  </a:txBody>
                  <a:tcPr/>
                </a:tc>
              </a:tr>
              <a:tr h="40748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ВНИМАНИЕ!!!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Размещение корзин в торговом зале производится согласно  плану магазина.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11560" y="965646"/>
            <a:ext cx="10983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 smtClean="0"/>
              <a:t>Размер 800Х600</a:t>
            </a:r>
            <a:endParaRPr lang="en-US" sz="900" b="1" i="1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411760" y="965920"/>
            <a:ext cx="9909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 smtClean="0"/>
              <a:t>Размер 600Х600</a:t>
            </a:r>
            <a:endParaRPr lang="en-US" sz="900" b="1" i="1" dirty="0"/>
          </a:p>
        </p:txBody>
      </p:sp>
      <p:pic>
        <p:nvPicPr>
          <p:cNvPr id="3" name="Picture 2" descr="C:\Users\bova\Documents\2.1.2.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19151"/>
          <a:stretch/>
        </p:blipFill>
        <p:spPr bwMode="auto">
          <a:xfrm>
            <a:off x="1904810" y="1268760"/>
            <a:ext cx="2004873" cy="23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ova\Documents\2.1.2_5n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1"/>
          <a:stretch/>
        </p:blipFill>
        <p:spPr bwMode="auto">
          <a:xfrm>
            <a:off x="214282" y="1268760"/>
            <a:ext cx="1558182" cy="234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think-cell Slide" r:id="rId13" imgW="0" imgH="0" progId="TCLayout.ActiveDocument.1">
                  <p:embed/>
                </p:oleObj>
              </mc:Choice>
              <mc:Fallback>
                <p:oleObj name="think-cell Slide" r:id="rId13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 rot="5400000">
            <a:off x="893490" y="3854946"/>
            <a:ext cx="23164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214282" y="188640"/>
            <a:ext cx="8715436" cy="654032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6. Презентация товаров на промо-местах  в магазинах нового формата</a:t>
            </a:r>
            <a:br>
              <a:rPr lang="ru-RU" sz="2100" dirty="0" smtClean="0"/>
            </a:br>
            <a:r>
              <a:rPr lang="ru-RU" sz="2100" i="1" dirty="0" smtClean="0"/>
              <a:t>6.3. Торцы формата – </a:t>
            </a:r>
            <a:r>
              <a:rPr lang="en-US" sz="2100" i="1" dirty="0" smtClean="0"/>
              <a:t>TC1</a:t>
            </a:r>
            <a:r>
              <a:rPr lang="ru-RU" sz="2100" i="1" dirty="0" smtClean="0"/>
              <a:t> и ТС2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3995738" y="1340768"/>
          <a:ext cx="4897437" cy="2736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5979"/>
                <a:gridCol w="3631458"/>
              </a:tblGrid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</a:t>
                      </a:r>
                      <a:r>
                        <a:rPr lang="ru-RU" sz="1000" b="1" baseline="0" dirty="0" smtClean="0">
                          <a:latin typeface="+mn-lt"/>
                        </a:rPr>
                        <a:t> №1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Товар на торце, должен соответствовать товарной группе, представленной на островном стеллаже.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Правило №2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Товар в накопителе должен соответствовать выставленному товару на торцевом стеллаже.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№3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1.Товар должен быть оформлен ценником. формата 10,5х7,4. </a:t>
                      </a:r>
                    </a:p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2. Ценник размещается справа от товара 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</a:t>
                      </a:r>
                      <a:r>
                        <a:rPr lang="ru-RU" sz="1000" b="1" baseline="0" dirty="0" smtClean="0">
                          <a:latin typeface="+mn-lt"/>
                        </a:rPr>
                        <a:t> №4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Товар должен быть распакован и подключен к сети для демонстрации его функциональных возможностей, при этом соединительные шнуры и кабели должны быть максимально скрыты от глаз покупателя. </a:t>
                      </a: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864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Правило №5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Слева от товара должны быть размещены сопутствующие аксессуары в коробке «Полезные мелочи»</a:t>
                      </a:r>
                      <a:r>
                        <a:rPr lang="ru-RU" sz="1000" dirty="0" smtClean="0">
                          <a:solidFill>
                            <a:prstClr val="black"/>
                          </a:solidFill>
                          <a:latin typeface="+mn-lt"/>
                          <a:cs typeface="Times New Roman" pitchFamily="18" charset="0"/>
                        </a:rPr>
                        <a:t>.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Группа 10"/>
          <p:cNvGrpSpPr/>
          <p:nvPr>
            <p:custDataLst>
              <p:tags r:id="rId7"/>
            </p:custDataLst>
          </p:nvPr>
        </p:nvGrpSpPr>
        <p:grpSpPr>
          <a:xfrm>
            <a:off x="1007986" y="1184548"/>
            <a:ext cx="2051401" cy="2217440"/>
            <a:chOff x="104642" y="1000108"/>
            <a:chExt cx="4324482" cy="5286412"/>
          </a:xfrm>
        </p:grpSpPr>
        <p:pic>
          <p:nvPicPr>
            <p:cNvPr id="7" name="Picture 2" descr="G:\ftp\Pub\Obmen\Common\Фото отчет - Проект Ребрендинги Full15 2011\А215, г.Москва, Пришвина 22\08,08,11\DSCN2043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14282" y="1000108"/>
              <a:ext cx="4214842" cy="528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AutoShape 16"/>
            <p:cNvSpPr>
              <a:spLocks noChangeArrowheads="1"/>
            </p:cNvSpPr>
            <p:nvPr/>
          </p:nvSpPr>
          <p:spPr bwMode="auto">
            <a:xfrm rot="604171">
              <a:off x="104642" y="5404818"/>
              <a:ext cx="2934402" cy="706165"/>
            </a:xfrm>
            <a:prstGeom prst="leftArrow">
              <a:avLst>
                <a:gd name="adj1" fmla="val 50000"/>
                <a:gd name="adj2" fmla="val 18273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800" b="1" dirty="0"/>
                <a:t>Движение покупателя</a:t>
              </a:r>
            </a:p>
          </p:txBody>
        </p:sp>
      </p:grp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843808" y="456892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/>
          <p:cNvSpPr/>
          <p:nvPr>
            <p:custDataLst>
              <p:tags r:id="rId9"/>
            </p:custDataLst>
          </p:nvPr>
        </p:nvSpPr>
        <p:spPr>
          <a:xfrm>
            <a:off x="2339752" y="212065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>
            <p:custDataLst>
              <p:tags r:id="rId10"/>
            </p:custDataLst>
          </p:nvPr>
        </p:nvSpPr>
        <p:spPr>
          <a:xfrm>
            <a:off x="2339057" y="485695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12"/>
          <p:cNvSpPr/>
          <p:nvPr>
            <p:custDataLst>
              <p:tags r:id="rId11"/>
            </p:custDataLst>
          </p:nvPr>
        </p:nvSpPr>
        <p:spPr>
          <a:xfrm>
            <a:off x="1835696" y="219266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03648" y="3473996"/>
            <a:ext cx="12827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 smtClean="0"/>
              <a:t>Оборудование </a:t>
            </a:r>
            <a:r>
              <a:rPr lang="en-US" sz="900" b="1" i="1" dirty="0" smtClean="0"/>
              <a:t>TC2</a:t>
            </a:r>
            <a:endParaRPr lang="en-US" sz="9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1403648" y="953716"/>
            <a:ext cx="12827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i="1" dirty="0" smtClean="0"/>
              <a:t>Оборудование </a:t>
            </a:r>
            <a:r>
              <a:rPr lang="en-US" sz="900" b="1" i="1" dirty="0" smtClean="0"/>
              <a:t>TC1</a:t>
            </a:r>
            <a:endParaRPr lang="en-US" sz="900" b="1" i="1" dirty="0"/>
          </a:p>
        </p:txBody>
      </p:sp>
    </p:spTree>
    <p:extLst>
      <p:ext uri="{BB962C8B-B14F-4D97-AF65-F5344CB8AC3E}">
        <p14:creationId xmlns:p14="http://schemas.microsoft.com/office/powerpoint/2010/main" val="208746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14282" y="188640"/>
            <a:ext cx="8715436" cy="654032"/>
          </a:xfrm>
        </p:spPr>
        <p:txBody>
          <a:bodyPr>
            <a:noAutofit/>
          </a:bodyPr>
          <a:lstStyle/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 smtClean="0">
                <a:latin typeface="Arial" pitchFamily="34" charset="0"/>
                <a:cs typeface="Arial" pitchFamily="34" charset="0"/>
              </a:rPr>
            </a:br>
            <a:r>
              <a:rPr lang="en-US" sz="19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Оформление газетных позиций.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 smtClean="0">
                <a:latin typeface="Arial" pitchFamily="34" charset="0"/>
                <a:cs typeface="Arial" pitchFamily="34" charset="0"/>
              </a:rPr>
            </a:br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20" name="Прямоугольник 1"/>
          <p:cNvSpPr>
            <a:spLocks noChangeArrowheads="1"/>
          </p:cNvSpPr>
          <p:nvPr/>
        </p:nvSpPr>
        <p:spPr bwMode="auto">
          <a:xfrm>
            <a:off x="1491228" y="805623"/>
            <a:ext cx="14523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900" dirty="0">
                <a:latin typeface="Arial" pitchFamily="34" charset="0"/>
                <a:cs typeface="Arial" pitchFamily="34" charset="0"/>
              </a:rPr>
              <a:t>Примеры оформления</a:t>
            </a:r>
          </a:p>
        </p:txBody>
      </p:sp>
      <p:graphicFrame>
        <p:nvGraphicFramePr>
          <p:cNvPr id="29" name="Table 10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8064242"/>
              </p:ext>
            </p:extLst>
          </p:nvPr>
        </p:nvGraphicFramePr>
        <p:xfrm>
          <a:off x="4233797" y="1142287"/>
          <a:ext cx="4659377" cy="31384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446"/>
                <a:gridCol w="3419931"/>
              </a:tblGrid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Список</a:t>
                      </a:r>
                      <a:r>
                        <a:rPr lang="ru-RU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 товара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Газетные позиции прописываются в списке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акционных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позиций, на вкладке «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Торцы_паллеты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Размещение товара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Приоритет размещения:</a:t>
                      </a:r>
                    </a:p>
                    <a:p>
                      <a:pPr marL="174625" indent="0"/>
                      <a:endParaRPr lang="ru-RU" sz="3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4625" indent="0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1 – паллета/корзина, можно 2 товара;</a:t>
                      </a:r>
                    </a:p>
                    <a:p>
                      <a:pPr marL="174625" indent="0"/>
                      <a:endParaRPr lang="ru-RU" sz="3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4625" indent="0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2 – торец, можно 2 товара;</a:t>
                      </a:r>
                    </a:p>
                    <a:p>
                      <a:pPr marL="174625" indent="0"/>
                      <a:endParaRPr lang="ru-RU" sz="3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4625" indent="0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 3 – в начале общего ряда.</a:t>
                      </a:r>
                    </a:p>
                  </a:txBody>
                  <a:tcPr anchor="ctr"/>
                </a:tc>
              </a:tr>
              <a:tr h="570993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Ценник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Все позиции оформляются ценником А4.</a:t>
                      </a:r>
                    </a:p>
                  </a:txBody>
                  <a:tcPr anchor="ctr"/>
                </a:tc>
              </a:tr>
              <a:tr h="76752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itchFamily="34" charset="0"/>
                          <a:cs typeface="Arial" pitchFamily="34" charset="0"/>
                        </a:rPr>
                        <a:t>ВНИМАНИЕ!!!</a:t>
                      </a:r>
                      <a:endParaRPr lang="en-US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Дополнительные примеры оформления газетных позиций в разных товарных группах см. в файле: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635221"/>
              </p:ext>
            </p:extLst>
          </p:nvPr>
        </p:nvGraphicFramePr>
        <p:xfrm>
          <a:off x="6588224" y="355773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Acrobat Document" showAsIcon="1" r:id="rId8" imgW="914400" imgH="714240" progId="AcroExch.Document.11">
                  <p:embed/>
                </p:oleObj>
              </mc:Choice>
              <mc:Fallback>
                <p:oleObj name="Acrobat Document" showAsIcon="1" r:id="rId8" imgW="914400" imgH="71424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8224" y="3557730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61652" y="938953"/>
            <a:ext cx="3849631" cy="5344087"/>
            <a:chOff x="161652" y="938953"/>
            <a:chExt cx="3849631" cy="534408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652" y="1139034"/>
              <a:ext cx="1890000" cy="2520000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173" y="1169785"/>
              <a:ext cx="1819110" cy="2434667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652" y="3866473"/>
              <a:ext cx="1890000" cy="2416567"/>
            </a:xfrm>
            <a:prstGeom prst="rect">
              <a:avLst/>
            </a:prstGeom>
          </p:spPr>
        </p:pic>
        <p:sp>
          <p:nvSpPr>
            <p:cNvPr id="21" name="TextBox 1"/>
            <p:cNvSpPr txBox="1">
              <a:spLocks noChangeArrowheads="1"/>
            </p:cNvSpPr>
            <p:nvPr/>
          </p:nvSpPr>
          <p:spPr bwMode="auto">
            <a:xfrm>
              <a:off x="2516297" y="938953"/>
              <a:ext cx="123455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sz="900" dirty="0">
                  <a:latin typeface="Arial" pitchFamily="34" charset="0"/>
                  <a:cs typeface="Arial" pitchFamily="34" charset="0"/>
                </a:rPr>
                <a:t>Торцевая выкладка</a:t>
              </a:r>
            </a:p>
          </p:txBody>
        </p:sp>
        <p:sp>
          <p:nvSpPr>
            <p:cNvPr id="22" name="TextBox 26"/>
            <p:cNvSpPr txBox="1">
              <a:spLocks noChangeArrowheads="1"/>
            </p:cNvSpPr>
            <p:nvPr/>
          </p:nvSpPr>
          <p:spPr bwMode="auto">
            <a:xfrm>
              <a:off x="318208" y="3684086"/>
              <a:ext cx="1576888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sz="900" dirty="0">
                  <a:latin typeface="Arial" pitchFamily="34" charset="0"/>
                  <a:cs typeface="Arial" pitchFamily="34" charset="0"/>
                </a:rPr>
                <a:t>Выделение в общем ряду</a:t>
              </a:r>
            </a:p>
          </p:txBody>
        </p:sp>
        <p:sp>
          <p:nvSpPr>
            <p:cNvPr id="23" name="TextBox 28"/>
            <p:cNvSpPr txBox="1">
              <a:spLocks noChangeArrowheads="1"/>
            </p:cNvSpPr>
            <p:nvPr/>
          </p:nvSpPr>
          <p:spPr bwMode="auto">
            <a:xfrm>
              <a:off x="2381185" y="3684086"/>
              <a:ext cx="150477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sz="900" dirty="0">
                  <a:latin typeface="Arial" pitchFamily="34" charset="0"/>
                  <a:cs typeface="Arial" pitchFamily="34" charset="0"/>
                </a:rPr>
                <a:t>Презентация в корзине</a:t>
              </a:r>
            </a:p>
          </p:txBody>
        </p:sp>
        <p:sp>
          <p:nvSpPr>
            <p:cNvPr id="24" name="TextBox 30"/>
            <p:cNvSpPr txBox="1">
              <a:spLocks noChangeArrowheads="1"/>
            </p:cNvSpPr>
            <p:nvPr/>
          </p:nvSpPr>
          <p:spPr bwMode="auto">
            <a:xfrm>
              <a:off x="455712" y="938953"/>
              <a:ext cx="159594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ru-RU" sz="900" dirty="0" err="1">
                  <a:latin typeface="Arial" pitchFamily="34" charset="0"/>
                  <a:cs typeface="Arial" pitchFamily="34" charset="0"/>
                </a:rPr>
                <a:t>Паллетная</a:t>
              </a:r>
              <a:r>
                <a:rPr lang="ru-RU" sz="900" dirty="0">
                  <a:latin typeface="Arial" pitchFamily="34" charset="0"/>
                  <a:cs typeface="Arial" pitchFamily="34" charset="0"/>
                </a:rPr>
                <a:t> выкладка</a:t>
              </a: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352533" y="4006525"/>
              <a:ext cx="1533428" cy="2276515"/>
              <a:chOff x="2352533" y="4006525"/>
              <a:chExt cx="1533428" cy="2276515"/>
            </a:xfrm>
          </p:grpSpPr>
          <p:pic>
            <p:nvPicPr>
              <p:cNvPr id="16" name="Picture 51" descr="C:\Users\bova\Desktop\22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756" r="22122"/>
              <a:stretch>
                <a:fillRect/>
              </a:stretch>
            </p:blipFill>
            <p:spPr bwMode="auto">
              <a:xfrm>
                <a:off x="2352533" y="4068283"/>
                <a:ext cx="1533428" cy="2214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112" t="8432" r="5270" b="70150"/>
              <a:stretch/>
            </p:blipFill>
            <p:spPr>
              <a:xfrm>
                <a:off x="2924408" y="4006525"/>
                <a:ext cx="389677" cy="517585"/>
              </a:xfrm>
              <a:prstGeom prst="rect">
                <a:avLst/>
              </a:prstGeom>
            </p:spPr>
          </p:pic>
        </p:grpSp>
        <p:sp>
          <p:nvSpPr>
            <p:cNvPr id="25" name="Прямоугольник 24"/>
            <p:cNvSpPr/>
            <p:nvPr/>
          </p:nvSpPr>
          <p:spPr>
            <a:xfrm>
              <a:off x="3436933" y="1424669"/>
              <a:ext cx="268418" cy="9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b="1" dirty="0" smtClean="0">
                  <a:solidFill>
                    <a:schemeClr val="tx1"/>
                  </a:solidFill>
                </a:rPr>
                <a:t>А4</a:t>
              </a:r>
              <a:endParaRPr lang="ru-RU" sz="5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910760" y="1493304"/>
              <a:ext cx="194838" cy="9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00" b="1" dirty="0" smtClean="0">
                  <a:solidFill>
                    <a:schemeClr val="tx1"/>
                  </a:solidFill>
                </a:rPr>
                <a:t>А4</a:t>
              </a:r>
              <a:endParaRPr lang="ru-RU" sz="3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205" y="2130276"/>
              <a:ext cx="268418" cy="9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b="1" dirty="0" smtClean="0">
                  <a:solidFill>
                    <a:schemeClr val="tx1"/>
                  </a:solidFill>
                </a:rPr>
                <a:t>А4</a:t>
              </a:r>
              <a:endParaRPr lang="ru-RU" sz="5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626678" y="4347996"/>
              <a:ext cx="268418" cy="9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b="1" dirty="0" smtClean="0">
                  <a:solidFill>
                    <a:schemeClr val="tx1"/>
                  </a:solidFill>
                </a:rPr>
                <a:t>А4</a:t>
              </a:r>
              <a:endParaRPr lang="ru-RU" sz="5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985038" y="4272141"/>
              <a:ext cx="268418" cy="963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b="1" dirty="0" smtClean="0">
                  <a:solidFill>
                    <a:schemeClr val="tx1"/>
                  </a:solidFill>
                </a:rPr>
                <a:t>А4</a:t>
              </a:r>
              <a:endParaRPr lang="ru-RU" sz="5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27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cap="all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cap="all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cap="all" dirty="0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оны притяжения покупателей в магазинах нового формата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980728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Зоны притяжения – это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зоны магазина, предназначенные для наилучшей демонстрации товара, с целью повышения уровня заинтересованности покупателей в приобретении данного товара.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666" y="1782501"/>
            <a:ext cx="423633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1400" dirty="0" smtClean="0">
                <a:latin typeface="Arial" pitchFamily="34" charset="0"/>
                <a:cs typeface="Arial" pitchFamily="34" charset="0"/>
              </a:rPr>
              <a:t>К зонам притяжения относятся:</a:t>
            </a:r>
          </a:p>
          <a:p>
            <a:pPr marL="4763" lvl="1">
              <a:lnSpc>
                <a:spcPct val="20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1. Витрина</a:t>
            </a:r>
          </a:p>
          <a:p>
            <a:pPr marL="4763" lvl="1">
              <a:lnSpc>
                <a:spcPct val="20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WOW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зона</a:t>
            </a:r>
          </a:p>
          <a:p>
            <a:pPr marL="4763" lvl="1">
              <a:lnSpc>
                <a:spcPct val="200000"/>
              </a:lnSpc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Live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зона (Кухня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, New Media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или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В)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4763" lvl="1">
              <a:lnSpc>
                <a:spcPct val="200000"/>
              </a:lnSpc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4. Mini-Live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зона (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Красота и здоровье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Фото-видео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Кухня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только МБТ)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”,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Компьютерная техника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24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388" y="894049"/>
            <a:ext cx="8569325" cy="5478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r>
              <a:rPr lang="ru-RU" sz="1400" dirty="0">
                <a:latin typeface="Calibri" pitchFamily="34" charset="0"/>
              </a:rPr>
              <a:t> </a:t>
            </a:r>
            <a:r>
              <a:rPr lang="en-US" sz="1400" dirty="0">
                <a:latin typeface="+mn-lt"/>
              </a:rPr>
              <a:t>WOW </a:t>
            </a:r>
            <a:r>
              <a:rPr lang="ru-RU" sz="1400" dirty="0">
                <a:latin typeface="+mn-lt"/>
              </a:rPr>
              <a:t>зона</a:t>
            </a:r>
          </a:p>
          <a:p>
            <a:pPr>
              <a:defRPr/>
            </a:pPr>
            <a:r>
              <a:rPr lang="ru-RU" sz="1400" b="1" u="sng" dirty="0">
                <a:latin typeface="+mn-lt"/>
              </a:rPr>
              <a:t>Назначение:</a:t>
            </a:r>
            <a:endParaRPr lang="ru-RU" sz="1400" u="sng" dirty="0">
              <a:latin typeface="+mn-lt"/>
            </a:endParaRPr>
          </a:p>
          <a:p>
            <a:pPr>
              <a:defRPr/>
            </a:pPr>
            <a:r>
              <a:rPr lang="ru-RU" sz="1400" b="1" dirty="0">
                <a:latin typeface="+mn-lt"/>
              </a:rPr>
              <a:t>Навигация </a:t>
            </a:r>
            <a:r>
              <a:rPr lang="ru-RU" sz="1400" dirty="0">
                <a:latin typeface="+mn-lt"/>
              </a:rPr>
              <a:t>- элемент первого уровня навигации покупателей на входе в магазин, объединяющий товары с передовыми технологическими решениями. </a:t>
            </a:r>
          </a:p>
          <a:p>
            <a:pPr>
              <a:defRPr/>
            </a:pPr>
            <a:r>
              <a:rPr lang="ru-RU" sz="1400" b="1" dirty="0">
                <a:latin typeface="+mn-lt"/>
              </a:rPr>
              <a:t>Маршрутизация</a:t>
            </a:r>
            <a:r>
              <a:rPr lang="ru-RU" sz="1400" dirty="0">
                <a:latin typeface="+mn-lt"/>
              </a:rPr>
              <a:t> - дополнительная точка притяжения покупателей, которые находятся на зоне входа в магазин.</a:t>
            </a:r>
          </a:p>
          <a:p>
            <a:pPr>
              <a:defRPr/>
            </a:pPr>
            <a:r>
              <a:rPr lang="ru-RU" sz="1400" b="1" dirty="0">
                <a:latin typeface="+mn-lt"/>
              </a:rPr>
              <a:t>Товарное наполнение </a:t>
            </a:r>
            <a:r>
              <a:rPr lang="ru-RU" sz="1400" dirty="0">
                <a:latin typeface="+mn-lt"/>
              </a:rPr>
              <a:t>-</a:t>
            </a:r>
            <a:r>
              <a:rPr lang="ru-RU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400" dirty="0">
                <a:latin typeface="+mn-lt"/>
              </a:rPr>
              <a:t>презентация инновационного и  высоко технологичного товара входящего в ключевые товарные категории, презентация новинок.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sz="1400" dirty="0">
                <a:latin typeface="+mn-lt"/>
              </a:rPr>
              <a:t> Стеклянная витрина</a:t>
            </a:r>
          </a:p>
          <a:p>
            <a:pPr>
              <a:defRPr/>
            </a:pPr>
            <a:r>
              <a:rPr lang="ru-RU" sz="1400" b="1" u="sng" dirty="0">
                <a:latin typeface="+mn-lt"/>
              </a:rPr>
              <a:t>Функциональное назначение:</a:t>
            </a:r>
          </a:p>
          <a:p>
            <a:pPr>
              <a:defRPr/>
            </a:pPr>
            <a:r>
              <a:rPr lang="ru-RU" sz="1400" b="1" dirty="0">
                <a:latin typeface="+mn-lt"/>
              </a:rPr>
              <a:t>Навигация </a:t>
            </a:r>
            <a:r>
              <a:rPr lang="ru-RU" sz="1400" dirty="0">
                <a:latin typeface="+mn-lt"/>
              </a:rPr>
              <a:t>- элемент конструктивно входящий в структуру входной зоны магазина,  дополнительно подчеркивающий индустриальную принадлежность магазина. </a:t>
            </a:r>
          </a:p>
          <a:p>
            <a:pPr>
              <a:defRPr/>
            </a:pPr>
            <a:r>
              <a:rPr lang="ru-RU" sz="1400" b="1" dirty="0">
                <a:latin typeface="+mn-lt"/>
              </a:rPr>
              <a:t>Маршрутизация</a:t>
            </a:r>
            <a:r>
              <a:rPr lang="ru-RU" sz="1400" dirty="0">
                <a:latin typeface="+mn-lt"/>
              </a:rPr>
              <a:t> - дополнительная точка притяжения покупателей, которые находятся в непосредственной близости от магазина.</a:t>
            </a:r>
          </a:p>
          <a:p>
            <a:pPr>
              <a:defRPr/>
            </a:pPr>
            <a:r>
              <a:rPr lang="ru-RU" sz="1400" b="1" dirty="0">
                <a:latin typeface="+mn-lt"/>
              </a:rPr>
              <a:t>Товарное наполнение -</a:t>
            </a:r>
            <a:r>
              <a:rPr lang="ru-RU" sz="1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1400" dirty="0">
                <a:latin typeface="+mn-lt"/>
              </a:rPr>
              <a:t> презентация товара участвующего в федеральных акциях.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Live </a:t>
            </a:r>
            <a:r>
              <a:rPr lang="ru-RU" sz="1400" dirty="0">
                <a:latin typeface="+mn-lt"/>
              </a:rPr>
              <a:t>зоны</a:t>
            </a:r>
          </a:p>
          <a:p>
            <a:pPr>
              <a:defRPr/>
            </a:pPr>
            <a:r>
              <a:rPr lang="ru-RU" sz="1400" b="1" u="sng" dirty="0">
                <a:latin typeface="+mn-lt"/>
              </a:rPr>
              <a:t>Функциональное назначение:</a:t>
            </a:r>
            <a:endParaRPr lang="ru-RU" sz="1400" u="sng" dirty="0">
              <a:latin typeface="+mn-lt"/>
            </a:endParaRPr>
          </a:p>
          <a:p>
            <a:pPr marL="342900" indent="-342900">
              <a:defRPr/>
            </a:pPr>
            <a:r>
              <a:rPr lang="ru-RU" sz="1400" b="1" i="1" dirty="0">
                <a:latin typeface="+mn-lt"/>
              </a:rPr>
              <a:t>Навигация - э</a:t>
            </a:r>
            <a:r>
              <a:rPr lang="ru-RU" sz="1400" dirty="0">
                <a:latin typeface="+mn-lt"/>
              </a:rPr>
              <a:t>лемент объединения и навигации первого уровня в  трех ключевых зонах магазина  (Цифровой мир, ТВ-Аудио, Кухня).</a:t>
            </a:r>
          </a:p>
          <a:p>
            <a:pPr marL="342900" indent="-342900">
              <a:defRPr/>
            </a:pPr>
            <a:r>
              <a:rPr lang="ru-RU" sz="1400" b="1" i="1" dirty="0">
                <a:latin typeface="+mn-lt"/>
              </a:rPr>
              <a:t>Функция маршрутизации:</a:t>
            </a:r>
            <a:r>
              <a:rPr lang="ru-RU" sz="1400" dirty="0">
                <a:latin typeface="+mn-lt"/>
              </a:rPr>
              <a:t> Дополнительная точка притяжения покупателей.</a:t>
            </a:r>
          </a:p>
          <a:p>
            <a:pPr>
              <a:defRPr/>
            </a:pPr>
            <a:r>
              <a:rPr lang="ru-RU" sz="1400" b="1" i="1" dirty="0">
                <a:latin typeface="+mn-lt"/>
              </a:rPr>
              <a:t>Товарное наполнение:</a:t>
            </a:r>
            <a:r>
              <a:rPr lang="ru-RU" sz="1400" dirty="0">
                <a:latin typeface="+mn-lt"/>
              </a:rPr>
              <a:t> Презентация инновационного и  высоко технологичного товара входящего в ключевые зоны магазина (Цифровой мир, Развлечения, Кухня). Презентация новинок.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sz="14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Mini Live</a:t>
            </a:r>
            <a:r>
              <a:rPr lang="ru-RU" sz="1400" dirty="0">
                <a:latin typeface="+mn-lt"/>
              </a:rPr>
              <a:t> зона</a:t>
            </a:r>
          </a:p>
          <a:p>
            <a:pPr lvl="1">
              <a:defRPr/>
            </a:pPr>
            <a:r>
              <a:rPr lang="ru-RU" sz="1400" dirty="0">
                <a:latin typeface="+mn-lt"/>
              </a:rPr>
              <a:t>Элемент объединения и навигации в  основных товарных категориях, входящих в зоны  (Цифровой мир, Развлечения, Кухня и товары для дома)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388" y="260648"/>
            <a:ext cx="8715375" cy="6540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900" dirty="0" smtClean="0"/>
              <a:t>8.Основные определения (1)</a:t>
            </a:r>
            <a:endParaRPr lang="ru-RU" sz="19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6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правила размещения товара в зонах притяжения (2) </a:t>
            </a:r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9916" y="1072900"/>
          <a:ext cx="8704164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83"/>
                <a:gridCol w="704898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Правило №1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Список товара, размещаемого на специальных зонах 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витрине, 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WOW, Live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mini-Live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зонах ) выложен по адресу: </a:t>
                      </a:r>
                      <a:r>
                        <a:rPr lang="en-US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ftp\Merchandising\</a:t>
                      </a:r>
                      <a:r>
                        <a:rPr lang="ru-RU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ЕЖЕНЕДЕЛЬНЫЕ_БЮЛЛЕТЕНИ\Список товара для </a:t>
                      </a:r>
                      <a:r>
                        <a:rPr lang="en-US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Live </a:t>
                      </a:r>
                      <a:r>
                        <a:rPr lang="ru-RU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en-US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mini-Live </a:t>
                      </a:r>
                      <a:r>
                        <a:rPr lang="ru-RU" sz="1400" b="0" kern="1200" dirty="0" smtClean="0">
                          <a:solidFill>
                            <a:srgbClr val="0033CC"/>
                          </a:solidFill>
                          <a:latin typeface="+mn-lt"/>
                          <a:ea typeface="+mn-ea"/>
                          <a:cs typeface="+mn-cs"/>
                        </a:rPr>
                        <a:t>зон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обновляется вместе в еженедельным бюллетенем. 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Правило №2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товара, указанного в списках нет в магазине – директор магазина выставляет другой товар на свое усмотрение, пользуясь при этом 2-мя правилами:</a:t>
                      </a:r>
                    </a:p>
                    <a:p>
                      <a:pPr lvl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1 - товар из последних новинок</a:t>
                      </a:r>
                    </a:p>
                    <a:p>
                      <a:pPr lvl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2 - товар должен иметь повышающий коэффициент 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№3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Товар, выставляемый в специальных зонах дублируется в основной презентации 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№4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товар находится в магазине в последнем экземпляре - то приоритетно он размещается на специальной зоне.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№5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Справа</a:t>
                      </a:r>
                      <a:r>
                        <a:rPr lang="ru-RU" sz="1400" baseline="0" dirty="0" smtClean="0"/>
                        <a:t> от товара</a:t>
                      </a:r>
                      <a:r>
                        <a:rPr lang="ru-RU" sz="1400" dirty="0" smtClean="0"/>
                        <a:t> устанавливается ценник  формата 105х74, с держателем </a:t>
                      </a: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клипса-подставка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.</a:t>
                      </a:r>
                      <a:endParaRPr lang="en-US" sz="1400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38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правила оформления оборудования и размещения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POS-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материалов в зонах притяжения (3) </a:t>
            </a:r>
            <a:endParaRPr lang="en-US" sz="1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9916" y="1072900"/>
          <a:ext cx="8704164" cy="345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83"/>
                <a:gridCol w="7048981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Оформление оборудования*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Правило №1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Островные столешницы должны иметь надпись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Мы рекомендуем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так количество данных надписей будет следующим:</a:t>
                      </a:r>
                    </a:p>
                    <a:p>
                      <a:pPr lvl="1">
                        <a:buFontTx/>
                        <a:buChar char="-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-зоне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New Media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4 надписи;</a:t>
                      </a:r>
                    </a:p>
                    <a:p>
                      <a:pPr lvl="1">
                        <a:buFontTx/>
                        <a:buChar char="-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-зоне 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TV –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надпись.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Правило №2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Тотемы в </a:t>
                      </a:r>
                      <a:r>
                        <a:rPr lang="en-US" sz="1400" dirty="0" smtClean="0"/>
                        <a:t>WOW </a:t>
                      </a:r>
                      <a:r>
                        <a:rPr lang="ru-RU" sz="1400" dirty="0" smtClean="0"/>
                        <a:t>и </a:t>
                      </a:r>
                      <a:r>
                        <a:rPr lang="en-US" sz="1400" dirty="0" smtClean="0"/>
                        <a:t>Live</a:t>
                      </a:r>
                      <a:r>
                        <a:rPr lang="ru-RU" sz="1400" dirty="0" smtClean="0"/>
                        <a:t> зонах должны быть оклеены с двух сторон.</a:t>
                      </a:r>
                      <a:endParaRPr lang="ru-RU" sz="1400" b="1" dirty="0" smtClean="0"/>
                    </a:p>
                    <a:p>
                      <a:r>
                        <a:rPr lang="ru-RU" sz="1400" i="1" dirty="0" smtClean="0"/>
                        <a:t>Наполнение тотема. </a:t>
                      </a:r>
                      <a:r>
                        <a:rPr lang="ru-RU" sz="1400" dirty="0" smtClean="0"/>
                        <a:t>Кармашки тотема в </a:t>
                      </a:r>
                      <a:r>
                        <a:rPr lang="en-US" sz="1400" dirty="0" smtClean="0"/>
                        <a:t>WOW </a:t>
                      </a:r>
                      <a:r>
                        <a:rPr lang="ru-RU" sz="1400" dirty="0" smtClean="0"/>
                        <a:t>и </a:t>
                      </a:r>
                      <a:r>
                        <a:rPr lang="en-US" sz="1400" dirty="0" smtClean="0"/>
                        <a:t>Live</a:t>
                      </a:r>
                      <a:r>
                        <a:rPr lang="ru-RU" sz="1400" dirty="0" smtClean="0"/>
                        <a:t>-зонах всегда должен быть наполнены газетой.</a:t>
                      </a:r>
                    </a:p>
                  </a:txBody>
                  <a:tcPr>
                    <a:noFill/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POS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материалов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508845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№1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Если товар, расположенный в специальных зонах участвует в Федеральной акции – в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ценник вставляется вставка, согласно бюллетеню;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№2</a:t>
                      </a:r>
                      <a:endParaRPr lang="en-US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Если на товар, согласно бюллетеню, должна размещаться листовка – то она размещается рядом с товаром.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08344" y="5947180"/>
            <a:ext cx="87273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i="1" dirty="0" smtClean="0">
                <a:latin typeface="Arial" pitchFamily="34" charset="0"/>
                <a:cs typeface="Arial" pitchFamily="34" charset="0"/>
              </a:rPr>
              <a:t>*Ответственный за оклейку оборудования – менеджер по торговому маркетингу дивизиона.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31494" y="5926256"/>
            <a:ext cx="8657863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48856" y="5038808"/>
            <a:ext cx="86289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/>
              <a:t>Примеры оформления оборудования в магазинах см. на следующих слайдах!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1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Правила презентации товара на витрине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941" y="5475858"/>
            <a:ext cx="8588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Правило №1: В витрине всегда должен висеть баннер по Федеральной акции 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Правило №2: Плакаты вешаются на расстоянии 10-20 см от задней стенки витрины</a:t>
            </a:r>
          </a:p>
        </p:txBody>
      </p:sp>
      <p:pic>
        <p:nvPicPr>
          <p:cNvPr id="2050" name="Picture 2" descr="C:\Documents and Settings\demidovat\Desktop\100_44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925" y="1027251"/>
            <a:ext cx="5829783" cy="4372337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44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12672" t="12059" r="2268" b="26965"/>
          <a:stretch>
            <a:fillRect/>
          </a:stretch>
        </p:blipFill>
        <p:spPr bwMode="auto">
          <a:xfrm>
            <a:off x="243068" y="1187308"/>
            <a:ext cx="4699322" cy="449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элементы </a:t>
            </a:r>
            <a:r>
              <a:rPr lang="en-US" sz="1900" cap="all" dirty="0" smtClean="0">
                <a:latin typeface="Arial" pitchFamily="34" charset="0"/>
                <a:cs typeface="Arial" pitchFamily="34" charset="0"/>
              </a:rPr>
              <a:t>WOW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-зоны (1)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040" y="1158501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1 - подиум №1, 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1 ноутбука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2 - подиум №2, 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3-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х мобильных телефонов /МР3-плееров.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3 - подиум №3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3-х фотоаппаратов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4 - высокая столешница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5 - низкая столешница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6 - тотем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98367" y="4449911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17771" y="4884519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640151" y="3479083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64952" y="4187589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559129" y="4004953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98889" y="4555309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2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demidovat\Desktop\Speshl zones\C__DOCUME~1_DEMIDO~2_Desktop_B207~1_AC27~1_102_3972[1].JPG"/>
          <p:cNvPicPr>
            <a:picLocks noChangeAspect="1" noChangeArrowheads="1"/>
          </p:cNvPicPr>
          <p:nvPr/>
        </p:nvPicPr>
        <p:blipFill>
          <a:blip r:embed="rId4" cstate="print"/>
          <a:srcRect l="27431" r="22329"/>
          <a:stretch>
            <a:fillRect/>
          </a:stretch>
        </p:blipFill>
        <p:spPr bwMode="auto">
          <a:xfrm>
            <a:off x="291448" y="980728"/>
            <a:ext cx="1688264" cy="252028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Стандарты наполнения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WOW-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зоны (2)</a:t>
            </a:r>
          </a:p>
        </p:txBody>
      </p:sp>
      <p:pic>
        <p:nvPicPr>
          <p:cNvPr id="23" name="Picture 18" descr="100_3570"/>
          <p:cNvPicPr>
            <a:picLocks noChangeAspect="1" noChangeArrowheads="1"/>
          </p:cNvPicPr>
          <p:nvPr/>
        </p:nvPicPr>
        <p:blipFill>
          <a:blip r:embed="rId5" cstate="print"/>
          <a:srcRect l="2261" r="8530"/>
          <a:stretch>
            <a:fillRect/>
          </a:stretch>
        </p:blipFill>
        <p:spPr bwMode="auto">
          <a:xfrm>
            <a:off x="2581838" y="3523129"/>
            <a:ext cx="3375211" cy="283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demidovat\Desktop\467\102_3974.JPG"/>
          <p:cNvPicPr>
            <a:picLocks noChangeAspect="1" noChangeArrowheads="1"/>
          </p:cNvPicPr>
          <p:nvPr/>
        </p:nvPicPr>
        <p:blipFill>
          <a:blip r:embed="rId6" cstate="print"/>
          <a:srcRect l="22511" r="21649"/>
          <a:stretch>
            <a:fillRect/>
          </a:stretch>
        </p:blipFill>
        <p:spPr bwMode="auto">
          <a:xfrm>
            <a:off x="2024826" y="980728"/>
            <a:ext cx="1872208" cy="2514670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544325" y="3032520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39752" y="299695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0742" y="996132"/>
            <a:ext cx="49033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Примеры наполнения: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1 - подиум №1, 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1 ноутбука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2 - подиум №2, 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3-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х мобильных телефонов /МР3-плееров.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3 - подиум №3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,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 защитой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Extrim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для 3-х фотоаппаратов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4 - высокая столешница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5 - низкая столешница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6 - тотем</a:t>
            </a:r>
          </a:p>
        </p:txBody>
      </p:sp>
      <p:pic>
        <p:nvPicPr>
          <p:cNvPr id="3076" name="Picture 4" descr="C:\Documents and Settings\demidovat\Desktop\Speshl zones\C__DOCUME~1_DEMIDO~2_Desktop_B207~1_AC27~1_(1)~1[1].JPG"/>
          <p:cNvPicPr>
            <a:picLocks noChangeAspect="1" noChangeArrowheads="1"/>
          </p:cNvPicPr>
          <p:nvPr/>
        </p:nvPicPr>
        <p:blipFill>
          <a:blip r:embed="rId7" cstate="print"/>
          <a:srcRect l="12110" t="4216" r="9926" b="3674"/>
          <a:stretch>
            <a:fillRect/>
          </a:stretch>
        </p:blipFill>
        <p:spPr bwMode="auto">
          <a:xfrm>
            <a:off x="7463115" y="3509389"/>
            <a:ext cx="1492626" cy="2636747"/>
          </a:xfrm>
          <a:prstGeom prst="rect">
            <a:avLst/>
          </a:prstGeom>
          <a:noFill/>
        </p:spPr>
      </p:pic>
      <p:pic>
        <p:nvPicPr>
          <p:cNvPr id="3077" name="Picture 5" descr="C:\Documents and Settings\demidovat\Desktop\Speshl zones\C__DOCUME~1_DEMIDO~2_Desktop_B207~1_AC27~1_WOW(1)~1[1].JPG"/>
          <p:cNvPicPr>
            <a:picLocks noChangeAspect="1" noChangeArrowheads="1"/>
          </p:cNvPicPr>
          <p:nvPr/>
        </p:nvPicPr>
        <p:blipFill>
          <a:blip r:embed="rId8" cstate="print"/>
          <a:srcRect l="13551" r="16597"/>
          <a:stretch>
            <a:fillRect/>
          </a:stretch>
        </p:blipFill>
        <p:spPr bwMode="auto">
          <a:xfrm>
            <a:off x="6010836" y="3526614"/>
            <a:ext cx="1385046" cy="264567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6050342" y="5804394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499177" y="579094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17388" y="5733256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873372" y="515719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DCIM\100NIKON\DSCN2801.JPG"/>
          <p:cNvPicPr>
            <a:picLocks noChangeAspect="1" noChangeArrowheads="1"/>
          </p:cNvPicPr>
          <p:nvPr/>
        </p:nvPicPr>
        <p:blipFill>
          <a:blip r:embed="rId9" cstate="print"/>
          <a:srcRect l="13061" t="4374" r="26081"/>
          <a:stretch>
            <a:fillRect/>
          </a:stretch>
        </p:blipFill>
        <p:spPr bwMode="auto">
          <a:xfrm>
            <a:off x="295835" y="3523129"/>
            <a:ext cx="2218765" cy="2834745"/>
          </a:xfrm>
          <a:prstGeom prst="rect">
            <a:avLst/>
          </a:prstGeom>
          <a:noFill/>
        </p:spPr>
      </p:pic>
      <p:sp>
        <p:nvSpPr>
          <p:cNvPr id="24" name="Скругленный прямоугольник 23"/>
          <p:cNvSpPr/>
          <p:nvPr/>
        </p:nvSpPr>
        <p:spPr>
          <a:xfrm>
            <a:off x="763959" y="595501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96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элементы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зоны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Кухня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” (1)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0152" y="1461246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1 - квадратный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подиум справа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2 - квадратный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подиум слева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3 - прямоугольная столешница слева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4 - прямоугольная столешница справа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5 - барная стойка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6 - пристенок 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7 - пристенные полки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8 - сплит-скрин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по центру стены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9 - телевизор слева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на трубе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10 -  тотем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 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26"/>
          <p:cNvGrpSpPr/>
          <p:nvPr/>
        </p:nvGrpSpPr>
        <p:grpSpPr>
          <a:xfrm>
            <a:off x="251520" y="1449120"/>
            <a:ext cx="5472608" cy="4788192"/>
            <a:chOff x="251520" y="1449120"/>
            <a:chExt cx="5472608" cy="478819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41145" t="28650" r="20397" b="11947"/>
            <a:stretch>
              <a:fillRect/>
            </a:stretch>
          </p:blipFill>
          <p:spPr bwMode="auto">
            <a:xfrm>
              <a:off x="251520" y="1484784"/>
              <a:ext cx="5472608" cy="4752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Скругленный прямоугольник 12"/>
            <p:cNvSpPr/>
            <p:nvPr/>
          </p:nvSpPr>
          <p:spPr>
            <a:xfrm>
              <a:off x="5364088" y="3717032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1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4211960" y="5805264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2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3563888" y="4293096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3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067944" y="3429000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4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195736" y="3717032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5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1331640" y="2996952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9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1835696" y="2564904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8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2267744" y="2924944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6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2627784" y="2204864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4938263" y="4595573"/>
              <a:ext cx="400219" cy="27226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908176" y="2286000"/>
              <a:ext cx="363071" cy="336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 rot="755081">
              <a:off x="5375803" y="1449120"/>
              <a:ext cx="295829" cy="4333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5222" t="65669" r="42416" b="30297"/>
            <a:stretch>
              <a:fillRect/>
            </a:stretch>
          </p:blipFill>
          <p:spPr bwMode="auto">
            <a:xfrm>
              <a:off x="2097741" y="4356847"/>
              <a:ext cx="336176" cy="322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43976" t="44996" r="54984" b="51979"/>
            <a:stretch>
              <a:fillRect/>
            </a:stretch>
          </p:blipFill>
          <p:spPr bwMode="auto">
            <a:xfrm>
              <a:off x="900954" y="2756647"/>
              <a:ext cx="188258" cy="308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TextBox 27"/>
          <p:cNvSpPr txBox="1"/>
          <p:nvPr/>
        </p:nvSpPr>
        <p:spPr>
          <a:xfrm>
            <a:off x="4930804" y="4560427"/>
            <a:ext cx="43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31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Стандарты наполнения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зоны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“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Кухня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” (2)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1" descr="G:\ftp\Pub\Obmen\Common\Фото отчет - Проект Ребрендинги Full15 2011\A467, г.Москва, Дмитровское шоссе,163\Для Евгения Зудилова\100_4372.JPG"/>
          <p:cNvPicPr>
            <a:picLocks noChangeAspect="1" noChangeArrowheads="1"/>
          </p:cNvPicPr>
          <p:nvPr/>
        </p:nvPicPr>
        <p:blipFill>
          <a:blip r:embed="rId4" cstate="print"/>
          <a:srcRect l="6421" t="52611" r="71994" b="4306"/>
          <a:stretch>
            <a:fillRect/>
          </a:stretch>
        </p:blipFill>
        <p:spPr bwMode="auto">
          <a:xfrm>
            <a:off x="1586753" y="981637"/>
            <a:ext cx="1302877" cy="1949823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/>
          <p:nvPr/>
        </p:nvSpPr>
        <p:spPr>
          <a:xfrm>
            <a:off x="1680847" y="2566647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7170" name="Picture 2" descr="C:\Documents and Settings\demidovat\Desktop\ВРИО\C__DOCUME~1_DEMIDO~2_Desktop_B207~1_AC27~1_UNTITL~1[1].JPG"/>
          <p:cNvPicPr>
            <a:picLocks noChangeAspect="1" noChangeArrowheads="1"/>
          </p:cNvPicPr>
          <p:nvPr/>
        </p:nvPicPr>
        <p:blipFill>
          <a:blip r:embed="rId5" cstate="print"/>
          <a:srcRect l="13911" t="999" r="1037" b="1685"/>
          <a:stretch>
            <a:fillRect/>
          </a:stretch>
        </p:blipFill>
        <p:spPr bwMode="auto">
          <a:xfrm>
            <a:off x="2944905" y="977169"/>
            <a:ext cx="2286001" cy="2307816"/>
          </a:xfrm>
          <a:prstGeom prst="rect">
            <a:avLst/>
          </a:prstGeom>
          <a:noFill/>
        </p:spPr>
      </p:pic>
      <p:pic>
        <p:nvPicPr>
          <p:cNvPr id="7171" name="Picture 3" descr="C:\Documents and Settings\demidovat\Desktop\ВРИО\C__DOCUME~1_DEMIDO~2_Desktop_B207~1_AC27~1_102_4030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1459" y="3334873"/>
            <a:ext cx="2312894" cy="2272552"/>
          </a:xfrm>
          <a:prstGeom prst="rect">
            <a:avLst/>
          </a:prstGeom>
          <a:noFill/>
        </p:spPr>
      </p:pic>
      <p:pic>
        <p:nvPicPr>
          <p:cNvPr id="7172" name="Picture 4" descr="C:\Documents and Settings\demidovat\Desktop\ВРИО\C__DOCUME~1_DEMIDO~2_Desktop_B207~1_AC27~1_102_4031[1].JPG"/>
          <p:cNvPicPr>
            <a:picLocks noChangeAspect="1" noChangeArrowheads="1"/>
          </p:cNvPicPr>
          <p:nvPr/>
        </p:nvPicPr>
        <p:blipFill>
          <a:blip r:embed="rId7" cstate="print"/>
          <a:srcRect l="2050" r="17508"/>
          <a:stretch>
            <a:fillRect/>
          </a:stretch>
        </p:blipFill>
        <p:spPr bwMode="auto">
          <a:xfrm>
            <a:off x="5325034" y="981634"/>
            <a:ext cx="2124637" cy="2326341"/>
          </a:xfrm>
          <a:prstGeom prst="rect">
            <a:avLst/>
          </a:prstGeom>
          <a:noFill/>
        </p:spPr>
      </p:pic>
      <p:pic>
        <p:nvPicPr>
          <p:cNvPr id="7173" name="Picture 5" descr="C:\Documents and Settings\demidovat\Desktop\ВРИО\C__DOCUME~1_DEMIDO~2_Desktop_B207~1_AC27~1_(2)~1[1].JPG"/>
          <p:cNvPicPr>
            <a:picLocks noChangeAspect="1" noChangeArrowheads="1"/>
          </p:cNvPicPr>
          <p:nvPr/>
        </p:nvPicPr>
        <p:blipFill>
          <a:blip r:embed="rId8" cstate="print"/>
          <a:srcRect l="12892" t="13097" r="12824" b="8731"/>
          <a:stretch>
            <a:fillRect/>
          </a:stretch>
        </p:blipFill>
        <p:spPr bwMode="auto">
          <a:xfrm>
            <a:off x="7560485" y="3375213"/>
            <a:ext cx="1410485" cy="2205317"/>
          </a:xfrm>
          <a:prstGeom prst="rect">
            <a:avLst/>
          </a:prstGeom>
          <a:noFill/>
        </p:spPr>
      </p:pic>
      <p:pic>
        <p:nvPicPr>
          <p:cNvPr id="7174" name="Picture 6" descr="C:\Documents and Settings\demidovat\Desktop\ВРИО\C__DOCUME~1_DEMIDO~2_Desktop_B207~1_AC27~1_(3)~1[1].JPG"/>
          <p:cNvPicPr>
            <a:picLocks noChangeAspect="1" noChangeArrowheads="1"/>
          </p:cNvPicPr>
          <p:nvPr/>
        </p:nvPicPr>
        <p:blipFill>
          <a:blip r:embed="rId9" cstate="print"/>
          <a:srcRect l="5457" t="6958" r="9208" b="4638"/>
          <a:stretch>
            <a:fillRect/>
          </a:stretch>
        </p:blipFill>
        <p:spPr bwMode="auto">
          <a:xfrm>
            <a:off x="7538605" y="995082"/>
            <a:ext cx="1417136" cy="2286000"/>
          </a:xfrm>
          <a:prstGeom prst="rect">
            <a:avLst/>
          </a:prstGeom>
          <a:noFill/>
        </p:spPr>
      </p:pic>
      <p:sp>
        <p:nvSpPr>
          <p:cNvPr id="28" name="Скругленный прямоугольник 27"/>
          <p:cNvSpPr/>
          <p:nvPr/>
        </p:nvSpPr>
        <p:spPr>
          <a:xfrm>
            <a:off x="3023067" y="2924944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07678" y="290701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987209" y="5260251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600782" y="2941586"/>
            <a:ext cx="400219" cy="27226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91816" y="5230908"/>
            <a:ext cx="400219" cy="286870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10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Documents and Settings\a215dir\Desktop\фото элемент№1_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1706" y="975472"/>
            <a:ext cx="1358153" cy="1951038"/>
          </a:xfrm>
          <a:prstGeom prst="rect">
            <a:avLst/>
          </a:prstGeom>
          <a:noFill/>
        </p:spPr>
      </p:pic>
      <p:sp>
        <p:nvSpPr>
          <p:cNvPr id="25" name="Скругленный прямоугольник 24"/>
          <p:cNvSpPr/>
          <p:nvPr/>
        </p:nvSpPr>
        <p:spPr>
          <a:xfrm>
            <a:off x="275384" y="252153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9" name="Picture 3" descr="C:\Documents and Settings\a215dir\Desktop\фото элемент№4_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4677" y="3356724"/>
            <a:ext cx="2183079" cy="2237254"/>
          </a:xfrm>
          <a:prstGeom prst="rect">
            <a:avLst/>
          </a:prstGeom>
          <a:noFill/>
        </p:spPr>
      </p:pic>
      <p:sp>
        <p:nvSpPr>
          <p:cNvPr id="24" name="Скругленный прямоугольник 23"/>
          <p:cNvSpPr/>
          <p:nvPr/>
        </p:nvSpPr>
        <p:spPr>
          <a:xfrm>
            <a:off x="5358372" y="5251286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100" name="Picture 4" descr="C:\Documents and Settings\a215dir\Desktop\фото элемента №5.JPG"/>
          <p:cNvPicPr>
            <a:picLocks noChangeAspect="1" noChangeArrowheads="1"/>
          </p:cNvPicPr>
          <p:nvPr/>
        </p:nvPicPr>
        <p:blipFill>
          <a:blip r:embed="rId12" cstate="print"/>
          <a:srcRect r="5513"/>
          <a:stretch>
            <a:fillRect/>
          </a:stretch>
        </p:blipFill>
        <p:spPr bwMode="auto">
          <a:xfrm>
            <a:off x="207868" y="2978802"/>
            <a:ext cx="2656356" cy="2816881"/>
          </a:xfrm>
          <a:prstGeom prst="rect">
            <a:avLst/>
          </a:prstGeom>
          <a:noFill/>
        </p:spPr>
      </p:pic>
      <p:sp>
        <p:nvSpPr>
          <p:cNvPr id="27" name="Скругленный прямоугольник 26"/>
          <p:cNvSpPr/>
          <p:nvPr/>
        </p:nvSpPr>
        <p:spPr>
          <a:xfrm>
            <a:off x="270901" y="5367828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58270" y="2893672"/>
            <a:ext cx="43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35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элементы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зоны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Digital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87343" y="1349635"/>
            <a:ext cx="319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1 - к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вадратный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подиум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2 - квадратный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подиум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слева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3 - длинная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столешница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слева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4 - д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инная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столешница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справа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5 - домашний стол 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6 - стена справа от домашнего стола 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7 - стена слева от домашнего стола  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8 - экран по центру стены (в разработке)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9 - тотем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22"/>
          <p:cNvGrpSpPr/>
          <p:nvPr/>
        </p:nvGrpSpPr>
        <p:grpSpPr>
          <a:xfrm>
            <a:off x="255494" y="1317811"/>
            <a:ext cx="5540188" cy="5023833"/>
            <a:chOff x="255494" y="1317811"/>
            <a:chExt cx="5540188" cy="502383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42249" t="28116" r="19868" b="10797"/>
            <a:stretch>
              <a:fillRect/>
            </a:stretch>
          </p:blipFill>
          <p:spPr bwMode="auto">
            <a:xfrm>
              <a:off x="255494" y="1317811"/>
              <a:ext cx="5540188" cy="5023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Скругленный прямоугольник 9"/>
            <p:cNvSpPr/>
            <p:nvPr/>
          </p:nvSpPr>
          <p:spPr>
            <a:xfrm>
              <a:off x="5296852" y="3730478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1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225408" y="5818711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2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577336" y="4642720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3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269650" y="3644154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4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4653064" y="4395446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9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1795355" y="2201835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8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577026" y="2346721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6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1175501" y="3226840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7</a:t>
              </a: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6961" t="39006" r="41384" b="58378"/>
            <a:stretch>
              <a:fillRect/>
            </a:stretch>
          </p:blipFill>
          <p:spPr bwMode="auto">
            <a:xfrm>
              <a:off x="2622176" y="2124635"/>
              <a:ext cx="242047" cy="215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8303" t="52049" r="40630" b="46157"/>
            <a:stretch>
              <a:fillRect/>
            </a:stretch>
          </p:blipFill>
          <p:spPr bwMode="auto">
            <a:xfrm>
              <a:off x="2625213" y="3114017"/>
              <a:ext cx="155911" cy="147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2383996" y="3232938"/>
              <a:ext cx="288032" cy="288032"/>
            </a:xfrm>
            <a:prstGeom prst="round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5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1072" t="40907" r="48172" b="57016"/>
            <a:stretch>
              <a:fillRect/>
            </a:stretch>
          </p:blipFill>
          <p:spPr bwMode="auto">
            <a:xfrm>
              <a:off x="1688120" y="2311122"/>
              <a:ext cx="110533" cy="170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969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Стандарты наполнения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 –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зоны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Digital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3" descr="C:\Documents and Settings\demidovat\Desktop\Speshl zones\C__DOCUME~1_DEMIDO~2_Desktop_B207~1_AC27~1_102_3972[1].JPG"/>
          <p:cNvPicPr>
            <a:picLocks noChangeAspect="1" noChangeArrowheads="1"/>
          </p:cNvPicPr>
          <p:nvPr/>
        </p:nvPicPr>
        <p:blipFill>
          <a:blip r:embed="rId4" cstate="print"/>
          <a:srcRect l="27431" r="22329"/>
          <a:stretch>
            <a:fillRect/>
          </a:stretch>
        </p:blipFill>
        <p:spPr bwMode="auto">
          <a:xfrm>
            <a:off x="224213" y="967281"/>
            <a:ext cx="1688264" cy="2520280"/>
          </a:xfrm>
          <a:prstGeom prst="rect">
            <a:avLst/>
          </a:prstGeom>
          <a:noFill/>
        </p:spPr>
      </p:pic>
      <p:pic>
        <p:nvPicPr>
          <p:cNvPr id="22" name="Picture 3" descr="C:\Documents and Settings\demidovat\Desktop\467\102_3974.JPG"/>
          <p:cNvPicPr>
            <a:picLocks noChangeAspect="1" noChangeArrowheads="1"/>
          </p:cNvPicPr>
          <p:nvPr/>
        </p:nvPicPr>
        <p:blipFill>
          <a:blip r:embed="rId5" cstate="print"/>
          <a:srcRect l="22511" r="21649"/>
          <a:stretch>
            <a:fillRect/>
          </a:stretch>
        </p:blipFill>
        <p:spPr bwMode="auto">
          <a:xfrm>
            <a:off x="1944144" y="967281"/>
            <a:ext cx="1872208" cy="2514670"/>
          </a:xfrm>
          <a:prstGeom prst="rect">
            <a:avLst/>
          </a:prstGeom>
          <a:noFill/>
        </p:spPr>
      </p:pic>
      <p:sp>
        <p:nvSpPr>
          <p:cNvPr id="23" name="Скругленный прямоугольник 22"/>
          <p:cNvSpPr/>
          <p:nvPr/>
        </p:nvSpPr>
        <p:spPr>
          <a:xfrm>
            <a:off x="477090" y="3019073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38047" y="3091081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2051" name="Picture 3" descr="D:\DCIM\100NIKON\DSCN28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7563" y="3571128"/>
            <a:ext cx="2291602" cy="2696152"/>
          </a:xfrm>
          <a:prstGeom prst="rect">
            <a:avLst/>
          </a:prstGeom>
          <a:noFill/>
        </p:spPr>
      </p:pic>
      <p:sp>
        <p:nvSpPr>
          <p:cNvPr id="28" name="Скругленный прямоугольник 27"/>
          <p:cNvSpPr/>
          <p:nvPr/>
        </p:nvSpPr>
        <p:spPr>
          <a:xfrm>
            <a:off x="3266929" y="5830380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D:\DCIM\100NIKON\DSCN28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047" y="3583946"/>
            <a:ext cx="2743199" cy="2688682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357882" y="583992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D:\DCIM\100NIKON\DSCN28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95309" y="3610349"/>
            <a:ext cx="1699973" cy="2548404"/>
          </a:xfrm>
          <a:prstGeom prst="rect">
            <a:avLst/>
          </a:prstGeom>
          <a:noFill/>
        </p:spPr>
      </p:pic>
      <p:pic>
        <p:nvPicPr>
          <p:cNvPr id="2053" name="Picture 5" descr="D:\DCIM\100NIKON\DSCN280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3584015"/>
            <a:ext cx="1721223" cy="2693394"/>
          </a:xfrm>
          <a:prstGeom prst="rect">
            <a:avLst/>
          </a:prstGeom>
          <a:noFill/>
        </p:spPr>
      </p:pic>
      <p:sp>
        <p:nvSpPr>
          <p:cNvPr id="31" name="Скругленный прямоугольник 30"/>
          <p:cNvSpPr/>
          <p:nvPr/>
        </p:nvSpPr>
        <p:spPr>
          <a:xfrm>
            <a:off x="5621251" y="5780493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360406" y="578497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9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4" name="Picture 6" descr="C:\Documents and Settings\a215dir\Desktop\DSCN281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9308" y="981636"/>
            <a:ext cx="2568388" cy="2528047"/>
          </a:xfrm>
          <a:prstGeom prst="rect">
            <a:avLst/>
          </a:prstGeom>
          <a:noFill/>
        </p:spPr>
      </p:pic>
      <p:pic>
        <p:nvPicPr>
          <p:cNvPr id="2055" name="Picture 7" descr="C:\Documents and Settings\a215dir\Desktop\DSCN281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1141" y="954740"/>
            <a:ext cx="2528047" cy="2554941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4008548" y="3079376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94866" y="305696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12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Основные элементы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зоны ТВ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46406" y="4510088"/>
            <a:ext cx="1223962" cy="1439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42558" t="30840" r="19944" b="10797"/>
          <a:stretch>
            <a:fillRect/>
          </a:stretch>
        </p:blipFill>
        <p:spPr bwMode="auto">
          <a:xfrm>
            <a:off x="242048" y="1304365"/>
            <a:ext cx="548639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845215" y="1280185"/>
            <a:ext cx="31374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1 - к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вадратный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подиум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2 - квадратный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подиум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слева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3 - длинная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столешница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слева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4 - д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инная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столешница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справа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5 - домашний стол 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6 - стена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7 - тотем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50641" y="352877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25407" y="561700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60477" y="4938555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71356" y="3254189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94231" y="3784267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30615" y="2803921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927230" y="4369840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7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 l="51994" t="64136" r="46352" b="32921"/>
          <a:stretch>
            <a:fillRect/>
          </a:stretch>
        </p:blipFill>
        <p:spPr bwMode="auto">
          <a:xfrm>
            <a:off x="1869141" y="4208929"/>
            <a:ext cx="242047" cy="24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 l="77268" t="47134" r="20342" b="49106"/>
          <a:stretch>
            <a:fillRect/>
          </a:stretch>
        </p:blipFill>
        <p:spPr bwMode="auto">
          <a:xfrm rot="360937">
            <a:off x="4814047" y="1949823"/>
            <a:ext cx="403413" cy="35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77268" t="47134" r="20342" b="49106"/>
          <a:stretch>
            <a:fillRect/>
          </a:stretch>
        </p:blipFill>
        <p:spPr bwMode="auto">
          <a:xfrm rot="599761">
            <a:off x="5289176" y="1160928"/>
            <a:ext cx="403413" cy="35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171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4482" y="275012"/>
            <a:ext cx="8715036" cy="65369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Наполнения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Live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зоны ТВ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900" cap="al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 descr="C:\Documents and Settings\demidovat\Desktop\ВРИО\C__DOCUME~1_DEMIDO~2_Desktop_B207~1_AC27~1_UNTITL~2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042" y="1040280"/>
            <a:ext cx="1658873" cy="2281144"/>
          </a:xfrm>
          <a:prstGeom prst="rect">
            <a:avLst/>
          </a:prstGeom>
          <a:noFill/>
        </p:spPr>
      </p:pic>
      <p:pic>
        <p:nvPicPr>
          <p:cNvPr id="49155" name="Picture 3" descr="C:\Documents and Settings\demidovat\Desktop\ВРИО\C__DOCUME~1_DEMIDO~2_Desktop_B207~1_AC27~1_UNTITL~1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6153" y="1062318"/>
            <a:ext cx="1616635" cy="2232779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302278" y="2924944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47303" y="2902532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3" name="Picture 3" descr="C:\Documents and Settings\a215dir\Desktop\100_44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831" y="3357939"/>
            <a:ext cx="2893546" cy="2626003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228602" y="5618836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4" name="Picture 4" descr="C:\Documents and Settings\a215dir\Desktop\100_44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3486" y="1043640"/>
            <a:ext cx="2534333" cy="2223995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3617259" y="2871157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5" name="Picture 5" descr="C:\Documents and Settings\a215dir\Desktop\100_44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8752" y="1035424"/>
            <a:ext cx="2554941" cy="2232210"/>
          </a:xfrm>
          <a:prstGeom prst="rect">
            <a:avLst/>
          </a:prstGeom>
          <a:noFill/>
        </p:spPr>
      </p:pic>
      <p:pic>
        <p:nvPicPr>
          <p:cNvPr id="5126" name="Picture 6" descr="C:\Documents and Settings\a215dir\Desktop\100_440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0118" y="3402107"/>
            <a:ext cx="2433918" cy="2554942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6425173" y="5617261"/>
            <a:ext cx="258016" cy="285998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232432" y="2903404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33" name="Picture 13" descr="C:\Documents and Settings\a215dir\Desktop\100_440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9006" y="3418915"/>
            <a:ext cx="2976641" cy="2565025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3350279" y="5588333"/>
            <a:ext cx="288032" cy="28803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451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60350"/>
            <a:ext cx="8713787" cy="6540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900" dirty="0" smtClean="0"/>
              <a:t>9. Презентация товара на </a:t>
            </a:r>
            <a:r>
              <a:rPr lang="ru-RU" sz="1900" i="1" dirty="0" smtClean="0"/>
              <a:t>бренд-зонах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i="1" dirty="0" smtClean="0"/>
              <a:t>9.</a:t>
            </a:r>
            <a:r>
              <a:rPr lang="en-US" sz="1900" i="1" dirty="0" smtClean="0"/>
              <a:t>1</a:t>
            </a:r>
            <a:r>
              <a:rPr lang="ru-RU" sz="1900" i="1" dirty="0" smtClean="0"/>
              <a:t>. Общие положения (1)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44F5D3-4E84-4179-B10F-7C05F82C97F1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250825" y="939800"/>
            <a:ext cx="83534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9063" lvl="1" indent="-119063">
              <a:lnSpc>
                <a:spcPct val="150000"/>
              </a:lnSpc>
              <a:tabLst>
                <a:tab pos="85725" algn="l"/>
              </a:tabLst>
            </a:pPr>
            <a:r>
              <a:rPr lang="ru-RU" sz="1400">
                <a:latin typeface="Calibri" pitchFamily="34" charset="0"/>
              </a:rPr>
              <a:t>Бренд-зона – площадь магазина, </a:t>
            </a:r>
            <a:r>
              <a:rPr lang="ru-RU" sz="1400">
                <a:latin typeface="Calibri" pitchFamily="34" charset="0"/>
                <a:cs typeface="Times New Roman" pitchFamily="18" charset="0"/>
              </a:rPr>
              <a:t>выделенная и оформленная в соответствии с концепцией бренда </a:t>
            </a:r>
          </a:p>
          <a:p>
            <a:pPr marL="119063" lvl="1" indent="-119063">
              <a:lnSpc>
                <a:spcPct val="150000"/>
              </a:lnSpc>
              <a:tabLst>
                <a:tab pos="85725" algn="l"/>
              </a:tabLst>
            </a:pPr>
            <a:r>
              <a:rPr lang="ru-RU" sz="1400">
                <a:latin typeface="Calibri" pitchFamily="34" charset="0"/>
                <a:cs typeface="Times New Roman" pitchFamily="18" charset="0"/>
              </a:rPr>
              <a:t>Бренд-зона может быть 3-х видов: пристенная, островная, торцевая.</a:t>
            </a:r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477838" y="1847850"/>
            <a:ext cx="14303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Пристенная: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250825" y="5172075"/>
            <a:ext cx="86423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>
              <a:lnSpc>
                <a:spcPct val="150000"/>
              </a:lnSpc>
              <a:tabLst>
                <a:tab pos="0" algn="l"/>
              </a:tabLst>
            </a:pPr>
            <a:r>
              <a:rPr lang="ru-RU" sz="1400" dirty="0">
                <a:latin typeface="Calibri" pitchFamily="34" charset="0"/>
                <a:cs typeface="Times New Roman" pitchFamily="18" charset="0"/>
              </a:rPr>
              <a:t>Список актуальных бренд-зон для каждого магазина выложен по адресу: </a:t>
            </a:r>
            <a:r>
              <a:rPr lang="ru-RU" sz="1400" dirty="0" smtClean="0">
                <a:solidFill>
                  <a:srgbClr val="0000FF"/>
                </a:solidFill>
                <a:latin typeface="Calibri" pitchFamily="34" charset="0"/>
              </a:rPr>
              <a:t>\</a:t>
            </a:r>
            <a:r>
              <a:rPr lang="ru-RU" sz="1400" dirty="0" err="1" smtClean="0">
                <a:solidFill>
                  <a:srgbClr val="0000FF"/>
                </a:solidFill>
                <a:latin typeface="Calibri" pitchFamily="34" charset="0"/>
              </a:rPr>
              <a:t>ftp</a:t>
            </a:r>
            <a:r>
              <a:rPr lang="ru-RU" sz="1400" dirty="0" smtClean="0">
                <a:solidFill>
                  <a:srgbClr val="0000FF"/>
                </a:solidFill>
                <a:latin typeface="Calibri" pitchFamily="34" charset="0"/>
              </a:rPr>
              <a:t>\</a:t>
            </a:r>
            <a:r>
              <a:rPr lang="ru-RU" sz="1400" dirty="0" err="1" smtClean="0">
                <a:solidFill>
                  <a:srgbClr val="0000FF"/>
                </a:solidFill>
                <a:latin typeface="Calibri" pitchFamily="34" charset="0"/>
              </a:rPr>
              <a:t>Merchandising</a:t>
            </a:r>
            <a:r>
              <a:rPr lang="ru-RU" sz="1400" dirty="0" smtClean="0">
                <a:solidFill>
                  <a:srgbClr val="0000FF"/>
                </a:solidFill>
                <a:latin typeface="Calibri" pitchFamily="34" charset="0"/>
              </a:rPr>
              <a:t>\Бренд-зоны</a:t>
            </a:r>
            <a:r>
              <a:rPr lang="ru-RU" sz="1400" dirty="0">
                <a:solidFill>
                  <a:srgbClr val="0000FF"/>
                </a:solidFill>
                <a:latin typeface="Calibri" pitchFamily="34" charset="0"/>
              </a:rPr>
              <a:t>\!Список актуальных </a:t>
            </a:r>
            <a:r>
              <a:rPr lang="ru-RU" sz="1400" dirty="0" smtClean="0">
                <a:solidFill>
                  <a:srgbClr val="0000FF"/>
                </a:solidFill>
                <a:latin typeface="Calibri" pitchFamily="34" charset="0"/>
              </a:rPr>
              <a:t>бренд-зон</a:t>
            </a:r>
            <a:endParaRPr lang="ru-RU" sz="14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079" name="TextBox 10"/>
          <p:cNvSpPr txBox="1">
            <a:spLocks noChangeArrowheads="1"/>
          </p:cNvSpPr>
          <p:nvPr/>
        </p:nvSpPr>
        <p:spPr bwMode="auto">
          <a:xfrm>
            <a:off x="3563938" y="1871663"/>
            <a:ext cx="143033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Островная: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6804025" y="1871663"/>
            <a:ext cx="14303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Торцевая:</a:t>
            </a:r>
            <a:endParaRPr lang="en-US" sz="1100">
              <a:latin typeface="Calibri" pitchFamily="34" charset="0"/>
            </a:endParaRPr>
          </a:p>
        </p:txBody>
      </p:sp>
      <p:pic>
        <p:nvPicPr>
          <p:cNvPr id="3081" name="Picture 3"/>
          <p:cNvPicPr>
            <a:picLocks noChangeAspect="1" noChangeArrowheads="1"/>
          </p:cNvPicPr>
          <p:nvPr/>
        </p:nvPicPr>
        <p:blipFill>
          <a:blip r:embed="rId2" cstate="print"/>
          <a:srcRect l="32220" t="25172" r="31531" b="29517"/>
          <a:stretch>
            <a:fillRect/>
          </a:stretch>
        </p:blipFill>
        <p:spPr bwMode="auto">
          <a:xfrm>
            <a:off x="6156325" y="2133600"/>
            <a:ext cx="28082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4"/>
          <p:cNvPicPr>
            <a:picLocks noChangeAspect="1" noChangeArrowheads="1"/>
          </p:cNvPicPr>
          <p:nvPr/>
        </p:nvPicPr>
        <p:blipFill>
          <a:blip r:embed="rId3" cstate="print"/>
          <a:srcRect l="22868" t="9529" r="22923" b="11066"/>
          <a:stretch>
            <a:fillRect/>
          </a:stretch>
        </p:blipFill>
        <p:spPr bwMode="auto">
          <a:xfrm>
            <a:off x="179388" y="2133600"/>
            <a:ext cx="23971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5"/>
          <p:cNvPicPr>
            <a:picLocks noChangeAspect="1" noChangeArrowheads="1"/>
          </p:cNvPicPr>
          <p:nvPr/>
        </p:nvPicPr>
        <p:blipFill>
          <a:blip r:embed="rId4" cstate="print"/>
          <a:srcRect l="27470" t="24866" r="27058" b="28954"/>
          <a:stretch>
            <a:fillRect/>
          </a:stretch>
        </p:blipFill>
        <p:spPr bwMode="auto">
          <a:xfrm>
            <a:off x="2627313" y="2133600"/>
            <a:ext cx="34575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869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715375" cy="6540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900" dirty="0" smtClean="0">
                <a:solidFill>
                  <a:prstClr val="white"/>
                </a:solidFill>
              </a:rPr>
              <a:t>9. Презентация товара на бренд зонах</a:t>
            </a:r>
            <a:br>
              <a:rPr lang="ru-RU" sz="1900" dirty="0" smtClean="0">
                <a:solidFill>
                  <a:prstClr val="white"/>
                </a:solidFill>
              </a:rPr>
            </a:br>
            <a:r>
              <a:rPr lang="ru-RU" sz="1900" i="1" dirty="0" smtClean="0">
                <a:solidFill>
                  <a:prstClr val="white"/>
                </a:solidFill>
              </a:rPr>
              <a:t>9.1. Общие положения (2)</a:t>
            </a:r>
            <a:endParaRPr lang="ru-RU" sz="1900" i="1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179388" y="981075"/>
            <a:ext cx="8785225" cy="55435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200" b="1" dirty="0">
                <a:latin typeface="+mn-lt"/>
              </a:rPr>
              <a:t>Размещение товара на бренд-зонах:</a:t>
            </a: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1200" b="1" dirty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Товар, презентованный на </a:t>
            </a:r>
            <a:r>
              <a:rPr lang="ru-RU" sz="1200" dirty="0" err="1">
                <a:latin typeface="+mn-lt"/>
              </a:rPr>
              <a:t>бренд-зоне</a:t>
            </a:r>
            <a:r>
              <a:rPr lang="ru-RU" sz="1200" dirty="0">
                <a:latin typeface="+mn-lt"/>
              </a:rPr>
              <a:t> дублирует товар, презентованный в общем ряду. </a:t>
            </a:r>
            <a:endParaRPr lang="en-US" sz="1200" dirty="0">
              <a:latin typeface="+mn-lt"/>
            </a:endParaRP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1200" b="1" dirty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Размещение товара на бренд-зонах строго регламентировано: перечень товара указан в соответствующем мемо*. Никакой другой товар размещаться на </a:t>
            </a:r>
            <a:r>
              <a:rPr lang="ru-RU" sz="1200" dirty="0" err="1">
                <a:latin typeface="+mn-lt"/>
              </a:rPr>
              <a:t>бренд-зоне</a:t>
            </a:r>
            <a:r>
              <a:rPr lang="ru-RU" sz="1200" dirty="0">
                <a:latin typeface="+mn-lt"/>
              </a:rPr>
              <a:t> не может. </a:t>
            </a: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1200" b="1" dirty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Товар, размещаемый на </a:t>
            </a:r>
            <a:r>
              <a:rPr lang="ru-RU" sz="1200" dirty="0" err="1">
                <a:latin typeface="+mn-lt"/>
              </a:rPr>
              <a:t>бренд-зонах</a:t>
            </a:r>
            <a:r>
              <a:rPr lang="ru-RU" sz="1200" dirty="0">
                <a:latin typeface="+mn-lt"/>
              </a:rPr>
              <a:t> может числится на двух складах: 0081 «</a:t>
            </a:r>
            <a:r>
              <a:rPr lang="ru-RU" sz="1200" dirty="0" err="1">
                <a:latin typeface="+mn-lt"/>
              </a:rPr>
              <a:t>Демо-образцы</a:t>
            </a:r>
            <a:r>
              <a:rPr lang="ru-RU" sz="1200" dirty="0">
                <a:latin typeface="+mn-lt"/>
              </a:rPr>
              <a:t>», 0090 «Основной товар».</a:t>
            </a: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200" dirty="0">
                <a:latin typeface="+mn-lt"/>
              </a:rPr>
              <a:t>3.1. Если в мемо прописано, что товар переведен на 0081 склад «Демо-образцы», категорически запрещается продавать данный образец с </a:t>
            </a:r>
            <a:r>
              <a:rPr lang="ru-RU" sz="1200" dirty="0" smtClean="0">
                <a:latin typeface="+mn-lt"/>
              </a:rPr>
              <a:t>бренд-зоны.</a:t>
            </a:r>
            <a:endParaRPr lang="ru-RU" sz="1200" dirty="0">
              <a:latin typeface="+mn-lt"/>
            </a:endParaRP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200" dirty="0">
                <a:latin typeface="+mn-lt"/>
              </a:rPr>
              <a:t>3.2. Если в мемо прописано, что товар числится на 0090 складе «Основной товар», его можно продавать с бренд-зоны, но при условии, что вместо него будет выставлен другой товар данной категории данного бренда из списка, указанного в мемо либо из остатков магазина.</a:t>
            </a: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sz="1200" b="1" dirty="0">
              <a:latin typeface="+mn-lt"/>
            </a:endParaRPr>
          </a:p>
          <a:p>
            <a:pPr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200" b="1" dirty="0">
                <a:latin typeface="+mn-lt"/>
              </a:rPr>
              <a:t>Оформление ценниками: </a:t>
            </a:r>
            <a:r>
              <a:rPr lang="ru-RU" sz="1200" dirty="0">
                <a:latin typeface="+mn-lt"/>
              </a:rPr>
              <a:t>весь товар, кроме холодильников, размещаемый на </a:t>
            </a:r>
            <a:r>
              <a:rPr lang="ru-RU" sz="1200" dirty="0" err="1">
                <a:latin typeface="+mn-lt"/>
              </a:rPr>
              <a:t>бренд-зонах</a:t>
            </a:r>
            <a:r>
              <a:rPr lang="ru-RU" sz="1200" dirty="0">
                <a:latin typeface="+mn-lt"/>
              </a:rPr>
              <a:t> оформляется ценниками 105х74. Холодильники, размещаемые на бренд-зонах оформляются ценниками А4.</a:t>
            </a:r>
          </a:p>
          <a:p>
            <a:pPr marL="457200" indent="-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sz="1200" dirty="0">
              <a:latin typeface="+mn-lt"/>
            </a:endParaRPr>
          </a:p>
          <a:p>
            <a:pPr marL="457200" indent="-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200" b="1" dirty="0">
                <a:latin typeface="+mn-lt"/>
              </a:rPr>
              <a:t>Оформление вставками в ценник/пиктограммами: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+mn-lt"/>
              </a:rPr>
              <a:t>Товар, размещаемый на бренд-зонах, который числится на 0081 складе «Демо-образцы» должен быть оформлен соответствующими вставками в ценники/пиктограммами</a:t>
            </a:r>
            <a:r>
              <a:rPr lang="ru-RU" sz="1200" dirty="0" smtClean="0">
                <a:latin typeface="+mn-lt"/>
              </a:rPr>
              <a:t>**.</a:t>
            </a:r>
            <a:endParaRPr lang="ru-RU" sz="1200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200" dirty="0">
                <a:latin typeface="+mn-lt"/>
              </a:rPr>
              <a:t>Ценники 105х74 мм оформляется вставками  в ценник/пиктограммой «</a:t>
            </a:r>
            <a:r>
              <a:rPr lang="ru-RU" sz="1200" dirty="0" err="1">
                <a:latin typeface="+mn-lt"/>
              </a:rPr>
              <a:t>Демо-образец</a:t>
            </a:r>
            <a:r>
              <a:rPr lang="ru-RU" sz="1200" dirty="0">
                <a:latin typeface="+mn-lt"/>
              </a:rPr>
              <a:t>».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200" dirty="0">
                <a:latin typeface="+mn-lt"/>
              </a:rPr>
              <a:t>Ценники А4 оформляются вставками в ценник «</a:t>
            </a:r>
            <a:r>
              <a:rPr lang="ru-RU" sz="1200" dirty="0" err="1">
                <a:latin typeface="+mn-lt"/>
              </a:rPr>
              <a:t>Демо-образец</a:t>
            </a:r>
            <a:r>
              <a:rPr lang="ru-RU" sz="1200" dirty="0">
                <a:latin typeface="+mn-lt"/>
              </a:rPr>
              <a:t>».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+mn-lt"/>
            </a:endParaRPr>
          </a:p>
          <a:p>
            <a:pPr marL="457200" indent="-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100" dirty="0" smtClean="0">
                <a:latin typeface="+mn-lt"/>
              </a:rPr>
              <a:t>* Мемо </a:t>
            </a:r>
            <a:r>
              <a:rPr lang="ru-RU" sz="1100" dirty="0">
                <a:latin typeface="+mn-lt"/>
              </a:rPr>
              <a:t>по бренд-зонам выложены по адресу: </a:t>
            </a:r>
            <a:r>
              <a:rPr lang="en-US" sz="1100" dirty="0" smtClean="0">
                <a:solidFill>
                  <a:srgbClr val="0000FF"/>
                </a:solidFill>
                <a:latin typeface="+mn-lt"/>
              </a:rPr>
              <a:t>\ftp\Merchandising\</a:t>
            </a:r>
            <a:r>
              <a:rPr lang="ru-RU" sz="1100" dirty="0" smtClean="0">
                <a:solidFill>
                  <a:srgbClr val="0000FF"/>
                </a:solidFill>
                <a:latin typeface="+mn-lt"/>
              </a:rPr>
              <a:t>Бренд-зоны\МЕМО</a:t>
            </a:r>
            <a:endParaRPr lang="en-US" sz="1100" dirty="0" smtClean="0">
              <a:solidFill>
                <a:srgbClr val="0000FF"/>
              </a:solidFill>
              <a:latin typeface="+mn-lt"/>
            </a:endParaRPr>
          </a:p>
          <a:p>
            <a:pPr indent="-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100" dirty="0" smtClean="0">
                <a:latin typeface="+mn-lt"/>
              </a:rPr>
              <a:t>**Макеты </a:t>
            </a:r>
            <a:r>
              <a:rPr lang="ru-RU" sz="1100" dirty="0">
                <a:latin typeface="+mn-lt"/>
              </a:rPr>
              <a:t>вставок в ценники/пиктограмм размещены по адресу: </a:t>
            </a:r>
            <a:r>
              <a:rPr lang="ru-RU" sz="1100" dirty="0" err="1" smtClean="0">
                <a:solidFill>
                  <a:srgbClr val="0000FF"/>
                </a:solidFill>
                <a:latin typeface="+mn-lt"/>
              </a:rPr>
              <a:t>ftp</a:t>
            </a:r>
            <a:r>
              <a:rPr lang="ru-RU" sz="1100" dirty="0" smtClean="0">
                <a:solidFill>
                  <a:srgbClr val="0000FF"/>
                </a:solidFill>
                <a:latin typeface="+mn-lt"/>
              </a:rPr>
              <a:t>\</a:t>
            </a:r>
            <a:r>
              <a:rPr lang="ru-RU" sz="1100" dirty="0" err="1" smtClean="0">
                <a:solidFill>
                  <a:srgbClr val="0000FF"/>
                </a:solidFill>
                <a:latin typeface="+mn-lt"/>
              </a:rPr>
              <a:t>Merchandising</a:t>
            </a:r>
            <a:r>
              <a:rPr lang="ru-RU" sz="1100" dirty="0" smtClean="0">
                <a:solidFill>
                  <a:srgbClr val="0000FF"/>
                </a:solidFill>
                <a:latin typeface="+mn-lt"/>
              </a:rPr>
              <a:t>\POS-материалы\Макеты </a:t>
            </a:r>
            <a:r>
              <a:rPr lang="ru-RU" sz="1100" dirty="0">
                <a:solidFill>
                  <a:srgbClr val="0000FF"/>
                </a:solidFill>
                <a:latin typeface="+mn-lt"/>
              </a:rPr>
              <a:t>к списку актуальных </a:t>
            </a:r>
            <a:r>
              <a:rPr lang="ru-RU" sz="1100" dirty="0" err="1" smtClean="0">
                <a:solidFill>
                  <a:srgbClr val="0000FF"/>
                </a:solidFill>
                <a:latin typeface="+mn-lt"/>
              </a:rPr>
              <a:t>POSm</a:t>
            </a:r>
            <a:r>
              <a:rPr lang="ru-RU" sz="1100" dirty="0" smtClean="0">
                <a:solidFill>
                  <a:srgbClr val="0000FF"/>
                </a:solidFill>
                <a:latin typeface="+mn-lt"/>
              </a:rPr>
              <a:t>\</a:t>
            </a:r>
            <a:r>
              <a:rPr lang="ru-RU" sz="1100" dirty="0" err="1" smtClean="0">
                <a:solidFill>
                  <a:srgbClr val="0000FF"/>
                </a:solidFill>
                <a:latin typeface="+mn-lt"/>
              </a:rPr>
              <a:t>Общие_макеты</a:t>
            </a:r>
            <a:r>
              <a:rPr lang="ru-RU" sz="1100" dirty="0" smtClean="0">
                <a:solidFill>
                  <a:srgbClr val="0000FF"/>
                </a:solidFill>
                <a:latin typeface="+mn-lt"/>
              </a:rPr>
              <a:t>\</a:t>
            </a:r>
            <a:r>
              <a:rPr lang="ru-RU" sz="1100" dirty="0" err="1" smtClean="0">
                <a:solidFill>
                  <a:srgbClr val="0000FF"/>
                </a:solidFill>
                <a:latin typeface="+mn-lt"/>
              </a:rPr>
              <a:t>Макеты_Демо_образец</a:t>
            </a:r>
            <a:endParaRPr lang="ru-RU" sz="1100" dirty="0">
              <a:solidFill>
                <a:srgbClr val="0000FF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100" dirty="0">
              <a:solidFill>
                <a:srgbClr val="0000FF"/>
              </a:solidFill>
              <a:latin typeface="+mn-lt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57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900" dirty="0" smtClean="0"/>
              <a:t>9. Презентация товара на бренд зонах</a:t>
            </a:r>
            <a:br>
              <a:rPr lang="ru-RU" sz="1900" dirty="0" smtClean="0"/>
            </a:br>
            <a:r>
              <a:rPr lang="ru-RU" sz="1900" i="1" dirty="0" smtClean="0"/>
              <a:t>9.2. Утилизации бренд зон 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65576F-E7F6-49F4-A7D4-62E56C471FDF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388" y="1052513"/>
          <a:ext cx="8713787" cy="5264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3820"/>
                <a:gridCol w="2692162"/>
                <a:gridCol w="2054544"/>
                <a:gridCol w="1983261"/>
              </a:tblGrid>
              <a:tr h="21602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Место размещения бренд-зоны до утилизации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Правила оформления</a:t>
                      </a:r>
                      <a:r>
                        <a:rPr lang="ru-RU" sz="1000" baseline="0" dirty="0" smtClean="0"/>
                        <a:t>  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Было с </a:t>
                      </a:r>
                      <a:r>
                        <a:rPr lang="ru-RU" sz="1000" dirty="0" err="1" smtClean="0"/>
                        <a:t>бренд-зоной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Стало после утилизации бренд-зоны</a:t>
                      </a:r>
                      <a:endParaRPr lang="en-US" sz="10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9632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Главная улица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Ничего не размещать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1000" dirty="0" smtClean="0"/>
                        <a:t>Разместить корзины, по</a:t>
                      </a:r>
                      <a:r>
                        <a:rPr lang="ru-RU" sz="1000" baseline="0" dirty="0" smtClean="0"/>
                        <a:t> усмотрению директора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Торец стеллажа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Собрать торец из стандартного оборудования</a:t>
                      </a:r>
                    </a:p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Разместить на нем товар согласно бюллетеню</a:t>
                      </a:r>
                    </a:p>
                    <a:p>
                      <a:endParaRPr lang="ru-RU" sz="1000" dirty="0" smtClean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  <a:p>
                      <a:endParaRPr lang="ru-RU" sz="1000" dirty="0" smtClean="0">
                        <a:solidFill>
                          <a:srgbClr val="FF0000"/>
                        </a:solidFill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Пристенная бренд-зона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Собрать стеллаж из стандартного оборудования</a:t>
                      </a:r>
                    </a:p>
                    <a:p>
                      <a:pPr marL="119063" indent="-119063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Разместить на нем товар, презентуемый на соседних стеллажах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Островная бренд-зона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+mj-lt"/>
                        <a:buAutoNum type="arabicPeriod"/>
                      </a:pPr>
                      <a:r>
                        <a:rPr lang="ru-RU" sz="1000" dirty="0" smtClean="0"/>
                        <a:t>Раздвинуть стеллажи соблюдая одинаковое расстояние между ними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Собрать стеллаж из стандартного оборудования и разместить на нем товар, презентуемый на соседних стеллажах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56" name="Рисунок 14" descr="Рисунок12.png"/>
          <p:cNvPicPr>
            <a:picLocks noChangeAspect="1"/>
          </p:cNvPicPr>
          <p:nvPr/>
        </p:nvPicPr>
        <p:blipFill>
          <a:blip r:embed="rId2" cstate="print"/>
          <a:srcRect l="1949" t="5013" r="54124" b="4572"/>
          <a:stretch>
            <a:fillRect/>
          </a:stretch>
        </p:blipFill>
        <p:spPr bwMode="auto">
          <a:xfrm>
            <a:off x="4932363" y="1484313"/>
            <a:ext cx="1871662" cy="10731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57" name="Рисунок 7" descr="Рисунок12.png"/>
          <p:cNvPicPr>
            <a:picLocks noChangeAspect="1"/>
          </p:cNvPicPr>
          <p:nvPr/>
        </p:nvPicPr>
        <p:blipFill>
          <a:blip r:embed="rId2" cstate="print"/>
          <a:srcRect l="54079" t="4504" r="2477" b="4063"/>
          <a:stretch>
            <a:fillRect/>
          </a:stretch>
        </p:blipFill>
        <p:spPr bwMode="auto">
          <a:xfrm>
            <a:off x="6948488" y="1484313"/>
            <a:ext cx="187325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58" name="Рисунок 8" descr="Рисунок7.png"/>
          <p:cNvPicPr>
            <a:picLocks noChangeAspect="1"/>
          </p:cNvPicPr>
          <p:nvPr/>
        </p:nvPicPr>
        <p:blipFill>
          <a:blip r:embed="rId3" cstate="print"/>
          <a:srcRect l="1717" t="6329" r="55338" b="7813"/>
          <a:stretch>
            <a:fillRect/>
          </a:stretch>
        </p:blipFill>
        <p:spPr bwMode="auto">
          <a:xfrm>
            <a:off x="4932363" y="2708275"/>
            <a:ext cx="1873250" cy="105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59" name="Рисунок 5" descr="Рисунок7.png"/>
          <p:cNvPicPr>
            <a:picLocks noChangeAspect="1"/>
          </p:cNvPicPr>
          <p:nvPr/>
        </p:nvPicPr>
        <p:blipFill>
          <a:blip r:embed="rId3" cstate="print"/>
          <a:srcRect l="54439" t="6329" r="2441" b="7813"/>
          <a:stretch>
            <a:fillRect/>
          </a:stretch>
        </p:blipFill>
        <p:spPr bwMode="auto">
          <a:xfrm>
            <a:off x="6948488" y="2708275"/>
            <a:ext cx="1873250" cy="1033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60" name="Рисунок 34" descr="Рисунок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3836988"/>
            <a:ext cx="1873250" cy="1031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5" name="Группа 51"/>
          <p:cNvGrpSpPr>
            <a:grpSpLocks/>
          </p:cNvGrpSpPr>
          <p:nvPr/>
        </p:nvGrpSpPr>
        <p:grpSpPr bwMode="auto">
          <a:xfrm>
            <a:off x="6948488" y="3860800"/>
            <a:ext cx="1873250" cy="1008063"/>
            <a:chOff x="771727" y="3993531"/>
            <a:chExt cx="3145276" cy="1633593"/>
          </a:xfrm>
        </p:grpSpPr>
        <p:pic>
          <p:nvPicPr>
            <p:cNvPr id="5167" name="Рисунок 37" descr="Рисунок2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1727" y="3993531"/>
              <a:ext cx="3145276" cy="163359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" name="Овал 38"/>
            <p:cNvSpPr/>
            <p:nvPr/>
          </p:nvSpPr>
          <p:spPr>
            <a:xfrm>
              <a:off x="806378" y="5408453"/>
              <a:ext cx="661041" cy="203235"/>
            </a:xfrm>
            <a:prstGeom prst="ellipse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8" name="Овал 39"/>
            <p:cNvSpPr/>
            <p:nvPr/>
          </p:nvSpPr>
          <p:spPr>
            <a:xfrm>
              <a:off x="2840146" y="5408453"/>
              <a:ext cx="972902" cy="203235"/>
            </a:xfrm>
            <a:prstGeom prst="ellipse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cxnSp>
          <p:nvCxnSpPr>
            <p:cNvPr id="19" name="Прямая со стрелкой 41"/>
            <p:cNvCxnSpPr/>
            <p:nvPr/>
          </p:nvCxnSpPr>
          <p:spPr>
            <a:xfrm>
              <a:off x="1352803" y="5516502"/>
              <a:ext cx="613062" cy="102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46"/>
            <p:cNvCxnSpPr/>
            <p:nvPr/>
          </p:nvCxnSpPr>
          <p:spPr>
            <a:xfrm rot="10800000" flipV="1">
              <a:off x="2578928" y="5516502"/>
              <a:ext cx="426478" cy="1029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62" name="Рисунок 11" descr="Рисунок1.jpg"/>
          <p:cNvPicPr>
            <a:picLocks noChangeAspect="1"/>
          </p:cNvPicPr>
          <p:nvPr/>
        </p:nvPicPr>
        <p:blipFill>
          <a:blip r:embed="rId6" cstate="print"/>
          <a:srcRect l="1756" t="20667" r="55814" b="23541"/>
          <a:stretch>
            <a:fillRect/>
          </a:stretch>
        </p:blipFill>
        <p:spPr bwMode="auto">
          <a:xfrm>
            <a:off x="4932363" y="5013325"/>
            <a:ext cx="1873250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6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488" y="5016500"/>
            <a:ext cx="1873250" cy="573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6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488" y="5661025"/>
            <a:ext cx="1873250" cy="57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" name="Oval 34"/>
          <p:cNvSpPr/>
          <p:nvPr/>
        </p:nvSpPr>
        <p:spPr>
          <a:xfrm>
            <a:off x="8748713" y="558958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8748713" y="494188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1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Object 40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think-cell Slide" r:id="rId33" imgW="0" imgH="0" progId="TCLayout.ActiveDocument.1">
                  <p:embed/>
                </p:oleObj>
              </mc:Choice>
              <mc:Fallback>
                <p:oleObj name="think-cell Slide" r:id="rId33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10. Предпродажная подготовка товара</a:t>
            </a:r>
            <a:br>
              <a:rPr lang="ru-RU" sz="1900" dirty="0" smtClean="0"/>
            </a:br>
            <a:r>
              <a:rPr lang="ru-RU" sz="1900" i="1" dirty="0" smtClean="0"/>
              <a:t>10.1. Ценники (1)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42845152"/>
              </p:ext>
            </p:extLst>
          </p:nvPr>
        </p:nvGraphicFramePr>
        <p:xfrm>
          <a:off x="179512" y="980728"/>
          <a:ext cx="8713790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528"/>
                <a:gridCol w="5113262"/>
              </a:tblGrid>
              <a:tr h="227471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Все ценники, независимо от их размера, имеют одинаковые</a:t>
                      </a:r>
                      <a:r>
                        <a:rPr lang="ru-RU" sz="1000" baseline="0" dirty="0" smtClean="0">
                          <a:latin typeface="+mn-lt"/>
                        </a:rPr>
                        <a:t> атрибуты</a:t>
                      </a:r>
                      <a:r>
                        <a:rPr lang="ru-RU" sz="1000" dirty="0" smtClean="0">
                          <a:latin typeface="+mn-lt"/>
                        </a:rPr>
                        <a:t>: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Дата печати ценника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Цена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Печать магазина с подписью директора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Наименование бренда и модели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Характеристики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Информация о ПДС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Номенклатурный номер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Атрибут 1 – наименование подложки для А4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Коэффициент</a:t>
                      </a:r>
                      <a:r>
                        <a:rPr lang="ru-RU" sz="1000" baseline="0" dirty="0" smtClean="0">
                          <a:latin typeface="+mn-lt"/>
                        </a:rPr>
                        <a:t> товара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aseline="0" dirty="0" smtClean="0">
                          <a:latin typeface="+mn-lt"/>
                        </a:rPr>
                        <a:t>Атрибут участия в акции по доп. мотивации от вендеров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aseline="0" dirty="0" smtClean="0">
                          <a:latin typeface="+mn-lt"/>
                        </a:rPr>
                        <a:t>Атрибут 2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aseline="0" dirty="0" smtClean="0">
                          <a:latin typeface="+mn-lt"/>
                        </a:rPr>
                        <a:t>Атрибут 3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aseline="0" dirty="0" smtClean="0">
                          <a:latin typeface="+mn-lt"/>
                        </a:rPr>
                        <a:t>Штрих-код товара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</a:tr>
              <a:tr h="216639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Используемые размеры ценников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  <a:cs typeface="Arial" pitchFamily="34" charset="0"/>
                        </a:rPr>
                        <a:t>27х33, 60х40, 105х74, А4, А5.</a:t>
                      </a:r>
                      <a:endParaRPr lang="en-US" sz="1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1299836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Используемые типы ценников*</a:t>
                      </a: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ru-RU" sz="7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*Для  товаров «промо-позиций», расположенных в торцах, паллетах, корзинах – тип ценника А4.</a:t>
                      </a:r>
                      <a:endParaRPr lang="en-US" sz="7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оформления то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варов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используются следующие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типы ценников:</a:t>
                      </a:r>
                      <a:endParaRPr lang="ru-RU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«Стандартный» - для большинства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товаров.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«Скидка»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для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товаров 14 категории.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«Уценка»  - для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товаров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уценкой.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Акционные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ценники» – специальные ценники для оформления акций (Утилизация, </a:t>
                      </a:r>
                      <a:r>
                        <a:rPr lang="ru-RU" sz="100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Эльдо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-чеки и т.п.) 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61337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Цвет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бумаги для печати ценников</a:t>
                      </a:r>
                    </a:p>
                    <a:p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en-US" sz="11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 defTabSz="914400" rtl="0" eaLnBrk="1" latinLnBrk="0" hangingPunct="1">
                        <a:buFont typeface="Arial" pitchFamily="34" charset="0"/>
                        <a:buAutoNum type="arabicPeriod"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Ценники на товар 14 категории печатаются на желтой бумаге.</a:t>
                      </a:r>
                    </a:p>
                    <a:p>
                      <a:pPr marL="228600" indent="-228600" algn="l" defTabSz="914400" rtl="0" eaLnBrk="1" latinLnBrk="0" hangingPunct="1">
                        <a:buFont typeface="Arial" pitchFamily="34" charset="0"/>
                        <a:buAutoNum type="arabicPeriod"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 остальные ценники печатаются на белой бумаге.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9250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51520" y="1060963"/>
            <a:ext cx="3508497" cy="236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1187624" y="134076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/>
          <p:cNvSpPr/>
          <p:nvPr>
            <p:custDataLst>
              <p:tags r:id="rId8"/>
            </p:custDataLst>
          </p:nvPr>
        </p:nvSpPr>
        <p:spPr>
          <a:xfrm>
            <a:off x="2195736" y="227687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/>
          <p:cNvSpPr/>
          <p:nvPr>
            <p:custDataLst>
              <p:tags r:id="rId9"/>
            </p:custDataLst>
          </p:nvPr>
        </p:nvSpPr>
        <p:spPr>
          <a:xfrm>
            <a:off x="395536" y="126876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0"/>
          <p:cNvSpPr/>
          <p:nvPr>
            <p:custDataLst>
              <p:tags r:id="rId10"/>
            </p:custDataLst>
          </p:nvPr>
        </p:nvSpPr>
        <p:spPr>
          <a:xfrm>
            <a:off x="2123728" y="1772816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>
            <p:custDataLst>
              <p:tags r:id="rId11"/>
            </p:custDataLst>
          </p:nvPr>
        </p:nvSpPr>
        <p:spPr>
          <a:xfrm>
            <a:off x="323528" y="198884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Oval 12"/>
          <p:cNvSpPr/>
          <p:nvPr>
            <p:custDataLst>
              <p:tags r:id="rId12"/>
            </p:custDataLst>
          </p:nvPr>
        </p:nvSpPr>
        <p:spPr>
          <a:xfrm>
            <a:off x="323528" y="263691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6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13"/>
          <p:cNvSpPr/>
          <p:nvPr>
            <p:custDataLst>
              <p:tags r:id="rId13"/>
            </p:custDataLst>
          </p:nvPr>
        </p:nvSpPr>
        <p:spPr>
          <a:xfrm>
            <a:off x="251520" y="299695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14"/>
          <p:cNvSpPr/>
          <p:nvPr>
            <p:custDataLst>
              <p:tags r:id="rId14"/>
            </p:custDataLst>
          </p:nvPr>
        </p:nvSpPr>
        <p:spPr>
          <a:xfrm>
            <a:off x="971600" y="314935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15"/>
          <p:cNvSpPr/>
          <p:nvPr>
            <p:custDataLst>
              <p:tags r:id="rId15"/>
            </p:custDataLst>
          </p:nvPr>
        </p:nvSpPr>
        <p:spPr>
          <a:xfrm>
            <a:off x="1331640" y="299695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6"/>
          <p:cNvSpPr/>
          <p:nvPr>
            <p:custDataLst>
              <p:tags r:id="rId16"/>
            </p:custDataLst>
          </p:nvPr>
        </p:nvSpPr>
        <p:spPr>
          <a:xfrm>
            <a:off x="1619672" y="298329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>
            <p:custDataLst>
              <p:tags r:id="rId17"/>
            </p:custDataLst>
          </p:nvPr>
        </p:nvSpPr>
        <p:spPr>
          <a:xfrm>
            <a:off x="1547664" y="2877820"/>
            <a:ext cx="431377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lnSpc>
                <a:spcPct val="150000"/>
              </a:lnSpc>
            </a:pPr>
            <a:r>
              <a:rPr lang="ru-RU" sz="1200" b="1" dirty="0" smtClean="0"/>
              <a:t>10</a:t>
            </a:r>
          </a:p>
        </p:txBody>
      </p:sp>
      <p:sp>
        <p:nvSpPr>
          <p:cNvPr id="19" name="Oval 18"/>
          <p:cNvSpPr/>
          <p:nvPr>
            <p:custDataLst>
              <p:tags r:id="rId18"/>
            </p:custDataLst>
          </p:nvPr>
        </p:nvSpPr>
        <p:spPr>
          <a:xfrm>
            <a:off x="2124399" y="288639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/>
          <p:cNvSpPr/>
          <p:nvPr>
            <p:custDataLst>
              <p:tags r:id="rId19"/>
            </p:custDataLst>
          </p:nvPr>
        </p:nvSpPr>
        <p:spPr>
          <a:xfrm>
            <a:off x="2052391" y="2780928"/>
            <a:ext cx="431377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lnSpc>
                <a:spcPct val="150000"/>
              </a:lnSpc>
            </a:pPr>
            <a:r>
              <a:rPr lang="ru-RU" sz="1200" b="1" dirty="0" smtClean="0"/>
              <a:t>11</a:t>
            </a:r>
          </a:p>
        </p:txBody>
      </p:sp>
      <p:sp>
        <p:nvSpPr>
          <p:cNvPr id="21" name="Oval 20"/>
          <p:cNvSpPr/>
          <p:nvPr>
            <p:custDataLst>
              <p:tags r:id="rId20"/>
            </p:custDataLst>
          </p:nvPr>
        </p:nvSpPr>
        <p:spPr>
          <a:xfrm>
            <a:off x="2916487" y="209431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/>
          <p:cNvSpPr/>
          <p:nvPr>
            <p:custDataLst>
              <p:tags r:id="rId21"/>
            </p:custDataLst>
          </p:nvPr>
        </p:nvSpPr>
        <p:spPr>
          <a:xfrm>
            <a:off x="2844479" y="1988840"/>
            <a:ext cx="431377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lnSpc>
                <a:spcPct val="150000"/>
              </a:lnSpc>
            </a:pPr>
            <a:r>
              <a:rPr lang="ru-RU" sz="1200" b="1" dirty="0" smtClean="0"/>
              <a:t>12</a:t>
            </a:r>
          </a:p>
        </p:txBody>
      </p:sp>
      <p:sp>
        <p:nvSpPr>
          <p:cNvPr id="25" name="Rectangle 24"/>
          <p:cNvSpPr/>
          <p:nvPr>
            <p:custDataLst>
              <p:tags r:id="rId22"/>
            </p:custDataLst>
          </p:nvPr>
        </p:nvSpPr>
        <p:spPr>
          <a:xfrm>
            <a:off x="2843808" y="1988840"/>
            <a:ext cx="431377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lnSpc>
                <a:spcPct val="150000"/>
              </a:lnSpc>
            </a:pPr>
            <a:r>
              <a:rPr lang="ru-RU" sz="1200" b="1" dirty="0" smtClean="0"/>
              <a:t>12</a:t>
            </a:r>
          </a:p>
        </p:txBody>
      </p:sp>
      <p:sp>
        <p:nvSpPr>
          <p:cNvPr id="27" name="Oval 26"/>
          <p:cNvSpPr/>
          <p:nvPr>
            <p:custDataLst>
              <p:tags r:id="rId23"/>
            </p:custDataLst>
          </p:nvPr>
        </p:nvSpPr>
        <p:spPr>
          <a:xfrm>
            <a:off x="3421214" y="180627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defRPr/>
            </a:pPr>
            <a:endParaRPr lang="ru-RU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/>
          <p:cNvSpPr/>
          <p:nvPr>
            <p:custDataLst>
              <p:tags r:id="rId24"/>
            </p:custDataLst>
          </p:nvPr>
        </p:nvSpPr>
        <p:spPr>
          <a:xfrm>
            <a:off x="3348535" y="1700808"/>
            <a:ext cx="431377" cy="335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3" indent="-119063">
              <a:lnSpc>
                <a:spcPct val="150000"/>
              </a:lnSpc>
            </a:pPr>
            <a:r>
              <a:rPr lang="ru-RU" sz="1200" b="1" dirty="0" smtClean="0"/>
              <a:t>13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35" cstate="print"/>
          <a:srcRect l="18411" t="9859" r="20516" b="14613"/>
          <a:stretch>
            <a:fillRect/>
          </a:stretch>
        </p:blipFill>
        <p:spPr bwMode="auto">
          <a:xfrm>
            <a:off x="251520" y="4091359"/>
            <a:ext cx="1028361" cy="71562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4" name="Oval 33"/>
          <p:cNvSpPr/>
          <p:nvPr>
            <p:custDataLst>
              <p:tags r:id="rId26"/>
            </p:custDataLst>
          </p:nvPr>
        </p:nvSpPr>
        <p:spPr>
          <a:xfrm>
            <a:off x="251520" y="40050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35" cstate="print"/>
          <a:srcRect l="18411" t="9859" r="20516" b="14613"/>
          <a:stretch>
            <a:fillRect/>
          </a:stretch>
        </p:blipFill>
        <p:spPr bwMode="auto">
          <a:xfrm>
            <a:off x="1619672" y="5465255"/>
            <a:ext cx="1028361" cy="71562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0" name="Oval 39"/>
          <p:cNvSpPr/>
          <p:nvPr>
            <p:custDataLst>
              <p:tags r:id="rId28"/>
            </p:custDataLst>
          </p:nvPr>
        </p:nvSpPr>
        <p:spPr>
          <a:xfrm>
            <a:off x="1547664" y="546080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8" name="Picture 4" descr="C:\Users\bova\Documents\Рисунок1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81" y="4078661"/>
            <a:ext cx="1027509" cy="73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Oval 34"/>
          <p:cNvSpPr/>
          <p:nvPr>
            <p:custDataLst>
              <p:tags r:id="rId29"/>
            </p:custDataLst>
          </p:nvPr>
        </p:nvSpPr>
        <p:spPr>
          <a:xfrm>
            <a:off x="1306559" y="40050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Picture 4" descr="C:\Users\bova\Documents\Рисунок1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445224"/>
            <a:ext cx="1027509" cy="73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l 38"/>
          <p:cNvSpPr/>
          <p:nvPr>
            <p:custDataLst>
              <p:tags r:id="rId30"/>
            </p:custDataLst>
          </p:nvPr>
        </p:nvSpPr>
        <p:spPr>
          <a:xfrm>
            <a:off x="323528" y="546080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7" name="Picture 2" descr="C:\Users\bova\Desktop\Ценник 10% на БК.jpg"/>
          <p:cNvPicPr>
            <a:picLocks noChangeAspect="1" noChangeArrowheads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" t="6268" r="2476" b="6151"/>
          <a:stretch/>
        </p:blipFill>
        <p:spPr bwMode="auto">
          <a:xfrm>
            <a:off x="2656119" y="4078660"/>
            <a:ext cx="1095272" cy="7283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Oval 35"/>
          <p:cNvSpPr/>
          <p:nvPr>
            <p:custDataLst>
              <p:tags r:id="rId31"/>
            </p:custDataLst>
          </p:nvPr>
        </p:nvSpPr>
        <p:spPr>
          <a:xfrm>
            <a:off x="2567402" y="40050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8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think-cell Slide" r:id="rId21" imgW="0" imgH="0" progId="TCLayout.ActiveDocument.1">
                  <p:embed/>
                </p:oleObj>
              </mc:Choice>
              <mc:Fallback>
                <p:oleObj name="think-cell Slide" r:id="rId21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Группа 4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763688" y="4877381"/>
            <a:ext cx="720080" cy="504056"/>
            <a:chOff x="2244436" y="2018805"/>
            <a:chExt cx="1199408" cy="957591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2" cstate="print"/>
            <a:srcRect l="25148" t="40213" r="71227" b="53513"/>
            <a:stretch>
              <a:fillRect/>
            </a:stretch>
          </p:blipFill>
          <p:spPr bwMode="auto">
            <a:xfrm flipH="1">
              <a:off x="2244436" y="2018805"/>
              <a:ext cx="1199408" cy="957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1" name="Прямая соединительная линия 40"/>
            <p:cNvCxnSpPr/>
            <p:nvPr/>
          </p:nvCxnSpPr>
          <p:spPr>
            <a:xfrm flipV="1">
              <a:off x="2398328" y="2053742"/>
              <a:ext cx="783740" cy="22709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10. Предпродажная подготовка товара</a:t>
            </a:r>
            <a:br>
              <a:rPr lang="ru-RU" sz="1900" dirty="0" smtClean="0"/>
            </a:br>
            <a:r>
              <a:rPr lang="ru-RU" sz="1900" i="1" dirty="0" smtClean="0"/>
              <a:t>10.1. Ценники (2)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79512" y="1052736"/>
          <a:ext cx="8713664" cy="47670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9310"/>
                <a:gridCol w="1596954"/>
                <a:gridCol w="1591133"/>
                <a:gridCol w="1275235"/>
                <a:gridCol w="2318208"/>
                <a:gridCol w="1152824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Формат ценника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Фото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Использование</a:t>
                      </a:r>
                      <a:endParaRPr lang="en-US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Тип держателя</a:t>
                      </a:r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Правила размещения</a:t>
                      </a:r>
                      <a:endParaRPr lang="en-US" sz="1000" dirty="0"/>
                    </a:p>
                  </a:txBody>
                  <a:tcPr/>
                </a:tc>
              </a:tr>
              <a:tr h="1008112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105х74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baseline="0" dirty="0" smtClean="0">
                          <a:latin typeface="+mn-lt"/>
                        </a:rPr>
                        <a:t> на </a:t>
                      </a:r>
                      <a:r>
                        <a:rPr lang="ru-RU" sz="1000" dirty="0" smtClean="0">
                          <a:latin typeface="+mn-lt"/>
                        </a:rPr>
                        <a:t>полках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baseline="0" dirty="0" smtClean="0">
                          <a:latin typeface="+mn-lt"/>
                        </a:rPr>
                        <a:t> в к</a:t>
                      </a:r>
                      <a:r>
                        <a:rPr lang="ru-RU" sz="1000" dirty="0" smtClean="0">
                          <a:latin typeface="+mn-lt"/>
                        </a:rPr>
                        <a:t>орзинах,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baseline="0" dirty="0" smtClean="0">
                          <a:latin typeface="+mn-lt"/>
                        </a:rPr>
                        <a:t> на к</a:t>
                      </a:r>
                      <a:r>
                        <a:rPr lang="ru-RU" sz="1000" dirty="0" smtClean="0">
                          <a:latin typeface="+mn-lt"/>
                        </a:rPr>
                        <a:t>рючках для сковородок 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1.клипса на полку (преимущественно используемое крепление)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 на край полки; </a:t>
                      </a:r>
                    </a:p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Важно: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креплении на полку используется 2 клипсы, зафиксированные слева и справа центрального ряда рамки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Справа от товара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640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indent="-117475"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клипса в перфорацию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 к перфорированной задней стенке стеллажа, если товар висит не на крючках, а на задней стенке стеллажа, например: кронштейны для ТВ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0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indent="-117475"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клипса-подставка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 на отдельно стоящие товары, например: тумбы для ТВ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4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indent="-117475"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клипса-крючок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н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 металлические корзины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2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клипса-спираль 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 к полкам из ДСП, например в отделе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HiFi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32520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60х40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975" indent="-53975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в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стеклянных витринах, где невозможно разместить ценник105х74;</a:t>
                      </a:r>
                    </a:p>
                    <a:p>
                      <a:pPr marL="53975" indent="-53975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корзинах, глубиной 47 и 57 см.;</a:t>
                      </a:r>
                    </a:p>
                    <a:p>
                      <a:pPr marL="53975" indent="-53975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для товаров, на полке с прайсшиной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прайсшина на полку;</a:t>
                      </a:r>
                    </a:p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прайсшина на корзину;</a:t>
                      </a:r>
                    </a:p>
                    <a:p>
                      <a:pPr defTabSz="892175">
                        <a:buFontTx/>
                        <a:buNone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пластиковый держатель для стеклянной витрины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Справа от товара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6" descr="buklet-oborot2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3" cstate="print"/>
          <a:srcRect l="4317" t="44128" r="89647" b="43060"/>
          <a:stretch>
            <a:fillRect/>
          </a:stretch>
        </p:blipFill>
        <p:spPr bwMode="auto">
          <a:xfrm>
            <a:off x="971601" y="2492895"/>
            <a:ext cx="432047" cy="79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buklet-oborot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4" cstate="print"/>
          <a:srcRect l="4030" t="62633" r="89926" b="24556"/>
          <a:stretch>
            <a:fillRect/>
          </a:stretch>
        </p:blipFill>
        <p:spPr bwMode="auto">
          <a:xfrm>
            <a:off x="1475656" y="2528143"/>
            <a:ext cx="432048" cy="75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buklet-oborot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971600" y="3356991"/>
            <a:ext cx="10801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12"/>
          <p:cNvSpPr/>
          <p:nvPr>
            <p:custDataLst>
              <p:tags r:id="rId10"/>
            </p:custDataLst>
          </p:nvPr>
        </p:nvSpPr>
        <p:spPr>
          <a:xfrm>
            <a:off x="1979712" y="3284983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Picture 8" descr="buklet-oborot2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979712" y="2517750"/>
            <a:ext cx="430663" cy="76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14"/>
          <p:cNvSpPr/>
          <p:nvPr>
            <p:custDataLst>
              <p:tags r:id="rId12"/>
            </p:custDataLst>
          </p:nvPr>
        </p:nvSpPr>
        <p:spPr>
          <a:xfrm>
            <a:off x="2267744" y="2420887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0" descr="buklet-oborot2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971774" y="3933055"/>
            <a:ext cx="107994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>
            <p:custDataLst>
              <p:tags r:id="rId14"/>
            </p:custDataLst>
          </p:nvPr>
        </p:nvSpPr>
        <p:spPr>
          <a:xfrm>
            <a:off x="1979712" y="3861047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Picture 37" descr="2_1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115616" y="5453445"/>
            <a:ext cx="1369672" cy="56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Oval 22"/>
          <p:cNvSpPr/>
          <p:nvPr>
            <p:custDataLst>
              <p:tags r:id="rId16"/>
            </p:custDataLst>
          </p:nvPr>
        </p:nvSpPr>
        <p:spPr>
          <a:xfrm>
            <a:off x="2195736" y="4805373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Oval 23"/>
          <p:cNvSpPr/>
          <p:nvPr>
            <p:custDataLst>
              <p:tags r:id="rId17"/>
            </p:custDataLst>
          </p:nvPr>
        </p:nvSpPr>
        <p:spPr>
          <a:xfrm>
            <a:off x="2267744" y="5453445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0"/>
          <p:cNvSpPr/>
          <p:nvPr>
            <p:custDataLst>
              <p:tags r:id="rId18"/>
            </p:custDataLst>
          </p:nvPr>
        </p:nvSpPr>
        <p:spPr>
          <a:xfrm>
            <a:off x="1763688" y="2420887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/>
          <p:cNvSpPr/>
          <p:nvPr>
            <p:custDataLst>
              <p:tags r:id="rId19"/>
            </p:custDataLst>
          </p:nvPr>
        </p:nvSpPr>
        <p:spPr>
          <a:xfrm>
            <a:off x="1259632" y="2420887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8227" name="Picture 3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1138238" y="1535063"/>
            <a:ext cx="1057275" cy="7418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1043608" y="4797152"/>
            <a:ext cx="720080" cy="50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8542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10. Предпродажная подготовка товара</a:t>
            </a:r>
            <a:br>
              <a:rPr lang="ru-RU" sz="1900" dirty="0" smtClean="0"/>
            </a:br>
            <a:r>
              <a:rPr lang="ru-RU" sz="1900" i="1" dirty="0" smtClean="0"/>
              <a:t>10.1. Ценники (3)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544131"/>
              </p:ext>
            </p:extLst>
          </p:nvPr>
        </p:nvGraphicFramePr>
        <p:xfrm>
          <a:off x="179388" y="1000980"/>
          <a:ext cx="8769516" cy="48168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2088"/>
                <a:gridCol w="1474995"/>
                <a:gridCol w="1629466"/>
                <a:gridCol w="1859037"/>
                <a:gridCol w="1861108"/>
                <a:gridCol w="1152822"/>
              </a:tblGrid>
              <a:tr h="37642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Формат</a:t>
                      </a:r>
                    </a:p>
                    <a:p>
                      <a:pPr algn="ctr"/>
                      <a:r>
                        <a:rPr lang="ru-RU" sz="1000" dirty="0" smtClean="0"/>
                        <a:t>ценника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Фото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Использование</a:t>
                      </a:r>
                      <a:endParaRPr lang="en-US" sz="1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Тип держателя</a:t>
                      </a:r>
                      <a:endParaRPr 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Правила размещения</a:t>
                      </a:r>
                      <a:endParaRPr lang="en-US" sz="1000" dirty="0"/>
                    </a:p>
                  </a:txBody>
                  <a:tcPr anchor="ctr"/>
                </a:tc>
              </a:tr>
              <a:tr h="721483">
                <a:tc rowSpan="4"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А4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Для товаров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в: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торцах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паллетах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корзинах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для выделения товара в общем ряду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indent="-117475"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1.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ножка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 (преимущественно используемый держатель)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Крепится на паллетах и торцах, где устойчивость ценника обеспечивается без магнитной ножки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По центру дверцы холодильника, на высоте 1,5 – 1,8м</a:t>
                      </a:r>
                    </a:p>
                    <a:p>
                      <a:pPr>
                        <a:defRPr/>
                      </a:pPr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32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магнитная ножка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Крепится, когда необходимо зафиксировать ценник выше презентованного товара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9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держатель-лопата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Используется для напольных корзин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57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4. </a:t>
                      </a:r>
                      <a:r>
                        <a:rPr lang="ru-RU" sz="1000" b="0" dirty="0" smtClean="0">
                          <a:latin typeface="+mn-lt"/>
                          <a:cs typeface="Times New Roman" pitchFamily="18" charset="0"/>
                        </a:rPr>
                        <a:t>м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агнитный держатель А4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 ценник А4 к холодильникам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2556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А5 </a:t>
                      </a:r>
                      <a:endParaRPr lang="en-US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Для холодильников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Для товаров в: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торцах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паллетах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корзинах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для выделения товара в общем ряду</a:t>
                      </a:r>
                    </a:p>
                    <a:p>
                      <a:endParaRPr lang="ru-RU" sz="1000" dirty="0" smtClean="0">
                        <a:latin typeface="+mn-lt"/>
                      </a:endParaRP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Используется с подложкой А4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indent="-117475"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1.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ножка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 (преимущественно используемый держатель)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Крепится на паллетах и торцах, где устойчивость ценника обеспечивается без магнитной ножки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algn="l" defTabSz="892175" rtl="0" eaLnBrk="1" latinLnBrk="0" hangingPunct="1"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центру дверцы холодильника, на высоте 1,5 – 1,8м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магнитная ножка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Крепится, когда необходимо зафиксировать ценник выше презентованного товара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000" i="0" dirty="0" smtClean="0">
                          <a:latin typeface="+mn-lt"/>
                          <a:cs typeface="Times New Roman" pitchFamily="18" charset="0"/>
                        </a:rPr>
                        <a:t>держатель-лопата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Используется для напольных корзин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4. </a:t>
                      </a:r>
                      <a:r>
                        <a:rPr lang="ru-RU" sz="1000" b="0" dirty="0" smtClean="0">
                          <a:latin typeface="+mn-lt"/>
                          <a:cs typeface="Times New Roman" pitchFamily="18" charset="0"/>
                        </a:rPr>
                        <a:t>м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агнитный держатель А4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Крепит ценник А4 к холодильникам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1001662" y="2496270"/>
            <a:ext cx="1338090" cy="1152131"/>
            <a:chOff x="1001662" y="2780928"/>
            <a:chExt cx="1338090" cy="1152131"/>
          </a:xfrm>
        </p:grpSpPr>
        <p:pic>
          <p:nvPicPr>
            <p:cNvPr id="8" name="Picture 95" descr="Картинка 155 из 608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1662" y="2852936"/>
              <a:ext cx="762026" cy="271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9" descr="Держатель магнитный"/>
            <p:cNvPicPr>
              <a:picLocks noChangeAspect="1" noChangeArrowheads="1"/>
            </p:cNvPicPr>
            <p:nvPr/>
          </p:nvPicPr>
          <p:blipFill>
            <a:blip r:embed="rId4" cstate="print"/>
            <a:srcRect l="11220" t="8417" r="15895"/>
            <a:stretch>
              <a:fillRect/>
            </a:stretch>
          </p:blipFill>
          <p:spPr bwMode="auto">
            <a:xfrm>
              <a:off x="1043608" y="3215699"/>
              <a:ext cx="360040" cy="700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86" descr="item-fs-040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75656" y="3196439"/>
              <a:ext cx="360040" cy="736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82" descr="магнит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1727684" y="3392999"/>
              <a:ext cx="720081" cy="3600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</p:spPr>
        </p:pic>
        <p:sp>
          <p:nvSpPr>
            <p:cNvPr id="12" name="Oval 11"/>
            <p:cNvSpPr/>
            <p:nvPr/>
          </p:nvSpPr>
          <p:spPr>
            <a:xfrm>
              <a:off x="1619672" y="2780928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15616" y="3124431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619672" y="3124431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123728" y="3140969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778241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9671" y="1457641"/>
            <a:ext cx="653988" cy="9037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9" name="Группа 18"/>
          <p:cNvGrpSpPr/>
          <p:nvPr/>
        </p:nvGrpSpPr>
        <p:grpSpPr>
          <a:xfrm>
            <a:off x="1082055" y="4865659"/>
            <a:ext cx="1338090" cy="1152131"/>
            <a:chOff x="1001662" y="2780928"/>
            <a:chExt cx="1338090" cy="1152131"/>
          </a:xfrm>
        </p:grpSpPr>
        <p:pic>
          <p:nvPicPr>
            <p:cNvPr id="20" name="Picture 95" descr="Картинка 155 из 608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01662" y="2852936"/>
              <a:ext cx="762026" cy="271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59" descr="Держатель магнитный"/>
            <p:cNvPicPr>
              <a:picLocks noChangeAspect="1" noChangeArrowheads="1"/>
            </p:cNvPicPr>
            <p:nvPr/>
          </p:nvPicPr>
          <p:blipFill>
            <a:blip r:embed="rId4" cstate="print"/>
            <a:srcRect l="11220" t="8417" r="15895"/>
            <a:stretch>
              <a:fillRect/>
            </a:stretch>
          </p:blipFill>
          <p:spPr bwMode="auto">
            <a:xfrm>
              <a:off x="1043608" y="3215699"/>
              <a:ext cx="360040" cy="700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86" descr="item-fs-040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75656" y="3196439"/>
              <a:ext cx="360040" cy="736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82" descr="магнит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1727684" y="3392999"/>
              <a:ext cx="720081" cy="3600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</p:spPr>
        </p:pic>
        <p:sp>
          <p:nvSpPr>
            <p:cNvPr id="24" name="Oval 11"/>
            <p:cNvSpPr/>
            <p:nvPr/>
          </p:nvSpPr>
          <p:spPr>
            <a:xfrm>
              <a:off x="1619672" y="2780928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Oval 12"/>
            <p:cNvSpPr/>
            <p:nvPr/>
          </p:nvSpPr>
          <p:spPr>
            <a:xfrm>
              <a:off x="1115616" y="3124431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619672" y="3124431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Oval 14"/>
            <p:cNvSpPr/>
            <p:nvPr/>
          </p:nvSpPr>
          <p:spPr>
            <a:xfrm>
              <a:off x="2123728" y="3140969"/>
              <a:ext cx="216024" cy="2160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9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411289" y="3933797"/>
            <a:ext cx="596900" cy="844550"/>
            <a:chOff x="1299151" y="3985553"/>
            <a:chExt cx="596900" cy="844550"/>
          </a:xfrm>
        </p:grpSpPr>
        <p:pic>
          <p:nvPicPr>
            <p:cNvPr id="28" name="Picture 69" descr="C:\Users\bova\Desktop\44_45_2014\4628_podlozka-20_A4-01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299151" y="3985553"/>
              <a:ext cx="596900" cy="84455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" descr="C:\Users\bova\Desktop\Ценник 20% на БК.jpg"/>
            <p:cNvPicPr>
              <a:picLocks noChangeAspect="1" noChangeArrowheads="1"/>
            </p:cNvPicPr>
            <p:nvPr/>
          </p:nvPicPr>
          <p:blipFill rotWithShape="1">
            <a:blip r:embed="rId9"/>
            <a:srcRect l="3656" t="8317" r="3304" b="4903"/>
            <a:stretch/>
          </p:blipFill>
          <p:spPr bwMode="auto">
            <a:xfrm>
              <a:off x="1299151" y="4407827"/>
              <a:ext cx="596900" cy="42227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020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10. Предпродажная подготовка товара</a:t>
            </a:r>
            <a:br>
              <a:rPr lang="ru-RU" sz="1900" dirty="0" smtClean="0"/>
            </a:br>
            <a:r>
              <a:rPr lang="ru-RU" sz="1900" i="1" dirty="0" smtClean="0"/>
              <a:t>10.1. Ценники (4)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23980"/>
              </p:ext>
            </p:extLst>
          </p:nvPr>
        </p:nvGraphicFramePr>
        <p:xfrm>
          <a:off x="179512" y="1079769"/>
          <a:ext cx="8713663" cy="43566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9310"/>
                <a:gridCol w="2029002"/>
                <a:gridCol w="1800200"/>
                <a:gridCol w="2972048"/>
                <a:gridCol w="1133103"/>
              </a:tblGrid>
              <a:tr h="40360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Формат ценника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Фото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Использование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Тип держателя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Правила размещения</a:t>
                      </a:r>
                      <a:endParaRPr lang="en-US" sz="1000" dirty="0"/>
                    </a:p>
                  </a:txBody>
                  <a:tcPr/>
                </a:tc>
              </a:tr>
              <a:tr h="194562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27х33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товаров,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крючках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Клипса на крючок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Ценник вставляется в клипсу,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клипса защелкивается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4922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60х40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дисков с записью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Клеится </a:t>
                      </a:r>
                    </a:p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товар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1829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Информационные таблички*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1" defTabSz="892175"/>
                      <a:r>
                        <a:rPr lang="ru-RU" sz="1000" dirty="0" smtClean="0">
                          <a:latin typeface="+mn-lt"/>
                        </a:rPr>
                        <a:t>1. Информационная таблица </a:t>
                      </a:r>
                      <a:r>
                        <a:rPr lang="en-US" sz="1000" b="1" dirty="0" smtClean="0">
                          <a:latin typeface="+mn-lt"/>
                        </a:rPr>
                        <a:t>“</a:t>
                      </a:r>
                      <a:r>
                        <a:rPr lang="ru-RU" sz="1000" b="1" dirty="0" smtClean="0">
                          <a:latin typeface="+mn-lt"/>
                        </a:rPr>
                        <a:t>Извините, ценник находится на оформлении…</a:t>
                      </a:r>
                      <a:r>
                        <a:rPr lang="en-US" sz="1000" b="1" dirty="0" smtClean="0">
                          <a:latin typeface="+mn-lt"/>
                        </a:rPr>
                        <a:t>”</a:t>
                      </a:r>
                      <a:r>
                        <a:rPr lang="ru-RU" sz="1000" b="1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используется, если цена на новый товар не установлена в </a:t>
                      </a:r>
                      <a:r>
                        <a:rPr lang="en-US" sz="1000" dirty="0" smtClean="0">
                          <a:latin typeface="+mn-lt"/>
                        </a:rPr>
                        <a:t>Trade Service.</a:t>
                      </a:r>
                      <a:r>
                        <a:rPr lang="ru-RU" sz="1000" dirty="0" smtClean="0">
                          <a:latin typeface="+mn-lt"/>
                        </a:rPr>
                        <a:t> </a:t>
                      </a:r>
                    </a:p>
                    <a:p>
                      <a:pPr marL="0" lvl="1" defTabSz="892175"/>
                      <a:r>
                        <a:rPr lang="ru-RU" sz="1000" baseline="0" dirty="0" smtClean="0">
                          <a:latin typeface="+mn-lt"/>
                        </a:rPr>
                        <a:t>2. Информационная таблица -  </a:t>
                      </a:r>
                      <a:r>
                        <a:rPr lang="en-US" sz="1000" dirty="0" smtClean="0">
                          <a:latin typeface="+mn-lt"/>
                        </a:rPr>
                        <a:t>“</a:t>
                      </a:r>
                      <a:r>
                        <a:rPr lang="ru-RU" sz="1000" b="1" dirty="0" smtClean="0">
                          <a:latin typeface="+mn-lt"/>
                        </a:rPr>
                        <a:t>Товар продан, отложен на доставку</a:t>
                      </a:r>
                      <a:r>
                        <a:rPr lang="ru-RU" sz="1000" dirty="0" smtClean="0">
                          <a:latin typeface="+mn-lt"/>
                        </a:rPr>
                        <a:t>…</a:t>
                      </a:r>
                      <a:r>
                        <a:rPr lang="en-US" sz="1000" dirty="0" smtClean="0">
                          <a:latin typeface="+mn-lt"/>
                        </a:rPr>
                        <a:t>”</a:t>
                      </a:r>
                      <a:endParaRPr lang="ru-RU" sz="1000" dirty="0" smtClean="0">
                        <a:latin typeface="+mn-lt"/>
                      </a:endParaRPr>
                    </a:p>
                    <a:p>
                      <a:pPr marL="0" lvl="1" defTabSz="892175"/>
                      <a:r>
                        <a:rPr lang="ru-RU" sz="1000" dirty="0" smtClean="0">
                          <a:latin typeface="+mn-lt"/>
                        </a:rPr>
                        <a:t>Выставляется до конца рабочего дня, до упаковки и перемещения товара на склад и используется:</a:t>
                      </a:r>
                    </a:p>
                    <a:p>
                      <a:pPr marL="0" lvl="1" defTabSz="892175"/>
                      <a:r>
                        <a:rPr lang="ru-RU" sz="1000" dirty="0" smtClean="0">
                          <a:latin typeface="+mn-lt"/>
                        </a:rPr>
                        <a:t>а) на крупногабаритный товар при оформлении демообразца на доставку</a:t>
                      </a:r>
                    </a:p>
                    <a:p>
                      <a:pPr marL="0" lvl="1" defTabSz="892175"/>
                      <a:r>
                        <a:rPr lang="ru-RU" sz="1000" dirty="0" smtClean="0">
                          <a:latin typeface="+mn-lt"/>
                        </a:rPr>
                        <a:t>б) при выписке демообразца по безналичному расчету</a:t>
                      </a:r>
                      <a:endParaRPr lang="ru-RU" sz="1200" dirty="0">
                        <a:latin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Вставляется в ценник, чтобы не перекрывать сам ценник  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58045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9" descr="buklet-oborot2"/>
          <p:cNvPicPr>
            <a:picLocks noChangeAspect="1" noChangeArrowheads="1"/>
          </p:cNvPicPr>
          <p:nvPr/>
        </p:nvPicPr>
        <p:blipFill>
          <a:blip r:embed="rId3" cstate="print"/>
          <a:srcRect l="53029" t="44484" r="38551" b="42705"/>
          <a:stretch>
            <a:fillRect/>
          </a:stretch>
        </p:blipFill>
        <p:spPr bwMode="auto">
          <a:xfrm>
            <a:off x="1708324" y="1556792"/>
            <a:ext cx="487412" cy="8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7" descr="buklet-oboro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0369" y="1556793"/>
            <a:ext cx="49143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5" cstate="print"/>
          <a:srcRect l="39822" t="14964" r="43678" b="44717"/>
          <a:stretch>
            <a:fillRect/>
          </a:stretch>
        </p:blipFill>
        <p:spPr bwMode="auto">
          <a:xfrm>
            <a:off x="1259632" y="4437112"/>
            <a:ext cx="576064" cy="87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34"/>
          <p:cNvSpPr txBox="1">
            <a:spLocks noChangeArrowheads="1"/>
          </p:cNvSpPr>
          <p:nvPr/>
        </p:nvSpPr>
        <p:spPr bwMode="auto">
          <a:xfrm>
            <a:off x="179388" y="5733256"/>
            <a:ext cx="861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 i="1" dirty="0" smtClean="0"/>
              <a:t>* Информационные таблицы, печатаются </a:t>
            </a:r>
            <a:r>
              <a:rPr lang="en-US" sz="1100" b="1" i="1" dirty="0" smtClean="0"/>
              <a:t> </a:t>
            </a:r>
            <a:r>
              <a:rPr lang="ru-RU" sz="1100" b="1" i="1" dirty="0" smtClean="0"/>
              <a:t>на белой бумаге из системы </a:t>
            </a:r>
            <a:r>
              <a:rPr lang="en-US" sz="1100" b="1" i="1" dirty="0" smtClean="0"/>
              <a:t>TradeService</a:t>
            </a:r>
            <a:r>
              <a:rPr lang="ru-RU" sz="1100" b="1" i="1" dirty="0" smtClean="0"/>
              <a:t>: Утилиты/Печать/Печать ценников/Печать информационных табличек - далее выбираем нужную</a:t>
            </a:r>
            <a:r>
              <a:rPr lang="en-US" sz="1100" b="1" i="1" dirty="0" smtClean="0"/>
              <a:t> </a:t>
            </a:r>
            <a:r>
              <a:rPr lang="ru-RU" sz="1100" b="1" i="1" dirty="0" smtClean="0"/>
              <a:t> </a:t>
            </a:r>
            <a:endParaRPr lang="en-US" sz="1100" b="1" i="1" dirty="0"/>
          </a:p>
        </p:txBody>
      </p:sp>
      <p:sp>
        <p:nvSpPr>
          <p:cNvPr id="16" name="Oval 15"/>
          <p:cNvSpPr/>
          <p:nvPr/>
        </p:nvSpPr>
        <p:spPr>
          <a:xfrm>
            <a:off x="2123728" y="155679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4437112"/>
            <a:ext cx="1057275" cy="8640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02818" name="Picture 2" descr="C:\Users\bova\Desktop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17" y="3457586"/>
            <a:ext cx="1165225" cy="77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1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10. Предпродажная подготовка товара</a:t>
            </a:r>
            <a:br>
              <a:rPr lang="ru-RU" sz="1900" dirty="0" smtClean="0"/>
            </a:br>
            <a:r>
              <a:rPr lang="ru-RU" sz="1900" i="1" dirty="0" smtClean="0"/>
              <a:t>10.2. Подложки для ценников (1)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237310"/>
              </p:ext>
            </p:extLst>
          </p:nvPr>
        </p:nvGraphicFramePr>
        <p:xfrm>
          <a:off x="179387" y="1064836"/>
          <a:ext cx="8713663" cy="48424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9271"/>
                <a:gridCol w="2266969"/>
                <a:gridCol w="2550340"/>
                <a:gridCol w="3117083"/>
              </a:tblGrid>
              <a:tr h="43204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Размер ценника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Фото</a:t>
                      </a:r>
                    </a:p>
                    <a:p>
                      <a:pPr algn="ctr"/>
                      <a:r>
                        <a:rPr lang="ru-RU" sz="1000" dirty="0" smtClean="0"/>
                        <a:t>Подложки (защитной слюды)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Использование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Необходимо</a:t>
                      </a:r>
                      <a:r>
                        <a:rPr lang="ru-RU" sz="1000" baseline="0" dirty="0" smtClean="0"/>
                        <a:t> запомнить</a:t>
                      </a:r>
                      <a:endParaRPr lang="en-US" sz="1000" dirty="0"/>
                    </a:p>
                  </a:txBody>
                  <a:tcPr/>
                </a:tc>
              </a:tr>
              <a:tr h="11971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А5  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ценника А5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Подложка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А4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всех типов ценников</a:t>
                      </a:r>
                      <a:endParaRPr lang="en-US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Защитная слюда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85798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105х74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60Х40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всех типов ценников, кроме «Уценки»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defTabSz="892175"/>
                      <a:endParaRPr lang="ru-RU" sz="1200" dirty="0"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Защитная слюда</a:t>
                      </a:r>
                    </a:p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1971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А4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105х74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60Х40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Информационные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таблички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defTabSz="892175"/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Использовать стандартные подложки для информационных табличек всех размеров</a:t>
                      </a:r>
                      <a:endParaRPr lang="ru-RU" sz="1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Защитная слюда</a:t>
                      </a:r>
                    </a:p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25"/>
          <p:cNvGrpSpPr>
            <a:grpSpLocks/>
          </p:cNvGrpSpPr>
          <p:nvPr/>
        </p:nvGrpSpPr>
        <p:grpSpPr bwMode="auto">
          <a:xfrm>
            <a:off x="1043608" y="2780928"/>
            <a:ext cx="576063" cy="936104"/>
            <a:chOff x="4678878" y="1223159"/>
            <a:chExt cx="3443844" cy="4453246"/>
          </a:xfrm>
        </p:grpSpPr>
        <p:pic>
          <p:nvPicPr>
            <p:cNvPr id="33" name="Picture 49"/>
            <p:cNvPicPr>
              <a:picLocks noChangeAspect="1" noChangeArrowheads="1"/>
            </p:cNvPicPr>
            <p:nvPr/>
          </p:nvPicPr>
          <p:blipFill>
            <a:blip r:embed="rId2" cstate="print"/>
            <a:srcRect l="1639"/>
            <a:stretch>
              <a:fillRect/>
            </a:stretch>
          </p:blipFill>
          <p:spPr bwMode="auto">
            <a:xfrm>
              <a:off x="4678878" y="1223159"/>
              <a:ext cx="3443844" cy="4453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Rectangle 50"/>
            <p:cNvSpPr>
              <a:spLocks noChangeArrowheads="1"/>
            </p:cNvSpPr>
            <p:nvPr/>
          </p:nvSpPr>
          <p:spPr bwMode="auto">
            <a:xfrm>
              <a:off x="4840308" y="1859337"/>
              <a:ext cx="3063587" cy="36491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35" name="Picture 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933056"/>
            <a:ext cx="76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6540" y="3924044"/>
            <a:ext cx="785818" cy="5538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3792" y="2786058"/>
            <a:ext cx="642942" cy="928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0594" y="4789520"/>
            <a:ext cx="785818" cy="5538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" name="Picture 69" descr="C:\Users\bova\Desktop\44_45_2014\4628_podlozka-20_A4-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8190" y="1630542"/>
            <a:ext cx="638543" cy="90347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82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11. Оформление торгового зала</a:t>
            </a:r>
            <a:br>
              <a:rPr lang="ru-RU" sz="1900" dirty="0" smtClean="0"/>
            </a:br>
            <a:r>
              <a:rPr lang="ru-RU" sz="1900" i="1" dirty="0" smtClean="0"/>
              <a:t>11.1. </a:t>
            </a:r>
            <a:r>
              <a:rPr lang="en-US" sz="1900" i="1" dirty="0" smtClean="0"/>
              <a:t>POS</a:t>
            </a:r>
            <a:r>
              <a:rPr lang="ru-RU" sz="1900" i="1" dirty="0" smtClean="0"/>
              <a:t>-материалы для оформления федеральной акции (1)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512" y="980729"/>
          <a:ext cx="8713663" cy="500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1003"/>
                <a:gridCol w="1664889"/>
                <a:gridCol w="1664889"/>
                <a:gridCol w="1221827"/>
                <a:gridCol w="3241055"/>
              </a:tblGrid>
              <a:tr h="21602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Тип</a:t>
                      </a:r>
                      <a:endParaRPr lang="en-US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Фото</a:t>
                      </a:r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Использование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68327">
                <a:tc rowSpan="3"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Плакат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А1</a:t>
                      </a:r>
                    </a:p>
                    <a:p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под потолок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892175"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между плакатам:</a:t>
                      </a:r>
                    </a:p>
                    <a:p>
                      <a:pPr marL="117475" indent="-117475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главной улице –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м</a:t>
                      </a:r>
                    </a:p>
                    <a:p>
                      <a:pPr marL="117475" indent="-117475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второстепенных проходах -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 м</a:t>
                      </a:r>
                    </a:p>
                    <a:p>
                      <a:pPr marL="117475" indent="-117475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от нижнего края до пола –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 метра</a:t>
                      </a:r>
                    </a:p>
                    <a:p>
                      <a:pPr marL="0" indent="0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 плакаты должны находиться перед лампой, сторона, обращенная к покупателю, по ходу движения на главной улице от входа должна быть подсвечена</a:t>
                      </a:r>
                    </a:p>
                  </a:txBody>
                  <a:tcPr/>
                </a:tc>
              </a:tr>
              <a:tr h="7497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Крепление плакатов:</a:t>
                      </a:r>
                    </a:p>
                    <a:p>
                      <a:pPr algn="l"/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Крепится при помощи лески и канцелярских зажимов. Леска натягивается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 углом 45 градусов</a:t>
                      </a:r>
                    </a:p>
                    <a:p>
                      <a:pPr marL="0" indent="0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магазинах с низким потолком, плакаты крепятся под потолок, без лески</a:t>
                      </a:r>
                    </a:p>
                    <a:p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240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892175">
                        <a:buFont typeface="Arial" pitchFamily="34" charset="0"/>
                        <a:buNone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Двусторонний плакат:</a:t>
                      </a:r>
                    </a:p>
                    <a:p>
                      <a:pPr algn="l"/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наличии двух сторон , плакаты должны чередоваться по ходу движения покупателей, например: первый плакат – «Сторона А желтая» , второй плакат - «Сторона В зеленая»</a:t>
                      </a:r>
                    </a:p>
                    <a:p>
                      <a:endParaRPr lang="en-US" sz="900" dirty="0"/>
                    </a:p>
                  </a:txBody>
                  <a:tcPr/>
                </a:tc>
              </a:tr>
              <a:tr h="216024">
                <a:tc rowSpan="2">
                  <a:txBody>
                    <a:bodyPr/>
                    <a:lstStyle/>
                    <a:p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Плакат А1 в штендере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Уличный штендер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Внутренний штендер</a:t>
                      </a:r>
                      <a:endParaRPr lang="en-US" sz="1000" b="1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117475" indent="-117475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мещаются в уличном/внутреннем штендере, с двух сторон. </a:t>
                      </a:r>
                    </a:p>
                    <a:p>
                      <a:pPr marL="117475" indent="-117475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Штендер устанавливается перед входом или рядом со входом в магазин</a:t>
                      </a:r>
                    </a:p>
                    <a:p>
                      <a:pPr marL="117475" indent="-117475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Штендер не должен примыкать к стене или к двери здания</a:t>
                      </a:r>
                    </a:p>
                    <a:p>
                      <a:pPr marL="117475" indent="-117475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возможности ,  штендер   нужно размещать так, чтобы плакаты А1 просматривались и с одной и с другой стороны </a:t>
                      </a:r>
                    </a:p>
                    <a:p>
                      <a:pPr marL="117475" indent="-117475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Если необходимо разместить 2 разных плаката А1 в штендере, то плакат с наиболее актуальной информацией размещается со стороны наибольшего потока покупателей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628800"/>
            <a:ext cx="15121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628800"/>
            <a:ext cx="15121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096790" y="1196752"/>
            <a:ext cx="1675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i="1" dirty="0" smtClean="0"/>
              <a:t>Старые магазины </a:t>
            </a:r>
          </a:p>
          <a:p>
            <a:pPr algn="ctr"/>
            <a:r>
              <a:rPr lang="ru-RU" sz="1200" b="1" i="1" dirty="0" smtClean="0"/>
              <a:t>А1</a:t>
            </a:r>
            <a:endParaRPr lang="en-US" sz="1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796255" y="1196752"/>
            <a:ext cx="1590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i="1" dirty="0" smtClean="0"/>
              <a:t>Новые  магазины </a:t>
            </a:r>
          </a:p>
          <a:p>
            <a:pPr algn="ctr"/>
            <a:r>
              <a:rPr lang="ru-RU" sz="1200" b="1" i="1" dirty="0" smtClean="0"/>
              <a:t>Флаги</a:t>
            </a:r>
            <a:endParaRPr lang="en-US" sz="1200" b="1" i="1" dirty="0"/>
          </a:p>
        </p:txBody>
      </p:sp>
      <p:pic>
        <p:nvPicPr>
          <p:cNvPr id="805890" name="Picture 2" descr="C:\Users\bova\Documents\Штендер рассрочка 1.1 .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336" y="4692768"/>
            <a:ext cx="1061409" cy="141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5891" name="Picture 3" descr="C:\Users\bova\Documents\Штендер наружный  1.1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1" t="30486" r="28914" b="30486"/>
          <a:stretch/>
        </p:blipFill>
        <p:spPr bwMode="auto">
          <a:xfrm>
            <a:off x="1447689" y="4692768"/>
            <a:ext cx="992038" cy="136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3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11. Оформление торгового зала </a:t>
            </a:r>
            <a:br>
              <a:rPr lang="ru-RU" sz="1900" dirty="0" smtClean="0"/>
            </a:br>
            <a:r>
              <a:rPr lang="ru-RU" sz="1900" i="1" dirty="0" smtClean="0"/>
              <a:t>11.1. </a:t>
            </a:r>
            <a:r>
              <a:rPr lang="en-US" sz="1900" i="1" dirty="0" smtClean="0"/>
              <a:t>POS</a:t>
            </a:r>
            <a:r>
              <a:rPr lang="ru-RU" sz="1900" i="1" dirty="0" smtClean="0"/>
              <a:t>-материалы  для оформления федеральной акции (2)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467908"/>
              </p:ext>
            </p:extLst>
          </p:nvPr>
        </p:nvGraphicFramePr>
        <p:xfrm>
          <a:off x="179513" y="1008112"/>
          <a:ext cx="8713661" cy="50711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3865"/>
                <a:gridCol w="2334699"/>
                <a:gridCol w="1663168"/>
                <a:gridCol w="2751929"/>
              </a:tblGrid>
              <a:tr h="2282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Листовки А3, А4</a:t>
                      </a:r>
                      <a:endParaRPr lang="en-US" sz="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</a:rPr>
                        <a:t>Использование</a:t>
                      </a:r>
                      <a:endParaRPr lang="en-US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Акционный бейдж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</a:t>
                      </a:r>
                      <a:endParaRPr lang="en-US" sz="900" dirty="0"/>
                    </a:p>
                  </a:txBody>
                  <a:tcPr/>
                </a:tc>
              </a:tr>
              <a:tr h="12306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всех  торцах, примыкающих к главной улице  по одной  листовке А3</a:t>
                      </a:r>
                    </a:p>
                    <a:p>
                      <a:pPr marL="0" indent="0" defTabSz="892175">
                        <a:buFont typeface="Wingdings" pitchFamily="2" charset="2"/>
                        <a:buNone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торцах  листовки размещаются в центре, лицевой стороной к покупателям по ходу движения основного потока</a:t>
                      </a:r>
                    </a:p>
                    <a:p>
                      <a:pPr marL="0" indent="0" defTabSz="892175">
                        <a:buFont typeface="Wingdings" pitchFamily="2" charset="2"/>
                        <a:buNone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одном держателе 2 листовки «спина к спине»</a:t>
                      </a:r>
                      <a:endParaRPr lang="ru-RU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 defTabSz="892175">
                        <a:buFont typeface="Arial" pitchFamily="34" charset="0"/>
                        <a:buChar char="•"/>
                        <a:defRPr/>
                      </a:pPr>
                      <a:endParaRPr lang="ru-RU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Используется всеми сотрудниками магазина в период проведения акции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endParaRPr lang="ru-RU" sz="9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поле бейжда «имя», вручную заносится имя сотрудника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indent="-119063" defTabSz="892175">
                        <a:buFont typeface="Arial" pitchFamily="34" charset="0"/>
                        <a:buChar char="•"/>
                        <a:defRPr/>
                      </a:pPr>
                      <a:endParaRPr lang="ru-RU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800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Вставки в ценник и защитная слюда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Оформление акционного товара. Список товара доступен на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RA_list</a:t>
                      </a:r>
                      <a:endParaRPr lang="ru-RU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Используются вставки в ценники форматов 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А4 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105х74</a:t>
                      </a:r>
                      <a:endParaRPr lang="ru-RU" sz="9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Шаблоны ценников закачиваются в TS, каждому формату ценника присваивается свой типоразмер</a:t>
                      </a:r>
                      <a:endParaRPr lang="ru-RU" sz="9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Для информации об участии товара в акции, в ценнике распечатывается атрибут с названием акции</a:t>
                      </a:r>
                      <a:endParaRPr lang="en-US" sz="900" kern="1200" baseline="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Для защиты  вставок в ценник формата 105х110 и А4, используется  защитная слюда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Мобильный стенд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19063" marR="0" indent="-119063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Размещается в ТК,</a:t>
                      </a:r>
                      <a:r>
                        <a:rPr lang="ru-RU" sz="9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при наличии оборудования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19063" indent="-119063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Размещается так, чтобы информация  была видна посетителям</a:t>
                      </a:r>
                    </a:p>
                    <a:p>
                      <a:pPr marL="119063" indent="-119063" defTabSz="892175">
                        <a:buFont typeface="Arial" pitchFamily="34" charset="0"/>
                        <a:buChar char="•"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Стенд не должны перекрывать никакие предметы</a:t>
                      </a:r>
                      <a:endParaRPr lang="ru-RU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89897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20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Скрин-сейверы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Транслируется на всех мониторах ноутбуках  и телевизорах в зале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Аудиоролики транслируются по громкой связи магазина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Информация по аудио-видео роликам и скринсейверу предоставляется магазинам еженедельно(в исключительных случаях один раз в две недели)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Ответственные за предоставление роликов -менеджеры ЦО, отдела маркетинга</a:t>
                      </a:r>
                      <a:endParaRPr lang="ru-RU" sz="900" kern="1200" baseline="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Стойка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газетой</a:t>
                      </a: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dirty="0" smtClean="0"/>
                        <a:t>В магазинах старого формата</a:t>
                      </a:r>
                      <a:r>
                        <a:rPr lang="ru-RU" sz="900" baseline="0" dirty="0" smtClean="0"/>
                        <a:t> - </a:t>
                      </a:r>
                      <a:r>
                        <a:rPr lang="ru-RU" sz="900" dirty="0" smtClean="0"/>
                        <a:t> на входе в магазин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00" dirty="0" smtClean="0"/>
                        <a:t>В магазинах нового формата - на тотемах в </a:t>
                      </a:r>
                      <a:r>
                        <a:rPr lang="en-US" sz="900" dirty="0" smtClean="0"/>
                        <a:t>WOW </a:t>
                      </a:r>
                      <a:r>
                        <a:rPr lang="ru-RU" sz="900" dirty="0" smtClean="0"/>
                        <a:t>и</a:t>
                      </a:r>
                      <a:r>
                        <a:rPr lang="ru-RU" sz="900" baseline="0" dirty="0" smtClean="0"/>
                        <a:t> </a:t>
                      </a:r>
                      <a:r>
                        <a:rPr lang="en-US" sz="900" baseline="0" dirty="0" smtClean="0"/>
                        <a:t>LIVE</a:t>
                      </a:r>
                      <a:r>
                        <a:rPr lang="ru-RU" sz="900" baseline="0" dirty="0" smtClean="0"/>
                        <a:t> – зонах.</a:t>
                      </a:r>
                      <a:endParaRPr lang="en-US" sz="900" dirty="0"/>
                    </a:p>
                  </a:txBody>
                  <a:tcPr/>
                </a:tc>
              </a:tr>
              <a:tr h="1435263"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ru-RU" sz="900" dirty="0" smtClean="0"/>
                    </a:p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57390"/>
            <a:ext cx="1728192" cy="109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Documents and Settings\bova\Desktop\ФА\tyu.JPG"/>
          <p:cNvPicPr>
            <a:picLocks noChangeAspect="1" noChangeArrowheads="1"/>
          </p:cNvPicPr>
          <p:nvPr/>
        </p:nvPicPr>
        <p:blipFill rotWithShape="1">
          <a:blip r:embed="rId4" cstate="print"/>
          <a:srcRect l="22372" t="2536" r="26375"/>
          <a:stretch/>
        </p:blipFill>
        <p:spPr bwMode="auto">
          <a:xfrm>
            <a:off x="4542816" y="4789659"/>
            <a:ext cx="775918" cy="1106644"/>
          </a:xfrm>
          <a:prstGeom prst="rect">
            <a:avLst/>
          </a:prstGeom>
          <a:noFill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46" y="2911889"/>
            <a:ext cx="742183" cy="7764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2ea8e146-642a-40b0-b360-7dfb380e618a" descr="16C52770-47B8-47EA-8562-646F1D56BAF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294" y="3788877"/>
            <a:ext cx="1034829" cy="49332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f46c5e48-ac7f-40a5-8278-5beb7eca5d5e" descr="4BB6CE7E-121C-4249-94A2-271955715C6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5" t="6197" r="33987" b="13171"/>
          <a:stretch>
            <a:fillRect/>
          </a:stretch>
        </p:blipFill>
        <p:spPr bwMode="auto">
          <a:xfrm>
            <a:off x="4910544" y="2950980"/>
            <a:ext cx="73183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G:\ftp\Merchandising\ФОТООТЧЕТЫ\ЕЖЕНЕДЕЛЬНЫЙ_23_НЕДЕЛR_2013\МСК1\А545\1.1 (1).JP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6" t="26224"/>
          <a:stretch>
            <a:fillRect/>
          </a:stretch>
        </p:blipFill>
        <p:spPr bwMode="auto">
          <a:xfrm>
            <a:off x="5399597" y="4789659"/>
            <a:ext cx="70802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6914" name="Picture 2" descr="G:\ftp\Merchandising\ФОТООТЧЕТЫ\ЕЖЕМЕСRЧНЫЙ_АПРЕЛЬ_2014\МСК1\А201+\ЧернаR техника\DSCN006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2" t="11619" r="10036" b="13660"/>
          <a:stretch/>
        </p:blipFill>
        <p:spPr bwMode="auto">
          <a:xfrm>
            <a:off x="565838" y="4666891"/>
            <a:ext cx="1243570" cy="130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Documents and Settings\bova\Desktop\08112012(001).jpg"/>
          <p:cNvPicPr>
            <a:picLocks noChangeAspect="1" noChangeArrowheads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5" r="14077"/>
          <a:stretch/>
        </p:blipFill>
        <p:spPr bwMode="auto">
          <a:xfrm>
            <a:off x="1228061" y="2911888"/>
            <a:ext cx="636865" cy="77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5890" name="Picture 2" descr="Badge-01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320" y="1480383"/>
            <a:ext cx="1477832" cy="82286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49796" y="1764698"/>
            <a:ext cx="1021264" cy="55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Андрей  Носков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продавец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9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11. Оформление торгового зала </a:t>
            </a:r>
            <a:br>
              <a:rPr lang="ru-RU" sz="1900" dirty="0" smtClean="0"/>
            </a:br>
            <a:r>
              <a:rPr lang="ru-RU" sz="1900" i="1" dirty="0" smtClean="0"/>
              <a:t>11.2. </a:t>
            </a:r>
            <a:r>
              <a:rPr lang="en-US" sz="1900" i="1" dirty="0" smtClean="0"/>
              <a:t>POS</a:t>
            </a:r>
            <a:r>
              <a:rPr lang="ru-RU" sz="1900" i="1" dirty="0" smtClean="0"/>
              <a:t>-материалы  для оформления рекламных позиций (газета)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pSp>
        <p:nvGrpSpPr>
          <p:cNvPr id="15" name="Группа 25"/>
          <p:cNvGrpSpPr>
            <a:grpSpLocks/>
          </p:cNvGrpSpPr>
          <p:nvPr/>
        </p:nvGrpSpPr>
        <p:grpSpPr bwMode="auto">
          <a:xfrm>
            <a:off x="2350246" y="1176241"/>
            <a:ext cx="1419225" cy="2230438"/>
            <a:chOff x="4572000" y="1281809"/>
            <a:chExt cx="1583267" cy="2553591"/>
          </a:xfrm>
        </p:grpSpPr>
        <p:pic>
          <p:nvPicPr>
            <p:cNvPr id="18" name="Picture 8" descr="C:\Users\bova\Desktop\IMG_085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497" b="22295"/>
            <a:stretch>
              <a:fillRect/>
            </a:stretch>
          </p:blipFill>
          <p:spPr bwMode="auto">
            <a:xfrm>
              <a:off x="4572000" y="1281809"/>
              <a:ext cx="1583267" cy="2553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4658778" y="1854323"/>
              <a:ext cx="626931" cy="5761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2" name="Picture 2" descr="C:\Users\bova\Desktop\3471 варианты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4" t="2237" r="70467" b="76974"/>
            <a:stretch>
              <a:fillRect/>
            </a:stretch>
          </p:blipFill>
          <p:spPr bwMode="auto">
            <a:xfrm>
              <a:off x="4817910" y="2058640"/>
              <a:ext cx="308652" cy="169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Группа 1"/>
          <p:cNvGrpSpPr>
            <a:grpSpLocks/>
          </p:cNvGrpSpPr>
          <p:nvPr/>
        </p:nvGrpSpPr>
        <p:grpSpPr bwMode="auto">
          <a:xfrm>
            <a:off x="222996" y="1161954"/>
            <a:ext cx="1898650" cy="1390650"/>
            <a:chOff x="1518818" y="4695964"/>
            <a:chExt cx="1897242" cy="1390855"/>
          </a:xfrm>
        </p:grpSpPr>
        <p:grpSp>
          <p:nvGrpSpPr>
            <p:cNvPr id="24" name="Группа 21"/>
            <p:cNvGrpSpPr>
              <a:grpSpLocks/>
            </p:cNvGrpSpPr>
            <p:nvPr/>
          </p:nvGrpSpPr>
          <p:grpSpPr bwMode="auto">
            <a:xfrm>
              <a:off x="1518818" y="4695964"/>
              <a:ext cx="1897242" cy="1390855"/>
              <a:chOff x="4572000" y="4005064"/>
              <a:chExt cx="2368281" cy="1769534"/>
            </a:xfrm>
          </p:grpSpPr>
          <p:pic>
            <p:nvPicPr>
              <p:cNvPr id="27" name="Picture 10" descr="C:\Users\bova\Desktop\4.2.1.1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67" t="41299" r="36629" b="28323"/>
              <a:stretch>
                <a:fillRect/>
              </a:stretch>
            </p:blipFill>
            <p:spPr bwMode="auto">
              <a:xfrm>
                <a:off x="4572000" y="4005064"/>
                <a:ext cx="2368281" cy="17695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" descr="C:\Users\bova\Desktop\3471 варианты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69" t="81313" r="78342" b="1308"/>
              <a:stretch>
                <a:fillRect/>
              </a:stretch>
            </p:blipFill>
            <p:spPr bwMode="auto">
              <a:xfrm>
                <a:off x="5652120" y="5245113"/>
                <a:ext cx="359702" cy="303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Oval 32"/>
            <p:cNvSpPr/>
            <p:nvPr/>
          </p:nvSpPr>
          <p:spPr bwMode="auto">
            <a:xfrm>
              <a:off x="3097209" y="4732481"/>
              <a:ext cx="318851" cy="29690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63"/>
            <p:cNvSpPr txBox="1">
              <a:spLocks noChangeArrowheads="1"/>
            </p:cNvSpPr>
            <p:nvPr/>
          </p:nvSpPr>
          <p:spPr bwMode="auto">
            <a:xfrm>
              <a:off x="3126646" y="4775856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900" b="1"/>
                <a:t>1</a:t>
              </a:r>
              <a:endParaRPr lang="en-US" altLang="ru-RU" sz="900" b="1"/>
            </a:p>
          </p:txBody>
        </p:sp>
      </p:grpSp>
      <p:sp>
        <p:nvSpPr>
          <p:cNvPr id="29" name="Oval 32"/>
          <p:cNvSpPr/>
          <p:nvPr/>
        </p:nvSpPr>
        <p:spPr bwMode="auto">
          <a:xfrm>
            <a:off x="3450383" y="1211166"/>
            <a:ext cx="319088" cy="296863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0" name="TextBox 63"/>
          <p:cNvSpPr txBox="1">
            <a:spLocks noChangeArrowheads="1"/>
          </p:cNvSpPr>
          <p:nvPr/>
        </p:nvSpPr>
        <p:spPr bwMode="auto">
          <a:xfrm>
            <a:off x="3488483" y="1244504"/>
            <a:ext cx="2428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 b="1"/>
              <a:t>2</a:t>
            </a:r>
            <a:endParaRPr lang="en-US" altLang="ru-RU" sz="900" b="1"/>
          </a:p>
        </p:txBody>
      </p:sp>
      <p:grpSp>
        <p:nvGrpSpPr>
          <p:cNvPr id="31" name="Группа 3"/>
          <p:cNvGrpSpPr>
            <a:grpSpLocks/>
          </p:cNvGrpSpPr>
          <p:nvPr/>
        </p:nvGrpSpPr>
        <p:grpSpPr bwMode="auto">
          <a:xfrm>
            <a:off x="222996" y="2717971"/>
            <a:ext cx="1903412" cy="1479550"/>
            <a:chOff x="154749" y="2536927"/>
            <a:chExt cx="1902651" cy="1478861"/>
          </a:xfrm>
        </p:grpSpPr>
        <p:pic>
          <p:nvPicPr>
            <p:cNvPr id="32" name="Picture 55" descr="C:\Users\bova\Desktop\ФОТО\Фото\Новые магазины_ФОТО\ЧТ\ТВ\1 (27)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15" t="25858" r="45334" b="48283"/>
            <a:stretch>
              <a:fillRect/>
            </a:stretch>
          </p:blipFill>
          <p:spPr bwMode="auto">
            <a:xfrm>
              <a:off x="154749" y="2536927"/>
              <a:ext cx="1902651" cy="1478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" descr="C:\Users\bova\Desktop\3471 варианты.png"/>
            <p:cNvPicPr>
              <a:picLocks noChangeAspect="1" noChangeArrowheads="1"/>
            </p:cNvPicPr>
            <p:nvPr/>
          </p:nvPicPr>
          <p:blipFill rotWithShape="1">
            <a:blip r:embed="rId4"/>
            <a:srcRect l="2638" t="59396" r="71094" b="20988"/>
            <a:stretch/>
          </p:blipFill>
          <p:spPr bwMode="auto">
            <a:xfrm>
              <a:off x="567334" y="3568321"/>
              <a:ext cx="369739" cy="19675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Oval 32"/>
          <p:cNvSpPr/>
          <p:nvPr/>
        </p:nvSpPr>
        <p:spPr bwMode="auto">
          <a:xfrm>
            <a:off x="1807321" y="2674841"/>
            <a:ext cx="319087" cy="296863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5" name="TextBox 63"/>
          <p:cNvSpPr txBox="1">
            <a:spLocks noChangeArrowheads="1"/>
          </p:cNvSpPr>
          <p:nvPr/>
        </p:nvSpPr>
        <p:spPr bwMode="auto">
          <a:xfrm>
            <a:off x="1845421" y="2708179"/>
            <a:ext cx="2428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 b="1"/>
              <a:t>3</a:t>
            </a:r>
            <a:endParaRPr lang="en-US" altLang="ru-RU" sz="900" b="1"/>
          </a:p>
        </p:txBody>
      </p:sp>
      <p:sp>
        <p:nvSpPr>
          <p:cNvPr id="47" name="Овал 46"/>
          <p:cNvSpPr/>
          <p:nvPr/>
        </p:nvSpPr>
        <p:spPr bwMode="auto">
          <a:xfrm>
            <a:off x="978646" y="2038254"/>
            <a:ext cx="560387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 bwMode="auto">
          <a:xfrm>
            <a:off x="542496" y="3617443"/>
            <a:ext cx="561975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Овал 48"/>
          <p:cNvSpPr/>
          <p:nvPr/>
        </p:nvSpPr>
        <p:spPr bwMode="auto">
          <a:xfrm>
            <a:off x="952920" y="5348068"/>
            <a:ext cx="560387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0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10891"/>
              </p:ext>
            </p:extLst>
          </p:nvPr>
        </p:nvGraphicFramePr>
        <p:xfrm>
          <a:off x="4442601" y="1176242"/>
          <a:ext cx="4442604" cy="2315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42604"/>
              </a:tblGrid>
              <a:tr h="1687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Газетные позиции оформляются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 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материалами «Товар из рекламы»**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Товар выставленный 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стандартной полке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магнитом*.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Холодильники - мягким магнитом*.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Товар на торцах ТС1\2, телевизоры на тумбах, стиральные машины, встраиваемую технику - стойкой*.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Прайсшины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пиктограммой* формата 105х74.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Товар на паллетах, торцах и в корзинах оформляется подложкой А4***.</a:t>
                      </a:r>
                      <a:endParaRPr kumimoji="0" 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60" marR="91460" marT="45740" marB="45740"/>
                </a:tc>
              </a:tr>
              <a:tr h="5584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размещается слева от товара (ценника), печатается в магазине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**Важно! Необходимо обеспечить аккуратное хранение материалов, которые временно не будут использоваться в оформлении.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*** печатается в типографии</a:t>
                      </a:r>
                    </a:p>
                  </a:txBody>
                  <a:tcPr marL="91460" marR="91460" marT="45740" marB="45740"/>
                </a:tc>
              </a:tr>
            </a:tbl>
          </a:graphicData>
        </a:graphic>
      </p:graphicFrame>
      <p:grpSp>
        <p:nvGrpSpPr>
          <p:cNvPr id="51" name="Группа 5"/>
          <p:cNvGrpSpPr>
            <a:grpSpLocks/>
          </p:cNvGrpSpPr>
          <p:nvPr/>
        </p:nvGrpSpPr>
        <p:grpSpPr bwMode="auto">
          <a:xfrm>
            <a:off x="222996" y="4449592"/>
            <a:ext cx="1885950" cy="1738313"/>
            <a:chOff x="154749" y="4334072"/>
            <a:chExt cx="1885710" cy="1737683"/>
          </a:xfrm>
        </p:grpSpPr>
        <p:pic>
          <p:nvPicPr>
            <p:cNvPr id="52" name="Picture 2" descr="C:\Users\bova\Documents\IMG_20140204_122549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82" t="17805" r="7877" b="38651"/>
            <a:stretch>
              <a:fillRect/>
            </a:stretch>
          </p:blipFill>
          <p:spPr bwMode="auto">
            <a:xfrm>
              <a:off x="154749" y="4334072"/>
              <a:ext cx="1885710" cy="1737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2" descr="C:\Users\bova\Desktop\3471 варианты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9" t="81313" r="78342" b="1308"/>
            <a:stretch>
              <a:fillRect/>
            </a:stretch>
          </p:blipFill>
          <p:spPr bwMode="auto">
            <a:xfrm rot="944152">
              <a:off x="1058731" y="5459609"/>
              <a:ext cx="261809" cy="220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Oval 32"/>
            <p:cNvSpPr/>
            <p:nvPr/>
          </p:nvSpPr>
          <p:spPr bwMode="auto">
            <a:xfrm>
              <a:off x="1699189" y="4334072"/>
              <a:ext cx="319047" cy="29675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63"/>
            <p:cNvSpPr txBox="1">
              <a:spLocks noChangeArrowheads="1"/>
            </p:cNvSpPr>
            <p:nvPr/>
          </p:nvSpPr>
          <p:spPr bwMode="auto">
            <a:xfrm>
              <a:off x="1721952" y="4367120"/>
              <a:ext cx="24237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ru-RU" sz="900" b="1"/>
                <a:t>4</a:t>
              </a:r>
            </a:p>
          </p:txBody>
        </p:sp>
      </p:grpSp>
      <p:sp>
        <p:nvSpPr>
          <p:cNvPr id="56" name="Овал 55"/>
          <p:cNvSpPr/>
          <p:nvPr/>
        </p:nvSpPr>
        <p:spPr bwMode="auto">
          <a:xfrm>
            <a:off x="1051670" y="5501003"/>
            <a:ext cx="414338" cy="3698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2348238" y="3517469"/>
            <a:ext cx="1727200" cy="2697163"/>
            <a:chOff x="2399994" y="3543347"/>
            <a:chExt cx="1727200" cy="2697163"/>
          </a:xfrm>
        </p:grpSpPr>
        <p:grpSp>
          <p:nvGrpSpPr>
            <p:cNvPr id="36" name="Группа 6"/>
            <p:cNvGrpSpPr>
              <a:grpSpLocks/>
            </p:cNvGrpSpPr>
            <p:nvPr/>
          </p:nvGrpSpPr>
          <p:grpSpPr bwMode="auto">
            <a:xfrm>
              <a:off x="2399994" y="3543347"/>
              <a:ext cx="1727200" cy="2697163"/>
              <a:chOff x="2281565" y="3375773"/>
              <a:chExt cx="1727275" cy="2695982"/>
            </a:xfrm>
          </p:grpSpPr>
          <p:pic>
            <p:nvPicPr>
              <p:cNvPr id="37" name="Picture 57" descr="C:\Users\bova\Documents\2.1.2 (5).jp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204"/>
              <a:stretch>
                <a:fillRect/>
              </a:stretch>
            </p:blipFill>
            <p:spPr bwMode="auto">
              <a:xfrm>
                <a:off x="2281565" y="3375773"/>
                <a:ext cx="1727275" cy="26959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" name="Oval 32"/>
              <p:cNvSpPr/>
              <p:nvPr/>
            </p:nvSpPr>
            <p:spPr bwMode="auto">
              <a:xfrm>
                <a:off x="3689738" y="3375773"/>
                <a:ext cx="319102" cy="296733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9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TextBox 63"/>
              <p:cNvSpPr txBox="1">
                <a:spLocks noChangeArrowheads="1"/>
              </p:cNvSpPr>
              <p:nvPr/>
            </p:nvSpPr>
            <p:spPr bwMode="auto">
              <a:xfrm>
                <a:off x="3720390" y="3408821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ru-RU" sz="900" b="1"/>
                  <a:t>5</a:t>
                </a:r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3086461" y="3637452"/>
                <a:ext cx="633929" cy="85468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pic>
          <p:nvPicPr>
            <p:cNvPr id="63" name="Picture 3" descr="Описание: C:\Users\bova\Desktop\4423_podlozka_A42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920" y="3894940"/>
              <a:ext cx="438207" cy="616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Рисунок 1" descr="image00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740" y="4207600"/>
              <a:ext cx="438387" cy="311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104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think-cell Slide" r:id="rId17" imgW="0" imgH="0" progId="TCLayout.ActiveDocument.1">
                  <p:embed/>
                </p:oleObj>
              </mc:Choice>
              <mc:Fallback>
                <p:oleObj name="think-cell Slide" r:id="rId1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1077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80023" y="2834258"/>
            <a:ext cx="17240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073" name="Picture 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359049" y="4149080"/>
            <a:ext cx="16287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879558003"/>
              </p:ext>
            </p:extLst>
          </p:nvPr>
        </p:nvGraphicFramePr>
        <p:xfrm>
          <a:off x="179388" y="980728"/>
          <a:ext cx="8713787" cy="45125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971"/>
                <a:gridCol w="1912852"/>
                <a:gridCol w="1983698"/>
                <a:gridCol w="3825266"/>
              </a:tblGrid>
              <a:tr h="30380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Тип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Неправильно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Правильно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Правила размещения</a:t>
                      </a:r>
                      <a:endParaRPr lang="en-US" sz="1000" dirty="0"/>
                    </a:p>
                  </a:txBody>
                  <a:tcPr/>
                </a:tc>
              </a:tr>
              <a:tr h="144541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Листовки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00" dirty="0" smtClean="0"/>
                        <a:t>Листовка размещается слева от демообразца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dirty="0" smtClean="0"/>
                        <a:t>Листовка не должна закрывать товар</a:t>
                      </a:r>
                      <a:endParaRPr lang="ru-RU" sz="1000" baseline="0" dirty="0" smtClean="0"/>
                    </a:p>
                    <a:p>
                      <a:pPr marL="228600" indent="-228600">
                        <a:buAutoNum type="arabicPeriod"/>
                      </a:pPr>
                      <a:endParaRPr lang="ru-RU" sz="1000" dirty="0" smtClean="0"/>
                    </a:p>
                  </a:txBody>
                  <a:tcPr/>
                </a:tc>
              </a:tr>
              <a:tr h="84306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Пиктограммы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3. Пиктограмма размещается слева от ценника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</a:tr>
              <a:tr h="144541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Вставки в ценник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ru-RU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4. Один товар должен быть</a:t>
                      </a:r>
                      <a:r>
                        <a:rPr lang="ru-RU" sz="1000" baseline="0" dirty="0" smtClean="0"/>
                        <a:t> оформлен либо вставкой в ценник либо пиктограммой</a:t>
                      </a:r>
                    </a:p>
                    <a:p>
                      <a:r>
                        <a:rPr lang="ru-RU" sz="1000" baseline="0" dirty="0" smtClean="0"/>
                        <a:t>5. Ценник не может быть одновременно оформлен и вставкой и пиктограммой</a:t>
                      </a:r>
                    </a:p>
                    <a:p>
                      <a:endParaRPr lang="ru-RU" sz="1000" baseline="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131840" y="1340768"/>
            <a:ext cx="1872208" cy="131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259632" y="1340768"/>
            <a:ext cx="1800200" cy="131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>
            <p:custDataLst>
              <p:tags r:id="rId9"/>
            </p:custDataLst>
          </p:nvPr>
        </p:nvSpPr>
        <p:spPr>
          <a:xfrm>
            <a:off x="4572000" y="170080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6"/>
          <p:cNvSpPr/>
          <p:nvPr>
            <p:custDataLst>
              <p:tags r:id="rId10"/>
            </p:custDataLst>
          </p:nvPr>
        </p:nvSpPr>
        <p:spPr>
          <a:xfrm>
            <a:off x="2627784" y="1988840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Oval 23"/>
          <p:cNvSpPr/>
          <p:nvPr>
            <p:custDataLst>
              <p:tags r:id="rId11"/>
            </p:custDataLst>
          </p:nvPr>
        </p:nvSpPr>
        <p:spPr>
          <a:xfrm>
            <a:off x="4860032" y="278092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Oval 24"/>
          <p:cNvSpPr/>
          <p:nvPr>
            <p:custDataLst>
              <p:tags r:id="rId12"/>
            </p:custDataLst>
          </p:nvPr>
        </p:nvSpPr>
        <p:spPr>
          <a:xfrm>
            <a:off x="4427984" y="422108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Oval 25"/>
          <p:cNvSpPr/>
          <p:nvPr>
            <p:custDataLst>
              <p:tags r:id="rId13"/>
            </p:custDataLst>
          </p:nvPr>
        </p:nvSpPr>
        <p:spPr>
          <a:xfrm>
            <a:off x="2699792" y="400506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71076" name="Picture 4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259632" y="2780928"/>
            <a:ext cx="17716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078" name="Picture 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75856" y="4601516"/>
            <a:ext cx="1724025" cy="64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1079" name="Picture 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320802" y="3645024"/>
            <a:ext cx="8191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11. Оформление торгового зала </a:t>
            </a:r>
            <a:br>
              <a:rPr lang="ru-RU" sz="1800" dirty="0" smtClean="0"/>
            </a:br>
            <a:r>
              <a:rPr lang="ru-RU" sz="1800" i="1" dirty="0" smtClean="0"/>
              <a:t>11.3. </a:t>
            </a:r>
            <a:r>
              <a:rPr lang="en-US" sz="1800" i="1" dirty="0" smtClean="0"/>
              <a:t>POS</a:t>
            </a:r>
            <a:r>
              <a:rPr lang="ru-RU" sz="1800" i="1" dirty="0" smtClean="0"/>
              <a:t>-материалы для продвижения товара </a:t>
            </a:r>
            <a:endParaRPr lang="en-US" sz="1800" b="1" i="1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1600088" y="2296951"/>
            <a:ext cx="144000" cy="161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" b="1" dirty="0" smtClean="0">
                <a:solidFill>
                  <a:srgbClr val="C00000"/>
                </a:solidFill>
              </a:rPr>
              <a:t>А4</a:t>
            </a:r>
            <a:endParaRPr lang="ru-RU" sz="400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60106" y="1847113"/>
            <a:ext cx="144000" cy="161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" b="1" dirty="0" smtClean="0">
                <a:solidFill>
                  <a:srgbClr val="C00000"/>
                </a:solidFill>
              </a:rPr>
              <a:t>А4</a:t>
            </a:r>
            <a:endParaRPr lang="ru-RU" sz="400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409248" y="1909397"/>
            <a:ext cx="144000" cy="161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" b="1" dirty="0" smtClean="0">
                <a:solidFill>
                  <a:srgbClr val="C00000"/>
                </a:solidFill>
              </a:rPr>
              <a:t>А4</a:t>
            </a:r>
            <a:endParaRPr lang="ru-RU" sz="400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86377" y="2333779"/>
            <a:ext cx="144000" cy="161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" b="1" dirty="0" smtClean="0">
                <a:solidFill>
                  <a:srgbClr val="C00000"/>
                </a:solidFill>
              </a:rPr>
              <a:t>А4</a:t>
            </a:r>
            <a:endParaRPr lang="ru-RU" sz="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197273"/>
              </p:ext>
            </p:extLst>
          </p:nvPr>
        </p:nvGraphicFramePr>
        <p:xfrm>
          <a:off x="179512" y="998830"/>
          <a:ext cx="8713664" cy="50290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3008"/>
                <a:gridCol w="1950493"/>
                <a:gridCol w="883362"/>
                <a:gridCol w="3116801"/>
              </a:tblGrid>
              <a:tr h="24362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Пример</a:t>
                      </a:r>
                      <a:endParaRPr lang="en-US" sz="1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Размещение сториборда</a:t>
                      </a:r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479">
                <a:tc rowSpan="8">
                  <a:txBody>
                    <a:bodyPr/>
                    <a:lstStyle/>
                    <a:p>
                      <a:endParaRPr lang="ru-RU" sz="1000" b="1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размещения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сториборда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5558">
                <a:tc vMerge="1"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Островной стеллаж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Пристенный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стелаж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12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высотой 1,4 м. → 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120-140 см.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высотой 1,6 м. → 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140-160 см.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высотой 2,2\2,4 м.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→ 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180-200 см.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442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не должен перекрываться товаром, т.е. информация на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сториборде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должна быть видна покупателям.</a:t>
                      </a:r>
                    </a:p>
                    <a:p>
                      <a:pPr algn="l" rtl="0" fontAlgn="t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описанием товара всегда размещается в начале товарной группы, на первом метре.</a:t>
                      </a:r>
                    </a:p>
                    <a:p>
                      <a:pPr algn="l" rtl="0" fontAlgn="t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Сториборды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 группам МБТ размещаются на каждом метре стеллажа. Последовательность размещения в зависимости от метража см. в файле «Последовательность размещения».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8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сториборда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834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Описание товара -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описание функций товара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80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Аксессуары к товару -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перечисление основных аксессуаров, подходящих к товару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9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Hi-Technic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-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описание услуг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Hi-Technic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0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01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Список 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сторибордов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последовательность размещения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ru-RU" sz="900" b="0" i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Рисунок 4" descr="100x20-MW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598" y="3420543"/>
            <a:ext cx="2898547" cy="60398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7" descr="100x20-Access-MW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801" y="4114337"/>
            <a:ext cx="2898547" cy="603982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8" descr="StoryHi_Univer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360" y="4818626"/>
            <a:ext cx="2898547" cy="605411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1555" name="Picture 3" descr="C:\Documents and Settings\nefedovm\Desktop\Максим\Фото\Размещение сторибордов\а283_эпиляторы+бритвы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1" t="13392"/>
          <a:stretch/>
        </p:blipFill>
        <p:spPr bwMode="auto">
          <a:xfrm>
            <a:off x="222475" y="1354695"/>
            <a:ext cx="2677441" cy="190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1556" name="Picture 4" descr="C:\Documents and Settings\nefedovm\Desktop\Максим\Фото\Размещение сторибордов\а283_чайники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11949"/>
          <a:stretch/>
        </p:blipFill>
        <p:spPr bwMode="auto">
          <a:xfrm>
            <a:off x="233906" y="3375497"/>
            <a:ext cx="2656282" cy="193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92735"/>
              </p:ext>
            </p:extLst>
          </p:nvPr>
        </p:nvGraphicFramePr>
        <p:xfrm>
          <a:off x="6089515" y="5509505"/>
          <a:ext cx="914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Лист" showAsIcon="1" r:id="rId8" imgW="914400" imgH="800280" progId="Excel.Sheet.12">
                  <p:embed/>
                </p:oleObj>
              </mc:Choice>
              <mc:Fallback>
                <p:oleObj name="Лист" showAsIcon="1" r:id="rId8" imgW="914400" imgH="8002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89515" y="5509505"/>
                        <a:ext cx="9144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563881"/>
              </p:ext>
            </p:extLst>
          </p:nvPr>
        </p:nvGraphicFramePr>
        <p:xfrm>
          <a:off x="3813243" y="5523183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Лист" showAsIcon="1" r:id="rId10" imgW="914400" imgH="714240" progId="Excel.Sheet.12">
                  <p:embed/>
                </p:oleObj>
              </mc:Choice>
              <mc:Fallback>
                <p:oleObj name="Лист" showAsIcon="1" r:id="rId10" imgW="914400" imgH="714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813243" y="5523183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11. Оформление торгового зала </a:t>
            </a:r>
            <a:br>
              <a:rPr lang="ru-RU" sz="1800" dirty="0" smtClean="0"/>
            </a:br>
            <a:r>
              <a:rPr lang="ru-RU" sz="1800" i="1" dirty="0" smtClean="0"/>
              <a:t>11.4. </a:t>
            </a:r>
            <a:r>
              <a:rPr lang="en-US" sz="1800" i="1" dirty="0" smtClean="0"/>
              <a:t>POS</a:t>
            </a:r>
            <a:r>
              <a:rPr lang="ru-RU" sz="1800" i="1" dirty="0" smtClean="0"/>
              <a:t>-материалы для продвижения товара. Магнитные </a:t>
            </a:r>
            <a:r>
              <a:rPr lang="ru-RU" sz="1800" i="1" dirty="0" err="1"/>
              <a:t>с</a:t>
            </a:r>
            <a:r>
              <a:rPr lang="ru-RU" sz="1800" i="1" dirty="0" err="1" smtClean="0"/>
              <a:t>ториборды</a:t>
            </a:r>
            <a:r>
              <a:rPr lang="ru-RU" sz="1800" i="1" dirty="0" smtClean="0"/>
              <a:t>.</a:t>
            </a:r>
            <a:endParaRPr lang="en-US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193445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12. Деморежим</a:t>
            </a:r>
            <a:br>
              <a:rPr lang="ru-RU" sz="1900" dirty="0" smtClean="0"/>
            </a:br>
            <a:r>
              <a:rPr lang="ru-RU" sz="1900" i="1" dirty="0" smtClean="0"/>
              <a:t>12.1. Общие правила(1)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9387" y="1988840"/>
          <a:ext cx="8713787" cy="1198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157"/>
                <a:gridCol w="8425630"/>
              </a:tblGrid>
              <a:tr h="294761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№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Общие</a:t>
                      </a:r>
                      <a:r>
                        <a:rPr lang="ru-RU" sz="1000" b="1" baseline="0" dirty="0" smtClean="0"/>
                        <a:t>  правила</a:t>
                      </a:r>
                      <a:endParaRPr lang="en-US" sz="1000" b="1" dirty="0"/>
                    </a:p>
                  </a:txBody>
                  <a:tcPr/>
                </a:tc>
              </a:tr>
              <a:tr h="31456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устройства,</a:t>
                      </a:r>
                      <a:r>
                        <a:rPr lang="ru-RU" sz="1000" baseline="0" dirty="0" smtClean="0">
                          <a:latin typeface="+mn-lt"/>
                        </a:rPr>
                        <a:t> демонстрирующиеся в деморежиме  должны быть включены в течение всего дня. </a:t>
                      </a:r>
                    </a:p>
                  </a:txBody>
                  <a:tcPr/>
                </a:tc>
              </a:tr>
              <a:tr h="29476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>
                          <a:latin typeface="+mn-lt"/>
                        </a:rPr>
                        <a:t>Необходимо постоянно поддерживать аккумуляторы в заряженном состоянии.</a:t>
                      </a:r>
                    </a:p>
                  </a:txBody>
                  <a:tcPr/>
                </a:tc>
              </a:tr>
              <a:tr h="29476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провода ,</a:t>
                      </a:r>
                      <a:r>
                        <a:rPr lang="ru-RU" sz="1000" baseline="0" dirty="0" smtClean="0">
                          <a:latin typeface="+mn-lt"/>
                        </a:rPr>
                        <a:t> к которым  подключены устройства, </a:t>
                      </a:r>
                      <a:r>
                        <a:rPr lang="ru-RU" sz="1000" dirty="0" smtClean="0">
                          <a:latin typeface="+mn-lt"/>
                        </a:rPr>
                        <a:t>должны быть аккуратно скручены и убраны</a:t>
                      </a:r>
                      <a:endParaRPr lang="ru-RU" sz="1000" baseline="0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9388" y="980728"/>
            <a:ext cx="88566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Демо-режим – режим готовности к использованию в котором должно находиться оборудование, чей функционал требует демонстрации 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К данному виду товаров, относится товар из отделов: </a:t>
            </a:r>
            <a:r>
              <a:rPr lang="en-US" sz="1100" dirty="0" smtClean="0"/>
              <a:t>TB, </a:t>
            </a:r>
            <a:r>
              <a:rPr lang="ru-RU" sz="1100" dirty="0" smtClean="0"/>
              <a:t>Аудио-Видео, </a:t>
            </a:r>
            <a:r>
              <a:rPr lang="en-US" sz="1100" dirty="0" smtClean="0"/>
              <a:t>New-Media, ENT,</a:t>
            </a:r>
            <a:r>
              <a:rPr lang="ru-RU" sz="1100" dirty="0" smtClean="0"/>
              <a:t> МБТ и КБТ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При демонстрации товаров в деморежиме необходимо следовать как основным так и частным правилам.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ru-RU" sz="1100" dirty="0" smtClean="0"/>
              <a:t>Основные правила обязательны к исполнению для всех товаров, требующих презентации в деморежиме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0301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5738" y="980728"/>
          <a:ext cx="8686800" cy="547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7950"/>
                <a:gridCol w="2765450"/>
                <a:gridCol w="1555030"/>
                <a:gridCol w="2788370"/>
              </a:tblGrid>
              <a:tr h="238919">
                <a:tc gridSpan="4"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n-lt"/>
                        </a:rPr>
                        <a:t>1.</a:t>
                      </a:r>
                      <a:r>
                        <a:rPr lang="en-US" sz="900" b="1" baseline="0" dirty="0" smtClean="0">
                          <a:latin typeface="+mn-lt"/>
                        </a:rPr>
                        <a:t> </a:t>
                      </a:r>
                      <a:r>
                        <a:rPr lang="ru-RU" sz="900" b="1" dirty="0" smtClean="0">
                          <a:latin typeface="+mn-lt"/>
                        </a:rPr>
                        <a:t>При сигнализации без возможности подзарядки мобильного устройства</a:t>
                      </a:r>
                      <a:endParaRPr lang="en-US" sz="9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15">
                <a:tc>
                  <a:txBody>
                    <a:bodyPr/>
                    <a:lstStyle/>
                    <a:p>
                      <a:endParaRPr lang="en-US" sz="900" dirty="0" smtClean="0"/>
                    </a:p>
                    <a:p>
                      <a:endParaRPr lang="en-US" sz="900" dirty="0" smtClean="0"/>
                    </a:p>
                    <a:p>
                      <a:endParaRPr lang="en-US" sz="900" dirty="0" smtClean="0"/>
                    </a:p>
                    <a:p>
                      <a:endParaRPr lang="en-US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1. 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телефонов, представленных на витрине, взять зарядное устройство (далее ЗУ),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900" dirty="0" smtClean="0">
                        <a:latin typeface="+mn-lt"/>
                      </a:endParaRPr>
                    </a:p>
                    <a:p>
                      <a:r>
                        <a:rPr lang="ru-RU" sz="900" dirty="0" smtClean="0">
                          <a:latin typeface="+mn-lt"/>
                        </a:rPr>
                        <a:t>2. На каждое ЗУ наклеить термонаклейку, с указанием модели телефона, к которому оно относится. </a:t>
                      </a:r>
                      <a:r>
                        <a:rPr lang="ru-RU" sz="900" baseline="0" dirty="0" smtClean="0">
                          <a:latin typeface="+mn-lt"/>
                        </a:rPr>
                        <a:t> </a:t>
                      </a:r>
                      <a:r>
                        <a:rPr lang="ru-RU" sz="900" dirty="0" smtClean="0">
                          <a:latin typeface="+mn-lt"/>
                        </a:rPr>
                        <a:t>Например «Nokia 1100».    </a:t>
                      </a:r>
                    </a:p>
                    <a:p>
                      <a:r>
                        <a:rPr lang="ru-RU" sz="900" dirty="0" smtClean="0">
                          <a:latin typeface="+mn-lt"/>
                        </a:rPr>
                        <a:t>3. Для телефонов с одинаковым разъемом использовать  одно ЗУ.</a:t>
                      </a:r>
                      <a:endParaRPr lang="en-US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 На коробку телефона, из которой было изъято ЗУ, наклеить термонаклейку с указанием, что ЗУ используется на витрине. Например: «витрина».</a:t>
                      </a:r>
                      <a:endParaRPr lang="en-US" sz="9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 При продаже мобильного телефона с витрины необходимо отключить соответствующее ЗУ и упаковать его в коробку с проданным телефоном.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20743">
                <a:tc>
                  <a:txBody>
                    <a:bodyPr/>
                    <a:lstStyle/>
                    <a:p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Разместить ЗУ внутри стеллажа, рядом с блоками охранной сигнализации, подключить к сети электропитания.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В течение рабочего дня проверять уровень заряда мобильных устройств  и заряжать их по мере необходимости, переставляя ЗУ от телефона к телефону.</a:t>
                      </a:r>
                      <a:endParaRPr lang="en-US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 Вывести конец провода, с соответствующим разъемом для подзарядки мобильных устройств, на лицевую часть стеллажа, где представлены мобильные устройства.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16024">
                <a:tc grid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сигнализации с возможностью подзарядки мобильного устройства</a:t>
                      </a:r>
                      <a:endParaRPr lang="en-US" sz="9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96320">
                <a:tc>
                  <a:txBody>
                    <a:bodyPr/>
                    <a:lstStyle/>
                    <a:p>
                      <a:pPr marL="0" algn="l" defTabSz="892175" rtl="0" eaLnBrk="1" latinLnBrk="0" hangingPunct="1"/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892175" rtl="0" eaLnBrk="1" latinLnBrk="0" hangingPunct="1"/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892175" rtl="0" eaLnBrk="1" latinLnBrk="0" hangingPunct="1"/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892175" rtl="0" eaLnBrk="1" latinLnBrk="0" hangingPunct="1"/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892175" rtl="0" eaLnBrk="1" latinLnBrk="0" hangingPunct="1"/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К основному датчику  охранной сигнализации, в разъем мини 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USB</a:t>
                      </a: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подключается переходник 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/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.Внешний вид  мобильного устройства с датчиком охраны и ЗУ должен соответствовать примеру на фотографии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68811">
                <a:tc>
                  <a:txBody>
                    <a:bodyPr/>
                    <a:lstStyle/>
                    <a:p>
                      <a:pPr marL="0" algn="l" defTabSz="892175" rtl="0" eaLnBrk="1" latinLnBrk="0" hangingPunct="1"/>
                      <a:endParaRPr lang="ru-RU" sz="9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892175" rtl="0" eaLnBrk="1" latinLnBrk="0" hangingPunct="1"/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Переходник с  соответствующим  разъемом </a:t>
                      </a:r>
                    </a:p>
                    <a:p>
                      <a:pPr marL="0" algn="l" defTabSz="892175" rtl="0" eaLnBrk="1" latinLnBrk="0" hangingPunct="1"/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подзарядки мобильного устройства. </a:t>
                      </a:r>
                    </a:p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Данный переходник поставляется совместно с охранной сигнализацией.</a:t>
                      </a:r>
                    </a:p>
                    <a:p>
                      <a:pPr marL="0" algn="l" defTabSz="892175" rtl="0" eaLnBrk="1" latinLnBrk="0" hangingPunct="1"/>
                      <a:endParaRPr lang="ru-RU" sz="9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892175" rtl="0" eaLnBrk="1" latinLnBrk="0" hangingPunct="1"/>
                      <a:endParaRPr lang="ru-RU" sz="9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+mn-lt"/>
                        </a:rPr>
                        <a:t>*Мобильные телефоны в стеклянной витрине включаются только при демонстрации покупателю</a:t>
                      </a:r>
                    </a:p>
                    <a:p>
                      <a:endParaRPr 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892175" rtl="0" eaLnBrk="1" latinLnBrk="0" hangingPunct="1"/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1" descr="X:\для Сергея\Сигналка\CIMG1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8" y="1268065"/>
            <a:ext cx="1468437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X:\для Сергея\Сигналка\CIMG16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065"/>
            <a:ext cx="14398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X:\для Сергея\Сигналка\CIMG16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413" y="2587278"/>
            <a:ext cx="1416050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484090"/>
            <a:ext cx="10287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X:\для Сергея\Сигналка\CIMG1609.JPG"/>
          <p:cNvPicPr>
            <a:picLocks noChangeAspect="1" noChangeArrowheads="1"/>
          </p:cNvPicPr>
          <p:nvPr/>
        </p:nvPicPr>
        <p:blipFill>
          <a:blip r:embed="rId6" cstate="print"/>
          <a:srcRect t="16017" b="20396"/>
          <a:stretch>
            <a:fillRect/>
          </a:stretch>
        </p:blipFill>
        <p:spPr bwMode="auto">
          <a:xfrm>
            <a:off x="4568825" y="4149378"/>
            <a:ext cx="14430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X:\для Сергея\Сигналка\CIMG1614.JPG"/>
          <p:cNvPicPr>
            <a:picLocks noChangeAspect="1" noChangeArrowheads="1"/>
          </p:cNvPicPr>
          <p:nvPr/>
        </p:nvPicPr>
        <p:blipFill>
          <a:blip r:embed="rId7" cstate="print"/>
          <a:srcRect l="12254" t="10242" r="10677" b="12817"/>
          <a:stretch>
            <a:fillRect/>
          </a:stretch>
        </p:blipFill>
        <p:spPr bwMode="auto">
          <a:xfrm>
            <a:off x="250825" y="5373340"/>
            <a:ext cx="143033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250825" y="4149378"/>
            <a:ext cx="1441450" cy="1079500"/>
            <a:chOff x="251520" y="3789040"/>
            <a:chExt cx="1440160" cy="1079475"/>
          </a:xfrm>
        </p:grpSpPr>
        <p:pic>
          <p:nvPicPr>
            <p:cNvPr id="12" name="Picture 17" descr="X:\для Сергея\Сигналка\CIMG1610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51520" y="3789040"/>
              <a:ext cx="1440160" cy="1079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Овал 37"/>
            <p:cNvSpPr/>
            <p:nvPr/>
          </p:nvSpPr>
          <p:spPr>
            <a:xfrm>
              <a:off x="755893" y="4220830"/>
              <a:ext cx="212535" cy="22383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12. Деморежим </a:t>
            </a:r>
            <a:br>
              <a:rPr lang="ru-RU" sz="2100" dirty="0" smtClean="0"/>
            </a:br>
            <a:r>
              <a:rPr lang="ru-RU" sz="2000" i="1" dirty="0" smtClean="0"/>
              <a:t>12.2. Деморежим для мобильных телефонов, коммуникаторов, смартфонов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590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389" y="908720"/>
            <a:ext cx="87137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 таблице приведен перечень  товаров, требующих  обеспечения деморежимеа с описанием его параметров</a:t>
            </a:r>
            <a:endParaRPr lang="en-US" sz="11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79388" y="1247389"/>
          <a:ext cx="8713787" cy="4261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196"/>
                <a:gridCol w="1264778"/>
                <a:gridCol w="6800813"/>
              </a:tblGrid>
              <a:tr h="299247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Отдел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Тип товара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Обеспечение деморежима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299247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Мобильные телефоны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мобильные устройства должны быть включены, чтобы покупатель мог ознакомиться с их функциональными возможностями, для этого нужно: </a:t>
                      </a:r>
                    </a:p>
                    <a:p>
                      <a:pPr marL="53975" indent="-53975" defTabSz="892175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AutoNum type="arabicPeriod"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Мобильные устройства, которые не работают без </a:t>
                      </a:r>
                      <a:r>
                        <a:rPr lang="en-US" sz="1000" dirty="0" smtClean="0">
                          <a:latin typeface="+mn-lt"/>
                        </a:rPr>
                        <a:t>Sim-</a:t>
                      </a:r>
                      <a:r>
                        <a:rPr lang="ru-RU" sz="1000" dirty="0" smtClean="0">
                          <a:latin typeface="+mn-lt"/>
                        </a:rPr>
                        <a:t>карты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 снабдить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тестовыми </a:t>
                      </a:r>
                      <a:r>
                        <a:rPr lang="en-US" sz="1000" dirty="0" smtClean="0">
                          <a:latin typeface="+mn-lt"/>
                        </a:rPr>
                        <a:t>Sim-</a:t>
                      </a:r>
                      <a:r>
                        <a:rPr lang="ru-RU" sz="1000" dirty="0" smtClean="0">
                          <a:latin typeface="+mn-lt"/>
                        </a:rPr>
                        <a:t>картами. </a:t>
                      </a:r>
                    </a:p>
                    <a:p>
                      <a:pPr marL="53975" indent="-53975" defTabSz="892175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AutoNum type="arabicPeriod"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Ответственный за поставку </a:t>
                      </a:r>
                      <a:r>
                        <a:rPr lang="en-US" sz="1000" dirty="0" smtClean="0">
                          <a:latin typeface="+mn-lt"/>
                        </a:rPr>
                        <a:t>sim</a:t>
                      </a:r>
                      <a:r>
                        <a:rPr lang="ru-RU" sz="1000" dirty="0" smtClean="0">
                          <a:latin typeface="+mn-lt"/>
                        </a:rPr>
                        <a:t>-карт в магазин – менеджер ЦО  по работе с операторами сотовой связи – Мотин Роман</a:t>
                      </a:r>
                      <a:r>
                        <a:rPr lang="en-US" sz="1000" dirty="0" smtClean="0">
                          <a:latin typeface="+mn-lt"/>
                        </a:rPr>
                        <a:t>.</a:t>
                      </a:r>
                    </a:p>
                  </a:txBody>
                  <a:tcPr anchor="ctr"/>
                </a:tc>
              </a:tr>
              <a:tr h="281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Зеркальные 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фотоаппараты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Поддерживать аккумуляторы в заряженном состоянии</a:t>
                      </a:r>
                    </a:p>
                  </a:txBody>
                  <a:tcPr anchor="ctr"/>
                </a:tc>
              </a:tr>
              <a:tr h="240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Видеокамеры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Поддерживать во включенном состоянии</a:t>
                      </a:r>
                    </a:p>
                  </a:txBody>
                  <a:tcPr anchor="ctr"/>
                </a:tc>
              </a:tr>
              <a:tr h="253333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Ноутбуки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ноутбуки должны быть включены, на экранах должен демонстрироваться текущий акционный ролик.</a:t>
                      </a:r>
                    </a:p>
                  </a:txBody>
                  <a:tcPr anchor="ctr"/>
                </a:tc>
              </a:tr>
              <a:tr h="212392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Мониторы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en-US" sz="1000" dirty="0" smtClean="0">
                          <a:latin typeface="+mn-lt"/>
                        </a:rPr>
                        <a:t>1.</a:t>
                      </a:r>
                      <a:r>
                        <a:rPr lang="ru-RU" sz="1000" dirty="0" smtClean="0">
                          <a:latin typeface="+mn-lt"/>
                        </a:rPr>
                        <a:t> Все мониторы должны быть подключены через компьютерный сплиттер к системному блоку и демонстрировать акционный ролик</a:t>
                      </a:r>
                      <a:r>
                        <a:rPr lang="en-US" sz="1000" dirty="0" smtClean="0">
                          <a:latin typeface="+mn-lt"/>
                        </a:rPr>
                        <a:t>.</a:t>
                      </a:r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r>
                        <a:rPr lang="en-US" sz="1000" dirty="0" smtClean="0">
                          <a:latin typeface="+mn-lt"/>
                        </a:rPr>
                        <a:t>2. </a:t>
                      </a:r>
                      <a:r>
                        <a:rPr lang="ru-RU" sz="1000" dirty="0" smtClean="0">
                          <a:latin typeface="+mn-lt"/>
                        </a:rPr>
                        <a:t>Для сохранения качества картинки и устранения потери видеосигнала первый сплиттер подключается к системному блоку, остальные сплиттеры подключаются к  первому сплиттеру с одной стороны и к монитору  с другой.</a:t>
                      </a: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  <a:p>
                      <a:pPr defTabSz="892175"/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Диктофоны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Поддерживать во включенном состоянии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Picture 16" descr="Рисунок11"/>
          <p:cNvPicPr>
            <a:picLocks noChangeAspect="1" noChangeArrowheads="1"/>
          </p:cNvPicPr>
          <p:nvPr/>
        </p:nvPicPr>
        <p:blipFill>
          <a:blip r:embed="rId2" cstate="print"/>
          <a:srcRect r="500" b="38943"/>
          <a:stretch>
            <a:fillRect/>
          </a:stretch>
        </p:blipFill>
        <p:spPr bwMode="auto">
          <a:xfrm>
            <a:off x="2738196" y="4149080"/>
            <a:ext cx="2913924" cy="118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900" dirty="0" smtClean="0"/>
              <a:t>12. Деморежим</a:t>
            </a:r>
            <a:br>
              <a:rPr lang="ru-RU" sz="1900" dirty="0" smtClean="0"/>
            </a:br>
            <a:r>
              <a:rPr lang="ru-RU" sz="1900" i="1" dirty="0" smtClean="0"/>
              <a:t>12.3. Обеспечение деморежима по отделам (1)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64332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12. Деморежим</a:t>
            </a:r>
            <a:br>
              <a:rPr lang="ru-RU" sz="1900" dirty="0" smtClean="0"/>
            </a:br>
            <a:r>
              <a:rPr lang="ru-RU" sz="1900" i="1" dirty="0" smtClean="0"/>
              <a:t>12.3. Обеспечение деморежима по отделам (2)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042179"/>
              </p:ext>
            </p:extLst>
          </p:nvPr>
        </p:nvGraphicFramePr>
        <p:xfrm>
          <a:off x="179388" y="1052736"/>
          <a:ext cx="8713787" cy="396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196"/>
                <a:gridCol w="1264778"/>
                <a:gridCol w="6800813"/>
              </a:tblGrid>
              <a:tr h="2160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Отдел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Тип товара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Деморежим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РС-колонки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>
                        <a:buFontTx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1.</a:t>
                      </a:r>
                      <a:r>
                        <a:rPr lang="ru-RU" sz="10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Подключить все модели колонок, выставленных на оборудовании 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G6-e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(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S11-e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)</a:t>
                      </a:r>
                    </a:p>
                    <a:p>
                      <a:pPr defTabSz="892175">
                        <a:buFontTx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Если нет оборудования 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G6-e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(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S11-e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) – подключить один из комплектов акустики (модель с качественным звуком, имеющая повышающий коэффициент).</a:t>
                      </a:r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MP3-</a:t>
                      </a:r>
                      <a:r>
                        <a:rPr lang="ru-RU" sz="1000" dirty="0" smtClean="0">
                          <a:latin typeface="+mn-lt"/>
                        </a:rPr>
                        <a:t>плееры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дискманы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Поддерживать во включенном состоянии</a:t>
                      </a:r>
                    </a:p>
                  </a:txBody>
                  <a:tcPr anchor="ctr"/>
                </a:tc>
              </a:tr>
              <a:tr h="25144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Электронные  книги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Поддерживать во включенном состоянии</a:t>
                      </a:r>
                    </a:p>
                  </a:txBody>
                  <a:tcPr anchor="ctr"/>
                </a:tc>
              </a:tr>
              <a:tr h="215240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Док-станции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Все док-станции с часами, должны быть подключены и отображать текущее время</a:t>
                      </a:r>
                    </a:p>
                  </a:txBody>
                  <a:tcPr anchor="ctr"/>
                </a:tc>
              </a:tr>
              <a:tr h="35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Фоторамки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все фоторамки должны быть включены и работать в деморежиме  в течение всего рабочего дня:</a:t>
                      </a:r>
                    </a:p>
                    <a:p>
                      <a:pPr defTabSz="892175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если в фоторамке есть встроенная память – запустить слайд-шоу из файлов, выложенных на 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FTP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endParaRPr lang="en-US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defTabSz="892175">
                        <a:buFont typeface="Arial" pitchFamily="34" charset="0"/>
                        <a:buNone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Файлы для заливки скачать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по адресу: </a:t>
                      </a:r>
                      <a:r>
                        <a:rPr lang="ru-RU" sz="1000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ftp</a:t>
                      </a:r>
                      <a:r>
                        <a:rPr lang="ru-RU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ru-RU" sz="1000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Merchandising</a:t>
                      </a:r>
                      <a:r>
                        <a:rPr lang="ru-RU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ru-RU" sz="1000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Audio&amp;Video</a:t>
                      </a:r>
                      <a:r>
                        <a:rPr lang="ru-RU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\Заставка длR фоторамок. </a:t>
                      </a:r>
                    </a:p>
                    <a:p>
                      <a:pPr defTabSz="892175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если в фоторамке нет встроенной памяти – запустить режим воспроизведения базового слайд-шоу.</a:t>
                      </a:r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CAR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CAR-</a:t>
                      </a:r>
                      <a:r>
                        <a:rPr lang="ru-RU" sz="1000" dirty="0" smtClean="0">
                          <a:latin typeface="+mn-lt"/>
                        </a:rPr>
                        <a:t>Аудио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весь товар, размещенный на </a:t>
                      </a:r>
                      <a:r>
                        <a:rPr lang="en-US" sz="1000" dirty="0" smtClean="0">
                          <a:latin typeface="+mn-lt"/>
                        </a:rPr>
                        <a:t>CAR-</a:t>
                      </a:r>
                      <a:r>
                        <a:rPr lang="ru-RU" sz="1000" dirty="0" smtClean="0">
                          <a:latin typeface="+mn-lt"/>
                        </a:rPr>
                        <a:t>стендах должен быть подключен для возможности демонстрации звука.</a:t>
                      </a:r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CAR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Авто-телевизоры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Поддерживать во включенном состоянии</a:t>
                      </a:r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CAR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GPS</a:t>
                      </a:r>
                      <a:r>
                        <a:rPr lang="ru-RU" sz="1000" dirty="0" smtClean="0">
                          <a:latin typeface="+mn-lt"/>
                        </a:rPr>
                        <a:t>-навигаторы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9063" indent="-119063" eaLnBrk="0" hangingPunct="0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</a:rPr>
                        <a:t>поддерживать в состоянии демо-ежима</a:t>
                      </a:r>
                    </a:p>
                    <a:p>
                      <a:pPr marL="119063" indent="-119063" eaLnBrk="0" hangingPunct="0">
                        <a:buFont typeface="Arial" pitchFamily="34" charset="0"/>
                        <a:buChar char="•"/>
                      </a:pPr>
                      <a:r>
                        <a:rPr lang="ru-RU" sz="1000" dirty="0" smtClean="0">
                          <a:latin typeface="+mn-lt"/>
                        </a:rPr>
                        <a:t>для подключения навигаторов к блоку питания</a:t>
                      </a:r>
                      <a:r>
                        <a:rPr lang="ru-RU" sz="10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используются шнуры, входящие в комплект поставки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навигаторов.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</a:tr>
              <a:tr h="18969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ТВ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Плоскопанельные телевизоры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LCD\PDP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1</a:t>
                      </a:r>
                      <a:r>
                        <a:rPr lang="ru-RU" sz="1000" dirty="0" smtClean="0">
                          <a:latin typeface="+mn-lt"/>
                        </a:rPr>
                        <a:t>. Все телевизоры должны быть подключены к сети. 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2. Для демонстрации изображения на телевизорах используются ролики, согласно действующему бюллетеню 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4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12. Деморежим</a:t>
            </a:r>
            <a:br>
              <a:rPr lang="ru-RU" sz="1900" dirty="0" smtClean="0"/>
            </a:br>
            <a:r>
              <a:rPr lang="ru-RU" sz="1900" i="1" dirty="0" smtClean="0"/>
              <a:t>12.3. Обеспечение деморежима по отделам (3)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11068"/>
              </p:ext>
            </p:extLst>
          </p:nvPr>
        </p:nvGraphicFramePr>
        <p:xfrm>
          <a:off x="179512" y="1035191"/>
          <a:ext cx="8713664" cy="4386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4905"/>
                <a:gridCol w="1142743"/>
                <a:gridCol w="6856016"/>
              </a:tblGrid>
              <a:tr h="28685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Отдел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Тип товара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Деморежим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69815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ТВ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Спутниковое  ТВ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>
                          <a:latin typeface="+mn-lt"/>
                        </a:rPr>
                        <a:t>нет</a:t>
                      </a:r>
                    </a:p>
                  </a:txBody>
                  <a:tcPr anchor="ctr"/>
                </a:tc>
              </a:tr>
              <a:tr h="6981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Аудио-Видео</a:t>
                      </a: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Домашние кинотеатры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9063" indent="-119063" defTabSz="892175">
                        <a:buFont typeface="+mj-lt"/>
                        <a:buAutoNum type="arabicPeriod"/>
                      </a:pPr>
                      <a:r>
                        <a:rPr lang="ru-RU" sz="10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кустика должна быть подключена к головному блоку с помощью проводов, входящих в комплект;</a:t>
                      </a:r>
                      <a:endParaRPr lang="ru-RU" sz="10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marL="119063" indent="-119063" defTabSz="892175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Все домашние театры должны быть подключены к сети;</a:t>
                      </a:r>
                    </a:p>
                  </a:txBody>
                  <a:tcPr anchor="ctr"/>
                </a:tc>
              </a:tr>
              <a:tr h="8499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Аудио-Видео</a:t>
                      </a: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Домашние кинотеатры</a:t>
                      </a:r>
                      <a:endParaRPr lang="en-US" sz="1000" dirty="0" smtClean="0">
                        <a:latin typeface="+mn-lt"/>
                      </a:endParaRPr>
                    </a:p>
                    <a:p>
                      <a:r>
                        <a:rPr lang="ru-RU" sz="1000" dirty="0" smtClean="0">
                          <a:latin typeface="+mn-lt"/>
                        </a:rPr>
                        <a:t>«саундбар»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 defTabSz="892175"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У всех домашних кинотеатров сабуфер должен быть подключен к головному блоку с помощью проводов, входящих в комплект. </a:t>
                      </a:r>
                    </a:p>
                    <a:p>
                      <a:pPr marL="228600" indent="-228600" defTabSz="892175">
                        <a:buAutoNum type="arabicPeriod"/>
                      </a:pPr>
                      <a:r>
                        <a:rPr lang="ru-RU" sz="1000" dirty="0" smtClean="0">
                          <a:latin typeface="+mn-lt"/>
                        </a:rPr>
                        <a:t>Все домашние театры должны быть подключеныи к сети. </a:t>
                      </a:r>
                    </a:p>
                    <a:p>
                      <a:pPr defTabSz="892175"/>
                      <a:endParaRPr lang="ru-RU" sz="1000" dirty="0" smtClean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145702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Аудио-Видео</a:t>
                      </a:r>
                    </a:p>
                    <a:p>
                      <a:endParaRPr lang="ru-RU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компоненты 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1.Для подключения к наиболее дорогим комплектам колонок (подключаются только фронтальные и центральная колонки) выбираются 2-4 комплекта </a:t>
                      </a:r>
                      <a:r>
                        <a:rPr lang="en-US" sz="1000" dirty="0" smtClean="0">
                          <a:latin typeface="+mn-lt"/>
                        </a:rPr>
                        <a:t>BD</a:t>
                      </a:r>
                      <a:r>
                        <a:rPr lang="ru-RU" sz="1000" dirty="0" smtClean="0">
                          <a:latin typeface="+mn-lt"/>
                        </a:rPr>
                        <a:t>-плеер + ресивер, которые располагаются непосредственно под телевизором. </a:t>
                      </a:r>
                    </a:p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2. Комплекты подбираются по бренду, цвету и из одной ценовой категории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(в связи с тем, что в основной презентации должно быть выставлено 100% ассортимента, для выставления в комплектах используются дублирующие модели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плееров). </a:t>
                      </a:r>
                    </a:p>
                    <a:p>
                      <a:pPr defTabSz="892175"/>
                      <a:r>
                        <a:rPr lang="ru-RU" sz="1000" dirty="0" smtClean="0">
                          <a:latin typeface="+mn-lt"/>
                        </a:rPr>
                        <a:t>3. В демонстрационном режиме должен работать комплект, обеспечивающий наилучшее качество звучания, он должен быть подключен к телевизору. </a:t>
                      </a:r>
                    </a:p>
                    <a:p>
                      <a:pPr defTabSz="892175"/>
                      <a:endParaRPr lang="ru-RU" sz="1000" dirty="0" smtClean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869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Аудио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Видео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Порт. </a:t>
                      </a:r>
                      <a:r>
                        <a:rPr lang="en-US" sz="1000" dirty="0" smtClean="0">
                          <a:latin typeface="+mn-lt"/>
                        </a:rPr>
                        <a:t>DVD</a:t>
                      </a:r>
                      <a:r>
                        <a:rPr lang="ru-RU" sz="1000" dirty="0" smtClean="0">
                          <a:latin typeface="+mn-lt"/>
                        </a:rPr>
                        <a:t>-проигрыватели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Поддерживать работу</a:t>
                      </a:r>
                      <a:r>
                        <a:rPr lang="ru-RU" sz="1000" baseline="0" dirty="0" smtClean="0">
                          <a:latin typeface="+mn-lt"/>
                        </a:rPr>
                        <a:t> в </a:t>
                      </a:r>
                      <a:r>
                        <a:rPr lang="ru-RU" sz="1000" dirty="0" smtClean="0">
                          <a:latin typeface="+mn-lt"/>
                        </a:rPr>
                        <a:t>деморежиме. Использовать </a:t>
                      </a:r>
                      <a:r>
                        <a:rPr lang="ru-RU" sz="1000" dirty="0" err="1" smtClean="0">
                          <a:latin typeface="+mn-lt"/>
                        </a:rPr>
                        <a:t>демо</a:t>
                      </a:r>
                      <a:r>
                        <a:rPr lang="ru-RU" sz="1000" dirty="0" smtClean="0">
                          <a:latin typeface="+mn-lt"/>
                        </a:rPr>
                        <a:t>-диск с рекламными роликами из текущего бюллетеня.</a:t>
                      </a:r>
                      <a:endParaRPr lang="ru-RU" sz="1000" dirty="0" smtClean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57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12. Деморежим</a:t>
            </a:r>
            <a:br>
              <a:rPr lang="ru-RU" sz="1900" dirty="0" smtClean="0"/>
            </a:br>
            <a:r>
              <a:rPr lang="ru-RU" sz="1900" i="1" dirty="0" smtClean="0"/>
              <a:t>12.3. Обеспечение деморежима по отделам (4)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92490"/>
              </p:ext>
            </p:extLst>
          </p:nvPr>
        </p:nvGraphicFramePr>
        <p:xfrm>
          <a:off x="179388" y="1052736"/>
          <a:ext cx="8713092" cy="37949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204"/>
                <a:gridCol w="1296144"/>
                <a:gridCol w="6696744"/>
              </a:tblGrid>
              <a:tr h="216024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Отдел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Тип товара</a:t>
                      </a:r>
                      <a:endParaRPr lang="en-US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Деморежим</a:t>
                      </a:r>
                      <a:endParaRPr lang="en-US" sz="1000" b="1" dirty="0"/>
                    </a:p>
                  </a:txBody>
                  <a:tcPr anchor="ctr"/>
                </a:tc>
              </a:tr>
              <a:tr h="40135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Аудио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Видео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Муз.</a:t>
                      </a:r>
                      <a:r>
                        <a:rPr lang="ru-RU" sz="1000" baseline="0" dirty="0" smtClean="0">
                          <a:latin typeface="+mn-lt"/>
                        </a:rPr>
                        <a:t> центры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1" defTabSz="892175"/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Акустические системы  подключаются к головному блоку. Все музыкальные центры подключаются к сети.</a:t>
                      </a:r>
                      <a:endParaRPr lang="en-US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Аудио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Видео</a:t>
                      </a:r>
                      <a:endParaRPr lang="en-US" sz="1000" dirty="0" smtClean="0">
                        <a:latin typeface="+mn-lt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Синтезаторы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9063" indent="-119063" defTabSz="892175">
                        <a:buFontTx/>
                        <a:buAutoNum type="arabicPeriod"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Поддерживать в подключенном состоянии</a:t>
                      </a:r>
                    </a:p>
                    <a:p>
                      <a:pPr defTabSz="892175">
                        <a:defRPr/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Выставить уровень громкости, позволяющий при необходимости продемонстрировать работу синтезатора нажатием клавиши</a:t>
                      </a:r>
                    </a:p>
                    <a:p>
                      <a:pPr defTabSz="892175">
                        <a:defRPr/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Один синтезатор должен работать  в деморежиме с уровнем громкости , демонстрирующим работу устройства</a:t>
                      </a:r>
                    </a:p>
                  </a:txBody>
                  <a:tcPr anchor="ctr"/>
                </a:tc>
              </a:tr>
              <a:tr h="2698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КБТ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Вытяжки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Обеспечить подсветку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вытяжек,  если в комплекте имеется  сетевой шнур</a:t>
                      </a:r>
                      <a:endParaRPr lang="ru-RU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26981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КБТ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Камины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Подключать в зимний период камины, тепловентиляторы </a:t>
                      </a:r>
                      <a:r>
                        <a:rPr lang="en-US" sz="1000" dirty="0" smtClean="0">
                          <a:latin typeface="+mn-lt"/>
                        </a:rPr>
                        <a:t>(</a:t>
                      </a:r>
                      <a:r>
                        <a:rPr lang="ru-RU" sz="1000" dirty="0" smtClean="0">
                          <a:latin typeface="+mn-lt"/>
                        </a:rPr>
                        <a:t>по возможности)</a:t>
                      </a:r>
                    </a:p>
                  </a:txBody>
                  <a:tcPr anchor="ctr"/>
                </a:tc>
              </a:tr>
              <a:tr h="16328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КБТ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Вентиляторы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Подключать в летний  период</a:t>
                      </a:r>
                    </a:p>
                  </a:txBody>
                  <a:tcPr anchor="ctr"/>
                </a:tc>
              </a:tr>
              <a:tr h="18149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Зеркала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Подключить в сеть 220Вт</a:t>
                      </a:r>
                    </a:p>
                  </a:txBody>
                  <a:tcPr anchor="ctr"/>
                </a:tc>
              </a:tr>
              <a:tr h="1997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Зубные щетки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892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Подключить</a:t>
                      </a:r>
                      <a:r>
                        <a:rPr lang="ru-RU" sz="10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 сеть 220Вт</a:t>
                      </a:r>
                    </a:p>
                  </a:txBody>
                  <a:tcPr anchor="ctr"/>
                </a:tc>
              </a:tr>
              <a:tr h="35545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+mn-lt"/>
                        </a:rPr>
                        <a:t>Радиобудильники</a:t>
                      </a:r>
                      <a:r>
                        <a:rPr lang="ru-RU" sz="1000" dirty="0" smtClean="0">
                          <a:latin typeface="+mn-lt"/>
                        </a:rPr>
                        <a:t>, магнитолы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1" defTabSz="892175">
                        <a:tabLst>
                          <a:tab pos="93663" algn="l"/>
                        </a:tabLst>
                      </a:pPr>
                      <a:r>
                        <a:rPr lang="ru-RU" sz="1000" dirty="0" smtClean="0">
                          <a:latin typeface="+mn-lt"/>
                        </a:rPr>
                        <a:t>1. Все радиобудильники должны быть подключены и отображать текущее время</a:t>
                      </a:r>
                    </a:p>
                    <a:p>
                      <a:pPr marL="0" lvl="1" defTabSz="892175">
                        <a:tabLst>
                          <a:tab pos="93663" algn="l"/>
                        </a:tabLst>
                      </a:pPr>
                      <a:r>
                        <a:rPr lang="ru-RU" sz="1000" dirty="0" smtClean="0">
                          <a:latin typeface="+mn-lt"/>
                        </a:rPr>
                        <a:t>2.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Все магнитолы должны быть подключены к сети</a:t>
                      </a:r>
                    </a:p>
                  </a:txBody>
                  <a:tcPr anchor="ctr"/>
                </a:tc>
              </a:tr>
              <a:tr h="25183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МБТ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0" u="none" dirty="0" smtClean="0">
                          <a:latin typeface="+mn-lt"/>
                        </a:rPr>
                        <a:t>Метео-станции</a:t>
                      </a:r>
                      <a:endParaRPr lang="en-US" sz="1000" b="0" u="none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dirty="0" smtClean="0">
                          <a:latin typeface="+mn-lt"/>
                        </a:rPr>
                        <a:t>Подключить к сети все демо-образцы</a:t>
                      </a:r>
                    </a:p>
                  </a:txBody>
                  <a:tcPr anchor="ctr"/>
                </a:tc>
              </a:tr>
              <a:tr h="438456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</a:rPr>
                        <a:t>ENT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Игровые консоли</a:t>
                      </a:r>
                      <a:endParaRPr lang="en-US" sz="1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defTabSz="892175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2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Противокражная защита</a:t>
            </a:r>
            <a:br>
              <a:rPr lang="ru-RU" sz="1900" dirty="0" smtClean="0"/>
            </a:br>
            <a:r>
              <a:rPr lang="ru-RU" sz="1900" dirty="0" smtClean="0"/>
              <a:t>13.</a:t>
            </a:r>
            <a:r>
              <a:rPr lang="ru-RU" sz="1900" i="1" dirty="0" smtClean="0"/>
              <a:t>1. Обеспечивается продавцами 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6046" y="1371600"/>
            <a:ext cx="684937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Обновления в противокражной защите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sz="1400" dirty="0" smtClean="0">
                <a:solidFill>
                  <a:srgbClr val="000000"/>
                </a:solidFill>
              </a:rPr>
              <a:t>1</a:t>
            </a:r>
            <a:r>
              <a:rPr lang="ru-RU" sz="1400" dirty="0" smtClean="0">
                <a:solidFill>
                  <a:srgbClr val="000000"/>
                </a:solidFill>
              </a:rPr>
              <a:t>. Разрешить </a:t>
            </a:r>
            <a:r>
              <a:rPr lang="ru-RU" sz="1400" dirty="0">
                <a:solidFill>
                  <a:srgbClr val="000000"/>
                </a:solidFill>
              </a:rPr>
              <a:t>на местах, по согласованию </a:t>
            </a:r>
            <a:r>
              <a:rPr lang="ru-RU" sz="1400" dirty="0" smtClean="0">
                <a:solidFill>
                  <a:srgbClr val="000000"/>
                </a:solidFill>
              </a:rPr>
              <a:t>ДД, РПЗБ, </a:t>
            </a:r>
            <a:r>
              <a:rPr lang="ru-RU" sz="1400" b="1" u="sng" dirty="0" smtClean="0">
                <a:solidFill>
                  <a:srgbClr val="000000"/>
                </a:solidFill>
              </a:rPr>
              <a:t>а так же менеджер</a:t>
            </a:r>
            <a:r>
              <a:rPr lang="ru-RU" sz="1400" b="1" u="sng" dirty="0">
                <a:solidFill>
                  <a:srgbClr val="000000"/>
                </a:solidFill>
              </a:rPr>
              <a:t>а</a:t>
            </a:r>
            <a:r>
              <a:rPr lang="ru-RU" sz="1400" b="1" u="sng" dirty="0" smtClean="0">
                <a:solidFill>
                  <a:srgbClr val="000000"/>
                </a:solidFill>
              </a:rPr>
              <a:t> по мерчендайзингу  </a:t>
            </a:r>
            <a:r>
              <a:rPr lang="ru-RU" sz="1400" dirty="0">
                <a:solidFill>
                  <a:srgbClr val="000000"/>
                </a:solidFill>
              </a:rPr>
              <a:t>принимать решения по выбору отдельных способов </a:t>
            </a:r>
            <a:r>
              <a:rPr lang="ru-RU" sz="1400" dirty="0" smtClean="0">
                <a:solidFill>
                  <a:srgbClr val="000000"/>
                </a:solidFill>
              </a:rPr>
              <a:t>защиты, того </a:t>
            </a:r>
            <a:r>
              <a:rPr lang="ru-RU" sz="1400" dirty="0">
                <a:solidFill>
                  <a:srgbClr val="000000"/>
                </a:solidFill>
              </a:rPr>
              <a:t>или иного </a:t>
            </a:r>
            <a:r>
              <a:rPr lang="ru-RU" sz="1400" dirty="0" smtClean="0">
                <a:solidFill>
                  <a:srgbClr val="000000"/>
                </a:solidFill>
              </a:rPr>
              <a:t>товара, что </a:t>
            </a:r>
            <a:r>
              <a:rPr lang="ru-RU" sz="1400" dirty="0">
                <a:solidFill>
                  <a:srgbClr val="000000"/>
                </a:solidFill>
              </a:rPr>
              <a:t>не должно влиять на продажи и снижать эффективность защиты. </a:t>
            </a:r>
            <a:r>
              <a:rPr lang="ru-RU" sz="1400" dirty="0" smtClean="0">
                <a:solidFill>
                  <a:srgbClr val="000000"/>
                </a:solidFill>
              </a:rPr>
              <a:t> Исключением являются товары размещенные в открытом доступе с защитой Экстрим.</a:t>
            </a: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r>
              <a:rPr lang="ru-RU" sz="1400" dirty="0" smtClean="0">
                <a:solidFill>
                  <a:srgbClr val="000000"/>
                </a:solidFill>
              </a:rPr>
              <a:t>2. Для защиты товара, приоритетно, вместо одноразовых  датчиков </a:t>
            </a:r>
            <a:r>
              <a:rPr lang="en-US" sz="1400" b="1" dirty="0"/>
              <a:t>SENSORMATIC </a:t>
            </a:r>
            <a:r>
              <a:rPr lang="ru-RU" sz="1400" dirty="0" smtClean="0">
                <a:solidFill>
                  <a:srgbClr val="000000"/>
                </a:solidFill>
              </a:rPr>
              <a:t>(</a:t>
            </a:r>
            <a:r>
              <a:rPr lang="ru-RU" sz="1400" dirty="0">
                <a:solidFill>
                  <a:srgbClr val="000000"/>
                </a:solidFill>
              </a:rPr>
              <a:t>мягкая защита), </a:t>
            </a:r>
            <a:r>
              <a:rPr lang="ru-RU" sz="1400" dirty="0" smtClean="0">
                <a:solidFill>
                  <a:srgbClr val="000000"/>
                </a:solidFill>
              </a:rPr>
              <a:t>необходимо использовать  клипсы.</a:t>
            </a:r>
            <a:endParaRPr lang="ru-RU" sz="1400" dirty="0">
              <a:solidFill>
                <a:srgbClr val="000000"/>
              </a:solidFill>
            </a:endParaRPr>
          </a:p>
          <a:p>
            <a:endParaRPr lang="ru-RU" sz="1400" dirty="0" smtClean="0">
              <a:solidFill>
                <a:srgbClr val="000000"/>
              </a:solidFill>
            </a:endParaRPr>
          </a:p>
          <a:p>
            <a:r>
              <a:rPr lang="ru-RU" sz="1400" dirty="0" smtClean="0">
                <a:solidFill>
                  <a:srgbClr val="000000"/>
                </a:solidFill>
              </a:rPr>
              <a:t>3. Товарные группы в которых используется защита </a:t>
            </a:r>
            <a:r>
              <a:rPr lang="en-US" sz="1400" dirty="0" smtClean="0">
                <a:solidFill>
                  <a:srgbClr val="000000"/>
                </a:solidFill>
              </a:rPr>
              <a:t>“</a:t>
            </a:r>
            <a:r>
              <a:rPr lang="ru-RU" sz="1400" dirty="0" smtClean="0">
                <a:solidFill>
                  <a:srgbClr val="000000"/>
                </a:solidFill>
              </a:rPr>
              <a:t>паук</a:t>
            </a:r>
            <a:r>
              <a:rPr lang="en-US" sz="1400" dirty="0" smtClean="0">
                <a:solidFill>
                  <a:srgbClr val="000000"/>
                </a:solidFill>
              </a:rPr>
              <a:t>” </a:t>
            </a:r>
            <a:r>
              <a:rPr lang="ru-RU" sz="1400" dirty="0" smtClean="0">
                <a:solidFill>
                  <a:srgbClr val="000000"/>
                </a:solidFill>
              </a:rPr>
              <a:t>разрешено замещать</a:t>
            </a:r>
            <a:r>
              <a:rPr lang="en-US" sz="1400" dirty="0" smtClean="0">
                <a:solidFill>
                  <a:srgbClr val="000000"/>
                </a:solidFill>
              </a:rPr>
              <a:t>:</a:t>
            </a:r>
          </a:p>
          <a:p>
            <a:r>
              <a:rPr lang="ru-RU" sz="1400" dirty="0" smtClean="0">
                <a:solidFill>
                  <a:srgbClr val="000000"/>
                </a:solidFill>
              </a:rPr>
              <a:t>а) </a:t>
            </a:r>
            <a:r>
              <a:rPr lang="ru-RU" sz="1400" dirty="0" err="1" smtClean="0">
                <a:solidFill>
                  <a:srgbClr val="000000"/>
                </a:solidFill>
              </a:rPr>
              <a:t>Биндование+клипса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(с меткой внутри) </a:t>
            </a:r>
            <a:endParaRPr lang="en-US" sz="1400" dirty="0" smtClean="0">
              <a:solidFill>
                <a:srgbClr val="000000"/>
              </a:solidFill>
            </a:endParaRPr>
          </a:p>
          <a:p>
            <a:r>
              <a:rPr lang="ru-RU" sz="1400" dirty="0" smtClean="0">
                <a:solidFill>
                  <a:srgbClr val="000000"/>
                </a:solidFill>
              </a:rPr>
              <a:t>Б) </a:t>
            </a:r>
            <a:r>
              <a:rPr lang="ru-RU" sz="1400" dirty="0" err="1" smtClean="0">
                <a:solidFill>
                  <a:srgbClr val="000000"/>
                </a:solidFill>
              </a:rPr>
              <a:t>Сейфер+клипса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(с меткой внутри)</a:t>
            </a:r>
            <a:endParaRPr lang="ru-RU" sz="1400" dirty="0" smtClean="0">
              <a:solidFill>
                <a:srgbClr val="000000"/>
              </a:solidFill>
            </a:endParaRPr>
          </a:p>
          <a:p>
            <a:pPr lvl="0"/>
            <a:endParaRPr lang="ru-RU" sz="1400" dirty="0" smtClean="0">
              <a:cs typeface="Times New Roman" pitchFamily="18" charset="0"/>
            </a:endParaRPr>
          </a:p>
          <a:p>
            <a:r>
              <a:rPr lang="ru-RU" sz="1400" dirty="0" smtClean="0">
                <a:cs typeface="Times New Roman" pitchFamily="18" charset="0"/>
              </a:rPr>
              <a:t>4. Товар стоимостью свыше 499 рублей подлежит защите.</a:t>
            </a:r>
          </a:p>
          <a:p>
            <a:endParaRPr lang="en-US" sz="1400" dirty="0" smtClean="0">
              <a:cs typeface="Times New Roman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itchFamily="18" charset="0"/>
              </a:rPr>
              <a:t>5. Товар размещаемый в накопителе подлежит защите метке и биндованию.</a:t>
            </a:r>
          </a:p>
          <a:p>
            <a:endParaRPr lang="ru-RU" sz="14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endParaRPr lang="ru-RU" sz="1400" dirty="0">
              <a:solidFill>
                <a:srgbClr val="000000"/>
              </a:solidFill>
            </a:endParaRPr>
          </a:p>
          <a:p>
            <a:endParaRPr lang="ru-RU" sz="14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999711"/>
              </p:ext>
            </p:extLst>
          </p:nvPr>
        </p:nvGraphicFramePr>
        <p:xfrm>
          <a:off x="6992833" y="4186649"/>
          <a:ext cx="2107515" cy="1778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Двоичный лист" showAsIcon="1" r:id="rId3" imgW="914400" imgH="771480" progId="Excel.SheetBinaryMacroEnabled.12">
                  <p:embed/>
                </p:oleObj>
              </mc:Choice>
              <mc:Fallback>
                <p:oleObj name="Двоичный лист" showAsIcon="1" r:id="rId3" imgW="914400" imgH="771480" progId="Excel.SheetBinary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92833" y="4186649"/>
                        <a:ext cx="2107515" cy="1778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732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Противокражная защита</a:t>
            </a:r>
            <a:br>
              <a:rPr lang="ru-RU" sz="1900" dirty="0" smtClean="0"/>
            </a:br>
            <a:r>
              <a:rPr lang="ru-RU" sz="1900" dirty="0" smtClean="0"/>
              <a:t>13.</a:t>
            </a:r>
            <a:r>
              <a:rPr lang="ru-RU" sz="1900" i="1" dirty="0" smtClean="0"/>
              <a:t>1. Обеспечивается продавцами 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799518"/>
              </p:ext>
            </p:extLst>
          </p:nvPr>
        </p:nvGraphicFramePr>
        <p:xfrm>
          <a:off x="179512" y="1033804"/>
          <a:ext cx="8858162" cy="50468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9679"/>
                <a:gridCol w="1435395"/>
                <a:gridCol w="1020726"/>
                <a:gridCol w="5082362"/>
              </a:tblGrid>
              <a:tr h="195811">
                <a:tc rowSpan="4">
                  <a:txBody>
                    <a:bodyPr/>
                    <a:lstStyle/>
                    <a:p>
                      <a:pPr algn="ctr"/>
                      <a:endParaRPr lang="en-US" sz="93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sz="93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30" b="1" dirty="0" smtClean="0">
                          <a:latin typeface="+mn-lt"/>
                        </a:rPr>
                        <a:t> Клипса - </a:t>
                      </a:r>
                      <a:r>
                        <a:rPr lang="ru-RU" sz="93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жесткая бирка, с креплением  посредством стальных тросиков</a:t>
                      </a:r>
                      <a:endParaRPr lang="en-US" sz="93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811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Область</a:t>
                      </a:r>
                      <a:r>
                        <a:rPr lang="ru-RU" sz="930" baseline="0" dirty="0" smtClean="0"/>
                        <a:t> применения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Используется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для защиты: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аксессуаров;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товара  в свободной выкладке (установленного без охранной сигнализации):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/>
                </a:tc>
              </a:tr>
              <a:tr h="557884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Установка/</a:t>
                      </a:r>
                    </a:p>
                    <a:p>
                      <a:r>
                        <a:rPr lang="ru-RU" sz="930" dirty="0" smtClean="0"/>
                        <a:t>отключение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Тросик необходимо крепить на неотделимые части товара (например, рукоять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товара,  вентиляционные отверстия,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3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биндовочная</a:t>
                      </a:r>
                      <a:r>
                        <a:rPr lang="ru-RU" sz="93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лента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и т. д).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Обязательно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деактивировать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на кассовых узлах или на службе ИНФО после оплаты товара</a:t>
                      </a:r>
                    </a:p>
                  </a:txBody>
                  <a:tcPr/>
                </a:tc>
              </a:tr>
              <a:tr h="548271">
                <a:tc vMerge="1">
                  <a:txBody>
                    <a:bodyPr/>
                    <a:lstStyle/>
                    <a:p>
                      <a:pPr algn="ctr"/>
                      <a:endParaRPr lang="en-US" sz="93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30" dirty="0" smtClean="0"/>
                        <a:t>Используется для защиты</a:t>
                      </a:r>
                      <a:r>
                        <a:rPr lang="ru-RU" sz="930" baseline="0" dirty="0" smtClean="0"/>
                        <a:t> товарных групп:</a:t>
                      </a:r>
                      <a:endParaRPr lang="en-US" sz="93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93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Клипса может и должна приоритетно использоваться для защиты </a:t>
                      </a:r>
                      <a:r>
                        <a:rPr lang="ru-RU" sz="93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всех</a:t>
                      </a:r>
                      <a:r>
                        <a:rPr lang="ru-RU" sz="93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групп (если есть возможность ее крепления), а не только перечисленных (исключение </a:t>
                      </a:r>
                      <a:r>
                        <a:rPr lang="ru-RU" sz="93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тмц</a:t>
                      </a:r>
                      <a:r>
                        <a:rPr lang="ru-RU" sz="93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которые по регламенту  размещаются в витринах или </a:t>
                      </a:r>
                      <a:r>
                        <a:rPr lang="ru-RU" sz="930" u="sng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имеют защиту </a:t>
                      </a:r>
                      <a:r>
                        <a:rPr lang="ru-RU" sz="93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Экстрим)</a:t>
                      </a:r>
                      <a:endParaRPr lang="ru-RU" sz="930" u="sng" dirty="0" smtClean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930" dirty="0" smtClean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5811">
                <a:tc rowSpan="5" gridSpan="2">
                  <a:txBody>
                    <a:bodyPr/>
                    <a:lstStyle/>
                    <a:p>
                      <a:pPr algn="ctr"/>
                      <a:endParaRPr lang="en-US" sz="930" dirty="0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3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Противокражная система  </a:t>
                      </a:r>
                      <a:r>
                        <a:rPr lang="en-US" sz="93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XTRIM</a:t>
                      </a:r>
                      <a:r>
                        <a:rPr lang="ru-RU" sz="93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en-US" sz="93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298">
                <a:tc gridSpan="2"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Область применения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Электронная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система защиты  используется для защиты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товара, находящегося на стеллаже в свободном доступе</a:t>
                      </a:r>
                      <a:endParaRPr lang="en-US" sz="93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3078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Элементы защиты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93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Датчик, который крепится к товару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93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Блок управления, к которому присоединен датчик</a:t>
                      </a:r>
                    </a:p>
                    <a:p>
                      <a:pPr marL="119063" marR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93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Программатор</a:t>
                      </a:r>
                      <a:endParaRPr lang="en-US" sz="93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00732">
                <a:tc gridSpan="2"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Установка/</a:t>
                      </a:r>
                    </a:p>
                    <a:p>
                      <a:r>
                        <a:rPr lang="ru-RU" sz="930" dirty="0" smtClean="0"/>
                        <a:t>отключение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рисоединить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 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(приклеить, зажать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или  з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атянуть)  к товару датчик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lang="ru-RU" sz="93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1)</a:t>
                      </a:r>
                      <a:r>
                        <a:rPr lang="ru-RU" sz="93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,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включенный</a:t>
                      </a:r>
                      <a:r>
                        <a:rPr lang="ru-RU" sz="93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в блок управления (</a:t>
                      </a:r>
                      <a:r>
                        <a:rPr lang="ru-RU" sz="93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). 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Датчик  необходимо крепить на неотделимые части товара. 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Демонтаж датчика  производить посредством поворотных действий (не отрывом).</a:t>
                      </a:r>
                    </a:p>
                    <a:p>
                      <a:pPr marL="119063" indent="-119063">
                        <a:buFont typeface="Arial" pitchFamily="34" charset="0"/>
                        <a:buChar char="•"/>
                      </a:pPr>
                      <a:r>
                        <a:rPr lang="ru-RU" sz="93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Отключение/включение в режим охраны  производится с помощью пульта дистанционного управления.</a:t>
                      </a:r>
                      <a:endParaRPr lang="en-US" sz="930" b="1" dirty="0" smtClean="0">
                        <a:latin typeface="+mn-lt"/>
                      </a:endParaRPr>
                    </a:p>
                  </a:txBody>
                  <a:tcPr/>
                </a:tc>
              </a:tr>
              <a:tr h="922900">
                <a:tc gridSpan="2"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30" dirty="0" smtClean="0"/>
                        <a:t>Используется для защиты</a:t>
                      </a:r>
                      <a:r>
                        <a:rPr lang="ru-RU" sz="930" baseline="0" dirty="0" smtClean="0"/>
                        <a:t> товарных групп:</a:t>
                      </a:r>
                      <a:endParaRPr lang="en-US" sz="93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30" u="sng" dirty="0" smtClean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Группа 15"/>
          <p:cNvGrpSpPr>
            <a:grpSpLocks/>
          </p:cNvGrpSpPr>
          <p:nvPr/>
        </p:nvGrpSpPr>
        <p:grpSpPr bwMode="auto">
          <a:xfrm>
            <a:off x="323528" y="1196752"/>
            <a:ext cx="1152128" cy="1656184"/>
            <a:chOff x="0" y="1340768"/>
            <a:chExt cx="2411760" cy="2592288"/>
          </a:xfrm>
        </p:grpSpPr>
        <p:pic>
          <p:nvPicPr>
            <p:cNvPr id="7" name="Picture 66" descr="super tag4"/>
            <p:cNvPicPr>
              <a:picLocks noChangeAspect="1" noChangeArrowheads="1"/>
            </p:cNvPicPr>
            <p:nvPr/>
          </p:nvPicPr>
          <p:blipFill>
            <a:blip r:embed="rId3" cstate="print"/>
            <a:srcRect l="6641" t="13805" r="7304"/>
            <a:stretch>
              <a:fillRect/>
            </a:stretch>
          </p:blipFill>
          <p:spPr bwMode="auto">
            <a:xfrm>
              <a:off x="251520" y="1340768"/>
              <a:ext cx="1910189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 descr="/images4/goods/152/big1.jpg"/>
            <p:cNvPicPr>
              <a:picLocks noChangeAspect="1" noChangeArrowheads="1"/>
            </p:cNvPicPr>
            <p:nvPr/>
          </p:nvPicPr>
          <p:blipFill>
            <a:blip r:embed="rId4" cstate="print"/>
            <a:srcRect t="24387" b="18495"/>
            <a:stretch>
              <a:fillRect/>
            </a:stretch>
          </p:blipFill>
          <p:spPr bwMode="auto">
            <a:xfrm>
              <a:off x="0" y="2693235"/>
              <a:ext cx="2411760" cy="1239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Рисунок 15" descr="Безымянный.JPG"/>
          <p:cNvPicPr>
            <a:picLocks noChangeAspect="1"/>
          </p:cNvPicPr>
          <p:nvPr/>
        </p:nvPicPr>
        <p:blipFill>
          <a:blip r:embed="rId5" cstate="print"/>
          <a:srcRect l="42125" t="44960" r="43700" b="36140"/>
          <a:stretch>
            <a:fillRect/>
          </a:stretch>
        </p:blipFill>
        <p:spPr bwMode="auto">
          <a:xfrm>
            <a:off x="1631511" y="3356992"/>
            <a:ext cx="1161349" cy="965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6" descr="датчик.JPG"/>
          <p:cNvPicPr>
            <a:picLocks noChangeAspect="1"/>
          </p:cNvPicPr>
          <p:nvPr/>
        </p:nvPicPr>
        <p:blipFill>
          <a:blip r:embed="rId6" cstate="print"/>
          <a:srcRect l="57875" t="39920" r="26375" b="41180"/>
          <a:stretch>
            <a:fillRect/>
          </a:stretch>
        </p:blipFill>
        <p:spPr bwMode="auto">
          <a:xfrm>
            <a:off x="323529" y="3444697"/>
            <a:ext cx="1173187" cy="80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572" y="4293095"/>
            <a:ext cx="2592288" cy="174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323528" y="3212976"/>
            <a:ext cx="288032" cy="2880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63688" y="3212976"/>
            <a:ext cx="288032" cy="28803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2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360" y="6442303"/>
            <a:ext cx="5226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*c</a:t>
            </a:r>
            <a:r>
              <a:rPr lang="ru-RU" sz="1200" dirty="0" smtClean="0"/>
              <a:t>м. инструкция по использованию электронных систем защиты на </a:t>
            </a:r>
            <a:r>
              <a:rPr lang="en-US" sz="1200" dirty="0" smtClean="0"/>
              <a:t>Ftp</a:t>
            </a:r>
            <a:endParaRPr lang="en-US" sz="1200" dirty="0"/>
          </a:p>
        </p:txBody>
      </p:sp>
      <p:pic>
        <p:nvPicPr>
          <p:cNvPr id="15" name="Рисунок 14" descr="P1170264.jpg"/>
          <p:cNvPicPr>
            <a:picLocks noChangeAspect="1"/>
          </p:cNvPicPr>
          <p:nvPr/>
        </p:nvPicPr>
        <p:blipFill>
          <a:blip r:embed="rId8" cstate="print">
            <a:lum bright="-26000" contrast="36000"/>
          </a:blip>
          <a:srcRect/>
          <a:stretch>
            <a:fillRect/>
          </a:stretch>
        </p:blipFill>
        <p:spPr bwMode="auto">
          <a:xfrm>
            <a:off x="1528046" y="1218778"/>
            <a:ext cx="136827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951688"/>
              </p:ext>
            </p:extLst>
          </p:nvPr>
        </p:nvGraphicFramePr>
        <p:xfrm>
          <a:off x="8437341" y="2760699"/>
          <a:ext cx="706659" cy="596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Двоичный лист" showAsIcon="1" r:id="rId9" imgW="914400" imgH="771480" progId="Excel.SheetBinaryMacroEnabled.12">
                  <p:embed/>
                </p:oleObj>
              </mc:Choice>
              <mc:Fallback>
                <p:oleObj name="Двоичный лист" showAsIcon="1" r:id="rId9" imgW="914400" imgH="771480" progId="Excel.SheetBinaryMacroEnabled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7341" y="2760699"/>
                        <a:ext cx="706659" cy="596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395479"/>
              </p:ext>
            </p:extLst>
          </p:nvPr>
        </p:nvGraphicFramePr>
        <p:xfrm>
          <a:off x="4290053" y="5431278"/>
          <a:ext cx="718146" cy="606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Двоичный лист" showAsIcon="1" r:id="rId11" imgW="914400" imgH="771480" progId="Excel.SheetBinaryMacroEnabled.12">
                  <p:embed/>
                </p:oleObj>
              </mc:Choice>
              <mc:Fallback>
                <p:oleObj name="Двоичный лист" showAsIcon="1" r:id="rId11" imgW="914400" imgH="771480" progId="Excel.SheetBinaryMacroEnabled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0053" y="5431278"/>
                        <a:ext cx="718146" cy="6067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think-cell Slide" r:id="rId17" imgW="0" imgH="0" progId="TCLayout.ActiveDocument.1">
                  <p:embed/>
                </p:oleObj>
              </mc:Choice>
              <mc:Fallback>
                <p:oleObj name="think-cell Slide" r:id="rId17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74576882"/>
              </p:ext>
            </p:extLst>
          </p:nvPr>
        </p:nvGraphicFramePr>
        <p:xfrm>
          <a:off x="179512" y="1075144"/>
          <a:ext cx="8713664" cy="52894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4869"/>
                <a:gridCol w="1484869"/>
                <a:gridCol w="1060621"/>
                <a:gridCol w="4683305"/>
              </a:tblGrid>
              <a:tr h="364352">
                <a:tc rowSpan="3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Паук -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многоразовый защитный датчик с автономным звуковым сигналом, применяется в магазинах с акусто-магнитной противокражной системой SENSORMATIC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893"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Область</a:t>
                      </a:r>
                      <a:r>
                        <a:rPr lang="ru-RU" sz="1000" baseline="0" dirty="0" smtClean="0"/>
                        <a:t> применения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Используется для защиты: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Цифровые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фоторамки;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Автомагнитолы;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Бритвы; Машинки для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стрижки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Эпиляторы;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Мобильные телефоны;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Коммуникаторы/смартфоны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Плеера  МР3;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Диктофоны;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Фотоаппараты;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Видеокамеры;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Ноутбуки</a:t>
                      </a:r>
                    </a:p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Принтеры " МИНИФОТО«</a:t>
                      </a:r>
                    </a:p>
                    <a:p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Товарные группы в которых используется защита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“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паук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” 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разрешено замещать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:</a:t>
                      </a:r>
                    </a:p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1-</a:t>
                      </a:r>
                      <a:r>
                        <a:rPr lang="ru-RU" sz="1000" b="1" dirty="0" err="1" smtClean="0">
                          <a:solidFill>
                            <a:srgbClr val="FF0000"/>
                          </a:solidFill>
                        </a:rPr>
                        <a:t>Биндование+клипса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 (с меткой внутри) </a:t>
                      </a:r>
                      <a:endParaRPr lang="en-US" sz="1000" b="1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2-</a:t>
                      </a:r>
                      <a:r>
                        <a:rPr lang="ru-RU" sz="1000" b="1" dirty="0" err="1" smtClean="0">
                          <a:solidFill>
                            <a:srgbClr val="FF0000"/>
                          </a:solidFill>
                        </a:rPr>
                        <a:t>Сейфер+клипса</a:t>
                      </a:r>
                      <a:r>
                        <a:rPr lang="ru-RU" sz="1000" b="1" dirty="0" smtClean="0">
                          <a:solidFill>
                            <a:srgbClr val="FF0000"/>
                          </a:solidFill>
                        </a:rPr>
                        <a:t> (с меткой внутри)</a:t>
                      </a:r>
                    </a:p>
                  </a:txBody>
                  <a:tcPr/>
                </a:tc>
              </a:tr>
              <a:tr h="1205164"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Установка</a:t>
                      </a:r>
                    </a:p>
                    <a:p>
                      <a:r>
                        <a:rPr lang="ru-RU" sz="1000" dirty="0" smtClean="0"/>
                        <a:t>отключение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Защитный датчик используется для товара как в упаковке, так и без неё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При установке необходимо максимально туго затянуть датчик и ежедневно проверять  натяжение крепежных проводов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В магазинах с электронной системой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METO,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на товар и сам датчик необходимо наклеить магнитную метку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aseline="0" dirty="0" smtClean="0">
                          <a:latin typeface="+mn-lt"/>
                        </a:rPr>
                        <a:t>Противокражное оборудование подлежит деактивации на кассовых узлах или на службе ИНФО после оплаты товара</a:t>
                      </a:r>
                    </a:p>
                  </a:txBody>
                  <a:tcPr/>
                </a:tc>
              </a:tr>
              <a:tr h="224217">
                <a:tc rowSpan="3">
                  <a:txBody>
                    <a:bodyPr/>
                    <a:lstStyle/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ru-RU" sz="1000" b="1" dirty="0" smtClean="0"/>
                    </a:p>
                    <a:p>
                      <a:pPr algn="ctr"/>
                      <a:endParaRPr lang="en-US" sz="10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Сейфер -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защитная многоразовая пластиковая коробка, снабженная специальным замком</a:t>
                      </a:r>
                      <a:endParaRPr lang="ru-RU" sz="10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4352"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Область</a:t>
                      </a:r>
                      <a:r>
                        <a:rPr lang="ru-RU" sz="1000" baseline="0" dirty="0" smtClean="0"/>
                        <a:t> применения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Используется для защиты: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арты памяти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, ф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леш карты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USB\FD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games/psp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games/ps2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games/ps3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games/xbox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games/wii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games/ds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, а так же для товара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указанного в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EXCEL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файле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“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Тип защиты товара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”.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543744"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Установка/</a:t>
                      </a:r>
                    </a:p>
                    <a:p>
                      <a:r>
                        <a:rPr lang="ru-RU" sz="1000" dirty="0" smtClean="0"/>
                        <a:t>оключение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4625" indent="-174625">
                        <a:buFont typeface="Arial" pitchFamily="34" charset="0"/>
                        <a:buAutoNum type="arabicPeriod"/>
                      </a:pPr>
                      <a:r>
                        <a:rPr lang="ru-RU" sz="900" dirty="0" smtClean="0">
                          <a:latin typeface="+mn-lt"/>
                        </a:rPr>
                        <a:t>При использовании сейферов,</a:t>
                      </a:r>
                      <a:r>
                        <a:rPr lang="ru-RU" sz="900" baseline="0" dirty="0" smtClean="0">
                          <a:latin typeface="+mn-lt"/>
                        </a:rPr>
                        <a:t> на товар внутри сейфера необходимо наклеить противокражную метку (</a:t>
                      </a:r>
                      <a:r>
                        <a:rPr lang="en-US" sz="900" baseline="0" dirty="0" smtClean="0">
                          <a:latin typeface="+mn-lt"/>
                        </a:rPr>
                        <a:t>SENSORMATIC </a:t>
                      </a:r>
                      <a:r>
                        <a:rPr lang="ru-RU" sz="900" baseline="0" dirty="0" smtClean="0">
                          <a:latin typeface="+mn-lt"/>
                        </a:rPr>
                        <a:t>или </a:t>
                      </a:r>
                      <a:r>
                        <a:rPr lang="en-US" sz="900" baseline="0" dirty="0" smtClean="0">
                          <a:latin typeface="+mn-lt"/>
                        </a:rPr>
                        <a:t>METO)</a:t>
                      </a:r>
                      <a:r>
                        <a:rPr lang="ru-RU" sz="900" baseline="0" dirty="0" smtClean="0">
                          <a:latin typeface="+mn-lt"/>
                        </a:rPr>
                        <a:t>, при отсутствии таковых можно использовать противокражные клипсы</a:t>
                      </a:r>
                    </a:p>
                    <a:p>
                      <a:pPr marL="174625" indent="-174625">
                        <a:buFont typeface="Arial" pitchFamily="34" charset="0"/>
                        <a:buAutoNum type="arabicPeriod"/>
                      </a:pPr>
                      <a:r>
                        <a:rPr lang="ru-RU" sz="900" baseline="0" dirty="0" smtClean="0">
                          <a:latin typeface="+mn-lt"/>
                        </a:rPr>
                        <a:t>Для  размещения сейфера на крючках применяется «крючок для сейфера»</a:t>
                      </a:r>
                    </a:p>
                    <a:p>
                      <a:pPr marL="174625" indent="-174625">
                        <a:buFont typeface="Arial" pitchFamily="34" charset="0"/>
                        <a:buAutoNum type="arabicPeriod"/>
                      </a:pPr>
                      <a:r>
                        <a:rPr lang="ru-RU" sz="900" baseline="0" dirty="0" smtClean="0">
                          <a:latin typeface="+mn-lt"/>
                        </a:rPr>
                        <a:t>Магнитная метка клеится непосредственно на товар, приклеивать метку на сейфер запрещено</a:t>
                      </a:r>
                    </a:p>
                    <a:p>
                      <a:pPr marL="174625" indent="-174625">
                        <a:buFont typeface="Arial" pitchFamily="34" charset="0"/>
                        <a:buAutoNum type="arabicPeriod"/>
                      </a:pPr>
                      <a:r>
                        <a:rPr lang="ru-RU" sz="900" baseline="0" dirty="0" smtClean="0">
                          <a:latin typeface="+mn-lt"/>
                        </a:rPr>
                        <a:t>Противокражное оборудование подлежит деактивации на кассовых узлах или на службе ИНФО после оплаты товара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8" descr="паук 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8" cstate="print"/>
          <a:srcRect l="12917" r="22501"/>
          <a:stretch>
            <a:fillRect/>
          </a:stretch>
        </p:blipFill>
        <p:spPr bwMode="auto">
          <a:xfrm>
            <a:off x="251520" y="1196752"/>
            <a:ext cx="947552" cy="122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7" descr="паук.jp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rcRect t="6624" b="10571"/>
          <a:stretch>
            <a:fillRect/>
          </a:stretch>
        </p:blipFill>
        <p:spPr bwMode="auto">
          <a:xfrm>
            <a:off x="293649" y="2424057"/>
            <a:ext cx="965983" cy="1233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крючок для сейфера.jp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812974" y="4315072"/>
            <a:ext cx="1136011" cy="149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1520" y="4314333"/>
            <a:ext cx="1118199" cy="149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10"/>
          <p:cNvSpPr/>
          <p:nvPr/>
        </p:nvSpPr>
        <p:spPr>
          <a:xfrm>
            <a:off x="251520" y="4286493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12974" y="4286493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>
            <p:custDataLst>
              <p:tags r:id="rId9"/>
            </p:custDataLst>
          </p:nvPr>
        </p:nvSpPr>
        <p:spPr>
          <a:xfrm>
            <a:off x="251520" y="5859768"/>
            <a:ext cx="107999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SENSORMATIC</a:t>
            </a:r>
            <a:endParaRPr lang="en-US" sz="800" b="1" dirty="0">
              <a:solidFill>
                <a:schemeClr val="tx1"/>
              </a:solidFill>
            </a:endParaRPr>
          </a:p>
        </p:txBody>
      </p:sp>
      <p:pic>
        <p:nvPicPr>
          <p:cNvPr id="372737" name="Picture 1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41822" y="6105620"/>
            <a:ext cx="8572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>
            <p:custDataLst>
              <p:tags r:id="rId11"/>
            </p:custDataLst>
          </p:nvPr>
        </p:nvSpPr>
        <p:spPr>
          <a:xfrm>
            <a:off x="1840982" y="5836454"/>
            <a:ext cx="107999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METO</a:t>
            </a:r>
            <a:endParaRPr lang="en-US" sz="800" b="1" dirty="0">
              <a:solidFill>
                <a:schemeClr val="tx1"/>
              </a:solidFill>
            </a:endParaRPr>
          </a:p>
        </p:txBody>
      </p:sp>
      <p:pic>
        <p:nvPicPr>
          <p:cNvPr id="372738" name="Picture 2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979712" y="6046525"/>
            <a:ext cx="93345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1178038" y="6104081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697138" y="6160024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Oval 22"/>
          <p:cNvSpPr/>
          <p:nvPr>
            <p:custDataLst>
              <p:tags r:id="rId13"/>
            </p:custDataLst>
          </p:nvPr>
        </p:nvSpPr>
        <p:spPr>
          <a:xfrm>
            <a:off x="251520" y="1196752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Oval 23"/>
          <p:cNvSpPr/>
          <p:nvPr>
            <p:custDataLst>
              <p:tags r:id="rId14"/>
            </p:custDataLst>
          </p:nvPr>
        </p:nvSpPr>
        <p:spPr>
          <a:xfrm>
            <a:off x="900113" y="2608851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>
            <a:noAutofit/>
          </a:bodyPr>
          <a:lstStyle/>
          <a:p>
            <a:r>
              <a:rPr lang="ru-RU" sz="1900" dirty="0" smtClean="0"/>
              <a:t>Противокражная защита</a:t>
            </a:r>
            <a:br>
              <a:rPr lang="ru-RU" sz="1900" dirty="0" smtClean="0"/>
            </a:br>
            <a:r>
              <a:rPr lang="ru-RU" sz="1900" dirty="0" smtClean="0"/>
              <a:t>13.</a:t>
            </a:r>
            <a:r>
              <a:rPr lang="ru-RU" sz="1900" i="1" dirty="0" smtClean="0"/>
              <a:t>2. Обеспечивается складом и контролируется продавцами</a:t>
            </a:r>
            <a:endParaRPr lang="en-US" sz="1900" i="1" dirty="0" smtClean="0"/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1" t="6168" r="15743" b="12861"/>
          <a:stretch/>
        </p:blipFill>
        <p:spPr bwMode="auto">
          <a:xfrm>
            <a:off x="1790889" y="1412776"/>
            <a:ext cx="1225135" cy="100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94633"/>
              </p:ext>
            </p:extLst>
          </p:nvPr>
        </p:nvGraphicFramePr>
        <p:xfrm>
          <a:off x="8376285" y="4676987"/>
          <a:ext cx="533400" cy="449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Двоичный лист" showAsIcon="1" r:id="rId25" imgW="914400" imgH="771480" progId="Excel.SheetBinaryMacroEnabled.12">
                  <p:embed/>
                </p:oleObj>
              </mc:Choice>
              <mc:Fallback>
                <p:oleObj name="Двоичный лист" showAsIcon="1" r:id="rId25" imgW="914400" imgH="771480" progId="Excel.SheetBinaryMacroEnabled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6285" y="4676987"/>
                        <a:ext cx="533400" cy="4498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430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Противокражная защита</a:t>
            </a:r>
            <a:br>
              <a:rPr lang="ru-RU" sz="1900" dirty="0" smtClean="0"/>
            </a:br>
            <a:r>
              <a:rPr lang="ru-RU" sz="1900" dirty="0" smtClean="0"/>
              <a:t>13.2</a:t>
            </a:r>
            <a:r>
              <a:rPr lang="ru-RU" sz="1900" i="1" dirty="0" smtClean="0"/>
              <a:t>. Обеспечивается складом и контролируется продавцами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763928"/>
              </p:ext>
            </p:extLst>
          </p:nvPr>
        </p:nvGraphicFramePr>
        <p:xfrm>
          <a:off x="179388" y="980660"/>
          <a:ext cx="8720063" cy="4887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147"/>
                <a:gridCol w="2707574"/>
                <a:gridCol w="4909342"/>
              </a:tblGrid>
              <a:tr h="488791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Биндование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обертывание коробки с товаром специальной лентой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en-US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9063" marR="0" lvl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1.</a:t>
                      </a: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Биндованию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подлежит товар с габаритными размерами менее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80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х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70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х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0см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119063" marR="0" lvl="0" indent="-1190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2.</a:t>
                      </a:r>
                      <a:r>
                        <a:rPr lang="ru-RU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Список групп товаров </a:t>
                      </a:r>
                      <a:r>
                        <a:rPr lang="ru-RU" sz="1000" b="1" kern="1200" noProof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подлежащих</a:t>
                      </a:r>
                      <a:r>
                        <a:rPr lang="ru-RU" sz="1000" b="1" kern="1200" noProof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000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биндованию</a:t>
                      </a:r>
                      <a:r>
                        <a:rPr lang="en-US" sz="10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^</a:t>
                      </a:r>
                      <a:endParaRPr lang="en-US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Биндование необходимо для</a:t>
                      </a:r>
                      <a:r>
                        <a:rPr lang="en-US" sz="1000" dirty="0" smtClean="0">
                          <a:latin typeface="+mn-lt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Удобство продажи товара(клиенту удобно переносить приобретенный товар)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Антикражная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защита(требуется больше усилий, чтобы вскрыть коробку)</a:t>
                      </a:r>
                    </a:p>
                    <a:p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Правила </a:t>
                      </a:r>
                      <a:r>
                        <a:rPr lang="ru-RU" sz="1000" b="1" dirty="0" err="1" smtClean="0">
                          <a:latin typeface="+mn-lt"/>
                          <a:cs typeface="Times New Roman" pitchFamily="18" charset="0"/>
                        </a:rPr>
                        <a:t>биндования</a:t>
                      </a:r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 товара:</a:t>
                      </a:r>
                      <a:endParaRPr lang="ru-RU" sz="10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1. Включить машину для </a:t>
                      </a: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биндования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товара, дать время для прогрева (5 минут) . </a:t>
                      </a:r>
                    </a:p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2. Вытянуть ленту для </a:t>
                      </a: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биндования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. Если  товар габаритный и не хватает длины ленты, то ее необходимо отрегулировать с помощью ручки, расположенной с правой стороны на панели управления (см. фото «Шаг №2»).</a:t>
                      </a:r>
                    </a:p>
                    <a:p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Важно: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во избежание травм или поломки машины для </a:t>
                      </a: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биндования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не тянуть ленту руками.</a:t>
                      </a:r>
                    </a:p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3. Настроить силу натяжения ленты, для этого необходимо произвести соответствующую регулировку с помощью ручки, расположенной на обратной стороне </a:t>
                      </a: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биндовальной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машины (см. фото «Шаг №3»).</a:t>
                      </a:r>
                    </a:p>
                    <a:p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4. Биндование коробки с товаром производится в двух направлениях: вдоль и поперек (см. фото «Шаг №4»).</a:t>
                      </a:r>
                      <a:endParaRPr lang="ru-RU" sz="1000" i="1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lvl="1"/>
                      <a:r>
                        <a:rPr lang="ru-RU" sz="1000" b="1" dirty="0" smtClean="0">
                          <a:latin typeface="+mn-lt"/>
                          <a:cs typeface="Times New Roman" pitchFamily="18" charset="0"/>
                        </a:rPr>
                        <a:t>Важно: 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при неверной настройке силы натяжения ленты или при </a:t>
                      </a:r>
                      <a:r>
                        <a:rPr lang="ru-RU" sz="1000" dirty="0" err="1" smtClean="0">
                          <a:latin typeface="+mn-lt"/>
                          <a:cs typeface="Times New Roman" pitchFamily="18" charset="0"/>
                        </a:rPr>
                        <a:t>биндовании</a:t>
                      </a:r>
                      <a:r>
                        <a:rPr lang="ru-RU" sz="1000" dirty="0" smtClean="0">
                          <a:latin typeface="+mn-lt"/>
                          <a:cs typeface="Times New Roman" pitchFamily="18" charset="0"/>
                        </a:rPr>
                        <a:t> товара в мягкой упаковке возможно нарушение целостности внешнего вида товара (см. фото слева).</a:t>
                      </a:r>
                      <a:endParaRPr lang="ru-RU" sz="1000" dirty="0" smtClean="0">
                        <a:solidFill>
                          <a:schemeClr val="accent2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r>
                        <a:rPr lang="ru-RU" sz="1000" dirty="0" smtClean="0">
                          <a:solidFill>
                            <a:schemeClr val="accent2"/>
                          </a:solidFill>
                          <a:latin typeface="+mn-lt"/>
                          <a:cs typeface="Times New Roman" pitchFamily="18" charset="0"/>
                        </a:rPr>
                        <a:t>Упаковка, вскрытая при приеме товара или  его демонстрации клиенту, подлежит повторно биндованию, в соответствии с вышеописанным правилам.</a:t>
                      </a:r>
                    </a:p>
                    <a:p>
                      <a:endParaRPr lang="ru-RU" sz="1000" dirty="0" smtClean="0">
                        <a:solidFill>
                          <a:schemeClr val="accent2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Рисунок 31" descr="Биндовальная машина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912" y="2581678"/>
            <a:ext cx="1333302" cy="98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4" descr="Панель управления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79"/>
          <a:stretch>
            <a:fillRect/>
          </a:stretch>
        </p:blipFill>
        <p:spPr bwMode="auto">
          <a:xfrm>
            <a:off x="2728977" y="2581677"/>
            <a:ext cx="1227240" cy="51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6" descr="Тыльная сторона биндовальной машины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5"/>
          <a:stretch>
            <a:fillRect/>
          </a:stretch>
        </p:blipFill>
        <p:spPr bwMode="auto">
          <a:xfrm>
            <a:off x="1334142" y="3751869"/>
            <a:ext cx="1330531" cy="94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7" descr="Ручка регулировки натяжения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"/>
          <a:stretch>
            <a:fillRect/>
          </a:stretch>
        </p:blipFill>
        <p:spPr bwMode="auto">
          <a:xfrm>
            <a:off x="2734936" y="3751869"/>
            <a:ext cx="1221280" cy="94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37" descr="P1170278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" r="5328"/>
          <a:stretch>
            <a:fillRect/>
          </a:stretch>
        </p:blipFill>
        <p:spPr bwMode="auto">
          <a:xfrm>
            <a:off x="1334142" y="4849526"/>
            <a:ext cx="1330531" cy="98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299775" y="2385225"/>
            <a:ext cx="7035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000" dirty="0">
                <a:latin typeface="+mn-lt"/>
                <a:cs typeface="Times New Roman" pitchFamily="18" charset="0"/>
              </a:rPr>
              <a:t>Шаг №1</a:t>
            </a:r>
          </a:p>
        </p:txBody>
      </p:sp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2848990" y="2359708"/>
            <a:ext cx="8025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000" dirty="0">
                <a:latin typeface="+mn-lt"/>
                <a:cs typeface="Times New Roman" pitchFamily="18" charset="0"/>
              </a:rPr>
              <a:t>Шаг №2</a:t>
            </a:r>
          </a:p>
        </p:txBody>
      </p:sp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1241103" y="3547159"/>
            <a:ext cx="8455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000" dirty="0">
                <a:latin typeface="+mn-lt"/>
                <a:cs typeface="Times New Roman" pitchFamily="18" charset="0"/>
              </a:rPr>
              <a:t>Шаг №3</a:t>
            </a:r>
          </a:p>
        </p:txBody>
      </p:sp>
      <p:sp>
        <p:nvSpPr>
          <p:cNvPr id="24" name="TextBox 22"/>
          <p:cNvSpPr txBox="1">
            <a:spLocks noChangeArrowheads="1"/>
          </p:cNvSpPr>
          <p:nvPr/>
        </p:nvSpPr>
        <p:spPr bwMode="auto">
          <a:xfrm>
            <a:off x="1299774" y="4650804"/>
            <a:ext cx="8078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1000" dirty="0">
                <a:latin typeface="+mn-lt"/>
                <a:cs typeface="Times New Roman" pitchFamily="18" charset="0"/>
              </a:rPr>
              <a:t>Шаг №4</a:t>
            </a:r>
          </a:p>
        </p:txBody>
      </p:sp>
      <p:pic>
        <p:nvPicPr>
          <p:cNvPr id="25" name="Рисунок 42" descr="мягкая упаковка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8"/>
          <a:stretch>
            <a:fillRect/>
          </a:stretch>
        </p:blipFill>
        <p:spPr bwMode="auto">
          <a:xfrm>
            <a:off x="2716349" y="4807776"/>
            <a:ext cx="1221280" cy="1028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7" descr="C:\Users\kudryavtsev\AppData\Local\Microsoft\Windows\Temporary Internet Files\Content.Outlook\WGPU6XLN\Shema_bend-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58" y="1042696"/>
            <a:ext cx="1270387" cy="11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32" descr="C:\Users\kudryavtsev\AppData\Local\Microsoft\Windows\Temporary Internet Files\Content.Outlook\WGPU6XLN\Shema_bend-3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349" y="1059778"/>
            <a:ext cx="1219547" cy="114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022075"/>
              </p:ext>
            </p:extLst>
          </p:nvPr>
        </p:nvGraphicFramePr>
        <p:xfrm>
          <a:off x="6553696" y="1535048"/>
          <a:ext cx="770384" cy="65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Лист" showAsIcon="1" r:id="rId11" imgW="914400" imgH="771480" progId="Excel.Sheet.12">
                  <p:embed/>
                </p:oleObj>
              </mc:Choice>
              <mc:Fallback>
                <p:oleObj name="Лист" showAsIcon="1" r:id="rId11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53696" y="1535048"/>
                        <a:ext cx="770384" cy="650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107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3663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Противокражная защита</a:t>
            </a:r>
            <a:br>
              <a:rPr lang="ru-RU" sz="1900" dirty="0" smtClean="0"/>
            </a:br>
            <a:r>
              <a:rPr lang="ru-RU" sz="1900" dirty="0" smtClean="0"/>
              <a:t>13.</a:t>
            </a:r>
            <a:r>
              <a:rPr lang="ru-RU" sz="1900" i="1" dirty="0" smtClean="0"/>
              <a:t>2. Обеспечивается складом и контролируется продавцами</a:t>
            </a:r>
            <a:endParaRPr lang="en-US" sz="1900" i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147977"/>
              </p:ext>
            </p:extLst>
          </p:nvPr>
        </p:nvGraphicFramePr>
        <p:xfrm>
          <a:off x="179388" y="1052736"/>
          <a:ext cx="8713786" cy="1872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097"/>
                <a:gridCol w="2499821"/>
                <a:gridCol w="3856868"/>
              </a:tblGrid>
              <a:tr h="1872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Метки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SENSORMATIC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/М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ETO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белые самоклеющиеся полоски применяются в магазинах с акусто-магнитной противокражной системой SENSORMATIC. 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Используются для защиты аксессуаров и товара стоимостью свыше </a:t>
                      </a:r>
                      <a:r>
                        <a:rPr lang="ru-RU" sz="1000" b="1" u="sng" dirty="0" smtClean="0">
                          <a:solidFill>
                            <a:srgbClr val="FF0000"/>
                          </a:solidFill>
                          <a:latin typeface="+mn-lt"/>
                        </a:rPr>
                        <a:t>499 рублей</a:t>
                      </a:r>
                      <a:r>
                        <a:rPr lang="ru-RU" sz="1000" dirty="0" smtClean="0">
                          <a:latin typeface="+mn-lt"/>
                        </a:rPr>
                        <a:t>, а также в качестве дополнительной защиты товара.</a:t>
                      </a: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Picture 3" descr="mini ultra strip"/>
          <p:cNvPicPr>
            <a:picLocks noChangeAspect="1" noChangeArrowheads="1"/>
          </p:cNvPicPr>
          <p:nvPr/>
        </p:nvPicPr>
        <p:blipFill>
          <a:blip r:embed="rId2" cstate="print"/>
          <a:srcRect l="7745"/>
          <a:stretch>
            <a:fillRect/>
          </a:stretch>
        </p:blipFill>
        <p:spPr bwMode="auto">
          <a:xfrm>
            <a:off x="2771800" y="1897884"/>
            <a:ext cx="1224136" cy="79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0" descr="МЕТО.JPG"/>
          <p:cNvPicPr>
            <a:picLocks noChangeAspect="1"/>
          </p:cNvPicPr>
          <p:nvPr/>
        </p:nvPicPr>
        <p:blipFill>
          <a:blip r:embed="rId3" cstate="print"/>
          <a:srcRect r="77299" b="83600"/>
          <a:stretch>
            <a:fillRect/>
          </a:stretch>
        </p:blipFill>
        <p:spPr bwMode="auto">
          <a:xfrm>
            <a:off x="2699792" y="1321820"/>
            <a:ext cx="1224136" cy="55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2" descr="P11702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755806" y="1561949"/>
            <a:ext cx="1440160" cy="95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79512" y="5949280"/>
            <a:ext cx="69847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*Правила по обеспечению противкражной защитой товара, обрабатываемого на складе </a:t>
            </a:r>
            <a:br>
              <a:rPr lang="ru-RU" sz="1100" b="1" dirty="0" smtClean="0"/>
            </a:br>
            <a:r>
              <a:rPr lang="ru-RU" sz="1100" b="1" dirty="0" smtClean="0"/>
              <a:t> см. в Регламенте: «Противокражная защита товара»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15999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654032"/>
          </a:xfrm>
        </p:spPr>
        <p:txBody>
          <a:bodyPr>
            <a:noAutofit/>
          </a:bodyPr>
          <a:lstStyle/>
          <a:p>
            <a:r>
              <a:rPr lang="ru-RU" sz="1900" dirty="0" smtClean="0"/>
              <a:t>14. Правила хранения и упаковки технической документации от </a:t>
            </a:r>
            <a:br>
              <a:rPr lang="ru-RU" sz="1900" dirty="0" smtClean="0"/>
            </a:br>
            <a:r>
              <a:rPr lang="ru-RU" sz="1900" dirty="0" err="1" smtClean="0"/>
              <a:t>демо-образцов</a:t>
            </a:r>
            <a:r>
              <a:rPr lang="ru-RU" sz="1900" dirty="0" smtClean="0"/>
              <a:t> </a:t>
            </a: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5CC465-EBDE-4807-950E-8C29307CF668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9834" y="1052736"/>
          <a:ext cx="8713341" cy="5112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87768"/>
                <a:gridCol w="1629465"/>
                <a:gridCol w="3896108"/>
              </a:tblGrid>
              <a:tr h="144016">
                <a:tc gridSpan="3">
                  <a:txBody>
                    <a:bodyPr/>
                    <a:lstStyle/>
                    <a:p>
                      <a:r>
                        <a:rPr lang="ru-RU" sz="1000" b="0" dirty="0" smtClean="0"/>
                        <a:t>Правила</a:t>
                      </a:r>
                      <a:r>
                        <a:rPr lang="ru-RU" sz="1000" b="0" baseline="0" dirty="0" smtClean="0"/>
                        <a:t> хранения упаковки  и технической документации от выставленных демо-образцов</a:t>
                      </a:r>
                      <a:endParaRPr lang="en-US" sz="1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4300" indent="-114300">
                        <a:buFont typeface="Arial" pitchFamily="34" charset="0"/>
                        <a:buChar char="•"/>
                      </a:pP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35616">
                <a:tc rowSpan="5"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Упаковка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Упаковка</a:t>
                      </a:r>
                      <a:r>
                        <a:rPr lang="ru-RU" sz="1000" b="0" u="sng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u="sng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сохраняется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Места хранения : </a:t>
                      </a:r>
                    </a:p>
                    <a:p>
                      <a:pPr marL="114300" indent="-114300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склад, </a:t>
                      </a:r>
                    </a:p>
                    <a:p>
                      <a:pPr marL="114300" indent="-114300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подсобные помещения, </a:t>
                      </a:r>
                    </a:p>
                    <a:p>
                      <a:pPr marL="114300" indent="-114300">
                        <a:buFont typeface="Arial" pitchFamily="34" charset="0"/>
                        <a:buChar char="•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накопитель, в зазорах между стеллажом и стеной скрытыми от глаз покупателя</a:t>
                      </a:r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en-US" sz="1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  достаточно </a:t>
                      </a:r>
                      <a:b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места для </a:t>
                      </a:r>
                      <a:b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хранения упаковки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Разрешается хранить  в сложенном виде: компактно сложить, вытащить из нее всю комплектацию, инструкцию, гарантийный талон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415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Техническая документации 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Хранить в коробке из-под товара, вместе с инструкцией по эксплуатации и аксессуарами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68152">
                <a:tc v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Хранение  технической документации  (ТД)  в коробке невозможно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Прикреплять техническую документацию на заднюю поверхность изделия так, чтобы ТД не была видна покупателю. Возможно использовать для КБТ, СВЧ, мини-печей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 телевизоров, DVD плееров, музыкальных центров  ТД - хранится с пультом и инструкцией по эксплуатации, в месте исключающем доступ покупателя (шкаф в торговом зале, сейфе и т.д.). </a:t>
                      </a:r>
                    </a:p>
                  </a:txBody>
                  <a:tcPr/>
                </a:tc>
              </a:tr>
              <a:tr h="1512168">
                <a:tc vMerge="1">
                  <a:txBody>
                    <a:bodyPr/>
                    <a:lstStyle/>
                    <a:p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Важно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Утеря либо хищение технической документации может повлечь значительные финансовые и имиджевые потери Компании</a:t>
                      </a:r>
                      <a:endParaRPr lang="en-US" sz="1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12776"/>
            <a:ext cx="302433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501008"/>
            <a:ext cx="3024336" cy="26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>
            <p:custDataLst>
              <p:tags r:id="rId1"/>
            </p:custDataLst>
          </p:nvPr>
        </p:nvSpPr>
        <p:spPr>
          <a:xfrm>
            <a:off x="251520" y="134076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11"/>
          <p:cNvSpPr/>
          <p:nvPr>
            <p:custDataLst>
              <p:tags r:id="rId2"/>
            </p:custDataLst>
          </p:nvPr>
        </p:nvSpPr>
        <p:spPr>
          <a:xfrm>
            <a:off x="251520" y="3501008"/>
            <a:ext cx="216024" cy="21602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3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ED8483-561F-4201-8649-3179EDD26D0E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23194"/>
              </p:ext>
            </p:extLst>
          </p:nvPr>
        </p:nvGraphicFramePr>
        <p:xfrm>
          <a:off x="179388" y="969963"/>
          <a:ext cx="8713787" cy="5105400"/>
        </p:xfrm>
        <a:graphic>
          <a:graphicData uri="http://schemas.openxmlformats.org/drawingml/2006/table">
            <a:tbl>
              <a:tblPr/>
              <a:tblGrid>
                <a:gridCol w="1960269"/>
                <a:gridCol w="3848922"/>
                <a:gridCol w="2904596"/>
              </a:tblGrid>
              <a:tr h="24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Фотоотчет по бюллетеню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Общий фотоотчет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Время </a:t>
                      </a:r>
                      <a:b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выполнения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Первый  четверг  после выхода бюллетеня, до 15.00  по МСК  времени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Ежемесячно. Первый вторник месяца.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  <a:tr h="1158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Фотографируются все слайды из бюллетеня  отмеченные пиктограммой (ФОТО).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Весь перечень глав со значком указывается в конце бюллетеня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endParaRPr kumimoji="0" lang="en-US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Фотографируются все группы товара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из вложения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терминалы, фасад, инфо, депозитарий, зона проверки.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Место сохранения</a:t>
                      </a:r>
                      <a:b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фотоотчета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ftp\Merchandising\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Фотоотчеты\ЕЖЕНЕДЕЛЬНЫЙ  № недели\ папка дивизиона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папка  магазина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Если По запросу  </a:t>
                      </a:r>
                      <a:r>
                        <a:rPr kumimoji="0" lang="en-US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ftp\Merchandising\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Фотоотчеты\По запросу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ftp\Merchandising\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Фотоотчеты\Ежемес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чный_месяц \ дивизион\ папка магазина \ папки по направлениям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  <a:tr h="2605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Технические </a:t>
                      </a:r>
                      <a:b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параметры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формат: 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JPG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;</a:t>
                      </a:r>
                      <a:endParaRPr kumimoji="0" lang="ru-RU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разрешение: 1024 х 768 пикселей;</a:t>
                      </a:r>
                      <a:endParaRPr kumimoji="0" lang="ru-RU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фотографии не должны 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быть перевернутыми «вверх ногами»;</a:t>
                      </a:r>
                      <a:endParaRPr kumimoji="0" lang="ru-RU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фотографии должны быть свежими, 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сделаны  не ранее 1 суток назад; </a:t>
                      </a:r>
                      <a:endParaRPr kumimoji="0" lang="ru-RU" altLang="ja-JP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для фотографий  по бюллетеню присваиваются  номера</a:t>
                      </a:r>
                    </a:p>
                    <a:p>
                      <a:pPr marL="117475" marR="0" lvl="0" indent="1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главы, далее номер слайда - Пример:  5.1; 5.1.2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для фотографий по бренд-зонам  присваивается 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название S</a:t>
                      </a:r>
                      <a:r>
                        <a:rPr kumimoji="0" lang="en-US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AP</a:t>
                      </a:r>
                      <a:r>
                        <a:rPr kumimoji="0" lang="ru-RU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-кода магазина -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Пример: А165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Если выполнить фотоотчет нет возможности:</a:t>
                      </a: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1.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На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ftp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выкладывается текстовый файл с причиной невыполнения - Пример:  5.1_ нет товара; 5.1_нет  места</a:t>
                      </a:r>
                    </a:p>
                    <a:p>
                      <a:pPr marL="117475" marR="0" lvl="0" indent="-1174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2. Если нет доступа на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FTP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 необходимо создать проблему в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/>
                          <a:cs typeface="Arial" pitchFamily="34" charset="0"/>
                        </a:rPr>
                        <a:t>Service Desk.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628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683223"/>
              </p:ext>
            </p:extLst>
          </p:nvPr>
        </p:nvGraphicFramePr>
        <p:xfrm>
          <a:off x="6804025" y="1997075"/>
          <a:ext cx="6985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Лист" showAsIcon="1" r:id="rId3" imgW="914400" imgH="771480" progId="Excel.Sheet.8">
                  <p:embed/>
                </p:oleObj>
              </mc:Choice>
              <mc:Fallback>
                <p:oleObj name="Лист" showAsIcon="1" r:id="rId3" imgW="914400" imgH="77148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1997075"/>
                        <a:ext cx="69850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8014" y="188374"/>
            <a:ext cx="8713787" cy="654032"/>
          </a:xfrm>
        </p:spPr>
        <p:txBody>
          <a:bodyPr>
            <a:normAutofit/>
          </a:bodyPr>
          <a:lstStyle/>
          <a:p>
            <a:r>
              <a:rPr lang="ru-RU" sz="1900" dirty="0" smtClean="0"/>
              <a:t>15. Правила выполнения фотоотчетов (1)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12333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8D3D6C-1049-49E3-AE72-49085A5D67F3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9388" y="885825"/>
          <a:ext cx="8713787" cy="526573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33620"/>
                <a:gridCol w="2100645"/>
                <a:gridCol w="1945042"/>
                <a:gridCol w="3734480"/>
              </a:tblGrid>
              <a:tr h="274355">
                <a:tc>
                  <a:txBody>
                    <a:bodyPr/>
                    <a:lstStyle/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Одна</a:t>
                      </a:r>
                      <a:r>
                        <a:rPr lang="ru-RU" sz="1000" b="1" baseline="0" dirty="0" smtClean="0">
                          <a:latin typeface="+mn-lt"/>
                        </a:rPr>
                        <a:t> группа товаров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Несколько групп товаров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  <a:tr h="103970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Паллета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 от нижнего  края до  верхней границы) под  углом 45</a:t>
                      </a:r>
                      <a:endParaRPr lang="en-US" sz="1000" b="1" dirty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 </a:t>
                      </a:r>
                      <a:endParaRPr lang="en-US" sz="1000" b="1" dirty="0" smtClean="0">
                        <a:latin typeface="+mn-lt"/>
                      </a:endParaRPr>
                    </a:p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  <a:tr h="97475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Корзина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 от нижнего  края до  верхней границы) под  углом 45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  <a:tr h="1149427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Стеллаж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 от нижнего  края до  верхней границы) под  углом 45</a:t>
                      </a:r>
                    </a:p>
                    <a:p>
                      <a:r>
                        <a:rPr lang="ru-RU" sz="1000" dirty="0" smtClean="0">
                          <a:latin typeface="+mn-lt"/>
                        </a:rPr>
                        <a:t>витрина фотографируется  по  2-3 метра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 от нижнего  края до  верхней границы) под  углом 45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фотографируются по очереди каждая группа товара</a:t>
                      </a:r>
                      <a:endParaRPr lang="en-US" sz="1000" b="1" dirty="0" smtClean="0">
                        <a:latin typeface="+mn-lt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  <a:tr h="675216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Торец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 от нижнего  края до  верхней границы) под  углом 45</a:t>
                      </a:r>
                      <a:endParaRPr lang="en-US" sz="1000" b="1" dirty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 </a:t>
                      </a:r>
                      <a:endParaRPr lang="en-US" sz="1000" b="1" dirty="0" smtClean="0">
                        <a:latin typeface="+mn-lt"/>
                      </a:endParaRPr>
                    </a:p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  <a:tr h="1152276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Островная бренд-зона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В случае, если бренд-зона островная, то</a:t>
                      </a:r>
                      <a:r>
                        <a:rPr lang="en-US" sz="100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бренд-зона      фотографируется  со всех сторон</a:t>
                      </a:r>
                      <a:endParaRPr lang="en-US" sz="1000" b="1" dirty="0">
                        <a:latin typeface="+mn-lt"/>
                      </a:endParaRPr>
                    </a:p>
                  </a:txBody>
                  <a:tcPr marT="45726" marB="45726"/>
                </a:tc>
                <a:tc hMerge="1"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 marT="45726" marB="45726"/>
                </a:tc>
              </a:tr>
            </a:tbl>
          </a:graphicData>
        </a:graphic>
      </p:graphicFrame>
      <p:pic>
        <p:nvPicPr>
          <p:cNvPr id="26661" name="Picture 3" descr="C:\Documents and Settings\Minyuchka\Desktop\фото отчет\1 паллет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14438"/>
            <a:ext cx="1512887" cy="9128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2" name="Picture 2" descr="C:\Documents and Settings\Minyuchka\Desktop\фото отчет\торец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59275"/>
            <a:ext cx="31972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3" name="Picture 2" descr="C:\Documents and Settings\Minyuchka\Desktop\Регламент по фотоотчет\схемы\бренд-зон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5078413"/>
            <a:ext cx="1655763" cy="10144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4" name="Picture 8" descr="C:\Documents and Settings\Minyuchka\Desktop\фото отчет\стеллаж вид сверху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217863"/>
            <a:ext cx="1504950" cy="10239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66" name="Picture 43" descr="C:\Users\bova\Desktop\Рисунок1 copy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2247900"/>
            <a:ext cx="1425575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0762" y="145242"/>
            <a:ext cx="8713787" cy="654032"/>
          </a:xfrm>
        </p:spPr>
        <p:txBody>
          <a:bodyPr>
            <a:normAutofit/>
          </a:bodyPr>
          <a:lstStyle/>
          <a:p>
            <a:r>
              <a:rPr lang="ru-RU" sz="1900" dirty="0" smtClean="0"/>
              <a:t>15. Правила выполнения фотоотчетов (2)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14073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" y="332656"/>
            <a:ext cx="4978896" cy="1143000"/>
          </a:xfrm>
        </p:spPr>
        <p:txBody>
          <a:bodyPr/>
          <a:lstStyle/>
          <a:p>
            <a:pPr algn="ctr"/>
            <a:r>
              <a:rPr lang="ru-RU" sz="2000" dirty="0" smtClean="0">
                <a:cs typeface="Arial" pitchFamily="34" charset="0"/>
              </a:rPr>
              <a:t>Типы </a:t>
            </a:r>
            <a:r>
              <a:rPr lang="ru-RU" sz="2000" dirty="0">
                <a:cs typeface="Arial" pitchFamily="34" charset="0"/>
              </a:rPr>
              <a:t>оборудования. </a:t>
            </a:r>
            <a:r>
              <a:rPr lang="ru-RU" sz="2000" dirty="0" smtClean="0">
                <a:cs typeface="Arial" pitchFamily="34" charset="0"/>
              </a:rPr>
              <a:t/>
            </a:r>
            <a:br>
              <a:rPr lang="ru-RU" sz="2000" dirty="0" smtClean="0">
                <a:cs typeface="Arial" pitchFamily="34" charset="0"/>
              </a:rPr>
            </a:br>
            <a:r>
              <a:rPr lang="ru-RU" sz="2000" dirty="0" smtClean="0">
                <a:cs typeface="Arial" pitchFamily="34" charset="0"/>
              </a:rPr>
              <a:t>Каталоги </a:t>
            </a:r>
            <a:r>
              <a:rPr lang="ru-RU" sz="2000" dirty="0">
                <a:cs typeface="Arial" pitchFamily="34" charset="0"/>
              </a:rPr>
              <a:t>МАГО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2843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" y="332656"/>
            <a:ext cx="4500116" cy="1143000"/>
          </a:xfrm>
        </p:spPr>
        <p:txBody>
          <a:bodyPr/>
          <a:lstStyle/>
          <a:p>
            <a:pPr algn="ctr"/>
            <a:r>
              <a:rPr lang="ru-RU" sz="2000" dirty="0">
                <a:cs typeface="Arial" pitchFamily="34" charset="0"/>
              </a:rPr>
              <a:t>Процедура приемки </a:t>
            </a:r>
            <a:r>
              <a:rPr lang="ru-RU" sz="2000" dirty="0" smtClean="0">
                <a:cs typeface="Arial" pitchFamily="34" charset="0"/>
              </a:rPr>
              <a:t>витрин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7281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" y="332656"/>
            <a:ext cx="4644132" cy="1143000"/>
          </a:xfrm>
        </p:spPr>
        <p:txBody>
          <a:bodyPr/>
          <a:lstStyle/>
          <a:p>
            <a:pPr algn="ctr"/>
            <a:r>
              <a:rPr lang="ru-RU" sz="2000" dirty="0">
                <a:cs typeface="Arial" pitchFamily="34" charset="0"/>
              </a:rPr>
              <a:t>выставление товара со склада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1890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3924052" cy="1143000"/>
          </a:xfrm>
        </p:spPr>
        <p:txBody>
          <a:bodyPr/>
          <a:lstStyle/>
          <a:p>
            <a:pPr algn="ctr"/>
            <a:r>
              <a:rPr lang="ru-RU" sz="2000" dirty="0" smtClean="0">
                <a:cs typeface="Arial" pitchFamily="34" charset="0"/>
              </a:rPr>
              <a:t>Выставление товара</a:t>
            </a:r>
            <a:br>
              <a:rPr lang="ru-RU" sz="2000" dirty="0" smtClean="0">
                <a:cs typeface="Arial" pitchFamily="34" charset="0"/>
              </a:rPr>
            </a:br>
            <a:r>
              <a:rPr lang="ru-RU" sz="2000" dirty="0" smtClean="0"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из </a:t>
            </a:r>
            <a:r>
              <a:rPr lang="ru-RU" sz="2000" dirty="0" smtClean="0">
                <a:cs typeface="Arial" pitchFamily="34" charset="0"/>
              </a:rPr>
              <a:t>«золотой» комнаты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75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" y="332656"/>
            <a:ext cx="4978896" cy="1143000"/>
          </a:xfrm>
        </p:spPr>
        <p:txBody>
          <a:bodyPr/>
          <a:lstStyle/>
          <a:p>
            <a:pPr algn="ctr"/>
            <a:r>
              <a:rPr lang="ru-RU" sz="2000" dirty="0"/>
              <a:t>Практическое задание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988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"</a:t>
            </a:r>
            <a:r>
              <a:rPr lang="ru-RU" dirty="0"/>
              <a:t>Процедура приемки витрин"</a:t>
            </a:r>
          </a:p>
        </p:txBody>
      </p:sp>
    </p:spTree>
    <p:extLst>
      <p:ext uri="{BB962C8B-B14F-4D97-AF65-F5344CB8AC3E}">
        <p14:creationId xmlns:p14="http://schemas.microsoft.com/office/powerpoint/2010/main" val="22977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qOZpPhrEmq4m9qLdW9M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QgvF1xo0SnfFNYjfxdr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beIy5wVk.YH_6keWxu9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_3u_NthO0a30jmgUV0Gb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v8nFFA1ESs0zaSFhp53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P17i9MVUmOIG5sTjhmh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.osHHY3kmrcPcwb82B7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My0ejMeUUqt57Mj2VWO7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v8nFFA1ESs0zaSFhp53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0Ajp3ErlUWDH0JPiXS6k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3RvTstkw0.yXsYinqFYk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8vhTiiEUqBUJtayctCs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MD2tdIjUm4GFNi1Ir67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l87EHIlkOVeIijPU5OQ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4AjqNZukaMXKvdgkdFh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a130qbYVUqkokogAUFlD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bHhmW.iUi9c4PTlYkNh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2.xp8MmB0Cul4P2tGA6m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94QwFxb3kKJEn2IUUrPA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Y5eTwLrkm9UvVPKEEcJ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7MMsegF_0KtwWFDd_N6S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H0kX3KwrEqpFcMe7CMAy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kRXT33qUu7OPLnkGhOq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qeQ.Q_H0aG6dagIxbv8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yu0W5fbk2Ogd4Mp6uQP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td2YJa0UKkPyow5b9Ll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d80zGiyoEaoHN9qVgcbN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lE7f1NJ0G3MxF0xcJ4g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0StEF1lEebQ1Ea9MdPo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JQiQLIpykWBVRXAg2Mq5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H2CVItrxUaHKhiTcFYnT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m9EKQ9WR0e4UZijJyOEi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.dLOe0vk6_K4w.epKZx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i_TVhCp0eqnwmi1SfLU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Nh03jPkH0az26S60i0xg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z9o6BJ3E29Wyrt8ffTo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MO3qsnEUWiEA00czhKV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N7tEBx7kaF7IL8ZXphN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.gc9hLT0GftygYX_JoS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M6Hx6zLUKBeFIL5_zZu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81ZYW2q0W_.2rl7J89Q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3jDZyOaK02PVqB5oLQPi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rXvUGRHJkuIs3ByfiP9G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rxle3FsAEefxx9d551PP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vEcbjfmXkuxyKgV2i2pO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Pj9TcXYE6s8Cz7jZhN7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g6YbDonUmhgzP.T1Pob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7dIrauoE.NpEPD5Myj4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6Ulgb6ukWYAUXOmESrG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xfXoa9DUSIp0tMpchLl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87UDGhwYkC74oj8XciKe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e9l3_hQk0CZ5T6yOsOg2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7ScwjXTQ0C62Zk3BYXO8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PQTN_dwkUWjojiu_VDZd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TOQrPKKkGZOV7hBcyKc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oMcME3z0iyfRpgmlvUZ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RaM96m20k2vtH7R9QH7V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H76u8WuekeiTS5ASz6TI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79aSJgI1EKc9Z8oVL8.d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hplZj43uUGBWn91WvC26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Dvfnqfn0il8qRGLkf1e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uURGlCT0yMSn22.BOK9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TmoVQDnxk2P0SLx9zFVr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0tqMe5glECgHFYoEhoSi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zbemnq400ymXq6b_DZbX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vWqwH82EqURB1eloi40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uURGlCT0yMSn22.BOK9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vWqwH82EqURB1eloi40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vWqwH82EqURB1eloi40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vWqwH82EqURB1eloi40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vWqwH82EqURB1eloi40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uURGlCT0yMSn22.BOK9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9_4BpGAE._ruqffmgHO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tUAWwSckqvH_g9epkCz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u.SaaE1DkWORET7n97jl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w35GHBin0.QsuHqj52DI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ccLSargzEGiK5YIYpb3m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mM5gz2ZUqClDbrX7heZ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9jkztRZbUyOtz_Q2AF4n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nK5DVwDq0GVVA4_5bG_N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g6fWhJr0avcqT6zTSJq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tUAWwSckqvH_g9epkCz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u.SaaE1DkWORET7n97jl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IuURGlCT0yMSn22.BOK9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i4EiBL4U0K1GJQuY72Kj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ZBMD9g.OUqXQ4wbnwRer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6Rf1ez6ykKy1zgu8Rm0N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y.QIcpJEqfJkQGyuaNE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AlGIDvYkCwMKYQPPNL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4_P7Cane0qmry95kk31q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8uX.aRBUOSFEq_4Hfpp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s6_C7FjlUi08t6TXluMd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uH30q3p0WwEGw223Hg8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NNyXtJKUOOC0NbflQ6s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6kJ6jC9E2wEmopsknz0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i5wmLfFS0ycdQMRl5o2W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kS01twXGkGE8iwQAIeZI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2LGeEQCI02tPgOIKLLp_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yeza3tckCpDForXT8yg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xpkEFGCNkaYrKmRyV8RV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IrqIeWaqE6XMzBbDOipH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kj30ro48U6aS8Q7m7zBS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fjbgCBkU6iwl.HvdfUp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8Ol9t3NNUCZdp0ZYECQF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17UqAStkWqz7kJ.6gO9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6evwvvWskCZAPR0PQN4z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wn.DSrzkyEypLdYUSKG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khij5moAUmcEDV7Hf6hn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WLaa4wLEmI2s3xNHh5E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Vz2CzqBkqzM9dfCIbZ1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4mDE7I.EanViFI_RWvD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f2DHAkVF0eYb2BzpripP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lYShISOECwlOEJLZT74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N0d0bElvE.dBpTzm7zTC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0sDGfsvEan1oRqRToZn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Xh4s7qzrE6eGPufG2jYp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1bUboa4EWRtkOODYCQq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zVElSjyqkGCLVw5QZNzm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xN0q_LddU.QjklOv31uL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Fa7SKe50O3E2Ep3vlOz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sd1MWL.w0uNvq3cW7rNk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9FK.dtjPkyw9n6ZzMUAOg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Y20yJgqdk6hjryzNMDHA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nfsLyGxEuODIPYJU0Dl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WAEwr15E6gNXh0L8WbD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hipYN6UUWBrO_AiJPXu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GzZTCx6kWW8DjbjlZYd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JhXB7r.Q06n2Mgbtg2ui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mHwVV5L0uPNNQm96ms4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wqZLpvBEWDwl0t6nCno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L8gGYr8iUixtuX46nRJ2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QLCJImeSECudI6RDzNLi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dbqNprawEuNXyUyL6l6W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WjSp6qxckex42aeuHLM1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3ftymSr20aQJzxQVTB2w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CCKLBTh0keHAWxVM7wiQ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.evA1oY9k6yeziTVk8dM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n3NJw_MvEOb1JNnAqgBh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JED7Fk3VkWa5CMJ5ULPH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nCaMsrBJEuF2MnrrvrjQ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TqBAf91Q0a02trZ2UJbz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VaB08vFq0uVBO5s1Sf3e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ixMUaTNv0iQfGsLDu33O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v2AgCpZ06lOmGsEPNpt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9QoGfjnxk67Dgs.32pTJ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liZg9dx0aYS1BC9a0oe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uqirMbbEicSYiOuG_dS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FrebU76wUyz7qWmGKLg6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vD.Ob.dUydvxeW4GqQ0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DCWoIoIHUqs3b5JFGvxo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AL4A7gpUKabG_lmZRqa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_D5Q6WLkyUTh19CspeX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mt0qJ0sOkmQNuodHb7SB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rS9lexakKUfhPqYXXK6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5.xDUpCr02vU4sCWfoxV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hEHYRMPU0W3gzntU1BRu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rS9lexakKUfhPqYXXK6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UrS9lexakKUfhPqYXXK6w"/>
</p:tagLst>
</file>

<file path=ppt/theme/theme1.xml><?xml version="1.0" encoding="utf-8"?>
<a:theme xmlns:a="http://schemas.openxmlformats.org/drawingml/2006/main" name="центр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центр1</Template>
  <TotalTime>1752</TotalTime>
  <Words>9660</Words>
  <Application>Microsoft Office PowerPoint</Application>
  <PresentationFormat>Экран (4:3)</PresentationFormat>
  <Paragraphs>1784</Paragraphs>
  <Slides>81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5</vt:i4>
      </vt:variant>
      <vt:variant>
        <vt:lpstr>Заголовки слайдов</vt:lpstr>
      </vt:variant>
      <vt:variant>
        <vt:i4>81</vt:i4>
      </vt:variant>
    </vt:vector>
  </HeadingPairs>
  <TitlesOfParts>
    <vt:vector size="88" baseType="lpstr">
      <vt:lpstr>центр1</vt:lpstr>
      <vt:lpstr>Специальное оформление</vt:lpstr>
      <vt:lpstr>think-cell Slide</vt:lpstr>
      <vt:lpstr>Лист</vt:lpstr>
      <vt:lpstr>Презентация</vt:lpstr>
      <vt:lpstr>Acrobat Document</vt:lpstr>
      <vt:lpstr>Двоичный лист</vt:lpstr>
      <vt:lpstr>Презентация PowerPoint</vt:lpstr>
      <vt:lpstr>содержание</vt:lpstr>
      <vt:lpstr>Что такое мерчендайзинг</vt:lpstr>
      <vt:lpstr>Влияние мерчендайзинга</vt:lpstr>
      <vt:lpstr>Влияние на продажи</vt:lpstr>
      <vt:lpstr>Влияние на продажи</vt:lpstr>
      <vt:lpstr>Инструменты влияния</vt:lpstr>
      <vt:lpstr>Влияние на продажи</vt:lpstr>
      <vt:lpstr>выгоды</vt:lpstr>
      <vt:lpstr>1. Введение 1.1. Цели и задачи регламента мерчандайзинга</vt:lpstr>
      <vt:lpstr>1. Введение.  1.2. Основные термины и определения (1)</vt:lpstr>
      <vt:lpstr>1. Введение.  1.2. Основные термины и определения (2)</vt:lpstr>
      <vt:lpstr>2. Стандарты презентации товара 2.1. План магазина, зонирование и организационная структура магазина</vt:lpstr>
      <vt:lpstr>2.Стандарты презентации товара 2.2. Торговое оборудование</vt:lpstr>
      <vt:lpstr>3. Принципы визуального мерчандайзинга 3.1. Общие правила (1)</vt:lpstr>
      <vt:lpstr>3. Принципы визуального мерчандайзинга 3.1. Общие правила (2)</vt:lpstr>
      <vt:lpstr>3. Принципы визуального мерчандайзинга 3.1. Общие правила (3)</vt:lpstr>
      <vt:lpstr>3. Принципы визуального мерчандайзинга 3.1. Общие правила (4)</vt:lpstr>
      <vt:lpstr>3. Принципы визуального мерчандайзинга 3.1. Общие правила (5)</vt:lpstr>
      <vt:lpstr>3. Принципы визуального мерчандайзинга 3.1. Общие правила (6)</vt:lpstr>
      <vt:lpstr>3. Принципы визуального мерчандайзинга  3.2. Основные типы презентации товара от главной улицы (1) </vt:lpstr>
      <vt:lpstr>3. Принципы визуального мерчандайзинга  3.2. Основные типы презентации товара от главной улицы (2)</vt:lpstr>
      <vt:lpstr>4. Презентация товаров  4.1. Общие правила презентации товара по группам</vt:lpstr>
      <vt:lpstr>4.Презентация товаров 4.2. Основные правила кросс-мерчендайзинга (1)</vt:lpstr>
      <vt:lpstr>4.Презентация товаров 4.3. Кросс-мерчендайзинг по группам товаров (2) </vt:lpstr>
      <vt:lpstr>5. Презентация товаров на промо-местах в магазинах старого формата 5.1. Входная зона</vt:lpstr>
      <vt:lpstr>5. Презентация товаров на промо-местах в магазинах старого формата 5.2. Торцы</vt:lpstr>
      <vt:lpstr>5. Презентация товаров на промо-местах в магазинах старого формата 5.3. Корзины(1)</vt:lpstr>
      <vt:lpstr>5. Презентация товаров на промо-местах в магазинах старого формата 5.3. Корзины (2)</vt:lpstr>
      <vt:lpstr>5. Презентация товаров на промо-местах в магазинах старого формата 5.3. Корзины (3)</vt:lpstr>
      <vt:lpstr>5. Презентация товаров на промо-местах в магазинах старого формата 5.4. Паллеты </vt:lpstr>
      <vt:lpstr>5. Презентация товаров на промо-местах в магазинах старого формата 5.5. Выделение товара в общем ряду </vt:lpstr>
      <vt:lpstr>6. Презентация товаров на промо-местах  в магазинах нового формата 6.1. Паллеты</vt:lpstr>
      <vt:lpstr>Оформление корзин.</vt:lpstr>
      <vt:lpstr> 6. Презентация товаров на промо-местах  в магазинах нового формата 6.3. Торцы формата – TC1 и ТС2 </vt:lpstr>
      <vt:lpstr> 7. Оформление газетных позиций.  </vt:lpstr>
      <vt:lpstr>8. Зоны притяжения покупателей в магазинах нового формата</vt:lpstr>
      <vt:lpstr>8.Основные определения (1)</vt:lpstr>
      <vt:lpstr>8. Основные правила размещения товара в зонах притяжения (2) </vt:lpstr>
      <vt:lpstr>8. Основные правила оформления оборудования и размещения POS-материалов в зонах притяжения (3) </vt:lpstr>
      <vt:lpstr>8.1.Правила презентации товара на витрине </vt:lpstr>
      <vt:lpstr>8.2. Основные элементы WOW-зоны (1)</vt:lpstr>
      <vt:lpstr>8.2. Стандарты наполнения WOW- зоны (2)</vt:lpstr>
      <vt:lpstr>8.3.Основные элементы Live зоны “Кухня” (1)</vt:lpstr>
      <vt:lpstr>8.3. Стандарты наполнения Live зоны “ Кухня” (2)</vt:lpstr>
      <vt:lpstr>8.3. Основные элементы Live зоны Digital (3)</vt:lpstr>
      <vt:lpstr>8.3. Стандарты наполнения Live – зоны Digital (4)</vt:lpstr>
      <vt:lpstr>8.3. Основные элементы Live зоны ТВ (5)</vt:lpstr>
      <vt:lpstr>8.3. Наполнения Live зоны ТВ (6)</vt:lpstr>
      <vt:lpstr>9. Презентация товара на бренд-зонах  9.1. Общие положения (1)</vt:lpstr>
      <vt:lpstr>9. Презентация товара на бренд зонах 9.1. Общие положения (2)</vt:lpstr>
      <vt:lpstr>9. Презентация товара на бренд зонах 9.2. Утилизации бренд зон </vt:lpstr>
      <vt:lpstr>10. Предпродажная подготовка товара 10.1. Ценники (1)</vt:lpstr>
      <vt:lpstr>10. Предпродажная подготовка товара 10.1. Ценники (2)</vt:lpstr>
      <vt:lpstr>10. Предпродажная подготовка товара 10.1. Ценники (3)</vt:lpstr>
      <vt:lpstr>10. Предпродажная подготовка товара 10.1. Ценники (4)</vt:lpstr>
      <vt:lpstr>10. Предпродажная подготовка товара 10.2. Подложки для ценников (1)</vt:lpstr>
      <vt:lpstr>11. Оформление торгового зала 11.1. POS-материалы для оформления федеральной акции (1)</vt:lpstr>
      <vt:lpstr>11. Оформление торгового зала  11.1. POS-материалы  для оформления федеральной акции (2)</vt:lpstr>
      <vt:lpstr>11. Оформление торгового зала  11.2. POS-материалы  для оформления рекламных позиций (газета)</vt:lpstr>
      <vt:lpstr>11. Оформление торгового зала  11.3. POS-материалы для продвижения товара </vt:lpstr>
      <vt:lpstr>11. Оформление торгового зала  11.4. POS-материалы для продвижения товара. Магнитные сториборды.</vt:lpstr>
      <vt:lpstr>12. Деморежим 12.1. Общие правила(1)</vt:lpstr>
      <vt:lpstr> 12. Деморежим  12.2. Деморежим для мобильных телефонов, коммуникаторов, смартфонов </vt:lpstr>
      <vt:lpstr>12. Деморежим 12.3. Обеспечение деморежима по отделам (1)</vt:lpstr>
      <vt:lpstr>12. Деморежим 12.3. Обеспечение деморежима по отделам (2)</vt:lpstr>
      <vt:lpstr>12. Деморежим 12.3. Обеспечение деморежима по отделам (3)</vt:lpstr>
      <vt:lpstr>12. Деморежим 12.3. Обеспечение деморежима по отделам (4)</vt:lpstr>
      <vt:lpstr>Противокражная защита 13.1. Обеспечивается продавцами </vt:lpstr>
      <vt:lpstr>Противокражная защита 13.1. Обеспечивается продавцами </vt:lpstr>
      <vt:lpstr>Противокражная защита 13.2. Обеспечивается складом и контролируется продавцами</vt:lpstr>
      <vt:lpstr>Противокражная защита 13.2. Обеспечивается складом и контролируется продавцами</vt:lpstr>
      <vt:lpstr>Противокражная защита 13.2. Обеспечивается складом и контролируется продавцами</vt:lpstr>
      <vt:lpstr>14. Правила хранения и упаковки технической документации от  демо-образцов </vt:lpstr>
      <vt:lpstr>15. Правила выполнения фотоотчетов (1)</vt:lpstr>
      <vt:lpstr>15. Правила выполнения фотоотчетов (2)</vt:lpstr>
      <vt:lpstr>Типы оборудования.  Каталоги МАГО</vt:lpstr>
      <vt:lpstr>Процедура приемки витрин</vt:lpstr>
      <vt:lpstr>выставление товара со склада</vt:lpstr>
      <vt:lpstr>Выставление товара  из «золотой» комнаты</vt:lpstr>
      <vt:lpstr>Практическое задание</vt:lpstr>
    </vt:vector>
  </TitlesOfParts>
  <Company>Eldorado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Смеюха</dc:creator>
  <cp:lastModifiedBy>Алексей Смеюха</cp:lastModifiedBy>
  <cp:revision>36</cp:revision>
  <dcterms:created xsi:type="dcterms:W3CDTF">2016-09-21T12:09:17Z</dcterms:created>
  <dcterms:modified xsi:type="dcterms:W3CDTF">2016-10-31T09:48:08Z</dcterms:modified>
</cp:coreProperties>
</file>