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80" r:id="rId4"/>
    <p:sldId id="279" r:id="rId5"/>
    <p:sldId id="281" r:id="rId6"/>
    <p:sldId id="283" r:id="rId7"/>
    <p:sldId id="284" r:id="rId8"/>
    <p:sldId id="285" r:id="rId9"/>
    <p:sldId id="286" r:id="rId10"/>
    <p:sldId id="287" r:id="rId11"/>
    <p:sldId id="288" r:id="rId12"/>
    <p:sldId id="290" r:id="rId13"/>
    <p:sldId id="29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E7"/>
    <a:srgbClr val="FFFFFF"/>
    <a:srgbClr val="CCFFFF"/>
    <a:srgbClr val="66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2064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960514-B665-4FA8-9109-F97CD59EE4DF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7B57586-2DA2-453D-BD55-2532C5141933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solidFill>
          <a:schemeClr val="bg2"/>
        </a:solidFill>
        <a:ln/>
      </dgm:spPr>
      <dgm:t>
        <a:bodyPr/>
        <a:lstStyle/>
        <a:p>
          <a:r>
            <a:rPr lang="ru-RU" sz="3600" dirty="0" smtClean="0">
              <a:solidFill>
                <a:srgbClr val="FF0000"/>
              </a:solidFill>
            </a:rPr>
            <a:t>Организационно-технические- мероприятия-</a:t>
          </a:r>
          <a:endParaRPr lang="ru-RU" sz="3600" dirty="0">
            <a:latin typeface="Times New Roman" pitchFamily="18" charset="0"/>
            <a:cs typeface="Times New Roman" pitchFamily="18" charset="0"/>
          </a:endParaRPr>
        </a:p>
      </dgm:t>
    </dgm:pt>
    <dgm:pt modelId="{1E1CE2C4-4D81-4BD5-9D5C-AC0B3217EC75}" type="parTrans" cxnId="{2E12F33C-D34B-4DA1-B042-D6CEDE8E4394}">
      <dgm:prSet/>
      <dgm:spPr/>
      <dgm:t>
        <a:bodyPr/>
        <a:lstStyle/>
        <a:p>
          <a:endParaRPr lang="ru-RU"/>
        </a:p>
      </dgm:t>
    </dgm:pt>
    <dgm:pt modelId="{ED28A539-AF51-4254-9EEE-C6CF93BB0532}" type="sibTrans" cxnId="{2E12F33C-D34B-4DA1-B042-D6CEDE8E4394}">
      <dgm:prSet/>
      <dgm:spPr/>
      <dgm:t>
        <a:bodyPr/>
        <a:lstStyle/>
        <a:p>
          <a:endParaRPr lang="ru-RU"/>
        </a:p>
      </dgm:t>
    </dgm:pt>
    <dgm:pt modelId="{D12510DE-406C-4A93-8BD5-7DD90B6E43B3}">
      <dgm:prSet phldrT="[Текст]" phldr="1"/>
      <dgm:spPr>
        <a:solidFill>
          <a:schemeClr val="bg1"/>
        </a:solidFill>
      </dgm:spPr>
      <dgm:t>
        <a:bodyPr/>
        <a:lstStyle/>
        <a:p>
          <a:endParaRPr lang="ru-RU" dirty="0"/>
        </a:p>
      </dgm:t>
    </dgm:pt>
    <dgm:pt modelId="{BD505EFA-74DD-46A3-AAEC-E4166F58D58D}" type="parTrans" cxnId="{0A805C9E-BE49-4654-B125-CA4E3937A1CB}">
      <dgm:prSet/>
      <dgm:spPr/>
      <dgm:t>
        <a:bodyPr/>
        <a:lstStyle/>
        <a:p>
          <a:endParaRPr lang="ru-RU"/>
        </a:p>
      </dgm:t>
    </dgm:pt>
    <dgm:pt modelId="{DFC38E20-D68E-44A1-BD5C-9D169232AF31}" type="sibTrans" cxnId="{0A805C9E-BE49-4654-B125-CA4E3937A1CB}">
      <dgm:prSet/>
      <dgm:spPr/>
      <dgm:t>
        <a:bodyPr/>
        <a:lstStyle/>
        <a:p>
          <a:endParaRPr lang="ru-RU"/>
        </a:p>
      </dgm:t>
    </dgm:pt>
    <dgm:pt modelId="{FBCDF085-A969-4767-BECD-082DC825EF83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olidFill>
          <a:srgbClr val="CCFFFF"/>
        </a:solidFill>
        <a:ln>
          <a:solidFill>
            <a:srgbClr val="FF0000"/>
          </a:solidFill>
        </a:ln>
      </dgm:spPr>
      <dgm:t>
        <a:bodyPr/>
        <a:lstStyle/>
        <a:p>
          <a:r>
            <a:rPr lang="ru-RU" sz="1600" b="1" dirty="0" smtClean="0">
              <a:solidFill>
                <a:srgbClr val="FF0000"/>
              </a:solidFill>
            </a:rPr>
            <a:t>Организационные мероприятия</a:t>
          </a:r>
          <a:r>
            <a:rPr lang="ru-RU" sz="1600" dirty="0" smtClean="0">
              <a:solidFill>
                <a:srgbClr val="FF0000"/>
              </a:solidFill>
            </a:rPr>
            <a:t> </a:t>
          </a:r>
          <a:r>
            <a:rPr lang="ru-RU" sz="1600" dirty="0" smtClean="0"/>
            <a:t>– это разработка и утверждение правил и инструкций, разъясняющих, как пользоваться средствами коллективной и индивидуальной защиты, другими техническими средствами. Сюда же входят мероприятия по созданию службы охраны труда, распределение обязанностей по охране труда, инструктаж работников и контроль за выполнением ими норм и правил охраны труда.</a:t>
          </a:r>
          <a:endParaRPr lang="ru-RU" sz="1600" dirty="0"/>
        </a:p>
      </dgm:t>
    </dgm:pt>
    <dgm:pt modelId="{52371AC2-0F00-4F26-8C22-12F3DAF168C7}" type="parTrans" cxnId="{0F13284B-67C0-4F9F-9F77-88FB86A76C94}">
      <dgm:prSet/>
      <dgm:spPr/>
      <dgm:t>
        <a:bodyPr/>
        <a:lstStyle/>
        <a:p>
          <a:endParaRPr lang="ru-RU"/>
        </a:p>
      </dgm:t>
    </dgm:pt>
    <dgm:pt modelId="{684BADFF-02DF-4D42-AD86-9A6A9D85FFFB}" type="sibTrans" cxnId="{0F13284B-67C0-4F9F-9F77-88FB86A76C94}">
      <dgm:prSet/>
      <dgm:spPr/>
      <dgm:t>
        <a:bodyPr/>
        <a:lstStyle/>
        <a:p>
          <a:endParaRPr lang="ru-RU"/>
        </a:p>
      </dgm:t>
    </dgm:pt>
    <dgm:pt modelId="{7AE45F23-61FE-42FE-82B1-463CF5650C7C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solidFill>
          <a:srgbClr val="CCFFFF"/>
        </a:solidFill>
        <a:ln>
          <a:solidFill>
            <a:srgbClr val="FF0000"/>
          </a:solidFill>
        </a:ln>
      </dgm:spPr>
      <dgm:t>
        <a:bodyPr/>
        <a:lstStyle/>
        <a:p>
          <a:r>
            <a:rPr lang="ru-RU" b="1" dirty="0" smtClean="0">
              <a:solidFill>
                <a:srgbClr val="FF0000"/>
              </a:solidFill>
            </a:rPr>
            <a:t>Технические мероприятия </a:t>
          </a:r>
          <a:r>
            <a:rPr lang="ru-RU" dirty="0" smtClean="0"/>
            <a:t>– обеспечение работников средствами коллективной и индивидуальной защиты и другими техническими средствами. </a:t>
          </a:r>
          <a:endParaRPr lang="ru-RU" dirty="0"/>
        </a:p>
      </dgm:t>
    </dgm:pt>
    <dgm:pt modelId="{A6FABFAA-6F69-47CE-9DB0-2A73CE011270}" type="parTrans" cxnId="{A384661B-CACA-4D28-88CB-BA897A857FC7}">
      <dgm:prSet/>
      <dgm:spPr/>
      <dgm:t>
        <a:bodyPr/>
        <a:lstStyle/>
        <a:p>
          <a:endParaRPr lang="ru-RU"/>
        </a:p>
      </dgm:t>
    </dgm:pt>
    <dgm:pt modelId="{464862F1-6016-4656-A801-8BA2BD9E7898}" type="sibTrans" cxnId="{A384661B-CACA-4D28-88CB-BA897A857FC7}">
      <dgm:prSet/>
      <dgm:spPr/>
      <dgm:t>
        <a:bodyPr/>
        <a:lstStyle/>
        <a:p>
          <a:endParaRPr lang="ru-RU"/>
        </a:p>
      </dgm:t>
    </dgm:pt>
    <dgm:pt modelId="{2DCA36E4-365B-4A22-A62B-CF8B4A8D0667}" type="pres">
      <dgm:prSet presAssocID="{56960514-B665-4FA8-9109-F97CD59EE4D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4DECF67-738E-41CB-9F22-3268103E8F06}" type="pres">
      <dgm:prSet presAssocID="{D7B57586-2DA2-453D-BD55-2532C5141933}" presName="roof" presStyleLbl="dkBgShp" presStyleIdx="0" presStyleCnt="2" custScaleY="71008" custLinFactNeighborX="-2499" custLinFactNeighborY="-4177"/>
      <dgm:spPr/>
      <dgm:t>
        <a:bodyPr/>
        <a:lstStyle/>
        <a:p>
          <a:endParaRPr lang="ru-RU"/>
        </a:p>
      </dgm:t>
    </dgm:pt>
    <dgm:pt modelId="{54AEC6F1-7F81-4246-8AE5-31733AABE160}" type="pres">
      <dgm:prSet presAssocID="{D7B57586-2DA2-453D-BD55-2532C5141933}" presName="pillars" presStyleCnt="0"/>
      <dgm:spPr/>
    </dgm:pt>
    <dgm:pt modelId="{6690725B-915C-4097-8E1F-5267696E6CAA}" type="pres">
      <dgm:prSet presAssocID="{D7B57586-2DA2-453D-BD55-2532C5141933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93BEA3-3844-4302-9191-EC107664ED0B}" type="pres">
      <dgm:prSet presAssocID="{FBCDF085-A969-4767-BECD-082DC825EF83}" presName="pillarX" presStyleLbl="node1" presStyleIdx="1" presStyleCnt="3" custScaleX="430074" custScaleY="99379" custLinFactNeighborX="-93734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417BFB-9414-437E-98CF-33576F9BFFD0}" type="pres">
      <dgm:prSet presAssocID="{7AE45F23-61FE-42FE-82B1-463CF5650C7C}" presName="pillarX" presStyleLbl="node1" presStyleIdx="2" presStyleCnt="3" custScaleX="297923" custScaleY="97317" custLinFactNeighborX="-36352" custLinFactNeighborY="-9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C62FA1-FADC-4F86-BEF7-F642E5167E29}" type="pres">
      <dgm:prSet presAssocID="{D7B57586-2DA2-453D-BD55-2532C5141933}" presName="base" presStyleLbl="dkBgShp" presStyleIdx="1" presStyleCnt="2" custFlipVert="0" custScaleY="55548" custLinFactNeighborX="126" custLinFactNeighborY="-8620"/>
      <dgm:spPr/>
    </dgm:pt>
  </dgm:ptLst>
  <dgm:cxnLst>
    <dgm:cxn modelId="{770BB0E7-5265-4E2A-9A39-9A40127E1E2E}" type="presOf" srcId="{7AE45F23-61FE-42FE-82B1-463CF5650C7C}" destId="{FE417BFB-9414-437E-98CF-33576F9BFFD0}" srcOrd="0" destOrd="0" presId="urn:microsoft.com/office/officeart/2005/8/layout/hList3"/>
    <dgm:cxn modelId="{0C2B02E4-3087-4B07-85EC-CEF76CAA54B2}" type="presOf" srcId="{D7B57586-2DA2-453D-BD55-2532C5141933}" destId="{74DECF67-738E-41CB-9F22-3268103E8F06}" srcOrd="0" destOrd="0" presId="urn:microsoft.com/office/officeart/2005/8/layout/hList3"/>
    <dgm:cxn modelId="{B4BAE675-FBBE-44E2-9EF3-DE55C65371C3}" type="presOf" srcId="{FBCDF085-A969-4767-BECD-082DC825EF83}" destId="{DB93BEA3-3844-4302-9191-EC107664ED0B}" srcOrd="0" destOrd="0" presId="urn:microsoft.com/office/officeart/2005/8/layout/hList3"/>
    <dgm:cxn modelId="{2E12F33C-D34B-4DA1-B042-D6CEDE8E4394}" srcId="{56960514-B665-4FA8-9109-F97CD59EE4DF}" destId="{D7B57586-2DA2-453D-BD55-2532C5141933}" srcOrd="0" destOrd="0" parTransId="{1E1CE2C4-4D81-4BD5-9D5C-AC0B3217EC75}" sibTransId="{ED28A539-AF51-4254-9EEE-C6CF93BB0532}"/>
    <dgm:cxn modelId="{29C6B040-3CB0-4C7A-A8CE-06B02109E933}" type="presOf" srcId="{D12510DE-406C-4A93-8BD5-7DD90B6E43B3}" destId="{6690725B-915C-4097-8E1F-5267696E6CAA}" srcOrd="0" destOrd="0" presId="urn:microsoft.com/office/officeart/2005/8/layout/hList3"/>
    <dgm:cxn modelId="{A384661B-CACA-4D28-88CB-BA897A857FC7}" srcId="{D7B57586-2DA2-453D-BD55-2532C5141933}" destId="{7AE45F23-61FE-42FE-82B1-463CF5650C7C}" srcOrd="2" destOrd="0" parTransId="{A6FABFAA-6F69-47CE-9DB0-2A73CE011270}" sibTransId="{464862F1-6016-4656-A801-8BA2BD9E7898}"/>
    <dgm:cxn modelId="{0F13284B-67C0-4F9F-9F77-88FB86A76C94}" srcId="{D7B57586-2DA2-453D-BD55-2532C5141933}" destId="{FBCDF085-A969-4767-BECD-082DC825EF83}" srcOrd="1" destOrd="0" parTransId="{52371AC2-0F00-4F26-8C22-12F3DAF168C7}" sibTransId="{684BADFF-02DF-4D42-AD86-9A6A9D85FFFB}"/>
    <dgm:cxn modelId="{0A805C9E-BE49-4654-B125-CA4E3937A1CB}" srcId="{D7B57586-2DA2-453D-BD55-2532C5141933}" destId="{D12510DE-406C-4A93-8BD5-7DD90B6E43B3}" srcOrd="0" destOrd="0" parTransId="{BD505EFA-74DD-46A3-AAEC-E4166F58D58D}" sibTransId="{DFC38E20-D68E-44A1-BD5C-9D169232AF31}"/>
    <dgm:cxn modelId="{C554F6C7-B24E-4FDE-92A9-A1E3918139CD}" type="presOf" srcId="{56960514-B665-4FA8-9109-F97CD59EE4DF}" destId="{2DCA36E4-365B-4A22-A62B-CF8B4A8D0667}" srcOrd="0" destOrd="0" presId="urn:microsoft.com/office/officeart/2005/8/layout/hList3"/>
    <dgm:cxn modelId="{7743CA2C-B562-43E5-9C12-AB33B07814B3}" type="presParOf" srcId="{2DCA36E4-365B-4A22-A62B-CF8B4A8D0667}" destId="{74DECF67-738E-41CB-9F22-3268103E8F06}" srcOrd="0" destOrd="0" presId="urn:microsoft.com/office/officeart/2005/8/layout/hList3"/>
    <dgm:cxn modelId="{FFBCC332-9FD5-44E2-8708-702ABC0D96BD}" type="presParOf" srcId="{2DCA36E4-365B-4A22-A62B-CF8B4A8D0667}" destId="{54AEC6F1-7F81-4246-8AE5-31733AABE160}" srcOrd="1" destOrd="0" presId="urn:microsoft.com/office/officeart/2005/8/layout/hList3"/>
    <dgm:cxn modelId="{F3712EBC-397B-414A-8914-AC2770EF0B07}" type="presParOf" srcId="{54AEC6F1-7F81-4246-8AE5-31733AABE160}" destId="{6690725B-915C-4097-8E1F-5267696E6CAA}" srcOrd="0" destOrd="0" presId="urn:microsoft.com/office/officeart/2005/8/layout/hList3"/>
    <dgm:cxn modelId="{739D3D3B-758B-4409-A786-25640E9E2F1E}" type="presParOf" srcId="{54AEC6F1-7F81-4246-8AE5-31733AABE160}" destId="{DB93BEA3-3844-4302-9191-EC107664ED0B}" srcOrd="1" destOrd="0" presId="urn:microsoft.com/office/officeart/2005/8/layout/hList3"/>
    <dgm:cxn modelId="{7C9EFED6-E8F0-452F-9A05-2F1D5D62D5CD}" type="presParOf" srcId="{54AEC6F1-7F81-4246-8AE5-31733AABE160}" destId="{FE417BFB-9414-437E-98CF-33576F9BFFD0}" srcOrd="2" destOrd="0" presId="urn:microsoft.com/office/officeart/2005/8/layout/hList3"/>
    <dgm:cxn modelId="{6CFC70EA-85E2-4C3D-822C-B98C930C8460}" type="presParOf" srcId="{2DCA36E4-365B-4A22-A62B-CF8B4A8D0667}" destId="{05C62FA1-FADC-4F86-BEF7-F642E5167E29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C500834-6589-4469-8C3C-CD20E1C3A978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6FBAFAD1-1AB3-42B9-BC4E-1EAEDD33DCA2}" type="pres">
      <dgm:prSet presAssocID="{EC500834-6589-4469-8C3C-CD20E1C3A97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1A2B1731-29EA-46D1-89A0-36F5ABF7848F}" type="presOf" srcId="{EC500834-6589-4469-8C3C-CD20E1C3A978}" destId="{6FBAFAD1-1AB3-42B9-BC4E-1EAEDD33DCA2}" srcOrd="0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387880-E83D-46D8-92BE-A35AB9A53D1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DC72B58-18C3-4345-87CA-9948EB53C4AB}">
      <dgm:prSet phldrT="[Текст]"/>
      <dgm:spPr/>
      <dgm:t>
        <a:bodyPr/>
        <a:lstStyle/>
        <a:p>
          <a:r>
            <a:rPr lang="ru-RU" b="1" dirty="0" smtClean="0"/>
            <a:t>Профессиональные </a:t>
          </a:r>
          <a:endParaRPr lang="ru-RU" dirty="0"/>
        </a:p>
      </dgm:t>
    </dgm:pt>
    <dgm:pt modelId="{C84E9BDB-DA1B-4510-8024-E3C0B0954311}" type="parTrans" cxnId="{5964218D-C26A-4289-B59F-7F29A0A019A0}">
      <dgm:prSet/>
      <dgm:spPr/>
      <dgm:t>
        <a:bodyPr/>
        <a:lstStyle/>
        <a:p>
          <a:endParaRPr lang="ru-RU"/>
        </a:p>
      </dgm:t>
    </dgm:pt>
    <dgm:pt modelId="{D7000BB9-DA67-4611-A71B-1779786A3DA7}" type="sibTrans" cxnId="{5964218D-C26A-4289-B59F-7F29A0A019A0}">
      <dgm:prSet/>
      <dgm:spPr/>
      <dgm:t>
        <a:bodyPr/>
        <a:lstStyle/>
        <a:p>
          <a:endParaRPr lang="ru-RU"/>
        </a:p>
      </dgm:t>
    </dgm:pt>
    <dgm:pt modelId="{84C64B0D-46AC-4D28-84E4-37A5D8007F81}">
      <dgm:prSet/>
      <dgm:spPr/>
      <dgm:t>
        <a:bodyPr/>
        <a:lstStyle/>
        <a:p>
          <a:r>
            <a:rPr lang="ru-RU" dirty="0" smtClean="0"/>
            <a:t> </a:t>
          </a:r>
          <a:r>
            <a:rPr lang="ru-RU" b="1" dirty="0" smtClean="0"/>
            <a:t>Медицинские </a:t>
          </a:r>
          <a:endParaRPr lang="ru-RU" dirty="0"/>
        </a:p>
      </dgm:t>
    </dgm:pt>
    <dgm:pt modelId="{3E8B0B03-A6F1-4D8E-AB73-C8E0E8482710}" type="parTrans" cxnId="{060DA3F9-747E-4524-83E1-7EA4CAD2FB8D}">
      <dgm:prSet/>
      <dgm:spPr/>
      <dgm:t>
        <a:bodyPr/>
        <a:lstStyle/>
        <a:p>
          <a:endParaRPr lang="ru-RU"/>
        </a:p>
      </dgm:t>
    </dgm:pt>
    <dgm:pt modelId="{EFD14D83-5BC9-4CBE-83A7-42C300885FB3}" type="sibTrans" cxnId="{060DA3F9-747E-4524-83E1-7EA4CAD2FB8D}">
      <dgm:prSet/>
      <dgm:spPr/>
      <dgm:t>
        <a:bodyPr/>
        <a:lstStyle/>
        <a:p>
          <a:endParaRPr lang="ru-RU"/>
        </a:p>
      </dgm:t>
    </dgm:pt>
    <dgm:pt modelId="{0AF0BD47-9DFF-49F9-A0BA-070E1F27D30C}">
      <dgm:prSet/>
      <dgm:spPr/>
      <dgm:t>
        <a:bodyPr/>
        <a:lstStyle/>
        <a:p>
          <a:r>
            <a:rPr lang="ru-RU" b="1" dirty="0" smtClean="0"/>
            <a:t>Социальные </a:t>
          </a:r>
          <a:endParaRPr lang="ru-RU" dirty="0"/>
        </a:p>
      </dgm:t>
    </dgm:pt>
    <dgm:pt modelId="{BBE1FE0F-67D4-46F4-A3F6-90050A33E8C3}" type="parTrans" cxnId="{E5F30831-2896-423A-B58E-B3F072F34F96}">
      <dgm:prSet/>
      <dgm:spPr/>
      <dgm:t>
        <a:bodyPr/>
        <a:lstStyle/>
        <a:p>
          <a:endParaRPr lang="ru-RU"/>
        </a:p>
      </dgm:t>
    </dgm:pt>
    <dgm:pt modelId="{3D73A75F-1B10-420F-BE3E-688E0B52BDEA}" type="sibTrans" cxnId="{E5F30831-2896-423A-B58E-B3F072F34F96}">
      <dgm:prSet/>
      <dgm:spPr/>
      <dgm:t>
        <a:bodyPr/>
        <a:lstStyle/>
        <a:p>
          <a:endParaRPr lang="ru-RU"/>
        </a:p>
      </dgm:t>
    </dgm:pt>
    <dgm:pt modelId="{8265FA45-7C59-4767-AC10-E432D6BDBED5}">
      <dgm:prSet/>
      <dgm:spPr>
        <a:solidFill>
          <a:srgbClr val="CCFFFF">
            <a:alpha val="90000"/>
          </a:srgbClr>
        </a:solidFill>
      </dgm:spPr>
      <dgm:t>
        <a:bodyPr/>
        <a:lstStyle/>
        <a:p>
          <a:r>
            <a:rPr lang="ru-RU" dirty="0" smtClean="0"/>
            <a:t>лечение в медицинских учреждениях, санаторно-курортное лечение, проведение медосмотров цеховым врачом.</a:t>
          </a:r>
          <a:endParaRPr lang="ru-RU" dirty="0"/>
        </a:p>
      </dgm:t>
    </dgm:pt>
    <dgm:pt modelId="{41F48C1A-852C-47A8-92A6-F6F10EADCB53}" type="parTrans" cxnId="{4493CA27-8B71-47A7-A1D7-A461044701FD}">
      <dgm:prSet/>
      <dgm:spPr/>
      <dgm:t>
        <a:bodyPr/>
        <a:lstStyle/>
        <a:p>
          <a:endParaRPr lang="ru-RU"/>
        </a:p>
      </dgm:t>
    </dgm:pt>
    <dgm:pt modelId="{F1486E67-A943-405E-979A-8F7AE98131F8}" type="sibTrans" cxnId="{4493CA27-8B71-47A7-A1D7-A461044701FD}">
      <dgm:prSet/>
      <dgm:spPr/>
      <dgm:t>
        <a:bodyPr/>
        <a:lstStyle/>
        <a:p>
          <a:endParaRPr lang="ru-RU"/>
        </a:p>
      </dgm:t>
    </dgm:pt>
    <dgm:pt modelId="{B959CA74-6366-4A08-B859-5F4CD3CEDC92}">
      <dgm:prSet/>
      <dgm:spPr>
        <a:solidFill>
          <a:srgbClr val="CCFFFF">
            <a:alpha val="90000"/>
          </a:srgbClr>
        </a:solidFill>
      </dgm:spPr>
      <dgm:t>
        <a:bodyPr/>
        <a:lstStyle/>
        <a:p>
          <a:r>
            <a:rPr lang="ru-RU" dirty="0" smtClean="0"/>
            <a:t>обучение работника другой профессии, по которой он смог бы трудиться с учетом состояния здоровья, временный перевод на другую работу с более благоприятными условиями труда. </a:t>
          </a:r>
          <a:endParaRPr lang="ru-RU" dirty="0"/>
        </a:p>
      </dgm:t>
    </dgm:pt>
    <dgm:pt modelId="{CCD789EB-631A-411B-B358-1DEAAAFA77FD}" type="parTrans" cxnId="{63C70B91-33C0-44A1-9A42-CDEF299F029C}">
      <dgm:prSet/>
      <dgm:spPr/>
      <dgm:t>
        <a:bodyPr/>
        <a:lstStyle/>
        <a:p>
          <a:endParaRPr lang="ru-RU"/>
        </a:p>
      </dgm:t>
    </dgm:pt>
    <dgm:pt modelId="{F32107DD-E239-4CDE-BF18-93697FC0B173}" type="sibTrans" cxnId="{63C70B91-33C0-44A1-9A42-CDEF299F029C}">
      <dgm:prSet/>
      <dgm:spPr/>
      <dgm:t>
        <a:bodyPr/>
        <a:lstStyle/>
        <a:p>
          <a:endParaRPr lang="ru-RU"/>
        </a:p>
      </dgm:t>
    </dgm:pt>
    <dgm:pt modelId="{82794E7B-2A01-4123-8AE1-72462F570BE4}">
      <dgm:prSet/>
      <dgm:spPr>
        <a:solidFill>
          <a:srgbClr val="CCFFFF">
            <a:alpha val="90000"/>
          </a:srgbClr>
        </a:solidFill>
      </dgm:spPr>
      <dgm:t>
        <a:bodyPr/>
        <a:lstStyle/>
        <a:p>
          <a:r>
            <a:rPr lang="ru-RU" dirty="0" smtClean="0"/>
            <a:t>социальная адаптация больных и инвалидов, их трудовое и бытовое устройство. </a:t>
          </a:r>
          <a:endParaRPr lang="ru-RU" dirty="0"/>
        </a:p>
      </dgm:t>
    </dgm:pt>
    <dgm:pt modelId="{5FA75CAB-A23C-4D9E-AA89-676D6340A36F}" type="parTrans" cxnId="{55ABD19F-E086-4523-9A83-18DD323DDF44}">
      <dgm:prSet/>
      <dgm:spPr/>
      <dgm:t>
        <a:bodyPr/>
        <a:lstStyle/>
        <a:p>
          <a:endParaRPr lang="ru-RU"/>
        </a:p>
      </dgm:t>
    </dgm:pt>
    <dgm:pt modelId="{4C906CA3-B3C8-4819-AF71-5238150D9F31}" type="sibTrans" cxnId="{55ABD19F-E086-4523-9A83-18DD323DDF44}">
      <dgm:prSet/>
      <dgm:spPr/>
      <dgm:t>
        <a:bodyPr/>
        <a:lstStyle/>
        <a:p>
          <a:endParaRPr lang="ru-RU"/>
        </a:p>
      </dgm:t>
    </dgm:pt>
    <dgm:pt modelId="{FE2C52DF-9E76-46AE-AA08-D7493EE3D482}" type="pres">
      <dgm:prSet presAssocID="{24387880-E83D-46D8-92BE-A35AB9A53D1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B493460-1D38-4AE5-971C-336AFD076A40}" type="pres">
      <dgm:prSet presAssocID="{84C64B0D-46AC-4D28-84E4-37A5D8007F81}" presName="composite" presStyleCnt="0"/>
      <dgm:spPr/>
    </dgm:pt>
    <dgm:pt modelId="{4C7291B5-F299-4A7C-BCE2-2C9DF245D8B7}" type="pres">
      <dgm:prSet presAssocID="{84C64B0D-46AC-4D28-84E4-37A5D8007F81}" presName="parTx" presStyleLbl="alignNode1" presStyleIdx="0" presStyleCnt="3" custLinFactNeighborX="2769" custLinFactNeighborY="-1025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60B34F-7091-45C7-957C-675F72D81FDB}" type="pres">
      <dgm:prSet presAssocID="{84C64B0D-46AC-4D28-84E4-37A5D8007F81}" presName="desTx" presStyleLbl="alignAccFollowNode1" presStyleIdx="0" presStyleCnt="3" custScaleY="94471" custLinFactNeighborX="2769" custLinFactNeighborY="-36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40F51F-881A-44CB-A9CB-4F4AD6466E43}" type="pres">
      <dgm:prSet presAssocID="{EFD14D83-5BC9-4CBE-83A7-42C300885FB3}" presName="space" presStyleCnt="0"/>
      <dgm:spPr/>
    </dgm:pt>
    <dgm:pt modelId="{F369E62B-EED0-47ED-9932-B9043FAF7AE6}" type="pres">
      <dgm:prSet presAssocID="{ADC72B58-18C3-4345-87CA-9948EB53C4AB}" presName="composite" presStyleCnt="0"/>
      <dgm:spPr/>
    </dgm:pt>
    <dgm:pt modelId="{0FB9001A-006E-4E06-A274-215266626724}" type="pres">
      <dgm:prSet presAssocID="{ADC72B58-18C3-4345-87CA-9948EB53C4A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036B50-EDDA-40B1-A2A5-248B38419DF3}" type="pres">
      <dgm:prSet presAssocID="{ADC72B58-18C3-4345-87CA-9948EB53C4AB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B58852-EE08-4284-B9C6-8CEF23B67F5F}" type="pres">
      <dgm:prSet presAssocID="{D7000BB9-DA67-4611-A71B-1779786A3DA7}" presName="space" presStyleCnt="0"/>
      <dgm:spPr/>
    </dgm:pt>
    <dgm:pt modelId="{517BCF55-D64C-4A48-9EB6-74BD8CCEA0D0}" type="pres">
      <dgm:prSet presAssocID="{0AF0BD47-9DFF-49F9-A0BA-070E1F27D30C}" presName="composite" presStyleCnt="0"/>
      <dgm:spPr/>
    </dgm:pt>
    <dgm:pt modelId="{DAF14B66-7712-4FF8-8F51-4ECEF55A3965}" type="pres">
      <dgm:prSet presAssocID="{0AF0BD47-9DFF-49F9-A0BA-070E1F27D30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B23AC5-62E7-4530-8C69-246B7E826430}" type="pres">
      <dgm:prSet presAssocID="{0AF0BD47-9DFF-49F9-A0BA-070E1F27D30C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964218D-C26A-4289-B59F-7F29A0A019A0}" srcId="{24387880-E83D-46D8-92BE-A35AB9A53D13}" destId="{ADC72B58-18C3-4345-87CA-9948EB53C4AB}" srcOrd="1" destOrd="0" parTransId="{C84E9BDB-DA1B-4510-8024-E3C0B0954311}" sibTransId="{D7000BB9-DA67-4611-A71B-1779786A3DA7}"/>
    <dgm:cxn modelId="{CBC90607-C8C4-4C80-95BB-41486E843FA9}" type="presOf" srcId="{84C64B0D-46AC-4D28-84E4-37A5D8007F81}" destId="{4C7291B5-F299-4A7C-BCE2-2C9DF245D8B7}" srcOrd="0" destOrd="0" presId="urn:microsoft.com/office/officeart/2005/8/layout/hList1"/>
    <dgm:cxn modelId="{E5F30831-2896-423A-B58E-B3F072F34F96}" srcId="{24387880-E83D-46D8-92BE-A35AB9A53D13}" destId="{0AF0BD47-9DFF-49F9-A0BA-070E1F27D30C}" srcOrd="2" destOrd="0" parTransId="{BBE1FE0F-67D4-46F4-A3F6-90050A33E8C3}" sibTransId="{3D73A75F-1B10-420F-BE3E-688E0B52BDEA}"/>
    <dgm:cxn modelId="{B03794E0-0EFE-4E2F-993B-451FAF9B2F8A}" type="presOf" srcId="{82794E7B-2A01-4123-8AE1-72462F570BE4}" destId="{E1B23AC5-62E7-4530-8C69-246B7E826430}" srcOrd="0" destOrd="0" presId="urn:microsoft.com/office/officeart/2005/8/layout/hList1"/>
    <dgm:cxn modelId="{060DA3F9-747E-4524-83E1-7EA4CAD2FB8D}" srcId="{24387880-E83D-46D8-92BE-A35AB9A53D13}" destId="{84C64B0D-46AC-4D28-84E4-37A5D8007F81}" srcOrd="0" destOrd="0" parTransId="{3E8B0B03-A6F1-4D8E-AB73-C8E0E8482710}" sibTransId="{EFD14D83-5BC9-4CBE-83A7-42C300885FB3}"/>
    <dgm:cxn modelId="{4493CA27-8B71-47A7-A1D7-A461044701FD}" srcId="{84C64B0D-46AC-4D28-84E4-37A5D8007F81}" destId="{8265FA45-7C59-4767-AC10-E432D6BDBED5}" srcOrd="0" destOrd="0" parTransId="{41F48C1A-852C-47A8-92A6-F6F10EADCB53}" sibTransId="{F1486E67-A943-405E-979A-8F7AE98131F8}"/>
    <dgm:cxn modelId="{ECA3B48E-4CBE-4FCD-8F85-A5202CF0F7BE}" type="presOf" srcId="{0AF0BD47-9DFF-49F9-A0BA-070E1F27D30C}" destId="{DAF14B66-7712-4FF8-8F51-4ECEF55A3965}" srcOrd="0" destOrd="0" presId="urn:microsoft.com/office/officeart/2005/8/layout/hList1"/>
    <dgm:cxn modelId="{12EE24C5-A4BB-4A67-88FC-5D9757ABBED5}" type="presOf" srcId="{8265FA45-7C59-4767-AC10-E432D6BDBED5}" destId="{1E60B34F-7091-45C7-957C-675F72D81FDB}" srcOrd="0" destOrd="0" presId="urn:microsoft.com/office/officeart/2005/8/layout/hList1"/>
    <dgm:cxn modelId="{E26657A1-0533-4C79-AC94-5D7854CCB9C2}" type="presOf" srcId="{B959CA74-6366-4A08-B859-5F4CD3CEDC92}" destId="{E9036B50-EDDA-40B1-A2A5-248B38419DF3}" srcOrd="0" destOrd="0" presId="urn:microsoft.com/office/officeart/2005/8/layout/hList1"/>
    <dgm:cxn modelId="{85C86981-D31A-466F-B954-1B56CAD68A23}" type="presOf" srcId="{ADC72B58-18C3-4345-87CA-9948EB53C4AB}" destId="{0FB9001A-006E-4E06-A274-215266626724}" srcOrd="0" destOrd="0" presId="urn:microsoft.com/office/officeart/2005/8/layout/hList1"/>
    <dgm:cxn modelId="{4A4B56C0-D0B2-449F-A4AD-9A6F0FD9AAC2}" type="presOf" srcId="{24387880-E83D-46D8-92BE-A35AB9A53D13}" destId="{FE2C52DF-9E76-46AE-AA08-D7493EE3D482}" srcOrd="0" destOrd="0" presId="urn:microsoft.com/office/officeart/2005/8/layout/hList1"/>
    <dgm:cxn modelId="{63C70B91-33C0-44A1-9A42-CDEF299F029C}" srcId="{ADC72B58-18C3-4345-87CA-9948EB53C4AB}" destId="{B959CA74-6366-4A08-B859-5F4CD3CEDC92}" srcOrd="0" destOrd="0" parTransId="{CCD789EB-631A-411B-B358-1DEAAAFA77FD}" sibTransId="{F32107DD-E239-4CDE-BF18-93697FC0B173}"/>
    <dgm:cxn modelId="{55ABD19F-E086-4523-9A83-18DD323DDF44}" srcId="{0AF0BD47-9DFF-49F9-A0BA-070E1F27D30C}" destId="{82794E7B-2A01-4123-8AE1-72462F570BE4}" srcOrd="0" destOrd="0" parTransId="{5FA75CAB-A23C-4D9E-AA89-676D6340A36F}" sibTransId="{4C906CA3-B3C8-4819-AF71-5238150D9F31}"/>
    <dgm:cxn modelId="{856A92ED-AC2D-4524-8B57-1C7E81BD3FF8}" type="presParOf" srcId="{FE2C52DF-9E76-46AE-AA08-D7493EE3D482}" destId="{BB493460-1D38-4AE5-971C-336AFD076A40}" srcOrd="0" destOrd="0" presId="urn:microsoft.com/office/officeart/2005/8/layout/hList1"/>
    <dgm:cxn modelId="{2A9B0213-A758-4D28-94CA-9B138855BE8C}" type="presParOf" srcId="{BB493460-1D38-4AE5-971C-336AFD076A40}" destId="{4C7291B5-F299-4A7C-BCE2-2C9DF245D8B7}" srcOrd="0" destOrd="0" presId="urn:microsoft.com/office/officeart/2005/8/layout/hList1"/>
    <dgm:cxn modelId="{CCE20991-A3F7-4CF8-801D-75A1902759E7}" type="presParOf" srcId="{BB493460-1D38-4AE5-971C-336AFD076A40}" destId="{1E60B34F-7091-45C7-957C-675F72D81FDB}" srcOrd="1" destOrd="0" presId="urn:microsoft.com/office/officeart/2005/8/layout/hList1"/>
    <dgm:cxn modelId="{BD3059E1-C2A5-4FBE-B9C0-8D696D13AE46}" type="presParOf" srcId="{FE2C52DF-9E76-46AE-AA08-D7493EE3D482}" destId="{C440F51F-881A-44CB-A9CB-4F4AD6466E43}" srcOrd="1" destOrd="0" presId="urn:microsoft.com/office/officeart/2005/8/layout/hList1"/>
    <dgm:cxn modelId="{7E86C15A-A7F1-4B4B-A608-2FAA15107C9A}" type="presParOf" srcId="{FE2C52DF-9E76-46AE-AA08-D7493EE3D482}" destId="{F369E62B-EED0-47ED-9932-B9043FAF7AE6}" srcOrd="2" destOrd="0" presId="urn:microsoft.com/office/officeart/2005/8/layout/hList1"/>
    <dgm:cxn modelId="{B0938415-D596-4CC4-A634-E81CACA1E05D}" type="presParOf" srcId="{F369E62B-EED0-47ED-9932-B9043FAF7AE6}" destId="{0FB9001A-006E-4E06-A274-215266626724}" srcOrd="0" destOrd="0" presId="urn:microsoft.com/office/officeart/2005/8/layout/hList1"/>
    <dgm:cxn modelId="{2CCA6186-0A4D-4323-8837-1C486EF3FAA6}" type="presParOf" srcId="{F369E62B-EED0-47ED-9932-B9043FAF7AE6}" destId="{E9036B50-EDDA-40B1-A2A5-248B38419DF3}" srcOrd="1" destOrd="0" presId="urn:microsoft.com/office/officeart/2005/8/layout/hList1"/>
    <dgm:cxn modelId="{8AEC8D1A-AF1D-4B05-A673-74ADA3A976E3}" type="presParOf" srcId="{FE2C52DF-9E76-46AE-AA08-D7493EE3D482}" destId="{01B58852-EE08-4284-B9C6-8CEF23B67F5F}" srcOrd="3" destOrd="0" presId="urn:microsoft.com/office/officeart/2005/8/layout/hList1"/>
    <dgm:cxn modelId="{74B939E6-CD4C-4A40-BCB4-0E7116AD87C0}" type="presParOf" srcId="{FE2C52DF-9E76-46AE-AA08-D7493EE3D482}" destId="{517BCF55-D64C-4A48-9EB6-74BD8CCEA0D0}" srcOrd="4" destOrd="0" presId="urn:microsoft.com/office/officeart/2005/8/layout/hList1"/>
    <dgm:cxn modelId="{42712DA9-CEE5-42BE-AA0F-8729FC78A58F}" type="presParOf" srcId="{517BCF55-D64C-4A48-9EB6-74BD8CCEA0D0}" destId="{DAF14B66-7712-4FF8-8F51-4ECEF55A3965}" srcOrd="0" destOrd="0" presId="urn:microsoft.com/office/officeart/2005/8/layout/hList1"/>
    <dgm:cxn modelId="{64154563-3EF3-4AE6-9E99-A9087809E74B}" type="presParOf" srcId="{517BCF55-D64C-4A48-9EB6-74BD8CCEA0D0}" destId="{E1B23AC5-62E7-4530-8C69-246B7E82643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4DECF67-738E-41CB-9F22-3268103E8F06}">
      <dsp:nvSpPr>
        <dsp:cNvPr id="0" name=""/>
        <dsp:cNvSpPr/>
      </dsp:nvSpPr>
      <dsp:spPr>
        <a:xfrm>
          <a:off x="0" y="105226"/>
          <a:ext cx="8229600" cy="1319191"/>
        </a:xfrm>
        <a:prstGeom prst="rect">
          <a:avLst/>
        </a:prstGeom>
        <a:solidFill>
          <a:schemeClr val="bg2"/>
        </a:solidFill>
        <a:ln w="55000" cap="flat" cmpd="thickThin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rgbClr val="FF0000"/>
              </a:solidFill>
            </a:rPr>
            <a:t>Организационно-технические- мероприятия-</a:t>
          </a:r>
          <a:endParaRPr lang="ru-RU" sz="3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105226"/>
        <a:ext cx="8229600" cy="1319191"/>
      </dsp:txXfrm>
    </dsp:sp>
    <dsp:sp modelId="{6690725B-915C-4097-8E1F-5267696E6CAA}">
      <dsp:nvSpPr>
        <dsp:cNvPr id="0" name=""/>
        <dsp:cNvSpPr/>
      </dsp:nvSpPr>
      <dsp:spPr>
        <a:xfrm>
          <a:off x="1561" y="1771326"/>
          <a:ext cx="993539" cy="3901393"/>
        </a:xfrm>
        <a:prstGeom prst="rect">
          <a:avLst/>
        </a:prstGeom>
        <a:solidFill>
          <a:schemeClr val="bg1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>
        <a:off x="1561" y="1771326"/>
        <a:ext cx="993539" cy="3901393"/>
      </dsp:txXfrm>
    </dsp:sp>
    <dsp:sp modelId="{DB93BEA3-3844-4302-9191-EC107664ED0B}">
      <dsp:nvSpPr>
        <dsp:cNvPr id="0" name=""/>
        <dsp:cNvSpPr/>
      </dsp:nvSpPr>
      <dsp:spPr>
        <a:xfrm>
          <a:off x="63817" y="1783439"/>
          <a:ext cx="4272954" cy="3877165"/>
        </a:xfrm>
        <a:prstGeom prst="rect">
          <a:avLst/>
        </a:prstGeom>
        <a:solidFill>
          <a:srgbClr val="CCFFFF"/>
        </a:solidFill>
        <a:ln w="55000" cap="flat" cmpd="thickThin" algn="ctr">
          <a:solidFill>
            <a:srgbClr val="FF00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FF0000"/>
              </a:solidFill>
            </a:rPr>
            <a:t>Организационные мероприятия</a:t>
          </a:r>
          <a:r>
            <a:rPr lang="ru-RU" sz="1600" kern="1200" dirty="0" smtClean="0">
              <a:solidFill>
                <a:srgbClr val="FF0000"/>
              </a:solidFill>
            </a:rPr>
            <a:t> </a:t>
          </a:r>
          <a:r>
            <a:rPr lang="ru-RU" sz="1600" kern="1200" dirty="0" smtClean="0"/>
            <a:t>– это разработка и утверждение правил и инструкций, разъясняющих, как пользоваться средствами коллективной и индивидуальной защиты, другими техническими средствами. Сюда же входят мероприятия по созданию службы охраны труда, распределение обязанностей по охране труда, инструктаж работников и контроль за выполнением ими норм и правил охраны труда.</a:t>
          </a:r>
          <a:endParaRPr lang="ru-RU" sz="1600" kern="1200" dirty="0"/>
        </a:p>
      </dsp:txBody>
      <dsp:txXfrm>
        <a:off x="63817" y="1783439"/>
        <a:ext cx="4272954" cy="3877165"/>
      </dsp:txXfrm>
    </dsp:sp>
    <dsp:sp modelId="{FE417BFB-9414-437E-98CF-33576F9BFFD0}">
      <dsp:nvSpPr>
        <dsp:cNvPr id="0" name=""/>
        <dsp:cNvSpPr/>
      </dsp:nvSpPr>
      <dsp:spPr>
        <a:xfrm>
          <a:off x="4906884" y="1786287"/>
          <a:ext cx="2959982" cy="3796719"/>
        </a:xfrm>
        <a:prstGeom prst="rect">
          <a:avLst/>
        </a:prstGeom>
        <a:solidFill>
          <a:srgbClr val="CCFFFF"/>
        </a:solidFill>
        <a:ln w="55000" cap="flat" cmpd="thickThin" algn="ctr">
          <a:solidFill>
            <a:srgbClr val="FF0000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FF0000"/>
              </a:solidFill>
            </a:rPr>
            <a:t>Технические мероприятия </a:t>
          </a:r>
          <a:r>
            <a:rPr lang="ru-RU" sz="2000" kern="1200" dirty="0" smtClean="0"/>
            <a:t>– обеспечение работников средствами коллективной и индивидуальной защиты и другими техническими средствами. </a:t>
          </a:r>
          <a:endParaRPr lang="ru-RU" sz="2000" kern="1200" dirty="0"/>
        </a:p>
      </dsp:txBody>
      <dsp:txXfrm>
        <a:off x="4906884" y="1786287"/>
        <a:ext cx="2959982" cy="3796719"/>
      </dsp:txXfrm>
    </dsp:sp>
    <dsp:sp modelId="{05C62FA1-FADC-4F86-BEF7-F642E5167E29}">
      <dsp:nvSpPr>
        <dsp:cNvPr id="0" name=""/>
        <dsp:cNvSpPr/>
      </dsp:nvSpPr>
      <dsp:spPr>
        <a:xfrm>
          <a:off x="0" y="5731699"/>
          <a:ext cx="8229600" cy="24079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C7291B5-F299-4A7C-BCE2-2C9DF245D8B7}">
      <dsp:nvSpPr>
        <dsp:cNvPr id="0" name=""/>
        <dsp:cNvSpPr/>
      </dsp:nvSpPr>
      <dsp:spPr>
        <a:xfrm>
          <a:off x="72003" y="92115"/>
          <a:ext cx="2507456" cy="51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 </a:t>
          </a:r>
          <a:r>
            <a:rPr lang="ru-RU" sz="1800" b="1" kern="1200" dirty="0" smtClean="0"/>
            <a:t>Медицинские </a:t>
          </a:r>
          <a:endParaRPr lang="ru-RU" sz="1800" kern="1200" dirty="0"/>
        </a:p>
      </dsp:txBody>
      <dsp:txXfrm>
        <a:off x="72003" y="92115"/>
        <a:ext cx="2507456" cy="518400"/>
      </dsp:txXfrm>
    </dsp:sp>
    <dsp:sp modelId="{1E60B34F-7091-45C7-957C-675F72D81FDB}">
      <dsp:nvSpPr>
        <dsp:cNvPr id="0" name=""/>
        <dsp:cNvSpPr/>
      </dsp:nvSpPr>
      <dsp:spPr>
        <a:xfrm>
          <a:off x="72003" y="623349"/>
          <a:ext cx="2507456" cy="4154610"/>
        </a:xfrm>
        <a:prstGeom prst="rect">
          <a:avLst/>
        </a:prstGeom>
        <a:solidFill>
          <a:srgbClr val="CCFFFF">
            <a:alpha val="90000"/>
          </a:srgbClr>
        </a:solidFill>
        <a:ln w="55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лечение в медицинских учреждениях, санаторно-курортное лечение, проведение медосмотров цеховым врачом.</a:t>
          </a:r>
          <a:endParaRPr lang="ru-RU" sz="1800" kern="1200" dirty="0"/>
        </a:p>
      </dsp:txBody>
      <dsp:txXfrm>
        <a:off x="72003" y="623349"/>
        <a:ext cx="2507456" cy="4154610"/>
      </dsp:txXfrm>
    </dsp:sp>
    <dsp:sp modelId="{0FB9001A-006E-4E06-A274-215266626724}">
      <dsp:nvSpPr>
        <dsp:cNvPr id="0" name=""/>
        <dsp:cNvSpPr/>
      </dsp:nvSpPr>
      <dsp:spPr>
        <a:xfrm>
          <a:off x="2861071" y="84510"/>
          <a:ext cx="2507456" cy="51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Профессиональные </a:t>
          </a:r>
          <a:endParaRPr lang="ru-RU" sz="1800" kern="1200" dirty="0"/>
        </a:p>
      </dsp:txBody>
      <dsp:txXfrm>
        <a:off x="2861071" y="84510"/>
        <a:ext cx="2507456" cy="518400"/>
      </dsp:txXfrm>
    </dsp:sp>
    <dsp:sp modelId="{E9036B50-EDDA-40B1-A2A5-248B38419DF3}">
      <dsp:nvSpPr>
        <dsp:cNvPr id="0" name=""/>
        <dsp:cNvSpPr/>
      </dsp:nvSpPr>
      <dsp:spPr>
        <a:xfrm>
          <a:off x="2861071" y="602910"/>
          <a:ext cx="2507456" cy="4397762"/>
        </a:xfrm>
        <a:prstGeom prst="rect">
          <a:avLst/>
        </a:prstGeom>
        <a:solidFill>
          <a:srgbClr val="CCFFFF">
            <a:alpha val="90000"/>
          </a:srgbClr>
        </a:solidFill>
        <a:ln w="55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обучение работника другой профессии, по которой он смог бы трудиться с учетом состояния здоровья, временный перевод на другую работу с более благоприятными условиями труда. </a:t>
          </a:r>
          <a:endParaRPr lang="ru-RU" sz="1800" kern="1200" dirty="0"/>
        </a:p>
      </dsp:txBody>
      <dsp:txXfrm>
        <a:off x="2861071" y="602910"/>
        <a:ext cx="2507456" cy="4397762"/>
      </dsp:txXfrm>
    </dsp:sp>
    <dsp:sp modelId="{DAF14B66-7712-4FF8-8F51-4ECEF55A3965}">
      <dsp:nvSpPr>
        <dsp:cNvPr id="0" name=""/>
        <dsp:cNvSpPr/>
      </dsp:nvSpPr>
      <dsp:spPr>
        <a:xfrm>
          <a:off x="5719572" y="84510"/>
          <a:ext cx="2507456" cy="51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Социальные </a:t>
          </a:r>
          <a:endParaRPr lang="ru-RU" sz="1800" kern="1200" dirty="0"/>
        </a:p>
      </dsp:txBody>
      <dsp:txXfrm>
        <a:off x="5719572" y="84510"/>
        <a:ext cx="2507456" cy="518400"/>
      </dsp:txXfrm>
    </dsp:sp>
    <dsp:sp modelId="{E1B23AC5-62E7-4530-8C69-246B7E826430}">
      <dsp:nvSpPr>
        <dsp:cNvPr id="0" name=""/>
        <dsp:cNvSpPr/>
      </dsp:nvSpPr>
      <dsp:spPr>
        <a:xfrm>
          <a:off x="5719572" y="602910"/>
          <a:ext cx="2507456" cy="4397762"/>
        </a:xfrm>
        <a:prstGeom prst="rect">
          <a:avLst/>
        </a:prstGeom>
        <a:solidFill>
          <a:srgbClr val="CCFFFF">
            <a:alpha val="90000"/>
          </a:srgbClr>
        </a:solidFill>
        <a:ln w="55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социальная адаптация больных и инвалидов, их трудовое и бытовое устройство. </a:t>
          </a:r>
          <a:endParaRPr lang="ru-RU" sz="1800" kern="1200" dirty="0"/>
        </a:p>
      </dsp:txBody>
      <dsp:txXfrm>
        <a:off x="5719572" y="602910"/>
        <a:ext cx="2507456" cy="43977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C7D70E-E52F-48DE-B4BC-C82C355446E4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9EFACD-54CD-4338-9830-D5263E2D224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75C9A-9178-44D5-8760-A7F87F6345DB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66657C-DBBE-4967-A91E-6911894A1E7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459C58D-7490-4D99-B702-5FDEA628B2BB}" type="slidenum">
              <a:rPr lang="ru-RU" smtClean="0"/>
              <a:pPr/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042FFAB-D6C3-4B84-9BCE-0E8DFF51818D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BEA3ABD-FDF3-4EAF-8AA3-E0BA0B7CBC54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9727FDC-17B4-4CF6-9624-43DDF74F15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EA3ABD-FDF3-4EAF-8AA3-E0BA0B7CBC54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727FDC-17B4-4CF6-9624-43DDF74F15C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EA3ABD-FDF3-4EAF-8AA3-E0BA0B7CBC54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727FDC-17B4-4CF6-9624-43DDF74F15C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EA3ABD-FDF3-4EAF-8AA3-E0BA0B7CBC54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727FDC-17B4-4CF6-9624-43DDF74F15C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EA3ABD-FDF3-4EAF-8AA3-E0BA0B7CBC54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727FDC-17B4-4CF6-9624-43DDF74F15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EA3ABD-FDF3-4EAF-8AA3-E0BA0B7CBC54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727FDC-17B4-4CF6-9624-43DDF74F15C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EA3ABD-FDF3-4EAF-8AA3-E0BA0B7CBC54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727FDC-17B4-4CF6-9624-43DDF74F15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BEA3ABD-FDF3-4EAF-8AA3-E0BA0B7CBC54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727FDC-17B4-4CF6-9624-43DDF74F15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BEA3ABD-FDF3-4EAF-8AA3-E0BA0B7CBC54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9727FDC-17B4-4CF6-9624-43DDF74F15C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EA3ABD-FDF3-4EAF-8AA3-E0BA0B7CBC54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727FDC-17B4-4CF6-9624-43DDF74F15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EA3ABD-FDF3-4EAF-8AA3-E0BA0B7CBC54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727FDC-17B4-4CF6-9624-43DDF74F15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BEA3ABD-FDF3-4EAF-8AA3-E0BA0B7CBC54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9727FDC-17B4-4CF6-9624-43DDF74F15C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03848" y="260648"/>
            <a:ext cx="5254352" cy="4320479"/>
          </a:xfrm>
          <a:solidFill>
            <a:srgbClr val="CCFFFF"/>
          </a:solidFill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понятия охраны труда</a:t>
            </a:r>
            <a:endParaRPr lang="ru-RU" sz="60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6785992"/>
            <a:ext cx="7774632" cy="72008"/>
          </a:xfrm>
        </p:spPr>
        <p:txBody>
          <a:bodyPr>
            <a:normAutofit fontScale="25000" lnSpcReduction="20000"/>
          </a:bodyPr>
          <a:lstStyle/>
          <a:p>
            <a:endParaRPr lang="ru-RU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0" name="Picture 2" descr="http://www.chtivo.ru/getpic3d/16775388/350/7145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728"/>
            <a:ext cx="3635896" cy="4223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80728"/>
            <a:ext cx="8496944" cy="5184576"/>
          </a:xfrm>
          <a:solidFill>
            <a:srgbClr val="CCFFFF"/>
          </a:solidFill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система обеспечения безопасности жизни и здоровья работников в процессе трудовой деятельности, включающая правовые, санитарно-гигиенические, лечебно-профилактические, реабилитационные и иные мероприятия.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507288" cy="98072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ОХРАНА ТРУДА (ОТ) </a:t>
            </a:r>
            <a:r>
              <a:rPr lang="ru-RU" dirty="0" smtClean="0"/>
              <a:t>- это</a:t>
            </a:r>
            <a:endParaRPr lang="ru-RU" dirty="0"/>
          </a:p>
        </p:txBody>
      </p:sp>
      <p:pic>
        <p:nvPicPr>
          <p:cNvPr id="4" name="Picture 4" descr="http://www.mintrudrh.ru/assets/images/photos/DSC_26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4581128"/>
            <a:ext cx="3168352" cy="2240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ttp://gorjunkova.professorjournal.ru/image/image_gallery?uuid=6132a46c-ff6e-4392-b8ce-ef81edaaa100&amp;groupId=993912&amp;t=13291456130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8599622" cy="62918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836713"/>
            <a:ext cx="8572560" cy="4176464"/>
          </a:xfrm>
          <a:solidFill>
            <a:srgbClr val="CCFFFF"/>
          </a:solidFill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3200" dirty="0" smtClean="0"/>
              <a:t>  действия государства по разработке и принятию нормативных правовых актов – законов, постановлений, приказов, стандартов, правил, инструкций и т. д. Они необходимы для того, чтобы установить для всех общие правила поведения в сфере охраны труда.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640960" cy="836712"/>
          </a:xfrm>
          <a:solidFill>
            <a:schemeClr val="bg2"/>
          </a:solidFill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Правовые мероприятия- </a:t>
            </a:r>
            <a:r>
              <a:rPr lang="ru-RU" dirty="0" smtClean="0"/>
              <a:t>это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196752"/>
            <a:ext cx="8572560" cy="4773743"/>
          </a:xfrm>
          <a:solidFill>
            <a:srgbClr val="CCFFFF"/>
          </a:solidFill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3200" dirty="0" smtClean="0"/>
              <a:t>  </a:t>
            </a:r>
            <a:r>
              <a:rPr lang="ru-RU" sz="2400" dirty="0" smtClean="0"/>
              <a:t>меры государства, которыми оно стимулирует работодателей и работников повышать уровень охраны труда. Сюда относятся гарантии и компенсации за работу во вредных условиях, обязательное социальное страхование, выплата компенсаций при несчастном случае на производстве, при профессиональном заболевании, ограничения при подъеме тяжестей и прочие. Эти меры закрепляются в законах, постановлениях правительства, приказах различных ведомств. </a:t>
            </a:r>
          </a:p>
          <a:p>
            <a:pPr algn="just">
              <a:buNone/>
            </a:pP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640960" cy="922114"/>
          </a:xfrm>
          <a:solidFill>
            <a:schemeClr val="bg2"/>
          </a:solidFill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Социально-экономические мероприятия-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116632"/>
          <a:ext cx="8229600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-531440"/>
            <a:ext cx="8136904" cy="28803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Стрелка вниз 4"/>
          <p:cNvSpPr/>
          <p:nvPr/>
        </p:nvSpPr>
        <p:spPr>
          <a:xfrm>
            <a:off x="1835696" y="1556792"/>
            <a:ext cx="1800200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6372200" y="1556792"/>
            <a:ext cx="1224136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Схема 5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12776"/>
            <a:ext cx="8572560" cy="4464496"/>
          </a:xfrm>
          <a:solidFill>
            <a:srgbClr val="CCFFFF"/>
          </a:solidFill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3200" dirty="0" smtClean="0"/>
              <a:t>  это повышение культуры производства, улучшение условий труда за счет разграничения рабочих зон и зон отдыха и приема пищи, оборудования санитарных зон душевыми, умывальниками и пр., а также за счет выполнения санитарных и гигиенических норм.</a:t>
            </a:r>
          </a:p>
          <a:p>
            <a:pPr algn="just">
              <a:buNone/>
            </a:pP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640960" cy="1143000"/>
          </a:xfrm>
          <a:solidFill>
            <a:schemeClr val="bg2"/>
          </a:solidFill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Санитарно-гигиенические мероприятия-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492896"/>
            <a:ext cx="8640960" cy="3744416"/>
          </a:xfrm>
          <a:solidFill>
            <a:srgbClr val="CCFFFF"/>
          </a:solidFill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4000" dirty="0" smtClean="0"/>
              <a:t>  организация первичных и периодических медосмотров, лечебно-профилактического питания. </a:t>
            </a:r>
          </a:p>
          <a:p>
            <a:pPr algn="just">
              <a:buNone/>
            </a:pPr>
            <a:endParaRPr lang="ru-RU" sz="3200" dirty="0" smtClean="0"/>
          </a:p>
          <a:p>
            <a:pPr algn="just">
              <a:buNone/>
            </a:pP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640960" cy="2483768"/>
          </a:xfrm>
          <a:solidFill>
            <a:schemeClr val="bg2"/>
          </a:solidFill>
        </p:spPr>
        <p:txBody>
          <a:bodyPr>
            <a:noAutofit/>
          </a:bodyPr>
          <a:lstStyle/>
          <a:p>
            <a:pPr algn="ctr"/>
            <a:r>
              <a:rPr lang="ru-RU" sz="5400" dirty="0" smtClean="0">
                <a:solidFill>
                  <a:srgbClr val="FF0000"/>
                </a:solidFill>
              </a:rPr>
              <a:t>Лечебно-профилактические мероприятия –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67544" y="1772816"/>
          <a:ext cx="8229600" cy="5085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512168"/>
          </a:xfrm>
          <a:solidFill>
            <a:schemeClr val="bg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ru-RU" sz="2400" dirty="0" smtClean="0">
                <a:solidFill>
                  <a:srgbClr val="FF0000"/>
                </a:solidFill>
              </a:rPr>
              <a:t>Реабилитационные мероприятия </a:t>
            </a:r>
            <a:r>
              <a:rPr lang="ru-RU" sz="2200" dirty="0" smtClean="0"/>
              <a:t>направлены на восстановление здоровья работника, пострадавшего от несчастного случая на производстве или получившего профессиональное заболевание. </a:t>
            </a:r>
            <a:endParaRPr lang="ru-RU" sz="2200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1331640" y="1628800"/>
            <a:ext cx="720080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4139952" y="1628800"/>
            <a:ext cx="720080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7092280" y="1628800"/>
            <a:ext cx="720080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340768"/>
            <a:ext cx="8788584" cy="460851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4000" dirty="0" smtClean="0"/>
              <a:t> это могут быть, например, мотивационные мероприятия (материальное поощрение работников за работу без нарушений норм и правил охраны труда).</a:t>
            </a:r>
          </a:p>
          <a:p>
            <a:pPr algn="just">
              <a:buNone/>
            </a:pPr>
            <a:endParaRPr lang="ru-RU" sz="3200" dirty="0" smtClean="0"/>
          </a:p>
          <a:p>
            <a:pPr algn="just">
              <a:buNone/>
            </a:pP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1152128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>
                <a:solidFill>
                  <a:srgbClr val="FF0000"/>
                </a:solidFill>
              </a:rPr>
              <a:t>Иные мероприятия –</a:t>
            </a:r>
            <a:endParaRPr lang="ru-RU" sz="54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01006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Adventure" pitchFamily="2" charset="0"/>
              </a:rPr>
              <a:t>Основные термины и определения в области охраны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80628"/>
            <a:ext cx="8712968" cy="6534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E3878EF-C416-4E36-BC16-DD5A975758B6}" type="slidenum">
              <a:rPr lang="ru-RU" sz="1800" smtClean="0">
                <a:solidFill>
                  <a:srgbClr val="626262"/>
                </a:solidFill>
                <a:latin typeface="Arial Black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 sz="1800" smtClean="0">
              <a:solidFill>
                <a:srgbClr val="62626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2291" name="Заголовок 1"/>
          <p:cNvSpPr>
            <a:spLocks noGrp="1"/>
          </p:cNvSpPr>
          <p:nvPr>
            <p:ph type="title"/>
          </p:nvPr>
        </p:nvSpPr>
        <p:spPr>
          <a:xfrm>
            <a:off x="395288" y="115888"/>
            <a:ext cx="8280400" cy="433387"/>
          </a:xfrm>
          <a:solidFill>
            <a:schemeClr val="bg2"/>
          </a:solidFill>
        </p:spPr>
        <p:txBody>
          <a:bodyPr/>
          <a:lstStyle/>
          <a:p>
            <a:r>
              <a:rPr lang="ru-RU" sz="2000" b="1" dirty="0" smtClean="0">
                <a:solidFill>
                  <a:schemeClr val="tx2"/>
                </a:solidFill>
                <a:latin typeface="Helios"/>
              </a:rPr>
              <a:t>КЛАССИФИКАЦИЯ УСЛОВИЙ ТРУДА</a:t>
            </a:r>
          </a:p>
        </p:txBody>
      </p:sp>
      <p:sp>
        <p:nvSpPr>
          <p:cNvPr id="12292" name="Прямоугольник 7"/>
          <p:cNvSpPr>
            <a:spLocks noChangeArrowheads="1"/>
          </p:cNvSpPr>
          <p:nvPr/>
        </p:nvSpPr>
        <p:spPr bwMode="auto">
          <a:xfrm>
            <a:off x="2700338" y="6742113"/>
            <a:ext cx="3930650" cy="115887"/>
          </a:xfrm>
          <a:prstGeom prst="rect">
            <a:avLst/>
          </a:prstGeom>
          <a:gradFill rotWithShape="1">
            <a:gsLst>
              <a:gs pos="0">
                <a:srgbClr val="003C73">
                  <a:alpha val="60001"/>
                </a:srgbClr>
              </a:gs>
              <a:gs pos="100000">
                <a:srgbClr val="001C35">
                  <a:alpha val="79999"/>
                </a:srgbClr>
              </a:gs>
            </a:gsLst>
            <a:lin ang="5400000" scaled="1"/>
          </a:gra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1400" b="1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12293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225" y="0"/>
            <a:ext cx="1428750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250825" y="549275"/>
            <a:ext cx="8642350" cy="1439863"/>
          </a:xfrm>
          <a:prstGeom prst="roundRect">
            <a:avLst/>
          </a:prstGeom>
          <a:solidFill>
            <a:srgbClr val="CCFFFF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chemeClr val="tx1"/>
                </a:solidFill>
              </a:rPr>
              <a:t>Оптимальные условия труда (1 класс)</a:t>
            </a:r>
            <a:endParaRPr lang="ru-RU" sz="1500" dirty="0">
              <a:solidFill>
                <a:schemeClr val="tx1"/>
              </a:solidFill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schemeClr val="tx1"/>
                </a:solidFill>
              </a:rPr>
              <a:t>условия труда, при которых воздействие на организм работника вредных и (или) опасных производственных факторов отсутствует или уровни воздействия которых не превышают уровни, установленные нормативами (гигиеническими нормативами) условий труда и принятые в качестве безопасных для человека, и создают предпосылки для поддержания высокого уровня работоспособности работника </a:t>
            </a:r>
            <a:endParaRPr lang="ru-RU" sz="1500" b="1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0825" y="2133600"/>
            <a:ext cx="8642350" cy="1366838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5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1500" b="1" dirty="0">
                <a:solidFill>
                  <a:schemeClr val="tx1"/>
                </a:solidFill>
              </a:rPr>
              <a:t>Допустимые условия труда (2 класс)</a:t>
            </a:r>
          </a:p>
          <a:p>
            <a:pPr algn="just">
              <a:defRPr/>
            </a:pPr>
            <a:r>
              <a:rPr lang="ru-RU" sz="1500" dirty="0">
                <a:solidFill>
                  <a:schemeClr val="tx1"/>
                </a:solidFill>
              </a:rPr>
              <a:t>условия труда, при которых на работника воздействуют  вредные и (или) опасные производственные факторы, уровни воздействия которых не превышают уровни, установленных нормативами (гигиеническими нормативами) условий труда, а измененное функциональное состояние организма работника восстанавливается во время регламентированного отдыха или к началу следующего рабочего дня (смены)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5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79512" y="3645024"/>
            <a:ext cx="8714358" cy="1080120"/>
          </a:xfrm>
          <a:prstGeom prst="roundRect">
            <a:avLst/>
          </a:prstGeom>
          <a:solidFill>
            <a:srgbClr val="CCFFFF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chemeClr val="tx1"/>
                </a:solidFill>
              </a:rPr>
              <a:t>Вредные условия труда (3 класс)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schemeClr val="tx1"/>
                </a:solidFill>
              </a:rPr>
              <a:t>условия труда, при которых уровни воздействия вредных и (или) опасных производственных факторов, превышают уровни, установленные нормативами (гигиеническими нормативами) условий труда, в том числе подклассы 3.1, 3.2, 3.3, 3.4</a:t>
            </a:r>
            <a:endParaRPr lang="ru-RU" sz="15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50825" y="4941888"/>
            <a:ext cx="8642350" cy="1366837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chemeClr val="tx1"/>
                </a:solidFill>
              </a:rPr>
              <a:t>Опасные условия труда (4 класс)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schemeClr val="tx1"/>
                </a:solidFill>
              </a:rPr>
              <a:t>условия труда, при которых на работника воздействуют  вредные и (или) опасные производственные факторы, уровни воздействия которых в течение всего рабочего дня (рабочей смены) или его части способны создать угрозу жизни работника, а последствия воздействия данных факторов обуславливают высокий риск развития острого профессионального заболевания в периоде трудовой деятельности</a:t>
            </a:r>
            <a:endParaRPr lang="ru-RU" sz="1500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588125" y="6742113"/>
            <a:ext cx="71438" cy="1158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395288" y="476250"/>
            <a:ext cx="8424862" cy="6381750"/>
          </a:xfrm>
          <a:prstGeom prst="roundRect">
            <a:avLst/>
          </a:prstGeom>
          <a:solidFill>
            <a:srgbClr val="CCFFFF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indent="450850" algn="just" eaLnBrk="0" hangingPunct="0">
              <a:defRPr/>
            </a:pPr>
            <a:r>
              <a:rPr lang="ru-RU" sz="1500" b="1" dirty="0">
                <a:solidFill>
                  <a:schemeClr val="tx1"/>
                </a:solidFill>
              </a:rPr>
              <a:t>Подкласс 3.1</a:t>
            </a:r>
          </a:p>
          <a:p>
            <a:pPr indent="450850" algn="just" eaLnBrk="0" hangingPunct="0">
              <a:defRPr/>
            </a:pPr>
            <a:r>
              <a:rPr lang="ru-RU" sz="1400" dirty="0">
                <a:solidFill>
                  <a:schemeClr val="tx1"/>
                </a:solidFill>
              </a:rPr>
              <a:t>(вредные условия труда 1-й степени) - условия труда, при которых на работника воздействуют  вредные и (или) опасные производственные факторы, после воздействия которых измененное функциональное состояние организма работника восстанавливается, как правило, при более длительном, чем до начала следующего рабочего дня (смены), прекращении воздействия данных факторов, и увеличивается риск повреждения здоровья</a:t>
            </a:r>
          </a:p>
          <a:p>
            <a:pPr indent="450850" algn="just" eaLnBrk="0" hangingPunct="0">
              <a:defRPr/>
            </a:pPr>
            <a:r>
              <a:rPr lang="ru-RU" sz="1400" b="1" dirty="0">
                <a:solidFill>
                  <a:schemeClr val="tx1"/>
                </a:solidFill>
              </a:rPr>
              <a:t>Подкласс 3.2 </a:t>
            </a:r>
          </a:p>
          <a:p>
            <a:pPr indent="450850" algn="just" eaLnBrk="0" hangingPunct="0">
              <a:defRPr/>
            </a:pPr>
            <a:r>
              <a:rPr lang="ru-RU" sz="1400" dirty="0">
                <a:solidFill>
                  <a:schemeClr val="tx1"/>
                </a:solidFill>
              </a:rPr>
              <a:t>(вредные условия труда 2-й степени) - условия труда, при которых на работника воздействуют  вредные и (или) опасные производственные факторы, уровни воздействия которых способны вызвать стойкие функциональные изменения в организме работника, приводящие к появлению и развитию начальных форм профессиональных заболеваний или профессиональных заболеваний легкой степени тяжести (без потери профессиональной трудоспособности), возникающих после продолжительной экспозиции (15 и более лет)</a:t>
            </a:r>
            <a:endParaRPr lang="ru-RU" sz="1400" b="1" dirty="0">
              <a:solidFill>
                <a:schemeClr val="tx1"/>
              </a:solidFill>
            </a:endParaRPr>
          </a:p>
          <a:p>
            <a:pPr indent="450850" algn="just" eaLnBrk="0" hangingPunct="0">
              <a:defRPr/>
            </a:pPr>
            <a:r>
              <a:rPr lang="ru-RU" sz="1400" b="1" dirty="0">
                <a:solidFill>
                  <a:schemeClr val="tx1"/>
                </a:solidFill>
              </a:rPr>
              <a:t>Подкласс 3.3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</a:p>
          <a:p>
            <a:pPr indent="450850" algn="just" eaLnBrk="0" hangingPunct="0">
              <a:defRPr/>
            </a:pPr>
            <a:r>
              <a:rPr lang="ru-RU" sz="1400" dirty="0">
                <a:solidFill>
                  <a:schemeClr val="tx1"/>
                </a:solidFill>
              </a:rPr>
              <a:t>(вредные условия труда 3-й степени) - условия труда, при которых на работника воздействуют  вредные и (или) опасные производственные факторы, уровни воздействия которых способны вызвать стойкие функциональные изменения в организме работника, приводящие к появлению и развитию профессиональных заболеваний легкой и средней степеней тяжести (с потерей профессиональной трудоспособности) в периоде трудовой деятельности</a:t>
            </a:r>
          </a:p>
          <a:p>
            <a:pPr indent="450850" eaLnBrk="0" hangingPunct="0">
              <a:defRPr/>
            </a:pPr>
            <a:r>
              <a:rPr lang="ru-RU" sz="1400" b="1" dirty="0">
                <a:solidFill>
                  <a:schemeClr val="tx1"/>
                </a:solidFill>
              </a:rPr>
              <a:t>Подкласс 3.4</a:t>
            </a:r>
          </a:p>
          <a:p>
            <a:pPr indent="450850" algn="just" eaLnBrk="0" hangingPunct="0">
              <a:defRPr/>
            </a:pPr>
            <a:r>
              <a:rPr lang="ru-RU" sz="1400" dirty="0">
                <a:solidFill>
                  <a:schemeClr val="tx1"/>
                </a:solidFill>
              </a:rPr>
              <a:t>(вредные условия труда 4-й степени) - - условия труда, при которых на работника воздействуют  вредные и (или) опасные производственные факторы, уровни воздействия которых способны привести к появлению и развитию тяжелых форм профессиональных заболеваний (с потерей общей трудоспособности) в периоде трудовой деятельности </a:t>
            </a:r>
            <a:endParaRPr lang="ru-RU" sz="14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3316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476250"/>
          </a:xfrm>
        </p:spPr>
        <p:txBody>
          <a:bodyPr/>
          <a:lstStyle/>
          <a:p>
            <a:r>
              <a:rPr lang="ru-RU" sz="2000" b="1" i="1" dirty="0" smtClean="0">
                <a:solidFill>
                  <a:srgbClr val="FF0000"/>
                </a:solidFill>
                <a:latin typeface="Helios"/>
              </a:rPr>
              <a:t>ПОДКЛАССЫ УСЛОВИЙ ТРУДА  </a:t>
            </a:r>
          </a:p>
        </p:txBody>
      </p:sp>
      <p:sp>
        <p:nvSpPr>
          <p:cNvPr id="13317" name="Прямоугольник 7"/>
          <p:cNvSpPr>
            <a:spLocks noChangeArrowheads="1"/>
          </p:cNvSpPr>
          <p:nvPr/>
        </p:nvSpPr>
        <p:spPr bwMode="auto">
          <a:xfrm>
            <a:off x="2700338" y="6742113"/>
            <a:ext cx="3930650" cy="115887"/>
          </a:xfrm>
          <a:prstGeom prst="rect">
            <a:avLst/>
          </a:prstGeom>
          <a:gradFill rotWithShape="1">
            <a:gsLst>
              <a:gs pos="0">
                <a:srgbClr val="003C73">
                  <a:alpha val="60001"/>
                </a:srgbClr>
              </a:gs>
              <a:gs pos="100000">
                <a:srgbClr val="001C35">
                  <a:alpha val="79999"/>
                </a:srgbClr>
              </a:gs>
            </a:gsLst>
            <a:lin ang="5400000" scaled="1"/>
          </a:gra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1400" b="1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1331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225" y="0"/>
            <a:ext cx="1428750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588125" y="6742113"/>
            <a:ext cx="71438" cy="1158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453</TotalTime>
  <Words>860</Words>
  <Application>Microsoft Office PowerPoint</Application>
  <PresentationFormat>Экран (4:3)</PresentationFormat>
  <Paragraphs>46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Открытая</vt:lpstr>
      <vt:lpstr>Основные понятия охраны труда</vt:lpstr>
      <vt:lpstr>ОХРАНА ТРУДА (ОТ) - это</vt:lpstr>
      <vt:lpstr>Слайд 3</vt:lpstr>
      <vt:lpstr>Правовые мероприятия- это</vt:lpstr>
      <vt:lpstr>Социально-экономические мероприятия-</vt:lpstr>
      <vt:lpstr>Слайд 6</vt:lpstr>
      <vt:lpstr>Санитарно-гигиенические мероприятия-</vt:lpstr>
      <vt:lpstr>Лечебно-профилактические мероприятия –</vt:lpstr>
      <vt:lpstr>Реабилитационные мероприятия направлены на восстановление здоровья работника, пострадавшего от несчастного случая на производстве или получившего профессиональное заболевание. </vt:lpstr>
      <vt:lpstr>Иные мероприятия –</vt:lpstr>
      <vt:lpstr>Основные термины и определения в области охраны</vt:lpstr>
      <vt:lpstr>КЛАССИФИКАЦИЯ УСЛОВИЙ ТРУДА</vt:lpstr>
      <vt:lpstr>ПОДКЛАССЫ УСЛОВИЙ ТРУДА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 1</dc:title>
  <dc:creator>User</dc:creator>
  <cp:lastModifiedBy>StepanovaVN</cp:lastModifiedBy>
  <cp:revision>72</cp:revision>
  <dcterms:created xsi:type="dcterms:W3CDTF">2012-09-12T14:08:18Z</dcterms:created>
  <dcterms:modified xsi:type="dcterms:W3CDTF">2015-10-07T10:26:46Z</dcterms:modified>
</cp:coreProperties>
</file>