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1FCE9-1A21-41DD-98DC-73ABD93D359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19982E-D94A-479B-B8C4-00DB0C29528B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dirty="0" smtClean="0">
              <a:solidFill>
                <a:schemeClr val="accent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Контроль за состоянием условий труда и пожарной безопасностью</a:t>
          </a:r>
          <a:endParaRPr lang="ru-RU" sz="3200" dirty="0">
            <a:solidFill>
              <a:schemeClr val="accent1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C85DD38-4B2E-4C9C-AF82-4D4CED081D89}" type="parTrans" cxnId="{9371BAA6-2EDB-424B-B128-C188E49C7CC0}">
      <dgm:prSet/>
      <dgm:spPr/>
      <dgm:t>
        <a:bodyPr/>
        <a:lstStyle/>
        <a:p>
          <a:endParaRPr lang="ru-RU"/>
        </a:p>
      </dgm:t>
    </dgm:pt>
    <dgm:pt modelId="{5601A7EF-2314-4AAB-8F6D-27D1A3332D56}" type="sibTrans" cxnId="{9371BAA6-2EDB-424B-B128-C188E49C7CC0}">
      <dgm:prSet/>
      <dgm:spPr/>
      <dgm:t>
        <a:bodyPr/>
        <a:lstStyle/>
        <a:p>
          <a:endParaRPr lang="ru-RU"/>
        </a:p>
      </dgm:t>
    </dgm:pt>
    <dgm:pt modelId="{0EAD493F-3E73-4236-A748-535D4791709A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0" dirty="0" smtClean="0">
              <a:solidFill>
                <a:schemeClr val="accent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Рассмотрение состояния условий труда и пожарной безопасности на всех уровнях управления производством</a:t>
          </a:r>
          <a:endParaRPr lang="ru-RU" sz="3200" b="0" dirty="0">
            <a:solidFill>
              <a:schemeClr val="accent1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DE100F6E-E288-4EA0-B653-54F56B87FC30}" type="parTrans" cxnId="{EA6960C2-33E2-4E1E-8638-450F3E342E3B}">
      <dgm:prSet/>
      <dgm:spPr/>
      <dgm:t>
        <a:bodyPr/>
        <a:lstStyle/>
        <a:p>
          <a:endParaRPr lang="ru-RU"/>
        </a:p>
      </dgm:t>
    </dgm:pt>
    <dgm:pt modelId="{987F3D72-7025-4E99-BD4C-89E7FF95904C}" type="sibTrans" cxnId="{EA6960C2-33E2-4E1E-8638-450F3E342E3B}">
      <dgm:prSet/>
      <dgm:spPr/>
      <dgm:t>
        <a:bodyPr/>
        <a:lstStyle/>
        <a:p>
          <a:endParaRPr lang="ru-RU"/>
        </a:p>
      </dgm:t>
    </dgm:pt>
    <dgm:pt modelId="{0E26C3C7-F153-4A08-A62A-7501109E1285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0" dirty="0" smtClean="0">
              <a:solidFill>
                <a:schemeClr val="accent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rPr>
            <a:t>Специальная оценка условий труда</a:t>
          </a:r>
          <a:endParaRPr lang="ru-RU" sz="3200" b="0" dirty="0">
            <a:solidFill>
              <a:schemeClr val="accent1">
                <a:lumMod val="1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77AA608-12B8-4C6D-AC1B-325D06F4AFE6}" type="parTrans" cxnId="{B0997E5A-0DEA-4808-B613-5B1153DFD7FB}">
      <dgm:prSet/>
      <dgm:spPr/>
      <dgm:t>
        <a:bodyPr/>
        <a:lstStyle/>
        <a:p>
          <a:endParaRPr lang="ru-RU"/>
        </a:p>
      </dgm:t>
    </dgm:pt>
    <dgm:pt modelId="{F683D557-66F6-4C96-A658-BFB5C0369679}" type="sibTrans" cxnId="{B0997E5A-0DEA-4808-B613-5B1153DFD7FB}">
      <dgm:prSet/>
      <dgm:spPr/>
      <dgm:t>
        <a:bodyPr/>
        <a:lstStyle/>
        <a:p>
          <a:endParaRPr lang="ru-RU"/>
        </a:p>
      </dgm:t>
    </dgm:pt>
    <dgm:pt modelId="{45534E57-31BB-49E0-A9A3-E3D035DFB798}" type="pres">
      <dgm:prSet presAssocID="{F591FCE9-1A21-41DD-98DC-73ABD93D359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DB500C-00BF-461F-989C-0CFF0D0B0820}" type="pres">
      <dgm:prSet presAssocID="{0B19982E-D94A-479B-B8C4-00DB0C29528B}" presName="parentLin" presStyleCnt="0"/>
      <dgm:spPr/>
    </dgm:pt>
    <dgm:pt modelId="{ABC8D1EA-8370-453D-8D06-77B8F8D7C4AF}" type="pres">
      <dgm:prSet presAssocID="{0B19982E-D94A-479B-B8C4-00DB0C29528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1067463-5C78-4504-B200-0275340DD5E7}" type="pres">
      <dgm:prSet presAssocID="{0B19982E-D94A-479B-B8C4-00DB0C29528B}" presName="parentText" presStyleLbl="node1" presStyleIdx="0" presStyleCnt="3" custScaleX="121118" custScaleY="117188" custLinFactNeighborX="4348" custLinFactNeighborY="17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D7E304-4D41-4E28-A587-75D213F13264}" type="pres">
      <dgm:prSet presAssocID="{0B19982E-D94A-479B-B8C4-00DB0C29528B}" presName="negativeSpace" presStyleCnt="0"/>
      <dgm:spPr/>
    </dgm:pt>
    <dgm:pt modelId="{3BFC4F71-F988-4CB3-A137-82E5CC18C224}" type="pres">
      <dgm:prSet presAssocID="{0B19982E-D94A-479B-B8C4-00DB0C29528B}" presName="childText" presStyleLbl="conFgAcc1" presStyleIdx="0" presStyleCnt="3">
        <dgm:presLayoutVars>
          <dgm:bulletEnabled val="1"/>
        </dgm:presLayoutVars>
      </dgm:prSet>
      <dgm:spPr/>
    </dgm:pt>
    <dgm:pt modelId="{820D9DAC-85A1-4468-A2CC-C546EE86FE0F}" type="pres">
      <dgm:prSet presAssocID="{5601A7EF-2314-4AAB-8F6D-27D1A3332D56}" presName="spaceBetweenRectangles" presStyleCnt="0"/>
      <dgm:spPr/>
    </dgm:pt>
    <dgm:pt modelId="{BF265FB6-3F83-453C-9807-246D82DD9D94}" type="pres">
      <dgm:prSet presAssocID="{0E26C3C7-F153-4A08-A62A-7501109E1285}" presName="parentLin" presStyleCnt="0"/>
      <dgm:spPr/>
    </dgm:pt>
    <dgm:pt modelId="{822ED511-F535-4AB2-A8A9-7B822B99D4CF}" type="pres">
      <dgm:prSet presAssocID="{0E26C3C7-F153-4A08-A62A-7501109E128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F23DE4A-930D-4FBB-9EDB-9D144E2EE5A4}" type="pres">
      <dgm:prSet presAssocID="{0E26C3C7-F153-4A08-A62A-7501109E1285}" presName="parentText" presStyleLbl="node1" presStyleIdx="1" presStyleCnt="3" custScaleX="119876" custScaleY="1171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509C2A-D6DD-4460-937E-53EDDD3E0120}" type="pres">
      <dgm:prSet presAssocID="{0E26C3C7-F153-4A08-A62A-7501109E1285}" presName="negativeSpace" presStyleCnt="0"/>
      <dgm:spPr/>
    </dgm:pt>
    <dgm:pt modelId="{0B3E62EB-3262-43F1-AE5A-AC125055F3EA}" type="pres">
      <dgm:prSet presAssocID="{0E26C3C7-F153-4A08-A62A-7501109E1285}" presName="childText" presStyleLbl="conFgAcc1" presStyleIdx="1" presStyleCnt="3">
        <dgm:presLayoutVars>
          <dgm:bulletEnabled val="1"/>
        </dgm:presLayoutVars>
      </dgm:prSet>
      <dgm:spPr/>
    </dgm:pt>
    <dgm:pt modelId="{A7D628B4-39FA-47B6-821B-E314C571D73E}" type="pres">
      <dgm:prSet presAssocID="{F683D557-66F6-4C96-A658-BFB5C0369679}" presName="spaceBetweenRectangles" presStyleCnt="0"/>
      <dgm:spPr/>
    </dgm:pt>
    <dgm:pt modelId="{DD419DCC-9632-43B9-B6FD-6F988A96090C}" type="pres">
      <dgm:prSet presAssocID="{0EAD493F-3E73-4236-A748-535D4791709A}" presName="parentLin" presStyleCnt="0"/>
      <dgm:spPr/>
    </dgm:pt>
    <dgm:pt modelId="{A8AE739C-B214-468B-91A5-A433C95A9170}" type="pres">
      <dgm:prSet presAssocID="{0EAD493F-3E73-4236-A748-535D4791709A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FDAA0DB-7D9B-438A-AD3C-E1408D6278B4}" type="pres">
      <dgm:prSet presAssocID="{0EAD493F-3E73-4236-A748-535D4791709A}" presName="parentText" presStyleLbl="node1" presStyleIdx="2" presStyleCnt="3" custScaleX="119876" custScaleY="151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2A7544-1FBA-4325-8E71-D898B5CACAD9}" type="pres">
      <dgm:prSet presAssocID="{0EAD493F-3E73-4236-A748-535D4791709A}" presName="negativeSpace" presStyleCnt="0"/>
      <dgm:spPr/>
    </dgm:pt>
    <dgm:pt modelId="{A9AD680B-B428-479E-ABFD-D72E4C208FF6}" type="pres">
      <dgm:prSet presAssocID="{0EAD493F-3E73-4236-A748-535D4791709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D612A08-D68D-4C77-82EF-2E483CA809B1}" type="presOf" srcId="{0E26C3C7-F153-4A08-A62A-7501109E1285}" destId="{6F23DE4A-930D-4FBB-9EDB-9D144E2EE5A4}" srcOrd="1" destOrd="0" presId="urn:microsoft.com/office/officeart/2005/8/layout/list1"/>
    <dgm:cxn modelId="{EA6960C2-33E2-4E1E-8638-450F3E342E3B}" srcId="{F591FCE9-1A21-41DD-98DC-73ABD93D3594}" destId="{0EAD493F-3E73-4236-A748-535D4791709A}" srcOrd="2" destOrd="0" parTransId="{DE100F6E-E288-4EA0-B653-54F56B87FC30}" sibTransId="{987F3D72-7025-4E99-BD4C-89E7FF95904C}"/>
    <dgm:cxn modelId="{9371BAA6-2EDB-424B-B128-C188E49C7CC0}" srcId="{F591FCE9-1A21-41DD-98DC-73ABD93D3594}" destId="{0B19982E-D94A-479B-B8C4-00DB0C29528B}" srcOrd="0" destOrd="0" parTransId="{3C85DD38-4B2E-4C9C-AF82-4D4CED081D89}" sibTransId="{5601A7EF-2314-4AAB-8F6D-27D1A3332D56}"/>
    <dgm:cxn modelId="{347EE17D-14CC-4EF9-8E91-83E245021C74}" type="presOf" srcId="{0B19982E-D94A-479B-B8C4-00DB0C29528B}" destId="{B1067463-5C78-4504-B200-0275340DD5E7}" srcOrd="1" destOrd="0" presId="urn:microsoft.com/office/officeart/2005/8/layout/list1"/>
    <dgm:cxn modelId="{334122C9-1F23-46A6-9554-7A27DC5ECE87}" type="presOf" srcId="{0EAD493F-3E73-4236-A748-535D4791709A}" destId="{A8AE739C-B214-468B-91A5-A433C95A9170}" srcOrd="0" destOrd="0" presId="urn:microsoft.com/office/officeart/2005/8/layout/list1"/>
    <dgm:cxn modelId="{B0997E5A-0DEA-4808-B613-5B1153DFD7FB}" srcId="{F591FCE9-1A21-41DD-98DC-73ABD93D3594}" destId="{0E26C3C7-F153-4A08-A62A-7501109E1285}" srcOrd="1" destOrd="0" parTransId="{C77AA608-12B8-4C6D-AC1B-325D06F4AFE6}" sibTransId="{F683D557-66F6-4C96-A658-BFB5C0369679}"/>
    <dgm:cxn modelId="{60DFD54C-ACB6-4CA1-A0A6-446AE1E50B4E}" type="presOf" srcId="{0B19982E-D94A-479B-B8C4-00DB0C29528B}" destId="{ABC8D1EA-8370-453D-8D06-77B8F8D7C4AF}" srcOrd="0" destOrd="0" presId="urn:microsoft.com/office/officeart/2005/8/layout/list1"/>
    <dgm:cxn modelId="{38B7A24A-8315-4F52-A244-E38BAC27A9A8}" type="presOf" srcId="{F591FCE9-1A21-41DD-98DC-73ABD93D3594}" destId="{45534E57-31BB-49E0-A9A3-E3D035DFB798}" srcOrd="0" destOrd="0" presId="urn:microsoft.com/office/officeart/2005/8/layout/list1"/>
    <dgm:cxn modelId="{A56C3601-61A5-434E-A316-0325AD65D260}" type="presOf" srcId="{0EAD493F-3E73-4236-A748-535D4791709A}" destId="{7FDAA0DB-7D9B-438A-AD3C-E1408D6278B4}" srcOrd="1" destOrd="0" presId="urn:microsoft.com/office/officeart/2005/8/layout/list1"/>
    <dgm:cxn modelId="{5D022475-626C-4BCE-A8A6-71E2823921AE}" type="presOf" srcId="{0E26C3C7-F153-4A08-A62A-7501109E1285}" destId="{822ED511-F535-4AB2-A8A9-7B822B99D4CF}" srcOrd="0" destOrd="0" presId="urn:microsoft.com/office/officeart/2005/8/layout/list1"/>
    <dgm:cxn modelId="{B6806595-D917-41C7-A40C-887B00B8969F}" type="presParOf" srcId="{45534E57-31BB-49E0-A9A3-E3D035DFB798}" destId="{6BDB500C-00BF-461F-989C-0CFF0D0B0820}" srcOrd="0" destOrd="0" presId="urn:microsoft.com/office/officeart/2005/8/layout/list1"/>
    <dgm:cxn modelId="{761055FB-04BD-409A-AD1D-B47D6406199A}" type="presParOf" srcId="{6BDB500C-00BF-461F-989C-0CFF0D0B0820}" destId="{ABC8D1EA-8370-453D-8D06-77B8F8D7C4AF}" srcOrd="0" destOrd="0" presId="urn:microsoft.com/office/officeart/2005/8/layout/list1"/>
    <dgm:cxn modelId="{F5DF7086-2090-4CBE-9B37-41C719A78147}" type="presParOf" srcId="{6BDB500C-00BF-461F-989C-0CFF0D0B0820}" destId="{B1067463-5C78-4504-B200-0275340DD5E7}" srcOrd="1" destOrd="0" presId="urn:microsoft.com/office/officeart/2005/8/layout/list1"/>
    <dgm:cxn modelId="{39457501-EEA6-46DB-9E6F-0E8EEC52BE22}" type="presParOf" srcId="{45534E57-31BB-49E0-A9A3-E3D035DFB798}" destId="{6AD7E304-4D41-4E28-A587-75D213F13264}" srcOrd="1" destOrd="0" presId="urn:microsoft.com/office/officeart/2005/8/layout/list1"/>
    <dgm:cxn modelId="{070D00DD-5A2D-4B9C-A3AB-32C9D7719E72}" type="presParOf" srcId="{45534E57-31BB-49E0-A9A3-E3D035DFB798}" destId="{3BFC4F71-F988-4CB3-A137-82E5CC18C224}" srcOrd="2" destOrd="0" presId="urn:microsoft.com/office/officeart/2005/8/layout/list1"/>
    <dgm:cxn modelId="{AE96D4A1-D881-494C-9634-6E5EF8A8F4BD}" type="presParOf" srcId="{45534E57-31BB-49E0-A9A3-E3D035DFB798}" destId="{820D9DAC-85A1-4468-A2CC-C546EE86FE0F}" srcOrd="3" destOrd="0" presId="urn:microsoft.com/office/officeart/2005/8/layout/list1"/>
    <dgm:cxn modelId="{DD0FFE32-9F06-4F49-9C08-CEC8948080DE}" type="presParOf" srcId="{45534E57-31BB-49E0-A9A3-E3D035DFB798}" destId="{BF265FB6-3F83-453C-9807-246D82DD9D94}" srcOrd="4" destOrd="0" presId="urn:microsoft.com/office/officeart/2005/8/layout/list1"/>
    <dgm:cxn modelId="{7A782A77-4854-47A1-B94B-F2430121E7DB}" type="presParOf" srcId="{BF265FB6-3F83-453C-9807-246D82DD9D94}" destId="{822ED511-F535-4AB2-A8A9-7B822B99D4CF}" srcOrd="0" destOrd="0" presId="urn:microsoft.com/office/officeart/2005/8/layout/list1"/>
    <dgm:cxn modelId="{D99A39EF-8257-43C1-B7FB-E764C5516D9C}" type="presParOf" srcId="{BF265FB6-3F83-453C-9807-246D82DD9D94}" destId="{6F23DE4A-930D-4FBB-9EDB-9D144E2EE5A4}" srcOrd="1" destOrd="0" presId="urn:microsoft.com/office/officeart/2005/8/layout/list1"/>
    <dgm:cxn modelId="{263CC8B5-10B4-4275-906F-FE7F8E7BA9AB}" type="presParOf" srcId="{45534E57-31BB-49E0-A9A3-E3D035DFB798}" destId="{D6509C2A-D6DD-4460-937E-53EDDD3E0120}" srcOrd="5" destOrd="0" presId="urn:microsoft.com/office/officeart/2005/8/layout/list1"/>
    <dgm:cxn modelId="{6F295C94-A054-4567-A814-5973B8C2DDE7}" type="presParOf" srcId="{45534E57-31BB-49E0-A9A3-E3D035DFB798}" destId="{0B3E62EB-3262-43F1-AE5A-AC125055F3EA}" srcOrd="6" destOrd="0" presId="urn:microsoft.com/office/officeart/2005/8/layout/list1"/>
    <dgm:cxn modelId="{5FB031CF-CB5F-4DFB-96C5-E9CB633756F1}" type="presParOf" srcId="{45534E57-31BB-49E0-A9A3-E3D035DFB798}" destId="{A7D628B4-39FA-47B6-821B-E314C571D73E}" srcOrd="7" destOrd="0" presId="urn:microsoft.com/office/officeart/2005/8/layout/list1"/>
    <dgm:cxn modelId="{15E1592C-9F28-4BFE-80F9-B08B59ABA579}" type="presParOf" srcId="{45534E57-31BB-49E0-A9A3-E3D035DFB798}" destId="{DD419DCC-9632-43B9-B6FD-6F988A96090C}" srcOrd="8" destOrd="0" presId="urn:microsoft.com/office/officeart/2005/8/layout/list1"/>
    <dgm:cxn modelId="{D54B9605-395C-4A11-9301-6A77C0F0A239}" type="presParOf" srcId="{DD419DCC-9632-43B9-B6FD-6F988A96090C}" destId="{A8AE739C-B214-468B-91A5-A433C95A9170}" srcOrd="0" destOrd="0" presId="urn:microsoft.com/office/officeart/2005/8/layout/list1"/>
    <dgm:cxn modelId="{BC6D4CBC-8590-4696-8971-852425E41E91}" type="presParOf" srcId="{DD419DCC-9632-43B9-B6FD-6F988A96090C}" destId="{7FDAA0DB-7D9B-438A-AD3C-E1408D6278B4}" srcOrd="1" destOrd="0" presId="urn:microsoft.com/office/officeart/2005/8/layout/list1"/>
    <dgm:cxn modelId="{631BC151-5977-4804-A8AA-63E6E7B476C2}" type="presParOf" srcId="{45534E57-31BB-49E0-A9A3-E3D035DFB798}" destId="{122A7544-1FBA-4325-8E71-D898B5CACAD9}" srcOrd="9" destOrd="0" presId="urn:microsoft.com/office/officeart/2005/8/layout/list1"/>
    <dgm:cxn modelId="{F6BED4F7-A857-48BB-AA76-CC2DEA1AE874}" type="presParOf" srcId="{45534E57-31BB-49E0-A9A3-E3D035DFB798}" destId="{A9AD680B-B428-479E-ABFD-D72E4C208F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15A665-E39D-4E6C-8850-9CCC5CCCDE5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8DA976-1E8C-4BBD-9379-5E6F26DD7494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rgbClr val="800000"/>
              </a:solidFill>
            </a:rPr>
            <a:t>Третий уровень контроля</a:t>
          </a:r>
          <a:endParaRPr lang="ru-RU" dirty="0">
            <a:solidFill>
              <a:srgbClr val="800000"/>
            </a:solidFill>
          </a:endParaRPr>
        </a:p>
      </dgm:t>
    </dgm:pt>
    <dgm:pt modelId="{38ADA8A8-96FC-4A05-8CCF-C13BEC7D028A}" type="parTrans" cxnId="{F8BF1BCC-C572-44FF-B9FF-9D206098B1FC}">
      <dgm:prSet/>
      <dgm:spPr/>
      <dgm:t>
        <a:bodyPr/>
        <a:lstStyle/>
        <a:p>
          <a:endParaRPr lang="ru-RU"/>
        </a:p>
      </dgm:t>
    </dgm:pt>
    <dgm:pt modelId="{F8A12721-B103-4A6A-8ED1-EC960139CC0B}" type="sibTrans" cxnId="{F8BF1BCC-C572-44FF-B9FF-9D206098B1FC}">
      <dgm:prSet/>
      <dgm:spPr/>
      <dgm:t>
        <a:bodyPr/>
        <a:lstStyle/>
        <a:p>
          <a:endParaRPr lang="ru-RU"/>
        </a:p>
      </dgm:t>
    </dgm:pt>
    <dgm:pt modelId="{9F835338-1CD7-46BD-A324-D3D36859E536}">
      <dgm:prSet phldrT="[Текст]" custT="1"/>
      <dgm:spPr/>
      <dgm:t>
        <a:bodyPr/>
        <a:lstStyle/>
        <a:p>
          <a:r>
            <a:rPr lang="ru-RU" sz="3200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rPr>
            <a:t>Управление промышленной безопасности и охраны труда аппарата управления </a:t>
          </a:r>
          <a:r>
            <a:rPr lang="ru-RU" sz="3200" b="0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rPr>
            <a:t>организации</a:t>
          </a:r>
          <a:r>
            <a:rPr lang="ru-RU" sz="3200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ru-RU" sz="3200" dirty="0">
            <a:solidFill>
              <a:srgbClr val="0099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E0F19A9-4F4B-4D6A-AED8-4B20147D8EA7}" type="parTrans" cxnId="{690CCA94-22C3-451B-B137-217C05CDAFBE}">
      <dgm:prSet/>
      <dgm:spPr/>
      <dgm:t>
        <a:bodyPr/>
        <a:lstStyle/>
        <a:p>
          <a:endParaRPr lang="ru-RU"/>
        </a:p>
      </dgm:t>
    </dgm:pt>
    <dgm:pt modelId="{72760152-72FA-4DB2-8B1E-7A0E4337B0EC}" type="sibTrans" cxnId="{690CCA94-22C3-451B-B137-217C05CDAFBE}">
      <dgm:prSet/>
      <dgm:spPr/>
      <dgm:t>
        <a:bodyPr/>
        <a:lstStyle/>
        <a:p>
          <a:endParaRPr lang="ru-RU"/>
        </a:p>
      </dgm:t>
    </dgm:pt>
    <dgm:pt modelId="{B8C6D3F6-1B0E-463F-9817-F2F8FFFB795A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rgbClr val="800000"/>
              </a:solidFill>
            </a:rPr>
            <a:t>Второй уровень контроля</a:t>
          </a:r>
          <a:endParaRPr lang="ru-RU" dirty="0">
            <a:solidFill>
              <a:srgbClr val="800000"/>
            </a:solidFill>
          </a:endParaRPr>
        </a:p>
      </dgm:t>
    </dgm:pt>
    <dgm:pt modelId="{80F303CE-304F-43EA-95AE-06B4B9C7EC88}" type="parTrans" cxnId="{08876CAB-331C-4854-AB3D-67FDDD7DCB63}">
      <dgm:prSet/>
      <dgm:spPr/>
      <dgm:t>
        <a:bodyPr/>
        <a:lstStyle/>
        <a:p>
          <a:endParaRPr lang="ru-RU"/>
        </a:p>
      </dgm:t>
    </dgm:pt>
    <dgm:pt modelId="{5A884610-D4F7-4AA7-8D1F-20F281799B2B}" type="sibTrans" cxnId="{08876CAB-331C-4854-AB3D-67FDDD7DCB63}">
      <dgm:prSet/>
      <dgm:spPr/>
      <dgm:t>
        <a:bodyPr/>
        <a:lstStyle/>
        <a:p>
          <a:endParaRPr lang="ru-RU"/>
        </a:p>
      </dgm:t>
    </dgm:pt>
    <dgm:pt modelId="{C274C71B-BB0F-472D-B1AE-E4C38ADD3835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ПДК СП организации</a:t>
          </a:r>
          <a:endParaRPr lang="ru-RU" dirty="0">
            <a:solidFill>
              <a:srgbClr val="FF0000"/>
            </a:solidFill>
          </a:endParaRPr>
        </a:p>
      </dgm:t>
    </dgm:pt>
    <dgm:pt modelId="{07195ADE-6C47-4F6E-B79B-37F1A486B769}" type="parTrans" cxnId="{C7142029-9D01-4316-8AFD-1C863B2CB823}">
      <dgm:prSet/>
      <dgm:spPr/>
      <dgm:t>
        <a:bodyPr/>
        <a:lstStyle/>
        <a:p>
          <a:endParaRPr lang="ru-RU"/>
        </a:p>
      </dgm:t>
    </dgm:pt>
    <dgm:pt modelId="{006C04E6-5162-4A32-A644-7D94BC6D6915}" type="sibTrans" cxnId="{C7142029-9D01-4316-8AFD-1C863B2CB823}">
      <dgm:prSet/>
      <dgm:spPr/>
      <dgm:t>
        <a:bodyPr/>
        <a:lstStyle/>
        <a:p>
          <a:endParaRPr lang="ru-RU"/>
        </a:p>
      </dgm:t>
    </dgm:pt>
    <dgm:pt modelId="{0A0EA53A-0565-4D9D-A345-75A34CB86991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rgbClr val="800000"/>
              </a:solidFill>
            </a:rPr>
            <a:t>Первый уровень контроля</a:t>
          </a:r>
          <a:endParaRPr lang="ru-RU" dirty="0">
            <a:solidFill>
              <a:srgbClr val="800000"/>
            </a:solidFill>
          </a:endParaRPr>
        </a:p>
      </dgm:t>
    </dgm:pt>
    <dgm:pt modelId="{39E1FCA6-96D9-4598-950A-CCD821BF6880}" type="parTrans" cxnId="{B30D3669-DB27-4FC2-831C-9716416C330E}">
      <dgm:prSet/>
      <dgm:spPr/>
      <dgm:t>
        <a:bodyPr/>
        <a:lstStyle/>
        <a:p>
          <a:endParaRPr lang="ru-RU"/>
        </a:p>
      </dgm:t>
    </dgm:pt>
    <dgm:pt modelId="{5E8A3714-576D-49BE-9809-43E57F33D8BD}" type="sibTrans" cxnId="{B30D3669-DB27-4FC2-831C-9716416C330E}">
      <dgm:prSet/>
      <dgm:spPr/>
      <dgm:t>
        <a:bodyPr/>
        <a:lstStyle/>
        <a:p>
          <a:endParaRPr lang="ru-RU"/>
        </a:p>
      </dgm:t>
    </dgm:pt>
    <dgm:pt modelId="{07608BB3-7005-4F74-B766-E5FD747C5DDD}">
      <dgm:prSet phldrT="[Текст]"/>
      <dgm:spPr/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ПДК ПП</a:t>
          </a:r>
          <a:endParaRPr lang="ru-RU" dirty="0">
            <a:solidFill>
              <a:srgbClr val="C00000"/>
            </a:solidFill>
          </a:endParaRPr>
        </a:p>
      </dgm:t>
    </dgm:pt>
    <dgm:pt modelId="{384544AC-72AC-4342-BE72-0033502A7D29}" type="parTrans" cxnId="{4253ACE7-342D-44FB-8E75-36E9100BD00F}">
      <dgm:prSet/>
      <dgm:spPr/>
      <dgm:t>
        <a:bodyPr/>
        <a:lstStyle/>
        <a:p>
          <a:endParaRPr lang="ru-RU"/>
        </a:p>
      </dgm:t>
    </dgm:pt>
    <dgm:pt modelId="{A49F16E5-63F8-4947-82B2-F93CF46BBC72}" type="sibTrans" cxnId="{4253ACE7-342D-44FB-8E75-36E9100BD00F}">
      <dgm:prSet/>
      <dgm:spPr/>
      <dgm:t>
        <a:bodyPr/>
        <a:lstStyle/>
        <a:p>
          <a:endParaRPr lang="ru-RU"/>
        </a:p>
      </dgm:t>
    </dgm:pt>
    <dgm:pt modelId="{5613DBE9-C657-4B4E-A460-4E9D141F1118}">
      <dgm:prSet phldrT="[Текст]"/>
      <dgm:spPr/>
      <dgm:t>
        <a:bodyPr/>
        <a:lstStyle/>
        <a:p>
          <a:r>
            <a:rPr lang="ru-RU" dirty="0" smtClean="0">
              <a:solidFill>
                <a:srgbClr val="C00000"/>
              </a:solidFill>
            </a:rPr>
            <a:t>Руководитель ПП</a:t>
          </a:r>
          <a:endParaRPr lang="ru-RU" dirty="0">
            <a:solidFill>
              <a:srgbClr val="C00000"/>
            </a:solidFill>
          </a:endParaRPr>
        </a:p>
      </dgm:t>
    </dgm:pt>
    <dgm:pt modelId="{DF796EBD-C02F-45CA-B7C4-780B4E99A333}" type="parTrans" cxnId="{E2DB6070-5017-4461-A4AC-91AFEBEFB1F0}">
      <dgm:prSet/>
      <dgm:spPr/>
      <dgm:t>
        <a:bodyPr/>
        <a:lstStyle/>
        <a:p>
          <a:endParaRPr lang="ru-RU"/>
        </a:p>
      </dgm:t>
    </dgm:pt>
    <dgm:pt modelId="{E1E44C3E-B758-40D6-B58D-7D28A3888DBB}" type="sibTrans" cxnId="{E2DB6070-5017-4461-A4AC-91AFEBEFB1F0}">
      <dgm:prSet/>
      <dgm:spPr/>
      <dgm:t>
        <a:bodyPr/>
        <a:lstStyle/>
        <a:p>
          <a:endParaRPr lang="ru-RU"/>
        </a:p>
      </dgm:t>
    </dgm:pt>
    <dgm:pt modelId="{1B13A985-CD0C-49DF-B6A7-961067A506DB}" type="pres">
      <dgm:prSet presAssocID="{0415A665-E39D-4E6C-8850-9CCC5CCCDE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AE5C63-17A1-46AB-AF08-5047CEC4FB9B}" type="pres">
      <dgm:prSet presAssocID="{0A0EA53A-0565-4D9D-A345-75A34CB86991}" presName="boxAndChildren" presStyleCnt="0"/>
      <dgm:spPr/>
    </dgm:pt>
    <dgm:pt modelId="{6CB645CC-E267-4031-AFC9-0B3D78404AED}" type="pres">
      <dgm:prSet presAssocID="{0A0EA53A-0565-4D9D-A345-75A34CB86991}" presName="parentTextBox" presStyleLbl="node1" presStyleIdx="0" presStyleCnt="3"/>
      <dgm:spPr/>
      <dgm:t>
        <a:bodyPr/>
        <a:lstStyle/>
        <a:p>
          <a:endParaRPr lang="ru-RU"/>
        </a:p>
      </dgm:t>
    </dgm:pt>
    <dgm:pt modelId="{99A82F58-14A0-4A4F-A51E-B9370EE2BABA}" type="pres">
      <dgm:prSet presAssocID="{0A0EA53A-0565-4D9D-A345-75A34CB86991}" presName="entireBox" presStyleLbl="node1" presStyleIdx="0" presStyleCnt="3"/>
      <dgm:spPr/>
      <dgm:t>
        <a:bodyPr/>
        <a:lstStyle/>
        <a:p>
          <a:endParaRPr lang="ru-RU"/>
        </a:p>
      </dgm:t>
    </dgm:pt>
    <dgm:pt modelId="{3A39349C-9E3C-4A36-9B29-D8F717E1A524}" type="pres">
      <dgm:prSet presAssocID="{0A0EA53A-0565-4D9D-A345-75A34CB86991}" presName="descendantBox" presStyleCnt="0"/>
      <dgm:spPr/>
    </dgm:pt>
    <dgm:pt modelId="{A97C7C4F-BF06-4836-9D78-B938EDA92901}" type="pres">
      <dgm:prSet presAssocID="{07608BB3-7005-4F74-B766-E5FD747C5DDD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78F2B4-8BCA-40D8-8582-4A24106E9BD0}" type="pres">
      <dgm:prSet presAssocID="{5613DBE9-C657-4B4E-A460-4E9D141F1118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BA6394-FACE-4885-9E21-982D1955B0CC}" type="pres">
      <dgm:prSet presAssocID="{5A884610-D4F7-4AA7-8D1F-20F281799B2B}" presName="sp" presStyleCnt="0"/>
      <dgm:spPr/>
    </dgm:pt>
    <dgm:pt modelId="{325B0C87-BFCA-461D-A26F-5A6E5C54125B}" type="pres">
      <dgm:prSet presAssocID="{B8C6D3F6-1B0E-463F-9817-F2F8FFFB795A}" presName="arrowAndChildren" presStyleCnt="0"/>
      <dgm:spPr/>
    </dgm:pt>
    <dgm:pt modelId="{9061A5D1-2F8B-44D6-9CDC-BCBF71A6580B}" type="pres">
      <dgm:prSet presAssocID="{B8C6D3F6-1B0E-463F-9817-F2F8FFFB795A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4AE33297-1EC3-4536-B37D-4BB8F9EE84B3}" type="pres">
      <dgm:prSet presAssocID="{B8C6D3F6-1B0E-463F-9817-F2F8FFFB795A}" presName="arrow" presStyleLbl="node1" presStyleIdx="1" presStyleCnt="3"/>
      <dgm:spPr/>
      <dgm:t>
        <a:bodyPr/>
        <a:lstStyle/>
        <a:p>
          <a:endParaRPr lang="ru-RU"/>
        </a:p>
      </dgm:t>
    </dgm:pt>
    <dgm:pt modelId="{88BC382E-88DC-4E77-908A-0FCC24D765A2}" type="pres">
      <dgm:prSet presAssocID="{B8C6D3F6-1B0E-463F-9817-F2F8FFFB795A}" presName="descendantArrow" presStyleCnt="0"/>
      <dgm:spPr/>
    </dgm:pt>
    <dgm:pt modelId="{1D9B1315-A0E7-42A8-898E-E191CB771FEF}" type="pres">
      <dgm:prSet presAssocID="{C274C71B-BB0F-472D-B1AE-E4C38ADD3835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A71AA8-06E3-437A-9D22-59901024B61E}" type="pres">
      <dgm:prSet presAssocID="{F8A12721-B103-4A6A-8ED1-EC960139CC0B}" presName="sp" presStyleCnt="0"/>
      <dgm:spPr/>
    </dgm:pt>
    <dgm:pt modelId="{93F7A66B-41DE-4F58-9A1A-E2B516694695}" type="pres">
      <dgm:prSet presAssocID="{5E8DA976-1E8C-4BBD-9379-5E6F26DD7494}" presName="arrowAndChildren" presStyleCnt="0"/>
      <dgm:spPr/>
    </dgm:pt>
    <dgm:pt modelId="{13F33303-AF69-4E9A-B9B4-493EFED63036}" type="pres">
      <dgm:prSet presAssocID="{5E8DA976-1E8C-4BBD-9379-5E6F26DD7494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2E7FC531-3C41-4989-B6E0-8D56232E36FC}" type="pres">
      <dgm:prSet presAssocID="{5E8DA976-1E8C-4BBD-9379-5E6F26DD7494}" presName="arrow" presStyleLbl="node1" presStyleIdx="2" presStyleCnt="3" custLinFactNeighborX="1724" custLinFactNeighborY="-3603"/>
      <dgm:spPr/>
      <dgm:t>
        <a:bodyPr/>
        <a:lstStyle/>
        <a:p>
          <a:endParaRPr lang="ru-RU"/>
        </a:p>
      </dgm:t>
    </dgm:pt>
    <dgm:pt modelId="{AAFBC0A9-14FD-4C6C-822F-D62728DF66FC}" type="pres">
      <dgm:prSet presAssocID="{5E8DA976-1E8C-4BBD-9379-5E6F26DD7494}" presName="descendantArrow" presStyleCnt="0"/>
      <dgm:spPr/>
    </dgm:pt>
    <dgm:pt modelId="{B830C596-3BFC-4D31-BDAB-E4129952380F}" type="pres">
      <dgm:prSet presAssocID="{9F835338-1CD7-46BD-A324-D3D36859E536}" presName="childTextArrow" presStyleLbl="fgAccFollowNode1" presStyleIdx="3" presStyleCnt="4" custLinFactNeighborX="-1724" custLinFactNeighborY="-105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1D6FDB-412C-44BF-B692-4A5561A364F8}" type="presOf" srcId="{0A0EA53A-0565-4D9D-A345-75A34CB86991}" destId="{6CB645CC-E267-4031-AFC9-0B3D78404AED}" srcOrd="0" destOrd="0" presId="urn:microsoft.com/office/officeart/2005/8/layout/process4"/>
    <dgm:cxn modelId="{08876CAB-331C-4854-AB3D-67FDDD7DCB63}" srcId="{0415A665-E39D-4E6C-8850-9CCC5CCCDE5B}" destId="{B8C6D3F6-1B0E-463F-9817-F2F8FFFB795A}" srcOrd="1" destOrd="0" parTransId="{80F303CE-304F-43EA-95AE-06B4B9C7EC88}" sibTransId="{5A884610-D4F7-4AA7-8D1F-20F281799B2B}"/>
    <dgm:cxn modelId="{A7A2E4C9-ED90-4E57-A196-373428F9BBAC}" type="presOf" srcId="{5E8DA976-1E8C-4BBD-9379-5E6F26DD7494}" destId="{13F33303-AF69-4E9A-B9B4-493EFED63036}" srcOrd="0" destOrd="0" presId="urn:microsoft.com/office/officeart/2005/8/layout/process4"/>
    <dgm:cxn modelId="{F8BF1BCC-C572-44FF-B9FF-9D206098B1FC}" srcId="{0415A665-E39D-4E6C-8850-9CCC5CCCDE5B}" destId="{5E8DA976-1E8C-4BBD-9379-5E6F26DD7494}" srcOrd="0" destOrd="0" parTransId="{38ADA8A8-96FC-4A05-8CCF-C13BEC7D028A}" sibTransId="{F8A12721-B103-4A6A-8ED1-EC960139CC0B}"/>
    <dgm:cxn modelId="{D24DE21B-2E73-42C5-B299-D5D92DC1D648}" type="presOf" srcId="{0415A665-E39D-4E6C-8850-9CCC5CCCDE5B}" destId="{1B13A985-CD0C-49DF-B6A7-961067A506DB}" srcOrd="0" destOrd="0" presId="urn:microsoft.com/office/officeart/2005/8/layout/process4"/>
    <dgm:cxn modelId="{62B3FF72-6E2F-493B-BD9E-451170F48418}" type="presOf" srcId="{5613DBE9-C657-4B4E-A460-4E9D141F1118}" destId="{4E78F2B4-8BCA-40D8-8582-4A24106E9BD0}" srcOrd="0" destOrd="0" presId="urn:microsoft.com/office/officeart/2005/8/layout/process4"/>
    <dgm:cxn modelId="{C7142029-9D01-4316-8AFD-1C863B2CB823}" srcId="{B8C6D3F6-1B0E-463F-9817-F2F8FFFB795A}" destId="{C274C71B-BB0F-472D-B1AE-E4C38ADD3835}" srcOrd="0" destOrd="0" parTransId="{07195ADE-6C47-4F6E-B79B-37F1A486B769}" sibTransId="{006C04E6-5162-4A32-A644-7D94BC6D6915}"/>
    <dgm:cxn modelId="{C951B9A6-6276-4876-8995-50EA5CCA1D37}" type="presOf" srcId="{07608BB3-7005-4F74-B766-E5FD747C5DDD}" destId="{A97C7C4F-BF06-4836-9D78-B938EDA92901}" srcOrd="0" destOrd="0" presId="urn:microsoft.com/office/officeart/2005/8/layout/process4"/>
    <dgm:cxn modelId="{E2DB6070-5017-4461-A4AC-91AFEBEFB1F0}" srcId="{0A0EA53A-0565-4D9D-A345-75A34CB86991}" destId="{5613DBE9-C657-4B4E-A460-4E9D141F1118}" srcOrd="1" destOrd="0" parTransId="{DF796EBD-C02F-45CA-B7C4-780B4E99A333}" sibTransId="{E1E44C3E-B758-40D6-B58D-7D28A3888DBB}"/>
    <dgm:cxn modelId="{690CCA94-22C3-451B-B137-217C05CDAFBE}" srcId="{5E8DA976-1E8C-4BBD-9379-5E6F26DD7494}" destId="{9F835338-1CD7-46BD-A324-D3D36859E536}" srcOrd="0" destOrd="0" parTransId="{2E0F19A9-4F4B-4D6A-AED8-4B20147D8EA7}" sibTransId="{72760152-72FA-4DB2-8B1E-7A0E4337B0EC}"/>
    <dgm:cxn modelId="{E432C6F1-B149-4A92-BE88-2F46E3DBA08F}" type="presOf" srcId="{0A0EA53A-0565-4D9D-A345-75A34CB86991}" destId="{99A82F58-14A0-4A4F-A51E-B9370EE2BABA}" srcOrd="1" destOrd="0" presId="urn:microsoft.com/office/officeart/2005/8/layout/process4"/>
    <dgm:cxn modelId="{EB91B02F-9E8A-4F4A-8592-3B90D892E7D0}" type="presOf" srcId="{B8C6D3F6-1B0E-463F-9817-F2F8FFFB795A}" destId="{9061A5D1-2F8B-44D6-9CDC-BCBF71A6580B}" srcOrd="0" destOrd="0" presId="urn:microsoft.com/office/officeart/2005/8/layout/process4"/>
    <dgm:cxn modelId="{09A0EB95-076E-4BCD-BF57-1E93B90EA286}" type="presOf" srcId="{B8C6D3F6-1B0E-463F-9817-F2F8FFFB795A}" destId="{4AE33297-1EC3-4536-B37D-4BB8F9EE84B3}" srcOrd="1" destOrd="0" presId="urn:microsoft.com/office/officeart/2005/8/layout/process4"/>
    <dgm:cxn modelId="{4253ACE7-342D-44FB-8E75-36E9100BD00F}" srcId="{0A0EA53A-0565-4D9D-A345-75A34CB86991}" destId="{07608BB3-7005-4F74-B766-E5FD747C5DDD}" srcOrd="0" destOrd="0" parTransId="{384544AC-72AC-4342-BE72-0033502A7D29}" sibTransId="{A49F16E5-63F8-4947-82B2-F93CF46BBC72}"/>
    <dgm:cxn modelId="{EB25FDD1-6514-4EFD-B0F1-3D13FBD20600}" type="presOf" srcId="{9F835338-1CD7-46BD-A324-D3D36859E536}" destId="{B830C596-3BFC-4D31-BDAB-E4129952380F}" srcOrd="0" destOrd="0" presId="urn:microsoft.com/office/officeart/2005/8/layout/process4"/>
    <dgm:cxn modelId="{B30D3669-DB27-4FC2-831C-9716416C330E}" srcId="{0415A665-E39D-4E6C-8850-9CCC5CCCDE5B}" destId="{0A0EA53A-0565-4D9D-A345-75A34CB86991}" srcOrd="2" destOrd="0" parTransId="{39E1FCA6-96D9-4598-950A-CCD821BF6880}" sibTransId="{5E8A3714-576D-49BE-9809-43E57F33D8BD}"/>
    <dgm:cxn modelId="{AC099702-FBE9-44E4-B5B0-316C977301E8}" type="presOf" srcId="{5E8DA976-1E8C-4BBD-9379-5E6F26DD7494}" destId="{2E7FC531-3C41-4989-B6E0-8D56232E36FC}" srcOrd="1" destOrd="0" presId="urn:microsoft.com/office/officeart/2005/8/layout/process4"/>
    <dgm:cxn modelId="{8E4B9CEF-7DB0-4148-ACF9-F591C9A878AD}" type="presOf" srcId="{C274C71B-BB0F-472D-B1AE-E4C38ADD3835}" destId="{1D9B1315-A0E7-42A8-898E-E191CB771FEF}" srcOrd="0" destOrd="0" presId="urn:microsoft.com/office/officeart/2005/8/layout/process4"/>
    <dgm:cxn modelId="{1298505B-2091-4F8F-855B-B45DC1604663}" type="presParOf" srcId="{1B13A985-CD0C-49DF-B6A7-961067A506DB}" destId="{25AE5C63-17A1-46AB-AF08-5047CEC4FB9B}" srcOrd="0" destOrd="0" presId="urn:microsoft.com/office/officeart/2005/8/layout/process4"/>
    <dgm:cxn modelId="{B3307C4F-8156-4BCA-A8B1-5950B318F6C6}" type="presParOf" srcId="{25AE5C63-17A1-46AB-AF08-5047CEC4FB9B}" destId="{6CB645CC-E267-4031-AFC9-0B3D78404AED}" srcOrd="0" destOrd="0" presId="urn:microsoft.com/office/officeart/2005/8/layout/process4"/>
    <dgm:cxn modelId="{3CFBDBCD-3A3A-4FA2-801E-2636D4BD742C}" type="presParOf" srcId="{25AE5C63-17A1-46AB-AF08-5047CEC4FB9B}" destId="{99A82F58-14A0-4A4F-A51E-B9370EE2BABA}" srcOrd="1" destOrd="0" presId="urn:microsoft.com/office/officeart/2005/8/layout/process4"/>
    <dgm:cxn modelId="{B7DC11C3-3263-4771-A884-A378761E16F7}" type="presParOf" srcId="{25AE5C63-17A1-46AB-AF08-5047CEC4FB9B}" destId="{3A39349C-9E3C-4A36-9B29-D8F717E1A524}" srcOrd="2" destOrd="0" presId="urn:microsoft.com/office/officeart/2005/8/layout/process4"/>
    <dgm:cxn modelId="{584BA98F-6ED5-4425-8A4F-151DDBC4F644}" type="presParOf" srcId="{3A39349C-9E3C-4A36-9B29-D8F717E1A524}" destId="{A97C7C4F-BF06-4836-9D78-B938EDA92901}" srcOrd="0" destOrd="0" presId="urn:microsoft.com/office/officeart/2005/8/layout/process4"/>
    <dgm:cxn modelId="{8E898568-10A3-4A38-B35F-FEED8331A14F}" type="presParOf" srcId="{3A39349C-9E3C-4A36-9B29-D8F717E1A524}" destId="{4E78F2B4-8BCA-40D8-8582-4A24106E9BD0}" srcOrd="1" destOrd="0" presId="urn:microsoft.com/office/officeart/2005/8/layout/process4"/>
    <dgm:cxn modelId="{D5C0AA24-E76C-40CA-9993-0694C846FB12}" type="presParOf" srcId="{1B13A985-CD0C-49DF-B6A7-961067A506DB}" destId="{56BA6394-FACE-4885-9E21-982D1955B0CC}" srcOrd="1" destOrd="0" presId="urn:microsoft.com/office/officeart/2005/8/layout/process4"/>
    <dgm:cxn modelId="{5A3F250B-15B7-4922-BA10-72B57DC283D5}" type="presParOf" srcId="{1B13A985-CD0C-49DF-B6A7-961067A506DB}" destId="{325B0C87-BFCA-461D-A26F-5A6E5C54125B}" srcOrd="2" destOrd="0" presId="urn:microsoft.com/office/officeart/2005/8/layout/process4"/>
    <dgm:cxn modelId="{96F06328-5A14-41B7-8515-F14484070CF1}" type="presParOf" srcId="{325B0C87-BFCA-461D-A26F-5A6E5C54125B}" destId="{9061A5D1-2F8B-44D6-9CDC-BCBF71A6580B}" srcOrd="0" destOrd="0" presId="urn:microsoft.com/office/officeart/2005/8/layout/process4"/>
    <dgm:cxn modelId="{BD367BB9-0578-4AC4-A1AA-34CE77A775B8}" type="presParOf" srcId="{325B0C87-BFCA-461D-A26F-5A6E5C54125B}" destId="{4AE33297-1EC3-4536-B37D-4BB8F9EE84B3}" srcOrd="1" destOrd="0" presId="urn:microsoft.com/office/officeart/2005/8/layout/process4"/>
    <dgm:cxn modelId="{3E4A04B2-69C9-45DE-B7DE-DEC88B037B5F}" type="presParOf" srcId="{325B0C87-BFCA-461D-A26F-5A6E5C54125B}" destId="{88BC382E-88DC-4E77-908A-0FCC24D765A2}" srcOrd="2" destOrd="0" presId="urn:microsoft.com/office/officeart/2005/8/layout/process4"/>
    <dgm:cxn modelId="{FA032772-F6D3-48B4-A3F0-37682935E298}" type="presParOf" srcId="{88BC382E-88DC-4E77-908A-0FCC24D765A2}" destId="{1D9B1315-A0E7-42A8-898E-E191CB771FEF}" srcOrd="0" destOrd="0" presId="urn:microsoft.com/office/officeart/2005/8/layout/process4"/>
    <dgm:cxn modelId="{09A6A47F-CD95-4697-A735-A2D2067C340F}" type="presParOf" srcId="{1B13A985-CD0C-49DF-B6A7-961067A506DB}" destId="{E8A71AA8-06E3-437A-9D22-59901024B61E}" srcOrd="3" destOrd="0" presId="urn:microsoft.com/office/officeart/2005/8/layout/process4"/>
    <dgm:cxn modelId="{B246F4A3-AD7B-4C89-B71D-FDC03C01E93E}" type="presParOf" srcId="{1B13A985-CD0C-49DF-B6A7-961067A506DB}" destId="{93F7A66B-41DE-4F58-9A1A-E2B516694695}" srcOrd="4" destOrd="0" presId="urn:microsoft.com/office/officeart/2005/8/layout/process4"/>
    <dgm:cxn modelId="{BE573DBE-72E3-41B0-8A38-F9CC70669222}" type="presParOf" srcId="{93F7A66B-41DE-4F58-9A1A-E2B516694695}" destId="{13F33303-AF69-4E9A-B9B4-493EFED63036}" srcOrd="0" destOrd="0" presId="urn:microsoft.com/office/officeart/2005/8/layout/process4"/>
    <dgm:cxn modelId="{FF583B8D-90EB-4CCC-975A-978D7D4E554C}" type="presParOf" srcId="{93F7A66B-41DE-4F58-9A1A-E2B516694695}" destId="{2E7FC531-3C41-4989-B6E0-8D56232E36FC}" srcOrd="1" destOrd="0" presId="urn:microsoft.com/office/officeart/2005/8/layout/process4"/>
    <dgm:cxn modelId="{BAD03E66-8DB2-4496-9EB7-4084A10CF9F5}" type="presParOf" srcId="{93F7A66B-41DE-4F58-9A1A-E2B516694695}" destId="{AAFBC0A9-14FD-4C6C-822F-D62728DF66FC}" srcOrd="2" destOrd="0" presId="urn:microsoft.com/office/officeart/2005/8/layout/process4"/>
    <dgm:cxn modelId="{2B7400E0-740C-45BE-8B8B-A0DC0FFC879C}" type="presParOf" srcId="{AAFBC0A9-14FD-4C6C-822F-D62728DF66FC}" destId="{B830C596-3BFC-4D31-BDAB-E4129952380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19C219E-079A-4760-83E5-10BE1944F2C6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C796B7B-98BA-4D51-9AEC-B43B69AA021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 dirty="0">
                <a:effectLst/>
              </a:rPr>
              <a:t>Обязанности работодателя по обеспечению безопасных условий  и охраны труда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9118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chemeClr val="tx1"/>
                </a:solidFill>
              </a:rPr>
              <a:t>Согласно </a:t>
            </a:r>
            <a:r>
              <a:rPr lang="ru-RU" sz="4000" i="1" dirty="0">
                <a:solidFill>
                  <a:schemeClr val="tx1"/>
                </a:solidFill>
              </a:rPr>
              <a:t>статьям 22 и 212  Трудового кодекса Российской Федерации, обязанности</a:t>
            </a:r>
            <a:r>
              <a:rPr lang="ru-RU" sz="4000" dirty="0">
                <a:solidFill>
                  <a:schemeClr val="tx1"/>
                </a:solidFill>
              </a:rPr>
              <a:t>  по обеспечению безопасных условий  и охраны труда возлагаются  на работодателя.</a:t>
            </a:r>
          </a:p>
        </p:txBody>
      </p:sp>
    </p:spTree>
    <p:extLst>
      <p:ext uri="{BB962C8B-B14F-4D97-AF65-F5344CB8AC3E}">
        <p14:creationId xmlns:p14="http://schemas.microsoft.com/office/powerpoint/2010/main" val="332997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b="1" dirty="0">
                <a:effectLst/>
              </a:rPr>
              <a:t>Работодатель обязан обеспечить: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безопасность работников при эксплуатации зданий, сооружений, оборудования, осуществлении технологических процессов, а также применяемых в производстве инструментов, сырья и материалов;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применение сертифицированных средств индивидуальной и коллективной защиты работников;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соответствующие требованиям охраны труда условия труда на каждом рабочем месте;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режим труда и отдыха работников в соответствии с трудовым законодательством и иными нормативными правовыми актами, содержащими нормы трудового права;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приобретение и выдачу за счет собственных средств сертифицированных специальной одежды, специальной обуви и других средств индивидуальной защиты, смывающих и обезвреживающих средств в соответствии с установленными нормами работникам, занятым на работах с вредными и (или) опасными условиями труда, а также на работах, выполняемых в особых температурных условиях или связанных с загрязнением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32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712968" cy="674136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обучение безопасным методам и приемам выполнения работ и оказанию первой помощи пострадавшим на производстве, проведение инструктажа по охране труда, стажировки на рабочем месте и проверки знания требований охраны труда;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недопущение к работе лиц, не прошедших в установленном порядке обучение и инструктаж по охране труда, стажировку и проверку знаний требований охраны труда;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организацию контроля за состоянием условий труда на рабочих местах, а также за правильностью применения работниками средств индивидуальной и коллективной защиты;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проведение </a:t>
            </a:r>
            <a:r>
              <a:rPr lang="ru-RU" dirty="0" smtClean="0">
                <a:solidFill>
                  <a:schemeClr val="tx1"/>
                </a:solidFill>
              </a:rPr>
              <a:t>специальной оценки </a:t>
            </a:r>
            <a:r>
              <a:rPr lang="ru-RU" dirty="0" smtClean="0">
                <a:solidFill>
                  <a:schemeClr val="tx1"/>
                </a:solidFill>
              </a:rPr>
              <a:t>условий </a:t>
            </a:r>
            <a:r>
              <a:rPr lang="ru-RU" dirty="0">
                <a:solidFill>
                  <a:schemeClr val="tx1"/>
                </a:solidFill>
              </a:rPr>
              <a:t>труда с последующей сертификацией организации работ по охране труда;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в случаях, предусмотренных трудовым законодательством и иными нормативными правовыми актами, содержащими нормы трудового права, организовывать проведение за счет собственных средств обязательных предварительных (при поступлении на работу) и периодических (в течение трудовой деятельности) медицинских осмотров (обследований), обязательных психиатрических освидетельствований работников, внеочередных медицинских осмотров (обследований), обязательных психиатрических освидетельствований работников по их просьбам в соответствии с медицинскими рекомендациями с сохранением за ними места работы (должности) и среднего заработка на время прохождения указанных медицинских осмотров (обследований), обязательных психиатрических освидетельствований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92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6632"/>
            <a:ext cx="8712968" cy="662473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недопущение работников к исполнению ими трудовых обязанностей без прохождения обязательных медицинских осмотров (обследований), обязательных психиатрических освидетельствований, а также в случае медицинских противопоказаний;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информирование работников об условиях и охране труда на рабочих местах, о риске повреждения здоровья и полагающихся им компенсациях и средствах индивидуальной защиты;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предоставление федеральным органам исполнительной власти, осуществляющим функции по выработке государственной политики и нормативно-правовому регулированию в сфере труда, федеральным органам исполнительной власти, уполномоченным на проведение государственного надзора и контроля за соблюдением трудового законодательства и иных нормативных правовых актов, содержащих нормы трудового права, другим федеральным органам исполнительной власти, осуществляющим функции по контролю и надзору в установленной сфере деятельности, органам исполнительной власти субъектов Российской Федерации в области охраны труда, органам профсоюзного контроля за соблюдением трудового законодательства и иных актов, содержащих нормы трудового права, информации и документов, необходимых для осуществления ими своих полномочий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30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принятие мер по предотвращению аварийных ситуаций, сохранению жизни и здоровья работников при возникновении таких ситуаций, в том числе по оказанию пострадавшим первой помощи;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расследование и учет в установленном настоящим Кодексом, другими федеральными законами и иными нормативными правовыми актами Российской Федерации порядке несчастных случаев на производстве и профессиональных заболеваний;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санитарно-бытовое и лечебно-профилактическое обслуживание работников в соответствии с требованиями охраны труда, а также доставку работников, заболевших на рабочем месте, в медицинскую организацию в случае необходимости оказания им неотложной медицинской помощи;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беспрепятственный допуск должностных лиц федеральных органов исполнительной власти, уполномоченных на проведение государственного надзора и контроля, органов Фонда социального страхования Российской Федерации, а также представителей органов общественного контроля в целях проведения проверок условий и охраны труда и расследования несчастных случаев на производстве и профессиональных заболеваний;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85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выполнение предписаний должностных лиц федеральных органов исполнительной власти, уполномоченных на проведение государственного надзора и контроля, и рассмотрение представлений органов общественного контроля в установленные настоящим Кодексом, иными федеральными законами сроки;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обязательное социальное страхование работников от несчастных случаев на производстве и профессиональных заболеваний;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ознакомление работников с требованиями охраны труда;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разработку и утверждение правил и инструкций по охране труда для работников с учетом мнения выборного органа первичной профсоюзной организации или иного уполномоченного работниками органа в порядке, установленном статьей 372 настоящего Кодекса для принятия локальных нормативных актов;</a:t>
            </a:r>
          </a:p>
          <a:p>
            <a:r>
              <a:rPr lang="ru-RU" dirty="0">
                <a:solidFill>
                  <a:schemeClr val="tx1"/>
                </a:solidFill>
              </a:rPr>
              <a:t>наличие комплекта нормативных правовых актов, содержащих требования охраны труда в соответствии со спецификой своей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01164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b="1" dirty="0">
                <a:effectLst/>
              </a:rPr>
              <a:t>Организация работы по охране труда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регламентирована «</a:t>
            </a:r>
            <a:r>
              <a:rPr lang="ru-RU" i="1" dirty="0">
                <a:solidFill>
                  <a:schemeClr val="tx1"/>
                </a:solidFill>
              </a:rPr>
              <a:t>Положением  об организации работы по охране труда и пожарной </a:t>
            </a:r>
            <a:r>
              <a:rPr lang="ru-RU" i="1" dirty="0" smtClean="0">
                <a:solidFill>
                  <a:schemeClr val="tx1"/>
                </a:solidFill>
              </a:rPr>
              <a:t>безопасности».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 нем </a:t>
            </a:r>
            <a:r>
              <a:rPr lang="ru-RU" dirty="0" smtClean="0">
                <a:solidFill>
                  <a:schemeClr val="tx1"/>
                </a:solidFill>
              </a:rPr>
              <a:t>определены: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основные обязанности должностных лиц по созданию и обеспечению безопасных условий труда,</a:t>
            </a:r>
          </a:p>
          <a:p>
            <a:r>
              <a:rPr lang="ru-RU" dirty="0">
                <a:solidFill>
                  <a:schemeClr val="tx1"/>
                </a:solidFill>
              </a:rPr>
              <a:t>порядок проведения обучения персонала безопасным методам работы, </a:t>
            </a:r>
          </a:p>
          <a:p>
            <a:r>
              <a:rPr lang="ru-RU" dirty="0">
                <a:solidFill>
                  <a:schemeClr val="tx1"/>
                </a:solidFill>
              </a:rPr>
              <a:t>порядок организации и осуществления контроля за состоянием условий труда, пожарной безопасности и</a:t>
            </a:r>
          </a:p>
          <a:p>
            <a:r>
              <a:rPr lang="ru-RU" dirty="0">
                <a:solidFill>
                  <a:schemeClr val="tx1"/>
                </a:solidFill>
              </a:rPr>
              <a:t> ответственность работников за нарушения требований охраны труда и пожарной безопасности.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5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Организацию работы по охране труда и пожарной безопасности в  </a:t>
            </a:r>
            <a:r>
              <a:rPr lang="ru-RU" sz="3200" dirty="0" smtClean="0">
                <a:solidFill>
                  <a:schemeClr val="tx1"/>
                </a:solidFill>
              </a:rPr>
              <a:t>организации </a:t>
            </a:r>
            <a:r>
              <a:rPr lang="ru-RU" sz="3200" dirty="0">
                <a:solidFill>
                  <a:schemeClr val="tx1"/>
                </a:solidFill>
              </a:rPr>
              <a:t>и ее координацию осуществляет отдел охраны труда и пожарной безопасности </a:t>
            </a:r>
            <a:r>
              <a:rPr lang="ru-RU" sz="3200" b="1" dirty="0" smtClean="0">
                <a:solidFill>
                  <a:schemeClr val="tx1"/>
                </a:solidFill>
              </a:rPr>
              <a:t>Управления, </a:t>
            </a:r>
            <a:r>
              <a:rPr lang="ru-RU" sz="3200" dirty="0">
                <a:solidFill>
                  <a:schemeClr val="tx1"/>
                </a:solidFill>
              </a:rPr>
              <a:t>обеспечивая при этом единый порядок организации и проведения работ по охране труда и пожарной безопасности. </a:t>
            </a:r>
            <a:endParaRPr lang="ru-RU" sz="3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34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u="sng" dirty="0">
                <a:effectLst/>
              </a:rPr>
              <a:t>Основными задачами Отдела являются</a:t>
            </a:r>
            <a:r>
              <a:rPr lang="ru-RU" sz="4000" u="sng" dirty="0" smtClean="0">
                <a:effectLst/>
              </a:rPr>
              <a:t>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организация работы по обеспечению выполнения работниками структурных подразделений Общества требований охраны труда и пожарной безопасности;</a:t>
            </a:r>
          </a:p>
          <a:p>
            <a:r>
              <a:rPr lang="ru-RU" dirty="0">
                <a:solidFill>
                  <a:schemeClr val="tx1"/>
                </a:solidFill>
              </a:rPr>
              <a:t>контроль за соблюдением работниками структурных подразделений Общества законов и иных нормативных правовых актов по охране труда и пожарной безопасности РФ, соответствующих статьей коллективного договора Общества, других локальных нормативных правовых актов по охране труда и пожарной безопасности Общества;</a:t>
            </a:r>
          </a:p>
          <a:p>
            <a:r>
              <a:rPr lang="ru-RU" dirty="0">
                <a:solidFill>
                  <a:schemeClr val="tx1"/>
                </a:solidFill>
              </a:rPr>
              <a:t>организация профилактической работы по предупреждению производственного травматизма и пожаров;</a:t>
            </a:r>
          </a:p>
          <a:p>
            <a:r>
              <a:rPr lang="ru-RU" dirty="0">
                <a:solidFill>
                  <a:schemeClr val="tx1"/>
                </a:solidFill>
              </a:rPr>
              <a:t>повышение уровня пожарной безопасности на объектах структурных подразделений Общества;</a:t>
            </a:r>
          </a:p>
          <a:p>
            <a:r>
              <a:rPr lang="ru-RU" dirty="0">
                <a:solidFill>
                  <a:schemeClr val="tx1"/>
                </a:solidFill>
              </a:rPr>
              <a:t>информирование и консультирование работников  структурных подразделений Общества по вопросам охраны труда и пожарной безопасности;</a:t>
            </a:r>
          </a:p>
          <a:p>
            <a:r>
              <a:rPr lang="ru-RU" dirty="0">
                <a:solidFill>
                  <a:schemeClr val="tx1"/>
                </a:solidFill>
              </a:rPr>
              <a:t>изучение и распространение в структурных подразделениях Общества передового опыта по охране труда, пожарной безопасности, пропаганда вопросов охраны труда и пожарной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167428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3200" b="1" dirty="0">
                <a:effectLst/>
              </a:rPr>
              <a:t>Организация   работы по охране труда в структурных подразделениях общества.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Обеспечение безопасных условий труда в структурных подразделениях </a:t>
            </a:r>
            <a:r>
              <a:rPr lang="ru-RU" dirty="0" smtClean="0">
                <a:solidFill>
                  <a:schemeClr val="tx1"/>
                </a:solidFill>
              </a:rPr>
              <a:t>организации </a:t>
            </a:r>
            <a:r>
              <a:rPr lang="ru-RU" dirty="0">
                <a:solidFill>
                  <a:schemeClr val="tx1"/>
                </a:solidFill>
              </a:rPr>
              <a:t>возлагается на руководителей структурных подразделений </a:t>
            </a:r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директора, начальника, управляющего.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	</a:t>
            </a:r>
            <a:r>
              <a:rPr lang="ru-RU" b="1" dirty="0">
                <a:solidFill>
                  <a:schemeClr val="tx1"/>
                </a:solidFill>
              </a:rPr>
              <a:t>Непосредственное руководство</a:t>
            </a:r>
            <a:r>
              <a:rPr lang="ru-RU" dirty="0">
                <a:solidFill>
                  <a:schemeClr val="tx1"/>
                </a:solidFill>
              </a:rPr>
              <a:t> организацией работ по обеспечению безопасных условий труда в структурных подразделениях </a:t>
            </a:r>
            <a:r>
              <a:rPr lang="ru-RU" dirty="0" smtClean="0">
                <a:solidFill>
                  <a:schemeClr val="tx1"/>
                </a:solidFill>
              </a:rPr>
              <a:t>организации </a:t>
            </a:r>
            <a:r>
              <a:rPr lang="ru-RU" dirty="0">
                <a:solidFill>
                  <a:schemeClr val="tx1"/>
                </a:solidFill>
              </a:rPr>
              <a:t>возлагается </a:t>
            </a:r>
            <a:r>
              <a:rPr lang="ru-RU" b="1" dirty="0">
                <a:solidFill>
                  <a:schemeClr val="tx1"/>
                </a:solidFill>
              </a:rPr>
              <a:t>на главного инженера</a:t>
            </a:r>
            <a:r>
              <a:rPr lang="ru-RU" dirty="0">
                <a:solidFill>
                  <a:schemeClr val="tx1"/>
                </a:solidFill>
              </a:rPr>
              <a:t>, в производственных подразделениях, на участках, в бригадах - на руководителей этих производственных подразделений.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38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3600" u="sng" dirty="0"/>
              <a:t>Службы охраны труда структурных подразделений </a:t>
            </a:r>
            <a:r>
              <a:rPr lang="ru-RU" sz="3600" u="sng" dirty="0" smtClean="0"/>
              <a:t>организации: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5252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организуют </a:t>
            </a:r>
            <a:r>
              <a:rPr lang="ru-RU" dirty="0">
                <a:solidFill>
                  <a:schemeClr val="tx1"/>
                </a:solidFill>
              </a:rPr>
              <a:t>и осуществляют в структурных  подразделениях </a:t>
            </a:r>
            <a:r>
              <a:rPr lang="ru-RU" dirty="0" smtClean="0">
                <a:solidFill>
                  <a:schemeClr val="tx1"/>
                </a:solidFill>
              </a:rPr>
              <a:t>организации </a:t>
            </a:r>
            <a:r>
              <a:rPr lang="ru-RU" dirty="0">
                <a:solidFill>
                  <a:schemeClr val="tx1"/>
                </a:solidFill>
              </a:rPr>
              <a:t>работу по созданию безопасных и здоровых условий труда в соответствии с требованиями “Рекомендаций по организации работы службы охраны труда в организации”, утвержденных постановлением Министерства труда и социального развития Российской Федерации от 08.02.2000; </a:t>
            </a:r>
          </a:p>
          <a:p>
            <a:r>
              <a:rPr lang="ru-RU" dirty="0">
                <a:solidFill>
                  <a:schemeClr val="tx1"/>
                </a:solidFill>
              </a:rPr>
              <a:t>обеспечивают контроль  за соблюдением работниками  структурных подразделений </a:t>
            </a:r>
            <a:r>
              <a:rPr lang="ru-RU" dirty="0" smtClean="0">
                <a:solidFill>
                  <a:schemeClr val="tx1"/>
                </a:solidFill>
              </a:rPr>
              <a:t>законодательства </a:t>
            </a:r>
            <a:r>
              <a:rPr lang="ru-RU" dirty="0">
                <a:solidFill>
                  <a:schemeClr val="tx1"/>
                </a:solidFill>
              </a:rPr>
              <a:t>о труде, норм и правил безопасности, стандартов РФ и других нормативных документов по вопросам охраны труда и пожарной безопасности, за выполнением приказов и указаний </a:t>
            </a:r>
            <a:r>
              <a:rPr lang="ru-RU" dirty="0" smtClean="0">
                <a:solidFill>
                  <a:schemeClr val="tx1"/>
                </a:solidFill>
              </a:rPr>
              <a:t>организации, </a:t>
            </a:r>
            <a:r>
              <a:rPr lang="ru-RU" dirty="0">
                <a:solidFill>
                  <a:schemeClr val="tx1"/>
                </a:solidFill>
              </a:rPr>
              <a:t>предписаний органов государственного надзора.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представляют </a:t>
            </a:r>
            <a:r>
              <a:rPr lang="ru-RU" dirty="0">
                <a:solidFill>
                  <a:schemeClr val="tx1"/>
                </a:solidFill>
              </a:rPr>
              <a:t>ежемесячно в управление промышленной безопасности и охраны труда </a:t>
            </a:r>
            <a:r>
              <a:rPr lang="ru-RU" dirty="0" smtClean="0">
                <a:solidFill>
                  <a:schemeClr val="tx1"/>
                </a:solidFill>
              </a:rPr>
              <a:t>информацию </a:t>
            </a:r>
            <a:r>
              <a:rPr lang="ru-RU" dirty="0">
                <a:solidFill>
                  <a:schemeClr val="tx1"/>
                </a:solidFill>
              </a:rPr>
              <a:t>о проделанной работе по форме.	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3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altLang="ru-RU" sz="4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Обязанности работников службы ОТ</a:t>
            </a: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836612"/>
            <a:ext cx="8229600" cy="5760739"/>
          </a:xfrm>
        </p:spPr>
        <p:txBody>
          <a:bodyPr>
            <a:normAutofit fontScale="92500"/>
          </a:bodyPr>
          <a:lstStyle/>
          <a:p>
            <a:pPr marL="0" indent="354013">
              <a:spcBef>
                <a:spcPts val="400"/>
              </a:spcBef>
              <a:buFontTx/>
              <a:buAutoNum type="arabicPeriod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работы по предупреждению производственного травматизма, профессиональных и производственно-обусловленных заболеваний;</a:t>
            </a:r>
          </a:p>
          <a:p>
            <a:pPr marL="0" indent="354013">
              <a:spcBef>
                <a:spcPts val="400"/>
              </a:spcBef>
              <a:buFontTx/>
              <a:buAutoNum type="arabicPeriod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пропаганды по ОТ;</a:t>
            </a:r>
          </a:p>
          <a:p>
            <a:pPr marL="0" indent="354013">
              <a:spcBef>
                <a:spcPts val="400"/>
              </a:spcBef>
              <a:buFontTx/>
              <a:buAutoNum type="arabicPeriod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работы по проведению аттестации рабочих мест по условиям труда;</a:t>
            </a:r>
          </a:p>
          <a:p>
            <a:pPr marL="0" indent="354013">
              <a:spcBef>
                <a:spcPts val="400"/>
              </a:spcBef>
              <a:buFontTx/>
              <a:buAutoNum type="arabicPeriod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инструктажей, обучения, проверки знаний требований ОТ работников организации;</a:t>
            </a:r>
          </a:p>
          <a:p>
            <a:pPr marL="0" indent="354013">
              <a:spcBef>
                <a:spcPts val="400"/>
              </a:spcBef>
              <a:buFontTx/>
              <a:buAutoNum type="arabicPeriod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Планирование мероприятий по ОТ, составление отчетности по установленным формам, ведение документации по ОТ в организации;</a:t>
            </a:r>
          </a:p>
          <a:p>
            <a:pPr marL="0" indent="354013">
              <a:spcBef>
                <a:spcPts val="400"/>
              </a:spcBef>
              <a:buFontTx/>
              <a:buAutoNum type="arabicPeriod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Оперативный контроль за состоянием ОТ в организации и ее структурных подразделениях.</a:t>
            </a:r>
          </a:p>
          <a:p>
            <a:pPr marL="0" indent="354013">
              <a:spcBef>
                <a:spcPts val="400"/>
              </a:spcBef>
              <a:buFontTx/>
              <a:buAutoNum type="arabicPeriod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 за соблюдением законов и иных нормативно-правовых актов по ОТ;</a:t>
            </a:r>
          </a:p>
          <a:p>
            <a:pPr marL="0" indent="354013">
              <a:spcBef>
                <a:spcPts val="400"/>
              </a:spcBef>
              <a:buFontTx/>
              <a:buAutoNum type="arabicPeriod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реконструкции производства и улучшении условий труда.</a:t>
            </a:r>
          </a:p>
          <a:p>
            <a:pPr marL="0" indent="354013">
              <a:spcBef>
                <a:spcPts val="400"/>
              </a:spcBef>
              <a:buFontTx/>
              <a:buAutoNum type="arabicPeriod"/>
            </a:pPr>
            <a:r>
              <a:rPr lang="ru-RU" alt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Расследование и учет несчастных случаев на производстве.</a:t>
            </a:r>
          </a:p>
        </p:txBody>
      </p:sp>
    </p:spTree>
    <p:extLst>
      <p:ext uri="{BB962C8B-B14F-4D97-AF65-F5344CB8AC3E}">
        <p14:creationId xmlns:p14="http://schemas.microsoft.com/office/powerpoint/2010/main" val="281821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126876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ru-RU" alt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Права работников </a:t>
            </a:r>
            <a:br>
              <a:rPr lang="ru-RU" alt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службы охраны труда: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Контролировать   соблюдение работниками законодательства о труде, правил и норм безопасности, стандартов и других нормативных документов по вопросам охраны труда и пожарной безопасности,  выполнение приказов и указаний акционерного общества, предписаний органов государственного надзора;</a:t>
            </a:r>
          </a:p>
          <a:p>
            <a:pPr eaLnBrk="1" hangingPunct="1"/>
            <a: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Осуществлять ПДК по безопасности труда;</a:t>
            </a:r>
          </a:p>
          <a:p>
            <a:pPr eaLnBrk="1" hangingPunct="1"/>
            <a: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Проводить целевые проверки соблюдения правильности ведения и соответствующего оформления работ повышенной 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37435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ВИДЫ  КОНТРОЛЯ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873501"/>
              </p:ext>
            </p:extLst>
          </p:nvPr>
        </p:nvGraphicFramePr>
        <p:xfrm>
          <a:off x="152400" y="1052736"/>
          <a:ext cx="8763000" cy="5652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218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altLang="ru-RU" sz="36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Уровни контроля</a:t>
            </a:r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0558389"/>
              </p:ext>
            </p:extLst>
          </p:nvPr>
        </p:nvGraphicFramePr>
        <p:xfrm>
          <a:off x="152400" y="908720"/>
          <a:ext cx="8839200" cy="5796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593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sz="4000" b="1" dirty="0">
                <a:effectLst/>
              </a:rPr>
              <a:t>Первый уровень контроля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ПДК производственного подразделения или его руководитель на объектах, в бригадах, на участках, в автоколоннах проверяют:</a:t>
            </a:r>
          </a:p>
          <a:p>
            <a:r>
              <a:rPr lang="ru-RU" dirty="0">
                <a:solidFill>
                  <a:schemeClr val="tx1"/>
                </a:solidFill>
              </a:rPr>
              <a:t>наличие и правильность ведения документации по вопросам охраны труда и пожарной безопасности (журналов проверок состояния условий труда, регистрации инструктажа, паспортов на оборудование и др.);</a:t>
            </a:r>
          </a:p>
          <a:p>
            <a:r>
              <a:rPr lang="ru-RU" dirty="0">
                <a:solidFill>
                  <a:schemeClr val="tx1"/>
                </a:solidFill>
              </a:rPr>
              <a:t>выполнение распоряжений начальника цеха, приказов и указаний структурного подразделения и Общества;</a:t>
            </a:r>
          </a:p>
          <a:p>
            <a:r>
              <a:rPr lang="ru-RU" dirty="0">
                <a:solidFill>
                  <a:schemeClr val="tx1"/>
                </a:solidFill>
              </a:rPr>
              <a:t>своевременность и качество проведения мастерами инструктажа рабочих, правильность и качество его оформления, наличие у рабочих удостоверений о проверке знаний требований охраны труда и талонов к ним;</a:t>
            </a:r>
          </a:p>
          <a:p>
            <a:r>
              <a:rPr lang="ru-RU" dirty="0">
                <a:solidFill>
                  <a:schemeClr val="tx1"/>
                </a:solidFill>
              </a:rPr>
              <a:t>правильную и безопасную организацию рабочих мест (безопасное состояние рабочей зоны и рабочих мест, состояние проходов и проездов);</a:t>
            </a:r>
          </a:p>
          <a:p>
            <a:r>
              <a:rPr lang="ru-RU" dirty="0">
                <a:solidFill>
                  <a:schemeClr val="tx1"/>
                </a:solidFill>
              </a:rPr>
              <a:t>правильность складирования и хранения деталей, инструментов, материалов;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36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техническое состояние и исправность оборудования, механизмов контрольно-измерительных приборов, приспособлений и инструментов, соответствие их требованиям правил безопасности и условиям выполняемой работы;</a:t>
            </a:r>
          </a:p>
          <a:p>
            <a:r>
              <a:rPr lang="ru-RU" dirty="0">
                <a:solidFill>
                  <a:schemeClr val="tx1"/>
                </a:solidFill>
              </a:rPr>
              <a:t>герметизацию оборудования, запорной и регулирующей арматуры и коммуникаций, работу устройств  вентиляции и очистки воздуха и их состояние;</a:t>
            </a:r>
          </a:p>
          <a:p>
            <a:r>
              <a:rPr lang="ru-RU" dirty="0">
                <a:solidFill>
                  <a:schemeClr val="tx1"/>
                </a:solidFill>
              </a:rPr>
              <a:t>наличие и исправность заземляющих устройств, устройств защиты от статического электричества;</a:t>
            </a:r>
          </a:p>
          <a:p>
            <a:r>
              <a:rPr lang="ru-RU" dirty="0">
                <a:solidFill>
                  <a:schemeClr val="tx1"/>
                </a:solidFill>
              </a:rPr>
              <a:t>состояние емкостей, баллонов, сосудов и других аппаратов, работающих под давлением;</a:t>
            </a:r>
          </a:p>
          <a:p>
            <a:r>
              <a:rPr lang="ru-RU" dirty="0">
                <a:solidFill>
                  <a:schemeClr val="tx1"/>
                </a:solidFill>
              </a:rPr>
              <a:t>наличие и исправность оградительных, предохранительных и герметизирующих устройств, устройств автоматического контроля и сигнализации, дистанционного управления и других средств защиты;</a:t>
            </a:r>
          </a:p>
          <a:p>
            <a:r>
              <a:rPr lang="ru-RU" dirty="0">
                <a:solidFill>
                  <a:schemeClr val="tx1"/>
                </a:solidFill>
              </a:rPr>
              <a:t>состояние освещенности рабочих мест и исправность систем освещения;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99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80720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обеспеченность рабочих спецодеждой и другими средствами индивидуальной защиты (касками, противогазами, респираторами, защитными очками, масками и щитками, предохранительными поясами и др.), их состояние, правильность пользования ими;</a:t>
            </a:r>
          </a:p>
          <a:p>
            <a:r>
              <a:rPr lang="ru-RU" dirty="0">
                <a:solidFill>
                  <a:schemeClr val="tx1"/>
                </a:solidFill>
              </a:rPr>
              <a:t>санитарное состояние рабочих мест, содержание санитарно-бытовых помещений, обеспеченность рабочих мест умывальниками, моющими и обезвреживающими средствами, принадлежностями для мытья в душевых, наличие и укомплектованность медицинских аптечек;</a:t>
            </a:r>
          </a:p>
          <a:p>
            <a:r>
              <a:rPr lang="ru-RU" dirty="0">
                <a:solidFill>
                  <a:schemeClr val="tx1"/>
                </a:solidFill>
              </a:rPr>
              <a:t>наличие и состояние инструкций, плакатов, предупредительных надписей, знаков безопасности, обозначений и маркировок пусковых устройств, символов управления;</a:t>
            </a:r>
          </a:p>
          <a:p>
            <a:r>
              <a:rPr lang="ru-RU" dirty="0">
                <a:solidFill>
                  <a:schemeClr val="tx1"/>
                </a:solidFill>
              </a:rPr>
              <a:t>правильную и безопасную организацию работ, правильное ведение технологических процессов, соблюдение рабочими безопасных методов и приемов выполнения работ, технологических режимов, инструкций, производственной и трудовой дисциплины;</a:t>
            </a:r>
          </a:p>
          <a:p>
            <a:r>
              <a:rPr lang="ru-RU" dirty="0">
                <a:solidFill>
                  <a:schemeClr val="tx1"/>
                </a:solidFill>
              </a:rPr>
              <a:t>подготовку и проведение работ в условиях повышенной опасности, наличие и правильность оформления документации на эти работы (нарядов, разрешений, проектов, планов и т.д.);</a:t>
            </a:r>
          </a:p>
          <a:p>
            <a:r>
              <a:rPr lang="ru-RU" dirty="0">
                <a:solidFill>
                  <a:schemeClr val="tx1"/>
                </a:solidFill>
              </a:rPr>
              <a:t>выполнение руководителями работ (мастерами, механиками и др.) своих обязанностей по обеспечению безопасных условий труда, предусмотренных положениями и должностными инструкциями.</a:t>
            </a:r>
          </a:p>
        </p:txBody>
      </p:sp>
    </p:spTree>
    <p:extLst>
      <p:ext uri="{BB962C8B-B14F-4D97-AF65-F5344CB8AC3E}">
        <p14:creationId xmlns:p14="http://schemas.microsoft.com/office/powerpoint/2010/main" val="363057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Результаты проверок по первому этапу контроля</a:t>
            </a:r>
            <a:r>
              <a:rPr lang="ru-RU" dirty="0">
                <a:solidFill>
                  <a:schemeClr val="tx1"/>
                </a:solidFill>
              </a:rPr>
              <a:t> - исходный материал для рассмотрения состояния условий труда, пожарной безопасности на проводимых начальником производственного подразделения оперативных совещаниях или рабочих собраниях, который </a:t>
            </a:r>
            <a:r>
              <a:rPr lang="ru-RU" b="1" dirty="0">
                <a:solidFill>
                  <a:schemeClr val="tx1"/>
                </a:solidFill>
              </a:rPr>
              <a:t>служит для оценки уровня состояния условий труда</a:t>
            </a:r>
            <a:r>
              <a:rPr lang="ru-RU" dirty="0">
                <a:solidFill>
                  <a:schemeClr val="tx1"/>
                </a:solidFill>
              </a:rPr>
              <a:t> и пожарной безопасности на объектах производственного подразделения.</a:t>
            </a:r>
          </a:p>
          <a:p>
            <a:r>
              <a:rPr lang="ru-RU" b="1" dirty="0">
                <a:solidFill>
                  <a:schemeClr val="tx1"/>
                </a:solidFill>
              </a:rPr>
              <a:t>Результаты рассмотрения оформляются протоколом совещания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	</a:t>
            </a:r>
            <a:r>
              <a:rPr lang="ru-RU" u="sng" dirty="0">
                <a:solidFill>
                  <a:schemeClr val="tx1"/>
                </a:solidFill>
              </a:rPr>
              <a:t>Результаты проверок оформляются в </a:t>
            </a:r>
            <a:r>
              <a:rPr lang="ru-RU" b="1" u="sng" dirty="0">
                <a:solidFill>
                  <a:schemeClr val="tx1"/>
                </a:solidFill>
              </a:rPr>
              <a:t>журнале проверки состояния условий труда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При этом дается оценка работы по созданию безопасных условий труда непосредственному руководителю объекта.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92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sz="4000" b="1" dirty="0">
                <a:effectLst/>
              </a:rPr>
              <a:t>Второй уровень </a:t>
            </a:r>
            <a:r>
              <a:rPr lang="ru-RU" sz="4000" b="1" dirty="0" smtClean="0">
                <a:effectLst/>
              </a:rPr>
              <a:t>контроля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Второй уровень контроля, за состоянием условий труда и пожарной безопасности, соблюдением требований норм и правил безопасности работниками производственных подразделений осуществляет ПДК по безопасности труда структурного </a:t>
            </a:r>
            <a:r>
              <a:rPr lang="ru-RU" dirty="0" smtClean="0">
                <a:solidFill>
                  <a:schemeClr val="tx1"/>
                </a:solidFill>
              </a:rPr>
              <a:t>по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ПДК по безопасности труда организуется приказом структурного подразделения Общества. Состав комиссии формируется с учетом возлагаемых на нее задач. По согласованию с профсоюзным комитетом в состав комиссии включается его </a:t>
            </a:r>
            <a:r>
              <a:rPr lang="ru-RU" dirty="0" smtClean="0">
                <a:solidFill>
                  <a:schemeClr val="tx1"/>
                </a:solidFill>
              </a:rPr>
              <a:t>представитель подразделения </a:t>
            </a:r>
            <a:r>
              <a:rPr lang="ru-RU" dirty="0">
                <a:solidFill>
                  <a:schemeClr val="tx1"/>
                </a:solidFill>
              </a:rPr>
              <a:t>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103435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>
                <a:effectLst/>
              </a:rPr>
              <a:t>ПДК по безопасности труда структурного подразделения </a:t>
            </a:r>
            <a:r>
              <a:rPr lang="ru-RU" sz="3200" dirty="0" smtClean="0">
                <a:effectLst/>
              </a:rPr>
              <a:t>организации </a:t>
            </a:r>
            <a:r>
              <a:rPr lang="ru-RU" sz="3200" dirty="0">
                <a:effectLst/>
              </a:rPr>
              <a:t>проверяет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выполнение приказов и распоряжений, предписаний контролирующих органов;</a:t>
            </a:r>
          </a:p>
          <a:p>
            <a:r>
              <a:rPr lang="ru-RU" dirty="0">
                <a:solidFill>
                  <a:schemeClr val="tx1"/>
                </a:solidFill>
              </a:rPr>
              <a:t>наличие планов работы по охране труда и  их выполнение;</a:t>
            </a:r>
          </a:p>
          <a:p>
            <a:r>
              <a:rPr lang="ru-RU" dirty="0">
                <a:solidFill>
                  <a:schemeClr val="tx1"/>
                </a:solidFill>
              </a:rPr>
              <a:t>работу начальников производственных подразделений, их заместителей, специалистов по вопросам охраны труда, промышленной и пожарной безопасности в соответствии с их должностными обязанностями;</a:t>
            </a:r>
          </a:p>
          <a:p>
            <a:r>
              <a:rPr lang="ru-RU" dirty="0">
                <a:solidFill>
                  <a:schemeClr val="tx1"/>
                </a:solidFill>
              </a:rPr>
              <a:t>эффективность проведения начальниками производственных подразделений первого уровня оперативного контроля и рассмотрения состояния условий труда, промышленной и пожарной безопасности на собраниях, оперативных совещаниях (регулярность, принятие необходимых мер и т.д.);</a:t>
            </a:r>
          </a:p>
          <a:p>
            <a:r>
              <a:rPr lang="ru-RU" dirty="0">
                <a:solidFill>
                  <a:schemeClr val="tx1"/>
                </a:solidFill>
              </a:rPr>
              <a:t>своевременность и полноту выполнения запланированных мероприятий по улучшению условий труда, повышению уровня пожарной безопасности, а также мероприятий, предусмотренных в актах расследования несчастных случаев и пожаров на производстве;</a:t>
            </a:r>
          </a:p>
        </p:txBody>
      </p:sp>
    </p:spTree>
    <p:extLst>
      <p:ext uri="{BB962C8B-B14F-4D97-AF65-F5344CB8AC3E}">
        <p14:creationId xmlns:p14="http://schemas.microsoft.com/office/powerpoint/2010/main" val="176607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64696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наличие санитарно-технических паспортов объектов и правильность их заполнения;</a:t>
            </a:r>
          </a:p>
          <a:p>
            <a:r>
              <a:rPr lang="ru-RU" dirty="0">
                <a:solidFill>
                  <a:schemeClr val="tx1"/>
                </a:solidFill>
              </a:rPr>
              <a:t>своевременность проведения инструктажа рабочих и специалистов, правильность и качество оформления журналов, протоколов, удостоверений;</a:t>
            </a:r>
          </a:p>
          <a:p>
            <a:r>
              <a:rPr lang="ru-RU" dirty="0">
                <a:solidFill>
                  <a:schemeClr val="tx1"/>
                </a:solidFill>
              </a:rPr>
              <a:t>своевременность ознакомление рабочих и специалистов с приказами, указаниями, информационными письмами;</a:t>
            </a:r>
          </a:p>
          <a:p>
            <a:r>
              <a:rPr lang="ru-RU" dirty="0">
                <a:solidFill>
                  <a:schemeClr val="tx1"/>
                </a:solidFill>
              </a:rPr>
              <a:t>соблюдение порядка допуска к самостоятельной работе вновь принятых рабочих;</a:t>
            </a:r>
          </a:p>
          <a:p>
            <a:r>
              <a:rPr lang="ru-RU" dirty="0">
                <a:solidFill>
                  <a:schemeClr val="tx1"/>
                </a:solidFill>
              </a:rPr>
              <a:t>организацию работы цеховых комиссий по проверке знаний требований охраны труда рабочих;</a:t>
            </a:r>
          </a:p>
          <a:p>
            <a:r>
              <a:rPr lang="ru-RU" dirty="0">
                <a:solidFill>
                  <a:schemeClr val="tx1"/>
                </a:solidFill>
              </a:rPr>
              <a:t>обеспеченность рабочих, рабочих мест и объектов необходимыми инструкциями, памятками, знаками безопасности;</a:t>
            </a:r>
          </a:p>
          <a:p>
            <a:r>
              <a:rPr lang="ru-RU" dirty="0">
                <a:solidFill>
                  <a:schemeClr val="tx1"/>
                </a:solidFill>
              </a:rPr>
              <a:t>наличие и правильность ведения документации по вопросам безопасности труда (журналов, паспортов, протоколов и т.д.);</a:t>
            </a:r>
          </a:p>
          <a:p>
            <a:r>
              <a:rPr lang="ru-RU" dirty="0">
                <a:solidFill>
                  <a:schemeClr val="tx1"/>
                </a:solidFill>
              </a:rPr>
              <a:t>техническое состояние, исправность и правильность эксплуатации оборудования, механизмов, контрольно-измерительных приборов, приспособлений и инструментов, устройств  вентиляции и очистки воздуха, систем отопления и освещения, заземления оборудования и сооружений,  соответствие их требованиям правил безопасности и стандартов и условиям выполняемой работы;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72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своевременность проведения дефектоскопии оборудования, технического освидетельствования сосудов, работающих под давлением, грузоподъемных машин и механизмов;</a:t>
            </a:r>
          </a:p>
          <a:p>
            <a:r>
              <a:rPr lang="ru-RU" dirty="0">
                <a:solidFill>
                  <a:schemeClr val="tx1"/>
                </a:solidFill>
              </a:rPr>
              <a:t>наличие и исправность оградительных, предохранительных и герметизирующих устройств, устройств автоматического контроля, сигнализации и дистанционного управления, средств пожаротушения и других средств защиты;</a:t>
            </a:r>
          </a:p>
          <a:p>
            <a:r>
              <a:rPr lang="ru-RU" dirty="0">
                <a:solidFill>
                  <a:schemeClr val="tx1"/>
                </a:solidFill>
              </a:rPr>
              <a:t>правильную и безопасную организацию работ, правильное ведение технологических процессов, соблюдение рабочими безопасных методов и приемов выполнения  работы, технологических режимов, инструкций;</a:t>
            </a:r>
          </a:p>
          <a:p>
            <a:r>
              <a:rPr lang="ru-RU" dirty="0">
                <a:solidFill>
                  <a:schemeClr val="tx1"/>
                </a:solidFill>
              </a:rPr>
              <a:t>подготовку и проведение работ в условиях повышенной опасности, правильность оформления документации на проведение этих работ (нарядов-допусков, разрешений и т.д.), порядок проведения инструктажей перед допуском рабочих и выполнению таких работ;</a:t>
            </a:r>
          </a:p>
          <a:p>
            <a:r>
              <a:rPr lang="ru-RU" dirty="0">
                <a:solidFill>
                  <a:schemeClr val="tx1"/>
                </a:solidFill>
              </a:rPr>
              <a:t>обеспеченность работающих спецодеждой, </a:t>
            </a:r>
            <a:r>
              <a:rPr lang="ru-RU" dirty="0" err="1">
                <a:solidFill>
                  <a:schemeClr val="tx1"/>
                </a:solidFill>
              </a:rPr>
              <a:t>спецобувью</a:t>
            </a:r>
            <a:r>
              <a:rPr lang="ru-RU" dirty="0">
                <a:solidFill>
                  <a:schemeClr val="tx1"/>
                </a:solidFill>
              </a:rPr>
              <a:t>, средствами индивидуальной защиты, правильность пользования ими, состояние этих средств;</a:t>
            </a:r>
          </a:p>
          <a:p>
            <a:r>
              <a:rPr lang="ru-RU" dirty="0">
                <a:solidFill>
                  <a:schemeClr val="tx1"/>
                </a:solidFill>
              </a:rPr>
              <a:t>обеспеченность цехов и объектов санитарно-бытовыми помещениями и устройствами, их состояние.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67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r>
              <a:rPr lang="x-none" sz="3600" b="1">
                <a:effectLst/>
              </a:rPr>
              <a:t>Третий уровень контроля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766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Третий уровень контроля состояния охраны труда и пожарной безопасности осуществляет </a:t>
            </a:r>
            <a:r>
              <a:rPr lang="ru-RU" b="1" dirty="0">
                <a:solidFill>
                  <a:schemeClr val="tx1"/>
                </a:solidFill>
              </a:rPr>
              <a:t>Управление промышленной безопасности и охраны труда аппарата управления </a:t>
            </a:r>
            <a:r>
              <a:rPr lang="ru-RU" b="1" dirty="0" smtClean="0">
                <a:solidFill>
                  <a:schemeClr val="tx1"/>
                </a:solidFill>
              </a:rPr>
              <a:t>организации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 привлечением в необходимых случаях специалистов производственных отделов аппарата </a:t>
            </a:r>
            <a:r>
              <a:rPr lang="ru-RU" dirty="0" smtClean="0">
                <a:solidFill>
                  <a:schemeClr val="tx1"/>
                </a:solidFill>
              </a:rPr>
              <a:t>управления, </a:t>
            </a:r>
            <a:r>
              <a:rPr lang="ru-RU" dirty="0">
                <a:solidFill>
                  <a:schemeClr val="tx1"/>
                </a:solidFill>
              </a:rPr>
              <a:t>ПДК структурных </a:t>
            </a:r>
            <a:r>
              <a:rPr lang="ru-RU" dirty="0" smtClean="0">
                <a:solidFill>
                  <a:schemeClr val="tx1"/>
                </a:solidFill>
              </a:rPr>
              <a:t>подразделений.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Основная цель проверок</a:t>
            </a:r>
            <a:r>
              <a:rPr lang="ru-RU" dirty="0">
                <a:solidFill>
                  <a:schemeClr val="tx1"/>
                </a:solidFill>
              </a:rPr>
              <a:t> - оценка работы руководства и соответствующих служб, отделов структурного подразделения Общества по созданию и обеспечению здоровых и безопасных условий труда, соблюдению действующего законодательства в области охраны труда, промышленной и пожарной безопасности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 состав ПДК по безопасности труда Общества включаются заместители генерального директора по направлениям  деятельности, главные специалисты, руководители производственных и других  отделов.</a:t>
            </a:r>
          </a:p>
        </p:txBody>
      </p:sp>
    </p:spTree>
    <p:extLst>
      <p:ext uri="{BB962C8B-B14F-4D97-AF65-F5344CB8AC3E}">
        <p14:creationId xmlns:p14="http://schemas.microsoft.com/office/powerpoint/2010/main" val="214119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b="1" dirty="0">
                <a:effectLst/>
              </a:rPr>
              <a:t>Целевые обследования структурных подразделений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Целевые проверки соблюдения требований охраны труда и пожарной безопасности  </a:t>
            </a:r>
            <a:r>
              <a:rPr lang="ru-RU" u="sng" dirty="0">
                <a:solidFill>
                  <a:schemeClr val="tx1"/>
                </a:solidFill>
              </a:rPr>
              <a:t>проводятся с целью обеспечения эффективности контроля за выполнением структурными подразделениями Общества предписанных и намеченных мероприятий, направленных на улучшение условий труда, профилактику производственного травматизма и пожаров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Объемы и периодичность целевых проверок планируются отделом охраны труда и пожарной безопасности управления промышленной безопасности и охраны труда аппарата управления Общества с учетом фактического состояния условий труда, наличия производственного травматизма, пожаров на объектах  структурных подразделений Общества. </a:t>
            </a:r>
          </a:p>
          <a:p>
            <a:pPr marL="0" indent="0">
              <a:buNone/>
            </a:pPr>
            <a:r>
              <a:rPr lang="x-none">
                <a:solidFill>
                  <a:schemeClr val="tx1"/>
                </a:solidFill>
              </a:rPr>
              <a:t>Результаты целевых проверок оформляются </a:t>
            </a:r>
            <a:r>
              <a:rPr lang="x-none" b="1">
                <a:solidFill>
                  <a:schemeClr val="tx1"/>
                </a:solidFill>
              </a:rPr>
              <a:t>предписанием.</a:t>
            </a:r>
            <a:r>
              <a:rPr lang="x-none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62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776</TotalTime>
  <Words>2398</Words>
  <Application>Microsoft Office PowerPoint</Application>
  <PresentationFormat>Экран (4:3)</PresentationFormat>
  <Paragraphs>126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Century Gothic</vt:lpstr>
      <vt:lpstr>Courier New</vt:lpstr>
      <vt:lpstr>Palatino Linotype</vt:lpstr>
      <vt:lpstr>Times New Roman</vt:lpstr>
      <vt:lpstr>Исполнительная</vt:lpstr>
      <vt:lpstr>Обязанности работодателя по обеспечению безопасных условий  и охраны труда</vt:lpstr>
      <vt:lpstr>Презентация PowerPoint</vt:lpstr>
      <vt:lpstr>Работодатель обязан обеспечить: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Организация работы по охране труда</vt:lpstr>
      <vt:lpstr>Презентация PowerPoint</vt:lpstr>
      <vt:lpstr>Основными задачами Отдела являются:</vt:lpstr>
      <vt:lpstr>Организация   работы по охране труда в структурных подразделениях общества.</vt:lpstr>
      <vt:lpstr>Службы охраны труда структурных подразделений организации:</vt:lpstr>
      <vt:lpstr>Обязанности работников службы ОТ</vt:lpstr>
      <vt:lpstr>Права работников  службы охраны труда:</vt:lpstr>
      <vt:lpstr>ВИДЫ  КОНТРОЛЯ</vt:lpstr>
      <vt:lpstr>Уровни контроля</vt:lpstr>
      <vt:lpstr>Первый уровень контроля</vt:lpstr>
      <vt:lpstr>Презентация PowerPoint</vt:lpstr>
      <vt:lpstr>Презентация PowerPoint</vt:lpstr>
      <vt:lpstr>Презентация PowerPoint</vt:lpstr>
      <vt:lpstr>Второй уровень контроля</vt:lpstr>
      <vt:lpstr>ПДК по безопасности труда структурного подразделения организации проверяет</vt:lpstr>
      <vt:lpstr>Презентация PowerPoint</vt:lpstr>
      <vt:lpstr>Презентация PowerPoint</vt:lpstr>
      <vt:lpstr>Третий уровень контроля</vt:lpstr>
      <vt:lpstr>Целевые обследования структурных подразделений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Обязанности работодателя по обеспечению безопасных условий  и охраны труда</dc:title>
  <dc:creator>Фомины</dc:creator>
  <cp:lastModifiedBy>User</cp:lastModifiedBy>
  <cp:revision>10</cp:revision>
  <dcterms:created xsi:type="dcterms:W3CDTF">2016-04-08T17:43:51Z</dcterms:created>
  <dcterms:modified xsi:type="dcterms:W3CDTF">2022-11-14T07:39:16Z</dcterms:modified>
</cp:coreProperties>
</file>