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82" r:id="rId5"/>
    <p:sldId id="259" r:id="rId6"/>
    <p:sldId id="283" r:id="rId7"/>
    <p:sldId id="284" r:id="rId8"/>
    <p:sldId id="286" r:id="rId9"/>
    <p:sldId id="288" r:id="rId10"/>
    <p:sldId id="287" r:id="rId11"/>
    <p:sldId id="262" r:id="rId12"/>
    <p:sldId id="289" r:id="rId13"/>
    <p:sldId id="263" r:id="rId14"/>
    <p:sldId id="265" r:id="rId15"/>
    <p:sldId id="270" r:id="rId16"/>
    <p:sldId id="275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00CC"/>
    <a:srgbClr val="0066FF"/>
    <a:srgbClr val="CC0000"/>
    <a:srgbClr val="D60093"/>
    <a:srgbClr val="CC9900"/>
    <a:srgbClr val="FFFFFF"/>
    <a:srgbClr val="692AA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0" autoAdjust="0"/>
    <p:restoredTop sz="94660"/>
  </p:normalViewPr>
  <p:slideViewPr>
    <p:cSldViewPr>
      <p:cViewPr varScale="1">
        <p:scale>
          <a:sx n="39" d="100"/>
          <a:sy n="39" d="100"/>
        </p:scale>
        <p:origin x="-7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97BEDF-10A4-483A-A1B8-195B9FBACD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5308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Freeform 17"/>
          <p:cNvSpPr>
            <a:spLocks/>
          </p:cNvSpPr>
          <p:nvPr/>
        </p:nvSpPr>
        <p:spPr bwMode="gray">
          <a:xfrm>
            <a:off x="-9525" y="1447800"/>
            <a:ext cx="9164638" cy="3832225"/>
          </a:xfrm>
          <a:custGeom>
            <a:avLst/>
            <a:gdLst>
              <a:gd name="T0" fmla="*/ 12 w 5773"/>
              <a:gd name="T1" fmla="*/ 124 h 2414"/>
              <a:gd name="T2" fmla="*/ 1381 w 5773"/>
              <a:gd name="T3" fmla="*/ 12 h 2414"/>
              <a:gd name="T4" fmla="*/ 4064 w 5773"/>
              <a:gd name="T5" fmla="*/ 581 h 2414"/>
              <a:gd name="T6" fmla="*/ 5773 w 5773"/>
              <a:gd name="T7" fmla="*/ 118 h 2414"/>
              <a:gd name="T8" fmla="*/ 5766 w 5773"/>
              <a:gd name="T9" fmla="*/ 2151 h 2414"/>
              <a:gd name="T10" fmla="*/ 3966 w 5773"/>
              <a:gd name="T11" fmla="*/ 2263 h 2414"/>
              <a:gd name="T12" fmla="*/ 1963 w 5773"/>
              <a:gd name="T13" fmla="*/ 1897 h 2414"/>
              <a:gd name="T14" fmla="*/ 6 w 5773"/>
              <a:gd name="T15" fmla="*/ 2407 h 2414"/>
              <a:gd name="T16" fmla="*/ 12 w 5773"/>
              <a:gd name="T17" fmla="*/ 124 h 2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73" h="2414">
                <a:moveTo>
                  <a:pt x="12" y="124"/>
                </a:moveTo>
                <a:cubicBezTo>
                  <a:pt x="150" y="76"/>
                  <a:pt x="581" y="0"/>
                  <a:pt x="1381" y="12"/>
                </a:cubicBezTo>
                <a:cubicBezTo>
                  <a:pt x="2181" y="23"/>
                  <a:pt x="3370" y="437"/>
                  <a:pt x="4064" y="581"/>
                </a:cubicBezTo>
                <a:cubicBezTo>
                  <a:pt x="4758" y="725"/>
                  <a:pt x="5635" y="219"/>
                  <a:pt x="5773" y="118"/>
                </a:cubicBezTo>
                <a:lnTo>
                  <a:pt x="5766" y="2151"/>
                </a:lnTo>
                <a:cubicBezTo>
                  <a:pt x="4994" y="2407"/>
                  <a:pt x="4326" y="2311"/>
                  <a:pt x="3966" y="2263"/>
                </a:cubicBezTo>
                <a:cubicBezTo>
                  <a:pt x="3606" y="2215"/>
                  <a:pt x="2715" y="1873"/>
                  <a:pt x="1963" y="1897"/>
                </a:cubicBezTo>
                <a:cubicBezTo>
                  <a:pt x="1305" y="1893"/>
                  <a:pt x="0" y="2402"/>
                  <a:pt x="6" y="2407"/>
                </a:cubicBezTo>
                <a:cubicBezTo>
                  <a:pt x="12" y="2414"/>
                  <a:pt x="12" y="568"/>
                  <a:pt x="12" y="124"/>
                </a:cubicBezTo>
                <a:close/>
              </a:path>
            </a:pathLst>
          </a:custGeom>
          <a:solidFill>
            <a:schemeClr val="accent1">
              <a:alpha val="41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0" name="Freeform 18"/>
          <p:cNvSpPr>
            <a:spLocks/>
          </p:cNvSpPr>
          <p:nvPr/>
        </p:nvSpPr>
        <p:spPr bwMode="gray">
          <a:xfrm>
            <a:off x="-9525" y="1730375"/>
            <a:ext cx="9150350" cy="3265488"/>
          </a:xfrm>
          <a:custGeom>
            <a:avLst/>
            <a:gdLst>
              <a:gd name="T0" fmla="*/ 6 w 5764"/>
              <a:gd name="T1" fmla="*/ 272 h 2057"/>
              <a:gd name="T2" fmla="*/ 1453 w 5764"/>
              <a:gd name="T3" fmla="*/ 10 h 2057"/>
              <a:gd name="T4" fmla="*/ 4182 w 5764"/>
              <a:gd name="T5" fmla="*/ 482 h 2057"/>
              <a:gd name="T6" fmla="*/ 5764 w 5764"/>
              <a:gd name="T7" fmla="*/ 154 h 2057"/>
              <a:gd name="T8" fmla="*/ 5764 w 5764"/>
              <a:gd name="T9" fmla="*/ 1806 h 2057"/>
              <a:gd name="T10" fmla="*/ 4005 w 5764"/>
              <a:gd name="T11" fmla="*/ 1994 h 2057"/>
              <a:gd name="T12" fmla="*/ 1891 w 5764"/>
              <a:gd name="T13" fmla="*/ 1522 h 2057"/>
              <a:gd name="T14" fmla="*/ 6 w 5764"/>
              <a:gd name="T15" fmla="*/ 1967 h 2057"/>
              <a:gd name="T16" fmla="*/ 6 w 5764"/>
              <a:gd name="T17" fmla="*/ 272 h 2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4" h="2057">
                <a:moveTo>
                  <a:pt x="6" y="272"/>
                </a:moveTo>
                <a:cubicBezTo>
                  <a:pt x="144" y="233"/>
                  <a:pt x="656" y="0"/>
                  <a:pt x="1453" y="10"/>
                </a:cubicBezTo>
                <a:cubicBezTo>
                  <a:pt x="2250" y="20"/>
                  <a:pt x="3475" y="403"/>
                  <a:pt x="4182" y="482"/>
                </a:cubicBezTo>
                <a:cubicBezTo>
                  <a:pt x="4890" y="561"/>
                  <a:pt x="5626" y="237"/>
                  <a:pt x="5764" y="154"/>
                </a:cubicBezTo>
                <a:lnTo>
                  <a:pt x="5764" y="1806"/>
                </a:lnTo>
                <a:cubicBezTo>
                  <a:pt x="4919" y="2052"/>
                  <a:pt x="4485" y="2057"/>
                  <a:pt x="4005" y="1994"/>
                </a:cubicBezTo>
                <a:cubicBezTo>
                  <a:pt x="3526" y="1929"/>
                  <a:pt x="2640" y="1502"/>
                  <a:pt x="1891" y="1522"/>
                </a:cubicBezTo>
                <a:cubicBezTo>
                  <a:pt x="1234" y="1519"/>
                  <a:pt x="0" y="1962"/>
                  <a:pt x="6" y="1967"/>
                </a:cubicBezTo>
                <a:cubicBezTo>
                  <a:pt x="12" y="1972"/>
                  <a:pt x="6" y="641"/>
                  <a:pt x="6" y="2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091" name="Group 19"/>
          <p:cNvGrpSpPr>
            <a:grpSpLocks/>
          </p:cNvGrpSpPr>
          <p:nvPr/>
        </p:nvGrpSpPr>
        <p:grpSpPr bwMode="auto">
          <a:xfrm>
            <a:off x="7086600" y="1947863"/>
            <a:ext cx="533400" cy="533400"/>
            <a:chOff x="4752" y="1200"/>
            <a:chExt cx="288" cy="288"/>
          </a:xfrm>
        </p:grpSpPr>
        <p:sp>
          <p:nvSpPr>
            <p:cNvPr id="3092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3" name="Oval 21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094" name="Group 22"/>
          <p:cNvGrpSpPr>
            <a:grpSpLocks/>
          </p:cNvGrpSpPr>
          <p:nvPr/>
        </p:nvGrpSpPr>
        <p:grpSpPr bwMode="auto">
          <a:xfrm>
            <a:off x="7620000" y="1371600"/>
            <a:ext cx="914400" cy="914400"/>
            <a:chOff x="4992" y="816"/>
            <a:chExt cx="576" cy="576"/>
          </a:xfrm>
        </p:grpSpPr>
        <p:sp>
          <p:nvSpPr>
            <p:cNvPr id="3095" name="Oval 23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3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6" name="Oval 24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097" name="Group 25"/>
          <p:cNvGrpSpPr>
            <a:grpSpLocks/>
          </p:cNvGrpSpPr>
          <p:nvPr/>
        </p:nvGrpSpPr>
        <p:grpSpPr bwMode="auto">
          <a:xfrm>
            <a:off x="304800" y="3429000"/>
            <a:ext cx="1295400" cy="1371600"/>
            <a:chOff x="4992" y="816"/>
            <a:chExt cx="576" cy="576"/>
          </a:xfrm>
        </p:grpSpPr>
        <p:sp>
          <p:nvSpPr>
            <p:cNvPr id="3098" name="Oval 26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3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99" name="Oval 27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957A9A9F-D920-4184-A621-8A1F7EE4F471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228600" y="304800"/>
            <a:ext cx="1079500" cy="633413"/>
            <a:chOff x="2680" y="3678"/>
            <a:chExt cx="680" cy="399"/>
          </a:xfrm>
        </p:grpSpPr>
        <p:sp>
          <p:nvSpPr>
            <p:cNvPr id="3086" name="Text Box 14"/>
            <p:cNvSpPr txBox="1">
              <a:spLocks noChangeArrowheads="1"/>
            </p:cNvSpPr>
            <p:nvPr/>
          </p:nvSpPr>
          <p:spPr bwMode="gray">
            <a:xfrm>
              <a:off x="2680" y="3789"/>
              <a:ext cx="6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chemeClr val="tx2"/>
                  </a:solidFill>
                </a:rPr>
                <a:t>LOGO</a:t>
              </a:r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590800"/>
            <a:ext cx="7086600" cy="1012825"/>
          </a:xfrm>
          <a:effectLst>
            <a:outerShdw dist="53882" dir="2700000" algn="ctr" rotWithShape="0">
              <a:schemeClr val="tx1"/>
            </a:outerShdw>
          </a:effectLst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295400" y="3581400"/>
            <a:ext cx="6705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pPr lvl="0"/>
            <a:r>
              <a:rPr lang="en-US" noProof="0" smtClean="0"/>
              <a:t>Образец подзаголовка</a:t>
            </a:r>
          </a:p>
        </p:txBody>
      </p:sp>
    </p:spTree>
  </p:cSld>
  <p:clrMapOvr>
    <a:masterClrMapping/>
  </p:clrMapOvr>
  <p:transition spd="slow" advClick="0" advTm="0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42FC3-F570-471D-90FE-C70787BBC4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538479"/>
      </p:ext>
    </p:extLst>
  </p:cSld>
  <p:clrMapOvr>
    <a:masterClrMapping/>
  </p:clrMapOvr>
  <p:transition spd="slow" advClick="0" advTm="0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608506-CE0C-4C9B-876D-FD70999E0E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9017350"/>
      </p:ext>
    </p:extLst>
  </p:cSld>
  <p:clrMapOvr>
    <a:masterClrMapping/>
  </p:clrMapOvr>
  <p:transition spd="slow" advClick="0" advTm="0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984D1-8A45-4A1A-9F55-89B9D34C38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758017"/>
      </p:ext>
    </p:extLst>
  </p:cSld>
  <p:clrMapOvr>
    <a:masterClrMapping/>
  </p:clrMapOvr>
  <p:transition spd="slow" advClick="0" advTm="0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FB44B-9A89-42C7-B251-A49E1D4408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5627843"/>
      </p:ext>
    </p:extLst>
  </p:cSld>
  <p:clrMapOvr>
    <a:masterClrMapping/>
  </p:clrMapOvr>
  <p:transition spd="slow" advClick="0" advTm="0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8C4EF5-7507-477F-9D02-C2149966E8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0568462"/>
      </p:ext>
    </p:extLst>
  </p:cSld>
  <p:clrMapOvr>
    <a:masterClrMapping/>
  </p:clrMapOvr>
  <p:transition spd="slow" advClick="0" advTm="0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7EE14-1408-42D1-BA3F-C4243B9553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7641929"/>
      </p:ext>
    </p:extLst>
  </p:cSld>
  <p:clrMapOvr>
    <a:masterClrMapping/>
  </p:clrMapOvr>
  <p:transition spd="slow" advClick="0" advTm="0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AEA0E-FC7B-43B3-ABC1-39503DD813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9029931"/>
      </p:ext>
    </p:extLst>
  </p:cSld>
  <p:clrMapOvr>
    <a:masterClrMapping/>
  </p:clrMapOvr>
  <p:transition spd="slow" advClick="0" advTm="0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403F3-5FF7-457F-AF4C-9B01D7581D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938944"/>
      </p:ext>
    </p:extLst>
  </p:cSld>
  <p:clrMapOvr>
    <a:masterClrMapping/>
  </p:clrMapOvr>
  <p:transition spd="slow" advClick="0" advTm="0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800FE0-BD85-425F-BCEE-CD6597ED7B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177588"/>
      </p:ext>
    </p:extLst>
  </p:cSld>
  <p:clrMapOvr>
    <a:masterClrMapping/>
  </p:clrMapOvr>
  <p:transition spd="slow" advClick="0" advTm="0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D241C2-A7BA-4639-BE34-8F91288188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9738426"/>
      </p:ext>
    </p:extLst>
  </p:cSld>
  <p:clrMapOvr>
    <a:masterClrMapping/>
  </p:clrMapOvr>
  <p:transition spd="slow" advClick="0" advTm="0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1" name="Object 27"/>
          <p:cNvGraphicFramePr>
            <a:graphicFrameLocks noChangeAspect="1"/>
          </p:cNvGraphicFramePr>
          <p:nvPr/>
        </p:nvGraphicFramePr>
        <p:xfrm>
          <a:off x="0" y="0"/>
          <a:ext cx="9144000" cy="1200150"/>
        </p:xfrm>
        <a:graphic>
          <a:graphicData uri="http://schemas.openxmlformats.org/presentationml/2006/ole">
            <p:oleObj spid="_x0000_s1052" name="Image" r:id="rId14" imgW="9561905" imgH="1600000" progId="">
              <p:embed/>
            </p:oleObj>
          </a:graphicData>
        </a:graphic>
      </p:graphicFrame>
      <p:sp>
        <p:nvSpPr>
          <p:cNvPr id="1040" name="Freeform 16"/>
          <p:cNvSpPr>
            <a:spLocks/>
          </p:cNvSpPr>
          <p:nvPr/>
        </p:nvSpPr>
        <p:spPr bwMode="gray">
          <a:xfrm>
            <a:off x="-11113" y="280988"/>
            <a:ext cx="9155113" cy="1620837"/>
          </a:xfrm>
          <a:custGeom>
            <a:avLst/>
            <a:gdLst>
              <a:gd name="T0" fmla="*/ 6 w 5767"/>
              <a:gd name="T1" fmla="*/ 109 h 1021"/>
              <a:gd name="T2" fmla="*/ 1427 w 5767"/>
              <a:gd name="T3" fmla="*/ 46 h 1021"/>
              <a:gd name="T4" fmla="*/ 4032 w 5767"/>
              <a:gd name="T5" fmla="*/ 255 h 1021"/>
              <a:gd name="T6" fmla="*/ 5767 w 5767"/>
              <a:gd name="T7" fmla="*/ 0 h 1021"/>
              <a:gd name="T8" fmla="*/ 5767 w 5767"/>
              <a:gd name="T9" fmla="*/ 776 h 1021"/>
              <a:gd name="T10" fmla="*/ 4065 w 5767"/>
              <a:gd name="T11" fmla="*/ 831 h 1021"/>
              <a:gd name="T12" fmla="*/ 1984 w 5767"/>
              <a:gd name="T13" fmla="*/ 674 h 1021"/>
              <a:gd name="T14" fmla="*/ 14 w 5767"/>
              <a:gd name="T15" fmla="*/ 995 h 1021"/>
              <a:gd name="T16" fmla="*/ 6 w 5767"/>
              <a:gd name="T17" fmla="*/ 109 h 10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7" h="1021">
                <a:moveTo>
                  <a:pt x="6" y="109"/>
                </a:moveTo>
                <a:cubicBezTo>
                  <a:pt x="144" y="93"/>
                  <a:pt x="626" y="42"/>
                  <a:pt x="1427" y="46"/>
                </a:cubicBezTo>
                <a:cubicBezTo>
                  <a:pt x="2228" y="50"/>
                  <a:pt x="3321" y="224"/>
                  <a:pt x="4032" y="255"/>
                </a:cubicBezTo>
                <a:cubicBezTo>
                  <a:pt x="4742" y="286"/>
                  <a:pt x="5649" y="91"/>
                  <a:pt x="5767" y="0"/>
                </a:cubicBezTo>
                <a:lnTo>
                  <a:pt x="5767" y="776"/>
                </a:lnTo>
                <a:cubicBezTo>
                  <a:pt x="4948" y="879"/>
                  <a:pt x="4543" y="844"/>
                  <a:pt x="4065" y="831"/>
                </a:cubicBezTo>
                <a:cubicBezTo>
                  <a:pt x="3587" y="818"/>
                  <a:pt x="2973" y="694"/>
                  <a:pt x="1984" y="674"/>
                </a:cubicBezTo>
                <a:cubicBezTo>
                  <a:pt x="995" y="654"/>
                  <a:pt x="28" y="969"/>
                  <a:pt x="14" y="995"/>
                </a:cubicBezTo>
                <a:cubicBezTo>
                  <a:pt x="0" y="1021"/>
                  <a:pt x="6" y="255"/>
                  <a:pt x="6" y="109"/>
                </a:cubicBezTo>
                <a:close/>
              </a:path>
            </a:pathLst>
          </a:custGeom>
          <a:solidFill>
            <a:schemeClr val="accent1">
              <a:alpha val="41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41" name="Freeform 17"/>
          <p:cNvSpPr>
            <a:spLocks/>
          </p:cNvSpPr>
          <p:nvPr/>
        </p:nvSpPr>
        <p:spPr bwMode="gray">
          <a:xfrm>
            <a:off x="-20638" y="533400"/>
            <a:ext cx="9161463" cy="1006475"/>
          </a:xfrm>
          <a:custGeom>
            <a:avLst/>
            <a:gdLst>
              <a:gd name="T0" fmla="*/ 20 w 5771"/>
              <a:gd name="T1" fmla="*/ 109 h 634"/>
              <a:gd name="T2" fmla="*/ 1442 w 5771"/>
              <a:gd name="T3" fmla="*/ 3 h 634"/>
              <a:gd name="T4" fmla="*/ 4150 w 5771"/>
              <a:gd name="T5" fmla="*/ 148 h 634"/>
              <a:gd name="T6" fmla="*/ 5771 w 5771"/>
              <a:gd name="T7" fmla="*/ 37 h 634"/>
              <a:gd name="T8" fmla="*/ 5771 w 5771"/>
              <a:gd name="T9" fmla="*/ 557 h 634"/>
              <a:gd name="T10" fmla="*/ 3942 w 5771"/>
              <a:gd name="T11" fmla="*/ 592 h 634"/>
              <a:gd name="T12" fmla="*/ 1839 w 5771"/>
              <a:gd name="T13" fmla="*/ 456 h 634"/>
              <a:gd name="T14" fmla="*/ 6 w 5771"/>
              <a:gd name="T15" fmla="*/ 620 h 634"/>
              <a:gd name="T16" fmla="*/ 20 w 5771"/>
              <a:gd name="T17" fmla="*/ 10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71" h="634">
                <a:moveTo>
                  <a:pt x="20" y="109"/>
                </a:moveTo>
                <a:cubicBezTo>
                  <a:pt x="26" y="109"/>
                  <a:pt x="645" y="0"/>
                  <a:pt x="1442" y="3"/>
                </a:cubicBezTo>
                <a:cubicBezTo>
                  <a:pt x="2239" y="6"/>
                  <a:pt x="3443" y="123"/>
                  <a:pt x="4150" y="148"/>
                </a:cubicBezTo>
                <a:cubicBezTo>
                  <a:pt x="4858" y="173"/>
                  <a:pt x="5633" y="63"/>
                  <a:pt x="5771" y="37"/>
                </a:cubicBezTo>
                <a:lnTo>
                  <a:pt x="5771" y="557"/>
                </a:lnTo>
                <a:cubicBezTo>
                  <a:pt x="4926" y="634"/>
                  <a:pt x="4422" y="612"/>
                  <a:pt x="3942" y="592"/>
                </a:cubicBezTo>
                <a:cubicBezTo>
                  <a:pt x="3463" y="572"/>
                  <a:pt x="2588" y="450"/>
                  <a:pt x="1839" y="456"/>
                </a:cubicBezTo>
                <a:cubicBezTo>
                  <a:pt x="1182" y="455"/>
                  <a:pt x="0" y="618"/>
                  <a:pt x="6" y="620"/>
                </a:cubicBezTo>
                <a:cubicBezTo>
                  <a:pt x="12" y="621"/>
                  <a:pt x="14" y="109"/>
                  <a:pt x="20" y="1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7740650" y="347663"/>
            <a:ext cx="387350" cy="366712"/>
            <a:chOff x="4752" y="1200"/>
            <a:chExt cx="288" cy="288"/>
          </a:xfrm>
        </p:grpSpPr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4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45" name="Group 21"/>
          <p:cNvGrpSpPr>
            <a:grpSpLocks/>
          </p:cNvGrpSpPr>
          <p:nvPr/>
        </p:nvGrpSpPr>
        <p:grpSpPr bwMode="auto">
          <a:xfrm>
            <a:off x="8153400" y="53975"/>
            <a:ext cx="609600" cy="592138"/>
            <a:chOff x="4992" y="816"/>
            <a:chExt cx="576" cy="576"/>
          </a:xfrm>
        </p:grpSpPr>
        <p:sp>
          <p:nvSpPr>
            <p:cNvPr id="1046" name="Oval 22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3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Oval 23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48" name="Group 24"/>
          <p:cNvGrpSpPr>
            <a:grpSpLocks/>
          </p:cNvGrpSpPr>
          <p:nvPr/>
        </p:nvGrpSpPr>
        <p:grpSpPr bwMode="auto">
          <a:xfrm>
            <a:off x="171450" y="819150"/>
            <a:ext cx="720725" cy="762000"/>
            <a:chOff x="4992" y="816"/>
            <a:chExt cx="576" cy="576"/>
          </a:xfrm>
        </p:grpSpPr>
        <p:sp>
          <p:nvSpPr>
            <p:cNvPr id="1049" name="Oval 25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3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0" name="Oval 26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BB4F373-7437-49AA-8C9B-A5736615D1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914400" y="685800"/>
            <a:ext cx="73914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88913"/>
            <a:ext cx="9144000" cy="381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Краевое государственное образовательное учреждение среднего профессионального образования </a:t>
            </a:r>
            <a:endParaRPr 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«Комсомольский-на-Амуре колледж информационных технологий и сервиса»</a:t>
            </a:r>
            <a:endParaRPr lang="ru-RU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-252413" y="4365625"/>
            <a:ext cx="9144001" cy="1012825"/>
          </a:xfrm>
        </p:spPr>
        <p:txBody>
          <a:bodyPr/>
          <a:lstStyle/>
          <a:p>
            <a:r>
              <a:rPr lang="ru-RU" b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4449763" y="324802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ru-RU"/>
          </a:p>
        </p:txBody>
      </p:sp>
      <p:sp>
        <p:nvSpPr>
          <p:cNvPr id="2081" name="Rectangle 33"/>
          <p:cNvSpPr>
            <a:spLocks noChangeArrowheads="1"/>
          </p:cNvSpPr>
          <p:nvPr/>
        </p:nvSpPr>
        <p:spPr bwMode="auto">
          <a:xfrm>
            <a:off x="5292725" y="5118100"/>
            <a:ext cx="385127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tabLst>
                <a:tab pos="2114550" algn="l"/>
              </a:tabLst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Подготовила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tabLst>
                <a:tab pos="2114550" algn="l"/>
              </a:tabLst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Филонова Марина Романовна</a:t>
            </a:r>
          </a:p>
          <a:p>
            <a:pPr>
              <a:tabLst>
                <a:tab pos="2114550" algn="l"/>
              </a:tabLst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Студентка 1231 группы</a:t>
            </a:r>
          </a:p>
          <a:p>
            <a:pPr>
              <a:tabLst>
                <a:tab pos="2114550" algn="l"/>
              </a:tabLst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Руководитель проекта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tabLst>
                <a:tab pos="2114550" algn="l"/>
              </a:tabLst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Киевцева Светлана Витальевна</a:t>
            </a:r>
          </a:p>
          <a:p>
            <a:pPr algn="ctr">
              <a:tabLst>
                <a:tab pos="2114550" algn="l"/>
              </a:tabLst>
            </a:pPr>
            <a:endParaRPr lang="ru-RU"/>
          </a:p>
        </p:txBody>
      </p:sp>
      <p:sp>
        <p:nvSpPr>
          <p:cNvPr id="2091" name="WordArt 43"/>
          <p:cNvSpPr>
            <a:spLocks noChangeArrowheads="1" noChangeShapeType="1" noTextEdit="1"/>
          </p:cNvSpPr>
          <p:nvPr/>
        </p:nvSpPr>
        <p:spPr bwMode="auto">
          <a:xfrm>
            <a:off x="1979613" y="2781300"/>
            <a:ext cx="5934075" cy="12382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Моя профессия - моё будущее</a:t>
            </a:r>
          </a:p>
        </p:txBody>
      </p:sp>
    </p:spTree>
  </p:cSld>
  <p:clrMapOvr>
    <a:masterClrMapping/>
  </p:clrMapOvr>
  <p:transition spd="slow" advClick="0" advTm="20000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981075"/>
            <a:ext cx="7391400" cy="563563"/>
          </a:xfrm>
        </p:spPr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ВВЕДЕНИЕ</a:t>
            </a:r>
            <a:br>
              <a:rPr lang="ru-RU" sz="2400">
                <a:solidFill>
                  <a:schemeClr val="tx1"/>
                </a:solidFill>
              </a:rPr>
            </a:b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987" name="Text Box 27"/>
          <p:cNvSpPr txBox="1">
            <a:spLocks noChangeArrowheads="1"/>
          </p:cNvSpPr>
          <p:nvPr/>
        </p:nvSpPr>
        <p:spPr bwMode="gray">
          <a:xfrm>
            <a:off x="2051050" y="393382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0990" name="Text Box 30"/>
          <p:cNvSpPr txBox="1">
            <a:spLocks noChangeArrowheads="1"/>
          </p:cNvSpPr>
          <p:nvPr/>
        </p:nvSpPr>
        <p:spPr bwMode="gray">
          <a:xfrm>
            <a:off x="2025650" y="484346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323850" y="1844675"/>
            <a:ext cx="8208963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    На протяжении всей жизни человек непрерывно связан с товарами. Как только начался  обмен одних товаров на другие, появилась необходимость в познании и оценке свойств товаров. Чтобы этот обмен был эквивалентным, сравнивались полезные свойства обмениваемых товаров, затраты на их получения. В связи с этим за многие сотни лет начинает формироваться самостоятельная наука- товароведение.</a:t>
            </a:r>
          </a:p>
          <a:p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   Знание товароведения и его теоретических основ актуальны сегодня не только для производителей, работников торговли и других категорий работников, связанных с предпринимательской деятельностью , но  и для потребителей.</a:t>
            </a:r>
            <a:r>
              <a:rPr lang="ru-RU" sz="2000">
                <a:solidFill>
                  <a:srgbClr val="692AA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000">
              <a:solidFill>
                <a:srgbClr val="692AA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0994" name="Picture 34" descr="0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675" y="5276850"/>
            <a:ext cx="1584325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3600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692150"/>
            <a:ext cx="7391400" cy="563563"/>
          </a:xfrm>
        </p:spPr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Немного из истории товароведения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00213"/>
            <a:ext cx="8964612" cy="3573462"/>
          </a:xfrm>
        </p:spPr>
        <p:txBody>
          <a:bodyPr/>
          <a:lstStyle/>
          <a:p>
            <a:pPr marL="0" indent="0">
              <a:spcBef>
                <a:spcPct val="0"/>
              </a:spcBef>
              <a:buClrTx/>
              <a:buFontTx/>
              <a:buNone/>
            </a:pPr>
            <a:r>
              <a:rPr lang="ru-RU" sz="2000"/>
              <a:t>    </a:t>
            </a: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Возникновение товара еще в древние времена определило необходимость его изучения и описания. Развитие промышленного производства повлекло за собой развитие товароведения, которое можно разделить на этапы: товароведно-описательный, товароведно-технологический, товароведно-формирующий, товароведно-коммерческий.</a:t>
            </a:r>
          </a:p>
          <a:p>
            <a:pPr marL="0" indent="0">
              <a:spcBef>
                <a:spcPct val="0"/>
              </a:spcBef>
              <a:buClrTx/>
              <a:buFontTx/>
              <a:buNone/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     Товароведение возникло в 16 в. в связи с развитием внешнеторговых связей.</a:t>
            </a:r>
          </a:p>
          <a:p>
            <a:pPr marL="0" indent="0">
              <a:spcBef>
                <a:spcPct val="0"/>
              </a:spcBef>
              <a:buClrTx/>
              <a:buFontTx/>
              <a:buNone/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     Как самостоятельная учебная дисциплина товароведение начало вводиться в коммерческих средних и высших учебных заведениях в конце. 18 в. </a:t>
            </a:r>
          </a:p>
          <a:p>
            <a:pPr marL="0" indent="0">
              <a:spcBef>
                <a:spcPct val="0"/>
              </a:spcBef>
              <a:buClrTx/>
              <a:buFontTx/>
              <a:buNone/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Основоположниками научного Товароведение в России были М. Я. Киттары (1825—80), П. П. Петров (1850—1928), Я. Я. Никитинский (1854—1924). </a:t>
            </a:r>
          </a:p>
          <a:p>
            <a:pPr marL="0" indent="0">
              <a:spcBef>
                <a:spcPct val="0"/>
              </a:spcBef>
              <a:buClrTx/>
              <a:buFontTx/>
              <a:buNone/>
            </a:pPr>
            <a:r>
              <a:rPr lang="ru-RU" sz="2000"/>
              <a:t>    </a:t>
            </a:r>
          </a:p>
          <a:p>
            <a:pPr marL="0" indent="0">
              <a:spcBef>
                <a:spcPct val="0"/>
              </a:spcBef>
              <a:buClrTx/>
              <a:buFontTx/>
              <a:buNone/>
            </a:pPr>
            <a:endParaRPr lang="en-US" sz="2000"/>
          </a:p>
        </p:txBody>
      </p:sp>
      <p:sp>
        <p:nvSpPr>
          <p:cNvPr id="41996" name="AutoShape 12"/>
          <p:cNvSpPr>
            <a:spLocks noChangeArrowheads="1"/>
          </p:cNvSpPr>
          <p:nvPr/>
        </p:nvSpPr>
        <p:spPr bwMode="auto">
          <a:xfrm>
            <a:off x="8027988" y="6021388"/>
            <a:ext cx="936625" cy="647700"/>
          </a:xfrm>
          <a:prstGeom prst="rightArrow">
            <a:avLst>
              <a:gd name="adj1" fmla="val 50000"/>
              <a:gd name="adj2" fmla="val 36152"/>
            </a:avLst>
          </a:prstGeom>
          <a:solidFill>
            <a:srgbClr val="3366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8" name="AutoShape 14"/>
          <p:cNvSpPr>
            <a:spLocks noChangeArrowheads="1"/>
          </p:cNvSpPr>
          <p:nvPr/>
        </p:nvSpPr>
        <p:spPr bwMode="auto">
          <a:xfrm>
            <a:off x="8027988" y="6021388"/>
            <a:ext cx="936625" cy="647700"/>
          </a:xfrm>
          <a:prstGeom prst="rightArrow">
            <a:avLst>
              <a:gd name="adj1" fmla="val 50000"/>
              <a:gd name="adj2" fmla="val 36152"/>
            </a:avLst>
          </a:prstGeom>
          <a:solidFill>
            <a:srgbClr val="3366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 advClick="0" advTm="40000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Основоположники научного </a:t>
            </a:r>
            <a:br>
              <a:rPr lang="ru-RU" sz="2400">
                <a:solidFill>
                  <a:schemeClr val="tx1"/>
                </a:solidFill>
              </a:rPr>
            </a:br>
            <a:r>
              <a:rPr lang="ru-RU" sz="2400">
                <a:solidFill>
                  <a:schemeClr val="tx1"/>
                </a:solidFill>
              </a:rPr>
              <a:t>товароведения в России</a:t>
            </a:r>
            <a:r>
              <a:rPr lang="ru-RU"/>
              <a:t> </a:t>
            </a:r>
            <a:endParaRPr lang="en-US"/>
          </a:p>
        </p:txBody>
      </p:sp>
      <p:sp>
        <p:nvSpPr>
          <p:cNvPr id="68612" name="AutoShape 4"/>
          <p:cNvSpPr>
            <a:spLocks noChangeArrowheads="1"/>
          </p:cNvSpPr>
          <p:nvPr/>
        </p:nvSpPr>
        <p:spPr bwMode="blackWhite">
          <a:xfrm>
            <a:off x="179388" y="1916113"/>
            <a:ext cx="4897437" cy="1368425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П. П. Петров (1850—1928), уточнил задачи 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товароведения, издал учебник по 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товароведению промышленных товаров 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и пищевых продуктов. </a:t>
            </a:r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8613" name="AutoShape 5"/>
          <p:cNvSpPr>
            <a:spLocks noChangeArrowheads="1"/>
          </p:cNvSpPr>
          <p:nvPr/>
        </p:nvSpPr>
        <p:spPr bwMode="blackWhite">
          <a:xfrm>
            <a:off x="179388" y="3500438"/>
            <a:ext cx="4897437" cy="1368425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shade val="46275"/>
                  <a:invGamma/>
                </a:srgbClr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М. Я. Киттары (1825—80),впервые 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изложил научные основы товароведения,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и был автором первых российских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учебников по товароведению.</a:t>
            </a:r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8614" name="AutoShape 6"/>
          <p:cNvSpPr>
            <a:spLocks noChangeArrowheads="1"/>
          </p:cNvSpPr>
          <p:nvPr/>
        </p:nvSpPr>
        <p:spPr bwMode="blackWhite">
          <a:xfrm>
            <a:off x="179388" y="5084763"/>
            <a:ext cx="4968875" cy="1368425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Я.Я. Никитинский (1854-1924), опубликовал 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первую 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научную монографию 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«Очерки по товароведению пищевых 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FFFFFF"/>
                  </a:outerShdw>
                </a:effectLst>
              </a:rPr>
              <a:t>продуктов».  </a:t>
            </a:r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8615" name="AutoShape 7"/>
          <p:cNvSpPr>
            <a:spLocks noChangeArrowheads="1"/>
          </p:cNvSpPr>
          <p:nvPr/>
        </p:nvSpPr>
        <p:spPr bwMode="auto">
          <a:xfrm>
            <a:off x="5943600" y="3352800"/>
            <a:ext cx="2514600" cy="1295400"/>
          </a:xfrm>
          <a:prstGeom prst="roundRect">
            <a:avLst>
              <a:gd name="adj" fmla="val 9106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9ACDD4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8616" name="Picture 8" descr="щелкните, чтобы закрыть окн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700213"/>
            <a:ext cx="1511300" cy="237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8617" name="Picture 9" descr="NIKITINSKII_IAkov_IAkovlevich_starshi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5825" y="4652963"/>
            <a:ext cx="1477963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8618" name="Picture 10" descr="М.Я.Киттар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284538"/>
            <a:ext cx="1665287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21000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Понятие товароведение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3011" name="AutoShape 3"/>
          <p:cNvSpPr>
            <a:spLocks noChangeArrowheads="1"/>
          </p:cNvSpPr>
          <p:nvPr/>
        </p:nvSpPr>
        <p:spPr bwMode="auto">
          <a:xfrm>
            <a:off x="5724525" y="3573463"/>
            <a:ext cx="3240088" cy="29511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43013" name="AutoShape 5"/>
          <p:cNvSpPr>
            <a:spLocks noChangeArrowheads="1"/>
          </p:cNvSpPr>
          <p:nvPr/>
        </p:nvSpPr>
        <p:spPr bwMode="auto">
          <a:xfrm>
            <a:off x="179388" y="3573463"/>
            <a:ext cx="3455987" cy="302418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43016" name="Freeform 8"/>
          <p:cNvSpPr>
            <a:spLocks/>
          </p:cNvSpPr>
          <p:nvPr/>
        </p:nvSpPr>
        <p:spPr bwMode="gray">
          <a:xfrm>
            <a:off x="3419475" y="3644900"/>
            <a:ext cx="1223963" cy="1368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7" name="AutoShape 9"/>
          <p:cNvSpPr>
            <a:spLocks noChangeAspect="1" noChangeArrowheads="1" noTextEdit="1"/>
          </p:cNvSpPr>
          <p:nvPr/>
        </p:nvSpPr>
        <p:spPr bwMode="gray">
          <a:xfrm flipH="1">
            <a:off x="4932363" y="4005263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8" name="Freeform 10"/>
          <p:cNvSpPr>
            <a:spLocks/>
          </p:cNvSpPr>
          <p:nvPr/>
        </p:nvSpPr>
        <p:spPr bwMode="gray">
          <a:xfrm flipH="1">
            <a:off x="4643438" y="3573463"/>
            <a:ext cx="1081087" cy="151288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3019" name="Group 11"/>
          <p:cNvGrpSpPr>
            <a:grpSpLocks/>
          </p:cNvGrpSpPr>
          <p:nvPr/>
        </p:nvGrpSpPr>
        <p:grpSpPr bwMode="auto">
          <a:xfrm>
            <a:off x="2268538" y="1700213"/>
            <a:ext cx="4824412" cy="1944687"/>
            <a:chOff x="1997" y="1314"/>
            <a:chExt cx="1889" cy="1009"/>
          </a:xfrm>
        </p:grpSpPr>
        <p:grpSp>
          <p:nvGrpSpPr>
            <p:cNvPr id="43020" name="Group 12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43021" name="Oval 13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022" name="Oval 14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3023" name="Oval 15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24" name="Oval 16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25" name="Oval 17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26" name="Oval 18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2195513" y="2060575"/>
            <a:ext cx="4897437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Товаровед – на сегодняшний день 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это одна из самых важных, 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востребованных и нужных </a:t>
            </a: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профессий на рынке труда</a:t>
            </a:r>
            <a:r>
              <a:rPr lang="ru-RU"/>
              <a:t>.</a:t>
            </a:r>
            <a:endParaRPr lang="en-US"/>
          </a:p>
        </p:txBody>
      </p:sp>
      <p:sp>
        <p:nvSpPr>
          <p:cNvPr id="43029" name="Rectangle 21"/>
          <p:cNvSpPr>
            <a:spLocks noChangeArrowheads="1"/>
          </p:cNvSpPr>
          <p:nvPr/>
        </p:nvSpPr>
        <p:spPr bwMode="auto">
          <a:xfrm>
            <a:off x="323850" y="3644900"/>
            <a:ext cx="27368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Товаровед — один из главнейших механизмов предприятия. От его профессионализма зависит синхронность поставок, слаженность работы производственных цехов и сети сбыта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3030" name="Rectangle 22"/>
          <p:cNvSpPr>
            <a:spLocks noChangeArrowheads="1"/>
          </p:cNvSpPr>
          <p:nvPr/>
        </p:nvSpPr>
        <p:spPr bwMode="auto">
          <a:xfrm>
            <a:off x="5795963" y="3644900"/>
            <a:ext cx="31686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Это- специалист по качеству, поставкам и реализации товаров самого разного предназначения (продукты питания, медикаменты, парфюмерно-косметическая продукция, ремонтно-отделочные материалы и т.д.).</a:t>
            </a:r>
            <a:r>
              <a:rPr lang="ru-RU"/>
              <a:t> </a:t>
            </a:r>
          </a:p>
        </p:txBody>
      </p:sp>
    </p:spTree>
  </p:cSld>
  <p:clrMapOvr>
    <a:masterClrMapping/>
  </p:clrMapOvr>
  <p:transition spd="slow" advClick="0" advTm="28000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Функциональные обязанности товароведа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gray">
          <a:xfrm rot="63145254">
            <a:off x="5148263" y="2997200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9636" name="AutoShape 4"/>
          <p:cNvSpPr>
            <a:spLocks noChangeArrowheads="1"/>
          </p:cNvSpPr>
          <p:nvPr/>
        </p:nvSpPr>
        <p:spPr bwMode="gray">
          <a:xfrm rot="8327407">
            <a:off x="3167063" y="4545013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gray">
          <a:xfrm rot="55097318">
            <a:off x="3203575" y="2924175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9638" name="AutoShape 6"/>
          <p:cNvSpPr>
            <a:spLocks noChangeArrowheads="1"/>
          </p:cNvSpPr>
          <p:nvPr/>
        </p:nvSpPr>
        <p:spPr bwMode="gray">
          <a:xfrm rot="5400000">
            <a:off x="4248944" y="497601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9639" name="AutoShape 7"/>
          <p:cNvSpPr>
            <a:spLocks noChangeArrowheads="1"/>
          </p:cNvSpPr>
          <p:nvPr/>
        </p:nvSpPr>
        <p:spPr bwMode="gray">
          <a:xfrm rot="1485374">
            <a:off x="5219700" y="4581525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9640" name="AutoShape 8"/>
          <p:cNvSpPr>
            <a:spLocks noChangeArrowheads="1"/>
          </p:cNvSpPr>
          <p:nvPr/>
        </p:nvSpPr>
        <p:spPr bwMode="gray">
          <a:xfrm rot="-11047307">
            <a:off x="2843213" y="3644900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9641" name="Group 9"/>
          <p:cNvGrpSpPr>
            <a:grpSpLocks/>
          </p:cNvGrpSpPr>
          <p:nvPr/>
        </p:nvGrpSpPr>
        <p:grpSpPr bwMode="auto">
          <a:xfrm>
            <a:off x="4427538" y="5589588"/>
            <a:ext cx="431800" cy="360362"/>
            <a:chOff x="3470" y="1706"/>
            <a:chExt cx="227" cy="227"/>
          </a:xfrm>
        </p:grpSpPr>
        <p:sp>
          <p:nvSpPr>
            <p:cNvPr id="69642" name="Oval 10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43" name="Oval 11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9644" name="Group 12"/>
          <p:cNvGrpSpPr>
            <a:grpSpLocks/>
          </p:cNvGrpSpPr>
          <p:nvPr/>
        </p:nvGrpSpPr>
        <p:grpSpPr bwMode="auto">
          <a:xfrm>
            <a:off x="4427538" y="2133600"/>
            <a:ext cx="360362" cy="360363"/>
            <a:chOff x="3923" y="2659"/>
            <a:chExt cx="227" cy="227"/>
          </a:xfrm>
        </p:grpSpPr>
        <p:sp>
          <p:nvSpPr>
            <p:cNvPr id="69645" name="Oval 13"/>
            <p:cNvSpPr>
              <a:spLocks noChangeArrowheads="1"/>
            </p:cNvSpPr>
            <p:nvPr/>
          </p:nvSpPr>
          <p:spPr bwMode="gray">
            <a:xfrm>
              <a:off x="3923" y="2659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46" name="Oval 14"/>
            <p:cNvSpPr>
              <a:spLocks noChangeArrowheads="1"/>
            </p:cNvSpPr>
            <p:nvPr/>
          </p:nvSpPr>
          <p:spPr bwMode="gray">
            <a:xfrm>
              <a:off x="3933" y="2678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9647" name="Group 15"/>
          <p:cNvGrpSpPr>
            <a:grpSpLocks/>
          </p:cNvGrpSpPr>
          <p:nvPr/>
        </p:nvGrpSpPr>
        <p:grpSpPr bwMode="auto">
          <a:xfrm>
            <a:off x="2484438" y="3644900"/>
            <a:ext cx="360362" cy="360363"/>
            <a:chOff x="3515" y="3521"/>
            <a:chExt cx="227" cy="227"/>
          </a:xfrm>
        </p:grpSpPr>
        <p:sp>
          <p:nvSpPr>
            <p:cNvPr id="69648" name="Oval 16"/>
            <p:cNvSpPr>
              <a:spLocks noChangeArrowheads="1"/>
            </p:cNvSpPr>
            <p:nvPr/>
          </p:nvSpPr>
          <p:spPr bwMode="gray">
            <a:xfrm>
              <a:off x="3515" y="3521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49" name="Oval 17"/>
            <p:cNvSpPr>
              <a:spLocks noChangeArrowheads="1"/>
            </p:cNvSpPr>
            <p:nvPr/>
          </p:nvSpPr>
          <p:spPr bwMode="gray">
            <a:xfrm>
              <a:off x="3525" y="3540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9650" name="Group 18"/>
          <p:cNvGrpSpPr>
            <a:grpSpLocks/>
          </p:cNvGrpSpPr>
          <p:nvPr/>
        </p:nvGrpSpPr>
        <p:grpSpPr bwMode="auto">
          <a:xfrm>
            <a:off x="3419475" y="2997200"/>
            <a:ext cx="2305050" cy="1944688"/>
            <a:chOff x="2416" y="1974"/>
            <a:chExt cx="959" cy="959"/>
          </a:xfrm>
        </p:grpSpPr>
        <p:sp>
          <p:nvSpPr>
            <p:cNvPr id="69651" name="Oval 19"/>
            <p:cNvSpPr>
              <a:spLocks noChangeArrowheads="1"/>
            </p:cNvSpPr>
            <p:nvPr/>
          </p:nvSpPr>
          <p:spPr bwMode="gray">
            <a:xfrm>
              <a:off x="2416" y="1974"/>
              <a:ext cx="959" cy="959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9652" name="Oval 20"/>
            <p:cNvSpPr>
              <a:spLocks noChangeArrowheads="1"/>
            </p:cNvSpPr>
            <p:nvPr/>
          </p:nvSpPr>
          <p:spPr bwMode="gray">
            <a:xfrm>
              <a:off x="2430" y="1986"/>
              <a:ext cx="927" cy="92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53" name="Oval 21"/>
            <p:cNvSpPr>
              <a:spLocks noChangeArrowheads="1"/>
            </p:cNvSpPr>
            <p:nvPr/>
          </p:nvSpPr>
          <p:spPr bwMode="gray">
            <a:xfrm>
              <a:off x="2441" y="1992"/>
              <a:ext cx="906" cy="90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54" name="Oval 22"/>
            <p:cNvSpPr>
              <a:spLocks noChangeArrowheads="1"/>
            </p:cNvSpPr>
            <p:nvPr/>
          </p:nvSpPr>
          <p:spPr bwMode="gray">
            <a:xfrm>
              <a:off x="2451" y="2001"/>
              <a:ext cx="861" cy="84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55" name="Oval 23"/>
            <p:cNvSpPr>
              <a:spLocks noChangeArrowheads="1"/>
            </p:cNvSpPr>
            <p:nvPr/>
          </p:nvSpPr>
          <p:spPr bwMode="gray">
            <a:xfrm>
              <a:off x="2502" y="2024"/>
              <a:ext cx="765" cy="68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69656" name="Group 24"/>
          <p:cNvGrpSpPr>
            <a:grpSpLocks/>
          </p:cNvGrpSpPr>
          <p:nvPr/>
        </p:nvGrpSpPr>
        <p:grpSpPr bwMode="auto">
          <a:xfrm>
            <a:off x="2916238" y="4868863"/>
            <a:ext cx="360362" cy="360362"/>
            <a:chOff x="3470" y="1706"/>
            <a:chExt cx="227" cy="227"/>
          </a:xfrm>
        </p:grpSpPr>
        <p:sp>
          <p:nvSpPr>
            <p:cNvPr id="69657" name="Oval 25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58" name="Oval 26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9659" name="Group 27"/>
          <p:cNvGrpSpPr>
            <a:grpSpLocks/>
          </p:cNvGrpSpPr>
          <p:nvPr/>
        </p:nvGrpSpPr>
        <p:grpSpPr bwMode="auto">
          <a:xfrm>
            <a:off x="6372225" y="3644900"/>
            <a:ext cx="360363" cy="360363"/>
            <a:chOff x="3470" y="1706"/>
            <a:chExt cx="227" cy="227"/>
          </a:xfrm>
        </p:grpSpPr>
        <p:sp>
          <p:nvSpPr>
            <p:cNvPr id="69660" name="Oval 28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61" name="Oval 29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9662" name="Group 30"/>
          <p:cNvGrpSpPr>
            <a:grpSpLocks/>
          </p:cNvGrpSpPr>
          <p:nvPr/>
        </p:nvGrpSpPr>
        <p:grpSpPr bwMode="auto">
          <a:xfrm>
            <a:off x="5940425" y="4868863"/>
            <a:ext cx="360363" cy="360362"/>
            <a:chOff x="3470" y="1706"/>
            <a:chExt cx="227" cy="227"/>
          </a:xfrm>
        </p:grpSpPr>
        <p:sp>
          <p:nvSpPr>
            <p:cNvPr id="69663" name="Oval 31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64" name="Oval 32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9665" name="Group 33"/>
          <p:cNvGrpSpPr>
            <a:grpSpLocks/>
          </p:cNvGrpSpPr>
          <p:nvPr/>
        </p:nvGrpSpPr>
        <p:grpSpPr bwMode="auto">
          <a:xfrm>
            <a:off x="5867400" y="2708275"/>
            <a:ext cx="360363" cy="360363"/>
            <a:chOff x="3470" y="1706"/>
            <a:chExt cx="227" cy="227"/>
          </a:xfrm>
        </p:grpSpPr>
        <p:sp>
          <p:nvSpPr>
            <p:cNvPr id="69666" name="Oval 34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67" name="Oval 35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9668" name="AutoShape 36"/>
          <p:cNvSpPr>
            <a:spLocks noChangeArrowheads="1"/>
          </p:cNvSpPr>
          <p:nvPr/>
        </p:nvSpPr>
        <p:spPr bwMode="gray">
          <a:xfrm rot="16200000">
            <a:off x="4211637" y="2708276"/>
            <a:ext cx="792163" cy="360362"/>
          </a:xfrm>
          <a:prstGeom prst="rightArrow">
            <a:avLst>
              <a:gd name="adj1" fmla="val 35167"/>
              <a:gd name="adj2" fmla="val 8901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9669" name="AutoShape 37"/>
          <p:cNvSpPr>
            <a:spLocks noChangeArrowheads="1"/>
          </p:cNvSpPr>
          <p:nvPr/>
        </p:nvSpPr>
        <p:spPr bwMode="gray">
          <a:xfrm rot="205627">
            <a:off x="5580063" y="3644900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9670" name="Rectangle 38"/>
          <p:cNvSpPr>
            <a:spLocks noChangeArrowheads="1"/>
          </p:cNvSpPr>
          <p:nvPr/>
        </p:nvSpPr>
        <p:spPr bwMode="auto">
          <a:xfrm>
            <a:off x="3567113" y="3614738"/>
            <a:ext cx="1920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Товаровед</a:t>
            </a:r>
            <a:r>
              <a:rPr lang="ru-RU" sz="2000"/>
              <a:t> </a:t>
            </a:r>
          </a:p>
          <a:p>
            <a:pPr algn="ctr"/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осуществляет</a:t>
            </a:r>
            <a:r>
              <a:rPr lang="ru-RU" sz="2000"/>
              <a:t>:</a:t>
            </a:r>
          </a:p>
        </p:txBody>
      </p:sp>
      <p:sp>
        <p:nvSpPr>
          <p:cNvPr id="69671" name="Rectangle 39"/>
          <p:cNvSpPr>
            <a:spLocks noChangeArrowheads="1"/>
          </p:cNvSpPr>
          <p:nvPr/>
        </p:nvSpPr>
        <p:spPr bwMode="auto">
          <a:xfrm>
            <a:off x="2484438" y="1758950"/>
            <a:ext cx="4775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формирование ассортимента товаров</a:t>
            </a:r>
            <a:r>
              <a:rPr lang="ru-RU"/>
              <a:t> </a:t>
            </a:r>
          </a:p>
        </p:txBody>
      </p:sp>
      <p:sp>
        <p:nvSpPr>
          <p:cNvPr id="69672" name="Rectangle 40"/>
          <p:cNvSpPr>
            <a:spLocks noChangeArrowheads="1"/>
          </p:cNvSpPr>
          <p:nvPr/>
        </p:nvSpPr>
        <p:spPr bwMode="auto">
          <a:xfrm>
            <a:off x="6372225" y="2551113"/>
            <a:ext cx="2513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buFont typeface="Symbol" pitchFamily="18" charset="2"/>
              <a:buNone/>
              <a:tabLst>
                <a:tab pos="457200" algn="l"/>
              </a:tabLst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оценку  их качества</a:t>
            </a:r>
          </a:p>
        </p:txBody>
      </p:sp>
      <p:sp>
        <p:nvSpPr>
          <p:cNvPr id="69673" name="Rectangle 41"/>
          <p:cNvSpPr>
            <a:spLocks noChangeArrowheads="1"/>
          </p:cNvSpPr>
          <p:nvPr/>
        </p:nvSpPr>
        <p:spPr bwMode="auto">
          <a:xfrm>
            <a:off x="6372225" y="5143500"/>
            <a:ext cx="2822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buFont typeface="Symbol" pitchFamily="18" charset="2"/>
              <a:buNone/>
              <a:tabLst>
                <a:tab pos="457200" algn="l"/>
              </a:tabLst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диагностику</a:t>
            </a:r>
            <a:r>
              <a:rPr lang="ru-RU" sz="2000"/>
              <a:t> </a:t>
            </a: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дефектов</a:t>
            </a:r>
          </a:p>
        </p:txBody>
      </p:sp>
      <p:sp>
        <p:nvSpPr>
          <p:cNvPr id="69674" name="Rectangle 42"/>
          <p:cNvSpPr>
            <a:spLocks noChangeArrowheads="1"/>
          </p:cNvSpPr>
          <p:nvPr/>
        </p:nvSpPr>
        <p:spPr bwMode="auto">
          <a:xfrm>
            <a:off x="539750" y="5214938"/>
            <a:ext cx="21796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buFont typeface="Symbol" pitchFamily="18" charset="2"/>
              <a:buNone/>
              <a:tabLst>
                <a:tab pos="457200" algn="l"/>
              </a:tabLst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приёмку</a:t>
            </a:r>
            <a:r>
              <a:rPr lang="ru-RU" sz="2000"/>
              <a:t> </a:t>
            </a: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товаров</a:t>
            </a:r>
          </a:p>
        </p:txBody>
      </p:sp>
      <p:sp>
        <p:nvSpPr>
          <p:cNvPr id="69675" name="Rectangle 43"/>
          <p:cNvSpPr>
            <a:spLocks noChangeArrowheads="1"/>
          </p:cNvSpPr>
          <p:nvPr/>
        </p:nvSpPr>
        <p:spPr bwMode="auto">
          <a:xfrm>
            <a:off x="323850" y="2390775"/>
            <a:ext cx="2159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buFont typeface="Symbol" pitchFamily="18" charset="2"/>
              <a:buNone/>
              <a:tabLst>
                <a:tab pos="457200" algn="l"/>
              </a:tabLst>
            </a:pPr>
            <a:r>
              <a:rPr lang="ru-RU" sz="2000"/>
              <a:t> </a:t>
            </a: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конъюнктуру </a:t>
            </a:r>
          </a:p>
          <a:p>
            <a:pPr algn="just">
              <a:buFont typeface="Symbol" pitchFamily="18" charset="2"/>
              <a:buNone/>
              <a:tabLst>
                <a:tab pos="457200" algn="l"/>
              </a:tabLst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товарного рынка</a:t>
            </a:r>
          </a:p>
        </p:txBody>
      </p:sp>
      <p:sp>
        <p:nvSpPr>
          <p:cNvPr id="69676" name="Rectangle 44"/>
          <p:cNvSpPr>
            <a:spLocks noChangeArrowheads="1"/>
          </p:cNvSpPr>
          <p:nvPr/>
        </p:nvSpPr>
        <p:spPr bwMode="auto">
          <a:xfrm>
            <a:off x="6948488" y="3343275"/>
            <a:ext cx="2157412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buFont typeface="Symbol" pitchFamily="18" charset="2"/>
              <a:buNone/>
              <a:tabLst>
                <a:tab pos="457200" algn="l"/>
              </a:tabLst>
            </a:pPr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buFont typeface="Symbol" pitchFamily="18" charset="2"/>
              <a:buNone/>
              <a:tabLst>
                <a:tab pos="457200" algn="l"/>
              </a:tabLst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товародвижение</a:t>
            </a:r>
          </a:p>
        </p:txBody>
      </p:sp>
      <p:sp>
        <p:nvSpPr>
          <p:cNvPr id="69677" name="Rectangle 45"/>
          <p:cNvSpPr>
            <a:spLocks noChangeArrowheads="1"/>
          </p:cNvSpPr>
          <p:nvPr/>
        </p:nvSpPr>
        <p:spPr bwMode="auto">
          <a:xfrm>
            <a:off x="3132138" y="5919788"/>
            <a:ext cx="37274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buFont typeface="Symbol" pitchFamily="18" charset="2"/>
              <a:buNone/>
              <a:tabLst>
                <a:tab pos="457200" algn="l"/>
              </a:tabLst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договора с </a:t>
            </a:r>
          </a:p>
          <a:p>
            <a:pPr algn="just">
              <a:buFont typeface="Symbol" pitchFamily="18" charset="2"/>
              <a:buNone/>
              <a:tabLst>
                <a:tab pos="457200" algn="l"/>
              </a:tabLst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поставщиками</a:t>
            </a:r>
            <a:r>
              <a:rPr lang="ru-RU" sz="2000"/>
              <a:t>, </a:t>
            </a: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посредниками</a:t>
            </a:r>
          </a:p>
        </p:txBody>
      </p:sp>
      <p:sp>
        <p:nvSpPr>
          <p:cNvPr id="69678" name="Rectangle 46"/>
          <p:cNvSpPr>
            <a:spLocks noChangeArrowheads="1"/>
          </p:cNvSpPr>
          <p:nvPr/>
        </p:nvSpPr>
        <p:spPr bwMode="auto">
          <a:xfrm>
            <a:off x="250825" y="3614738"/>
            <a:ext cx="20526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>
              <a:buFont typeface="Symbol" pitchFamily="18" charset="2"/>
              <a:buNone/>
              <a:tabLst>
                <a:tab pos="457200" algn="l"/>
              </a:tabLst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маркетинговые</a:t>
            </a:r>
            <a:r>
              <a:rPr lang="ru-RU" sz="2000"/>
              <a:t> </a:t>
            </a:r>
          </a:p>
          <a:p>
            <a:pPr algn="just">
              <a:buFont typeface="Symbol" pitchFamily="18" charset="2"/>
              <a:buNone/>
              <a:tabLst>
                <a:tab pos="457200" algn="l"/>
              </a:tabLst>
            </a:pP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исследования</a:t>
            </a:r>
            <a:r>
              <a:rPr lang="ru-RU"/>
              <a:t> </a:t>
            </a:r>
          </a:p>
        </p:txBody>
      </p:sp>
      <p:grpSp>
        <p:nvGrpSpPr>
          <p:cNvPr id="69679" name="Group 47"/>
          <p:cNvGrpSpPr>
            <a:grpSpLocks/>
          </p:cNvGrpSpPr>
          <p:nvPr/>
        </p:nvGrpSpPr>
        <p:grpSpPr bwMode="auto">
          <a:xfrm>
            <a:off x="2916238" y="2708275"/>
            <a:ext cx="360362" cy="360363"/>
            <a:chOff x="3515" y="3521"/>
            <a:chExt cx="227" cy="227"/>
          </a:xfrm>
        </p:grpSpPr>
        <p:sp>
          <p:nvSpPr>
            <p:cNvPr id="69680" name="Oval 48"/>
            <p:cNvSpPr>
              <a:spLocks noChangeArrowheads="1"/>
            </p:cNvSpPr>
            <p:nvPr/>
          </p:nvSpPr>
          <p:spPr bwMode="gray">
            <a:xfrm>
              <a:off x="3515" y="3521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681" name="Oval 49"/>
            <p:cNvSpPr>
              <a:spLocks noChangeArrowheads="1"/>
            </p:cNvSpPr>
            <p:nvPr/>
          </p:nvSpPr>
          <p:spPr bwMode="gray">
            <a:xfrm>
              <a:off x="3525" y="3540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620713"/>
            <a:ext cx="7391400" cy="563562"/>
          </a:xfrm>
        </p:spPr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Содержанием товароведения являются</a:t>
            </a:r>
            <a:r>
              <a:rPr lang="ru-RU"/>
              <a:t> </a:t>
            </a:r>
            <a:endParaRPr lang="en-US"/>
          </a:p>
        </p:txBody>
      </p:sp>
      <p:grpSp>
        <p:nvGrpSpPr>
          <p:cNvPr id="70659" name="Group 3"/>
          <p:cNvGrpSpPr>
            <a:grpSpLocks/>
          </p:cNvGrpSpPr>
          <p:nvPr/>
        </p:nvGrpSpPr>
        <p:grpSpPr bwMode="auto">
          <a:xfrm>
            <a:off x="2484438" y="2825750"/>
            <a:ext cx="2232025" cy="3843338"/>
            <a:chOff x="720" y="1296"/>
            <a:chExt cx="1367" cy="2542"/>
          </a:xfrm>
        </p:grpSpPr>
        <p:sp>
          <p:nvSpPr>
            <p:cNvPr id="70660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61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62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63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64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65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0666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70667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0668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669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670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671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70672" name="Text Box 16"/>
            <p:cNvSpPr txBox="1">
              <a:spLocks noChangeArrowheads="1"/>
            </p:cNvSpPr>
            <p:nvPr/>
          </p:nvSpPr>
          <p:spPr bwMode="gray">
            <a:xfrm>
              <a:off x="1276" y="1354"/>
              <a:ext cx="223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/>
                <a:t>2</a:t>
              </a:r>
              <a:endParaRPr lang="en-US"/>
            </a:p>
          </p:txBody>
        </p:sp>
        <p:sp>
          <p:nvSpPr>
            <p:cNvPr id="70673" name="Text Box 17"/>
            <p:cNvSpPr txBox="1">
              <a:spLocks noChangeArrowheads="1"/>
            </p:cNvSpPr>
            <p:nvPr/>
          </p:nvSpPr>
          <p:spPr bwMode="gray">
            <a:xfrm>
              <a:off x="768" y="1776"/>
              <a:ext cx="1296" cy="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Исследование уровня качества выпускаемых товаров</a:t>
              </a:r>
              <a:r>
                <a:rPr lang="ru-RU"/>
                <a:t> </a:t>
              </a:r>
              <a:endParaRPr lang="en-US"/>
            </a:p>
          </p:txBody>
        </p:sp>
      </p:grpSp>
      <p:grpSp>
        <p:nvGrpSpPr>
          <p:cNvPr id="70674" name="Group 18"/>
          <p:cNvGrpSpPr>
            <a:grpSpLocks/>
          </p:cNvGrpSpPr>
          <p:nvPr/>
        </p:nvGrpSpPr>
        <p:grpSpPr bwMode="auto">
          <a:xfrm>
            <a:off x="6804025" y="1628775"/>
            <a:ext cx="2166938" cy="4035425"/>
            <a:chOff x="2208" y="1296"/>
            <a:chExt cx="1365" cy="2542"/>
          </a:xfrm>
        </p:grpSpPr>
        <p:sp>
          <p:nvSpPr>
            <p:cNvPr id="70675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76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77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78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79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0680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0681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0682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0683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0684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sz="24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70685" name="Text Box 29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1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Рациональных показателей ассортимента, а также его развития и совершенствования </a:t>
              </a: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0686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87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  <p:grpSp>
        <p:nvGrpSpPr>
          <p:cNvPr id="70688" name="Group 32"/>
          <p:cNvGrpSpPr>
            <a:grpSpLocks/>
          </p:cNvGrpSpPr>
          <p:nvPr/>
        </p:nvGrpSpPr>
        <p:grpSpPr bwMode="auto">
          <a:xfrm>
            <a:off x="4716463" y="2492375"/>
            <a:ext cx="2170112" cy="3630613"/>
            <a:chOff x="3692" y="1296"/>
            <a:chExt cx="1367" cy="2542"/>
          </a:xfrm>
        </p:grpSpPr>
        <p:sp>
          <p:nvSpPr>
            <p:cNvPr id="70689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90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91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92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0693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70694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0695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696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697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698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70699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223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70700" name="Text Box 44"/>
            <p:cNvSpPr txBox="1">
              <a:spLocks noChangeArrowheads="1"/>
            </p:cNvSpPr>
            <p:nvPr/>
          </p:nvSpPr>
          <p:spPr bwMode="gray">
            <a:xfrm>
              <a:off x="3744" y="1776"/>
              <a:ext cx="1296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Разработка методов измерения и оценки свойств</a:t>
              </a:r>
              <a:r>
                <a:rPr lang="ru-RU"/>
                <a:t> </a:t>
              </a:r>
              <a:endParaRPr lang="en-US"/>
            </a:p>
          </p:txBody>
        </p:sp>
        <p:sp>
          <p:nvSpPr>
            <p:cNvPr id="70701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02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0703" name="Group 47"/>
          <p:cNvGrpSpPr>
            <a:grpSpLocks/>
          </p:cNvGrpSpPr>
          <p:nvPr/>
        </p:nvGrpSpPr>
        <p:grpSpPr bwMode="auto">
          <a:xfrm>
            <a:off x="179388" y="1916113"/>
            <a:ext cx="2314575" cy="4321175"/>
            <a:chOff x="3692" y="1296"/>
            <a:chExt cx="1367" cy="2542"/>
          </a:xfrm>
        </p:grpSpPr>
        <p:sp>
          <p:nvSpPr>
            <p:cNvPr id="70704" name="AutoShape 48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05" name="AutoShape 49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06" name="AutoShape 50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07" name="AutoShape 51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0708" name="Group 52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70709" name="Oval 53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0710" name="Oval 54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711" name="Oval 55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712" name="Oval 56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713" name="Oval 57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70714" name="Text Box 58"/>
            <p:cNvSpPr txBox="1">
              <a:spLocks noChangeArrowheads="1"/>
            </p:cNvSpPr>
            <p:nvPr/>
          </p:nvSpPr>
          <p:spPr bwMode="gray">
            <a:xfrm>
              <a:off x="4258" y="1354"/>
              <a:ext cx="209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sz="24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70715" name="Text Box 59"/>
            <p:cNvSpPr txBox="1">
              <a:spLocks noChangeArrowheads="1"/>
            </p:cNvSpPr>
            <p:nvPr/>
          </p:nvSpPr>
          <p:spPr bwMode="gray">
            <a:xfrm>
              <a:off x="3744" y="1776"/>
              <a:ext cx="1296" cy="10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Изучение факторов, обусловливающих потребительскую стоимость и качество</a:t>
              </a:r>
              <a:r>
                <a:rPr lang="ru-RU"/>
                <a:t> </a:t>
              </a:r>
              <a:endParaRPr lang="en-US"/>
            </a:p>
          </p:txBody>
        </p:sp>
        <p:sp>
          <p:nvSpPr>
            <p:cNvPr id="70716" name="AutoShape 60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717" name="AutoShape 61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slow" advClick="0" advTm="17000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Плюсы и минусы профессии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gray">
          <a:xfrm>
            <a:off x="4173538" y="1909763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250825" y="1628775"/>
            <a:ext cx="8893175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Плюсы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/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Профессия товароведа никогда не останется в прошлом это вне всяких сомнений, </a:t>
            </a: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н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и одна компания, если она думает о своем будущем, не откажется от услуг специалистов, которые знают о товаре вс</a:t>
            </a: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ё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Товароведы</a:t>
            </a: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 - это престиж магазина.</a:t>
            </a:r>
          </a:p>
          <a:p>
            <a:pPr algn="just"/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/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Минусы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/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/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Для уверенной работы необходима настоящая сверхосведомлённость. </a:t>
            </a:r>
            <a:b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Постоянный мониторинг статистических данных, соцопросов, сведений из газет  без этого карьера товароведа не сдвинется с мёртвой точки.</a:t>
            </a:r>
            <a:r>
              <a:rPr lang="ru-RU" sz="2000" b="1"/>
              <a:t> </a:t>
            </a:r>
            <a:r>
              <a:rPr lang="ru-RU"/>
              <a:t> </a:t>
            </a:r>
            <a:endParaRPr lang="en-US"/>
          </a:p>
        </p:txBody>
      </p:sp>
      <p:pic>
        <p:nvPicPr>
          <p:cNvPr id="72710" name="Picture 6" descr="0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300663"/>
            <a:ext cx="1547812" cy="137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29000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765175"/>
            <a:ext cx="7391400" cy="563563"/>
          </a:xfrm>
        </p:spPr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Необходимые профессиональные навыки и знания в области товароведения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323850" y="2060575"/>
            <a:ext cx="8820150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-"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знание необходимой нормативной документации (стандартов, технических, санитарных норм производства, хранения и транспортировки товаров); </a:t>
            </a:r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-"/>
            </a:pPr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-"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знание таких программ, как 1C: Предприятие и 1C: Торговля+Склад; </a:t>
            </a:r>
          </a:p>
          <a:p>
            <a:pPr>
              <a:buFontTx/>
              <a:buChar char="-"/>
            </a:pPr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-"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умение организовывать и поддерживать работу склада; </a:t>
            </a:r>
          </a:p>
          <a:p>
            <a:pPr>
              <a:buFontTx/>
              <a:buChar char="-"/>
            </a:pPr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-"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умение разбираться в особенностях стимулирования покупательского спроса; </a:t>
            </a:r>
          </a:p>
          <a:p>
            <a:pPr>
              <a:buFontTx/>
              <a:buChar char="-"/>
            </a:pPr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-"/>
            </a:pP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умение вести переговоры, навыки делового общения; </a:t>
            </a:r>
          </a:p>
          <a:p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- знание иностранного языка (если необходимо). </a:t>
            </a: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4756" name="Picture 4" descr="2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373688"/>
            <a:ext cx="1876425" cy="127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25000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692150"/>
            <a:ext cx="7391400" cy="563563"/>
          </a:xfrm>
        </p:spPr>
        <p:txBody>
          <a:bodyPr/>
          <a:lstStyle/>
          <a:p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ru-RU" sz="2400">
                <a:solidFill>
                  <a:schemeClr val="tx1"/>
                </a:solidFill>
              </a:rPr>
              <a:t>Качества обеспечивающие и препятствующие профессиональной деятельности</a:t>
            </a:r>
            <a:endParaRPr lang="en-US" sz="2400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179388" y="1795463"/>
            <a:ext cx="9217025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Качества, обеспечивающие успешность выполнения профессиональной деятельности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коммуникабельность</a:t>
            </a: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компетентность</a:t>
            </a: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аккуратность</a:t>
            </a: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внимательность</a:t>
            </a: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организаторские способности</a:t>
            </a:r>
          </a:p>
          <a:p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Качества, препятствующие эффективности профессиональной деятельности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безответственность </a:t>
            </a: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халатность</a:t>
            </a: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невнимательность</a:t>
            </a: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агрессивность </a:t>
            </a:r>
          </a:p>
        </p:txBody>
      </p:sp>
      <p:pic>
        <p:nvPicPr>
          <p:cNvPr id="73732" name="Picture 4" descr="1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373688"/>
            <a:ext cx="127952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9000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Области применения профессиональных знаний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6099" name="Text Box 19"/>
          <p:cNvSpPr txBox="1">
            <a:spLocks noChangeArrowheads="1"/>
          </p:cNvSpPr>
          <p:nvPr/>
        </p:nvSpPr>
        <p:spPr bwMode="gray">
          <a:xfrm>
            <a:off x="3810000" y="3124200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</a:rPr>
              <a:t>Concept</a:t>
            </a:r>
          </a:p>
        </p:txBody>
      </p:sp>
      <p:sp>
        <p:nvSpPr>
          <p:cNvPr id="46101" name="Text Box 21"/>
          <p:cNvSpPr txBox="1">
            <a:spLocks noChangeArrowheads="1"/>
          </p:cNvSpPr>
          <p:nvPr/>
        </p:nvSpPr>
        <p:spPr bwMode="gray">
          <a:xfrm>
            <a:off x="1371600" y="2747963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46102" name="Text Box 22"/>
          <p:cNvSpPr txBox="1">
            <a:spLocks noChangeArrowheads="1"/>
          </p:cNvSpPr>
          <p:nvPr/>
        </p:nvSpPr>
        <p:spPr bwMode="gray">
          <a:xfrm>
            <a:off x="1371600" y="3281363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46103" name="Text Box 23"/>
          <p:cNvSpPr txBox="1">
            <a:spLocks noChangeArrowheads="1"/>
          </p:cNvSpPr>
          <p:nvPr/>
        </p:nvSpPr>
        <p:spPr bwMode="gray">
          <a:xfrm>
            <a:off x="1371600" y="3814763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46104" name="Text Box 24"/>
          <p:cNvSpPr txBox="1">
            <a:spLocks noChangeArrowheads="1"/>
          </p:cNvSpPr>
          <p:nvPr/>
        </p:nvSpPr>
        <p:spPr bwMode="gray">
          <a:xfrm>
            <a:off x="6991350" y="2747963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46105" name="Text Box 25"/>
          <p:cNvSpPr txBox="1">
            <a:spLocks noChangeArrowheads="1"/>
          </p:cNvSpPr>
          <p:nvPr/>
        </p:nvSpPr>
        <p:spPr bwMode="gray">
          <a:xfrm>
            <a:off x="6991350" y="3281363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46106" name="Text Box 26"/>
          <p:cNvSpPr txBox="1">
            <a:spLocks noChangeArrowheads="1"/>
          </p:cNvSpPr>
          <p:nvPr/>
        </p:nvSpPr>
        <p:spPr bwMode="gray">
          <a:xfrm>
            <a:off x="6991350" y="3814763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46107" name="Rectangle 27"/>
          <p:cNvSpPr>
            <a:spLocks noChangeArrowheads="1"/>
          </p:cNvSpPr>
          <p:nvPr/>
        </p:nvSpPr>
        <p:spPr bwMode="auto">
          <a:xfrm>
            <a:off x="179388" y="1989138"/>
            <a:ext cx="5341937" cy="22256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торговые компании;</a:t>
            </a:r>
            <a:b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супермаркеты;</a:t>
            </a:r>
            <a:b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склады;</a:t>
            </a:r>
            <a:b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магазины;</a:t>
            </a:r>
            <a:b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органы таможни;</a:t>
            </a:r>
            <a:b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лаборатории экспертизы и сертификации;</a:t>
            </a:r>
            <a:b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- общество защиты потребителей.</a:t>
            </a:r>
            <a:r>
              <a:rPr lang="en-US" sz="2000" b="1">
                <a:effectLst>
                  <a:outerShdw blurRad="38100" dist="38100" dir="2700000" algn="tl">
                    <a:srgbClr val="C0C0C0"/>
                  </a:outerShdw>
                </a:effectLst>
              </a:rPr>
              <a:t> </a:t>
            </a:r>
            <a:r>
              <a:rPr lang="en-US" sz="2000"/>
              <a:t> </a:t>
            </a:r>
          </a:p>
        </p:txBody>
      </p:sp>
      <p:pic>
        <p:nvPicPr>
          <p:cNvPr id="46116" name="Picture 36" descr="phoca_thumb_l_mirlis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700213"/>
            <a:ext cx="2928937" cy="238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118" name="Picture 38" descr="1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581525"/>
            <a:ext cx="2520950" cy="206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120" name="Picture 40" descr="Lunachrskogo%2060%20Spar%20Saint-Petersbur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581525"/>
            <a:ext cx="2736850" cy="206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122" name="Picture 42" descr="sor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4652963"/>
            <a:ext cx="2592387" cy="194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3000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836613"/>
            <a:ext cx="7391400" cy="563562"/>
          </a:xfrm>
        </p:spPr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Зарплата и карьера</a:t>
            </a:r>
            <a:br>
              <a:rPr lang="ru-RU" sz="2400">
                <a:solidFill>
                  <a:schemeClr val="tx1"/>
                </a:solidFill>
              </a:rPr>
            </a:b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gray">
          <a:xfrm rot="3925970">
            <a:off x="896938" y="4606925"/>
            <a:ext cx="1355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chemeClr val="bg1"/>
                </a:solidFill>
              </a:rPr>
              <a:t>Your Text</a:t>
            </a:r>
          </a:p>
        </p:txBody>
      </p:sp>
      <p:pic>
        <p:nvPicPr>
          <p:cNvPr id="76808" name="Picture 8" descr="Товаровед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00213"/>
            <a:ext cx="3208338" cy="281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3492500" y="1557338"/>
            <a:ext cx="56515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Построить карьеру, начав ее с должности товароведа совсем не сложно, ведь эта позиция пользуется постоянным и большим спросом на рынке вакансий. Заработок на этой должности зависит от места работы и может достигать значительных сумм. Правда и работать на этой должности приходится очень много и довольно напряженно. Но зато </a:t>
            </a: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ы должны быть уверены, что все труды не пройдут даром и принесут успех.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76810" name="Rectangle 10"/>
          <p:cNvSpPr>
            <a:spLocks noChangeArrowheads="1"/>
          </p:cNvSpPr>
          <p:nvPr/>
        </p:nvSpPr>
        <p:spPr bwMode="auto">
          <a:xfrm>
            <a:off x="179388" y="4868863"/>
            <a:ext cx="896461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Начинающий товаровед без опыта работы может претендовать на зарплату от 13 тыс. руб. на испытательный срок. Его более опытный коллега (стаж работы от полугода) получает 17–23 тыс. руб. в месяц. В крупной сети магазинов верхней одежды товаровед может зарабатывать 37–38 тыс. руб. </a:t>
            </a:r>
          </a:p>
        </p:txBody>
      </p:sp>
    </p:spTree>
  </p:cSld>
  <p:clrMapOvr>
    <a:masterClrMapping/>
  </p:clrMapOvr>
  <p:transition spd="slow" advClick="0" advTm="44000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Образование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47135" name="Picture 31" descr="NESWETAEVA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4048125" cy="266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7136" name="Rectangle 32"/>
          <p:cNvSpPr>
            <a:spLocks noChangeArrowheads="1"/>
          </p:cNvSpPr>
          <p:nvPr/>
        </p:nvSpPr>
        <p:spPr bwMode="auto">
          <a:xfrm>
            <a:off x="4356100" y="1844675"/>
            <a:ext cx="4787900" cy="213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Краевое государственное образовательное учреждение среднего профессионального образования «Комсомольский-на-Амуре колледж информационных технологий и сервиса»</a:t>
            </a:r>
          </a:p>
          <a:p>
            <a:pPr eaLnBrk="0" hangingPunct="0"/>
            <a:endParaRPr lang="en-US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7137" name="Rectangle 33"/>
          <p:cNvSpPr>
            <a:spLocks noChangeArrowheads="1"/>
          </p:cNvSpPr>
          <p:nvPr/>
        </p:nvSpPr>
        <p:spPr bwMode="auto">
          <a:xfrm>
            <a:off x="4284663" y="3789363"/>
            <a:ext cx="4500562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На сегодняшний день колледж - одно из ведущих средних специальных учебных заведений Хабаровского края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US"/>
              <a:t> </a:t>
            </a:r>
          </a:p>
        </p:txBody>
      </p:sp>
      <p:sp>
        <p:nvSpPr>
          <p:cNvPr id="47138" name="Rectangle 34"/>
          <p:cNvSpPr>
            <a:spLocks noChangeArrowheads="1"/>
          </p:cNvSpPr>
          <p:nvPr/>
        </p:nvSpPr>
        <p:spPr bwMode="auto">
          <a:xfrm>
            <a:off x="1331913" y="508476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endParaRPr lang="ru-RU"/>
          </a:p>
        </p:txBody>
      </p:sp>
      <p:sp>
        <p:nvSpPr>
          <p:cNvPr id="47139" name="Rectangle 35"/>
          <p:cNvSpPr>
            <a:spLocks noChangeArrowheads="1"/>
          </p:cNvSpPr>
          <p:nvPr/>
        </p:nvSpPr>
        <p:spPr bwMode="auto">
          <a:xfrm>
            <a:off x="179388" y="4724400"/>
            <a:ext cx="91440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Я студентка комсомольского колледжа 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информационных технологий и сервиса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just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с 2010 года по настоящее время. В следующем году  буду выпускником данного </a:t>
            </a:r>
          </a:p>
          <a:p>
            <a:pPr algn="just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колледжа  по специальности товаровед по группам однородных товаров.</a:t>
            </a:r>
          </a:p>
          <a:p>
            <a:pPr algn="just"/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За 3года моего обучения на данной специальности я поняла, что </a:t>
            </a:r>
          </a:p>
          <a:p>
            <a:pPr algn="just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быть товароведом не простая задача. </a:t>
            </a:r>
          </a:p>
        </p:txBody>
      </p:sp>
      <p:sp>
        <p:nvSpPr>
          <p:cNvPr id="47141" name="AutoShape 37"/>
          <p:cNvSpPr>
            <a:spLocks noChangeArrowheads="1"/>
          </p:cNvSpPr>
          <p:nvPr/>
        </p:nvSpPr>
        <p:spPr bwMode="auto">
          <a:xfrm>
            <a:off x="8027988" y="6021388"/>
            <a:ext cx="936625" cy="647700"/>
          </a:xfrm>
          <a:prstGeom prst="rightArrow">
            <a:avLst>
              <a:gd name="adj1" fmla="val 50000"/>
              <a:gd name="adj2" fmla="val 36152"/>
            </a:avLst>
          </a:prstGeom>
          <a:solidFill>
            <a:srgbClr val="3366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 advClick="0" advTm="34000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94" name="Rectangle 42"/>
          <p:cNvSpPr>
            <a:spLocks noChangeArrowheads="1"/>
          </p:cNvSpPr>
          <p:nvPr/>
        </p:nvSpPr>
        <p:spPr bwMode="auto">
          <a:xfrm>
            <a:off x="179388" y="1844675"/>
            <a:ext cx="8964612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Так как рынки 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 переполнены разнообразными товарами, у покупателей огромный выбор и, чтобы победить в войне за потребителя, торговым фирмам приходится прилагать максимум усилий. В этом нелегком деле им помогают товароведы, знающие все о вкусах покупателей, о рынке и специфике того или иного товара.</a:t>
            </a:r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Грамотный товаровед должен всегда быть в курсе новинок рынка и делать все, чтобы его фирма первой предложила товар покупателю. </a:t>
            </a:r>
          </a:p>
          <a:p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Нас научили понимать все нюансы 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происходящие , в процессе работы в конкретной области.  Например часто приходится решать вопрос: как вернуть некачественный или поступивший на склад просроченным товар или бывают такие ситуации когда магазин посещают непредсказуемые покупатели, с плохим настроением и.т.д. В таких ситуациях товароведу необходимо обладать спокойствием, быть стрессоустойчевым, уметь 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уладить любой конфликт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, а главное во всех ситуациях   найти грамотный и устраивающий всех ответ.</a:t>
            </a:r>
            <a:r>
              <a:rPr lang="ru-RU"/>
              <a:t> </a:t>
            </a:r>
            <a:endParaRPr lang="en-US"/>
          </a:p>
        </p:txBody>
      </p:sp>
    </p:spTree>
  </p:cSld>
  <p:clrMapOvr>
    <a:masterClrMapping/>
  </p:clrMapOvr>
  <p:transition spd="slow" advClick="0" advTm="55000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solidFill>
                  <a:schemeClr val="tx1"/>
                </a:solidFill>
              </a:rPr>
              <a:t>Заключение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250825" y="1279525"/>
            <a:ext cx="8893175" cy="588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 sz="2000"/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Наши знания были основаны на теоретических и практических навыках. Благодаря этим навыкам,  приходя в магазин, я смело могу отличить подлинную продукцию от фальсификации. </a:t>
            </a:r>
          </a:p>
          <a:p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Моя профессия интересная и важная, а главное востребованная, так как торговля занимает огромное место в отечественной экономике. Моя специальность очень нужна потребителям, так как  на прилавках магазина должны находиться только качественные и современные товары. Я могу применить свои знания и умение в различных сферах деятельности</a:t>
            </a: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товароведная, коммерческая, маркетинговая деятельность, производственное предприятие, менеджер предприятия и.т.д. И если жизнь сложиться так, что я не буду работать по специальности товаровед, то  опыт и знания, которые я получила от своих преподавателей обязательно применю в собственной жизни. </a:t>
            </a:r>
          </a:p>
          <a:p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/>
            <a:r>
              <a:rPr lang="ru-RU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Я горжусь своей профессией !!!</a:t>
            </a:r>
          </a:p>
          <a:p>
            <a:endParaRPr lang="ru-RU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ru-RU" sz="2000"/>
          </a:p>
        </p:txBody>
      </p:sp>
    </p:spTree>
  </p:cSld>
  <p:clrMapOvr>
    <a:masterClrMapping/>
  </p:clrMapOvr>
  <p:transition spd="slow" advClick="0" advTm="47000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8" name="WordArt 6"/>
          <p:cNvSpPr>
            <a:spLocks noChangeArrowheads="1" noChangeShapeType="1" noTextEdit="1"/>
          </p:cNvSpPr>
          <p:nvPr/>
        </p:nvSpPr>
        <p:spPr bwMode="auto">
          <a:xfrm>
            <a:off x="1619250" y="2708275"/>
            <a:ext cx="6705600" cy="129698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Благодорим за внимание!</a:t>
            </a:r>
          </a:p>
        </p:txBody>
      </p:sp>
    </p:spTree>
  </p:cSld>
  <p:clrMapOvr>
    <a:masterClrMapping/>
  </p:clrMapOvr>
  <p:transition spd="slow" advClick="0" advTm="4000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69gl">
  <a:themeElements>
    <a:clrScheme name="cdb2004169gl 1">
      <a:dk1>
        <a:srgbClr val="000000"/>
      </a:dk1>
      <a:lt1>
        <a:srgbClr val="FFFFFF"/>
      </a:lt1>
      <a:dk2>
        <a:srgbClr val="233DA9"/>
      </a:dk2>
      <a:lt2>
        <a:srgbClr val="DDDDDD"/>
      </a:lt2>
      <a:accent1>
        <a:srgbClr val="65AAE9"/>
      </a:accent1>
      <a:accent2>
        <a:srgbClr val="B2B2B2"/>
      </a:accent2>
      <a:accent3>
        <a:srgbClr val="FFFFFF"/>
      </a:accent3>
      <a:accent4>
        <a:srgbClr val="000000"/>
      </a:accent4>
      <a:accent5>
        <a:srgbClr val="B8D2F2"/>
      </a:accent5>
      <a:accent6>
        <a:srgbClr val="A1A1A1"/>
      </a:accent6>
      <a:hlink>
        <a:srgbClr val="7DA0D3"/>
      </a:hlink>
      <a:folHlink>
        <a:srgbClr val="B2E385"/>
      </a:folHlink>
    </a:clrScheme>
    <a:fontScheme name="cdb2004169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db2004169gl 1">
        <a:dk1>
          <a:srgbClr val="000000"/>
        </a:dk1>
        <a:lt1>
          <a:srgbClr val="FFFFFF"/>
        </a:lt1>
        <a:dk2>
          <a:srgbClr val="233DA9"/>
        </a:dk2>
        <a:lt2>
          <a:srgbClr val="DDDDDD"/>
        </a:lt2>
        <a:accent1>
          <a:srgbClr val="65AAE9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8D2F2"/>
        </a:accent5>
        <a:accent6>
          <a:srgbClr val="A1A1A1"/>
        </a:accent6>
        <a:hlink>
          <a:srgbClr val="7DA0D3"/>
        </a:hlink>
        <a:folHlink>
          <a:srgbClr val="B2E3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69gl 2">
        <a:dk1>
          <a:srgbClr val="000000"/>
        </a:dk1>
        <a:lt1>
          <a:srgbClr val="FFFFFF"/>
        </a:lt1>
        <a:dk2>
          <a:srgbClr val="632769"/>
        </a:dk2>
        <a:lt2>
          <a:srgbClr val="DDDDDD"/>
        </a:lt2>
        <a:accent1>
          <a:srgbClr val="8B8DE1"/>
        </a:accent1>
        <a:accent2>
          <a:srgbClr val="FF997D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E78A71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169gl 3">
        <a:dk1>
          <a:srgbClr val="000000"/>
        </a:dk1>
        <a:lt1>
          <a:srgbClr val="FFFFFF"/>
        </a:lt1>
        <a:dk2>
          <a:srgbClr val="37737F"/>
        </a:dk2>
        <a:lt2>
          <a:srgbClr val="DDDDDD"/>
        </a:lt2>
        <a:accent1>
          <a:srgbClr val="52BCB2"/>
        </a:accent1>
        <a:accent2>
          <a:srgbClr val="E0A56A"/>
        </a:accent2>
        <a:accent3>
          <a:srgbClr val="FFFFFF"/>
        </a:accent3>
        <a:accent4>
          <a:srgbClr val="000000"/>
        </a:accent4>
        <a:accent5>
          <a:srgbClr val="B3DAD5"/>
        </a:accent5>
        <a:accent6>
          <a:srgbClr val="CB955F"/>
        </a:accent6>
        <a:hlink>
          <a:srgbClr val="A0C264"/>
        </a:hlink>
        <a:folHlink>
          <a:srgbClr val="DCDC2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cdb2004169gl</Template>
  <TotalTime>1147</TotalTime>
  <Words>951</Words>
  <Application>Microsoft Office PowerPoint</Application>
  <PresentationFormat>Экран (4:3)</PresentationFormat>
  <Paragraphs>137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cdb2004169gl</vt:lpstr>
      <vt:lpstr>Image</vt:lpstr>
      <vt:lpstr> </vt:lpstr>
      <vt:lpstr>ВВЕДЕНИЕ </vt:lpstr>
      <vt:lpstr>Немного из истории товароведения</vt:lpstr>
      <vt:lpstr>Основоположники научного  товароведения в России </vt:lpstr>
      <vt:lpstr>Понятие товароведение</vt:lpstr>
      <vt:lpstr>Функциональные обязанности товароведа</vt:lpstr>
      <vt:lpstr>Содержанием товароведения являются </vt:lpstr>
      <vt:lpstr>Плюсы и минусы профессии</vt:lpstr>
      <vt:lpstr>Необходимые профессиональные навыки и знания в области товароведения</vt:lpstr>
      <vt:lpstr> Качества обеспечивающие и препятствующие профессиональной деятельности</vt:lpstr>
      <vt:lpstr>Области применения профессиональных знаний</vt:lpstr>
      <vt:lpstr>Зарплата и карьера </vt:lpstr>
      <vt:lpstr>Образование</vt:lpstr>
      <vt:lpstr>Слайд 14</vt:lpstr>
      <vt:lpstr>Заключение</vt:lpstr>
      <vt:lpstr>Слайд 16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профессия - моё будущее</dc:title>
  <dc:creator>марина</dc:creator>
  <cp:lastModifiedBy>KjuY76tg22</cp:lastModifiedBy>
  <cp:revision>9</cp:revision>
  <dcterms:created xsi:type="dcterms:W3CDTF">2013-05-07T03:16:11Z</dcterms:created>
  <dcterms:modified xsi:type="dcterms:W3CDTF">2015-10-18T05:20:37Z</dcterms:modified>
</cp:coreProperties>
</file>