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7857E"/>
    <a:srgbClr val="3F97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28.02.2018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813260"/>
            <a:ext cx="9027658" cy="4513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128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2999"/>
            <a:ext cx="9144000" cy="5715001"/>
          </a:xfrm>
        </p:spPr>
      </p:pic>
      <p:sp>
        <p:nvSpPr>
          <p:cNvPr id="5" name="TextBox 4"/>
          <p:cNvSpPr txBox="1"/>
          <p:nvPr/>
        </p:nvSpPr>
        <p:spPr>
          <a:xfrm>
            <a:off x="539552" y="188640"/>
            <a:ext cx="84249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251520" y="373306"/>
            <a:ext cx="871296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37857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Главная цель маркетинга</a:t>
            </a:r>
            <a:r>
              <a:rPr lang="ru-RU" b="1" dirty="0">
                <a:solidFill>
                  <a:srgbClr val="37857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smtClean="0">
                <a:solidFill>
                  <a:srgbClr val="37857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 достичь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согласия между продавцом и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покупателем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68912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3693143"/>
            <a:ext cx="3131840" cy="313184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07904" y="17724"/>
            <a:ext cx="5796136" cy="1628800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 основных этапа </a:t>
            </a:r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маркетинга </a:t>
            </a:r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компании:</a:t>
            </a: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268760"/>
            <a:ext cx="6912768" cy="5733256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ru-RU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Анализ </a:t>
            </a:r>
            <a:r>
              <a:rPr lang="ru-RU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ситуации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анализ рынка, деятельности конкурентов, деятельности самой компании, её действий, недостатков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514350" indent="-514350">
              <a:buAutoNum type="arabicPeriod"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Планирование маркетинговой активности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основе 1-го этапа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).</a:t>
            </a:r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r>
              <a:rPr lang="ru-RU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Реализация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маркетинговых активностей </a:t>
            </a:r>
            <a:r>
              <a:rPr lang="ru-RU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контроль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этой реализацией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r>
              <a:rPr lang="ru-RU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Анализ активностей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(на 1 и 4 этапах нужны маркетинговые исследования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).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95952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79" y="1221737"/>
            <a:ext cx="9144000" cy="5720219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 rot="20881000">
            <a:off x="232910" y="760595"/>
            <a:ext cx="4303247" cy="172497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Потребность – нужда в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чем-либо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 rot="840845">
            <a:off x="4660663" y="739279"/>
            <a:ext cx="40324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Желание – потребность, облаченная в конкретную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форму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81493" y="1541076"/>
            <a:ext cx="4392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Спрос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желание, подкрепленное покупательской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способностью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66398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3693143"/>
            <a:ext cx="3131840" cy="313184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55976" y="188640"/>
            <a:ext cx="4402832" cy="114300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Виды</a:t>
            </a:r>
            <a:r>
              <a:rPr lang="ru-RU" dirty="0"/>
              <a:t> </a:t>
            </a: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спроса: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980728"/>
            <a:ext cx="6876256" cy="5688632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ru-RU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  <a:r>
              <a:rPr lang="ru-RU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Отрицательный спрос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БОльшая часть покупателей не желает приобрести ваш товар.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Конверсионный маркетинг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маркетинг, задача которого – изменение отношения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людей к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вашему товару/услуге. Помогает побороть отрицательный спрос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2) </a:t>
            </a:r>
            <a:r>
              <a:rPr lang="ru-RU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Отсутствующий спрос </a:t>
            </a:r>
            <a:endParaRPr lang="ru-RU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Стимулирующий маркетинг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(показать, по каким причинам необходим потребителям этот товар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3) Скрытый спрос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Изначально кажется, что спроса нет</a:t>
            </a:r>
          </a:p>
          <a:p>
            <a:pPr marL="0" indent="0">
              <a:buNone/>
            </a:pPr>
            <a:r>
              <a:rPr lang="ru-RU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Развивающий маркетинг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выявить спрос, определить аудиторию, развивать маркетинг, показывать, как ваш товар поможет клиентам в жизни решить их проблемы.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r>
              <a:rPr lang="ru-RU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  <a:r>
              <a:rPr lang="ru-RU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Падающий спрос </a:t>
            </a:r>
            <a:endParaRPr lang="ru-RU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Ремаркетинг: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восстановить спрос в случае его падения (творчески переосмыслить всю маркетинговую кампанию, посмотреть, что людям не нравится, с чем в позиционировании товара не угадали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5) </a:t>
            </a:r>
            <a:r>
              <a:rPr lang="ru-RU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Нерегулярный </a:t>
            </a:r>
            <a:r>
              <a:rPr lang="ru-RU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спрос</a:t>
            </a:r>
            <a:endParaRPr lang="ru-RU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Синхромаркетинг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позволяет внести специальные бонусы в маркетинговую программу.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23379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3933055"/>
            <a:ext cx="2918679" cy="291867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55976" y="188640"/>
            <a:ext cx="4402832" cy="114300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Виды</a:t>
            </a:r>
            <a:r>
              <a:rPr lang="ru-RU" dirty="0"/>
              <a:t> </a:t>
            </a: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спроса: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31950" y="764704"/>
            <a:ext cx="6876256" cy="568863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21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6) </a:t>
            </a:r>
            <a:r>
              <a:rPr lang="ru-RU" sz="21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Полноценный </a:t>
            </a:r>
            <a:r>
              <a:rPr lang="ru-RU" sz="21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спрос </a:t>
            </a:r>
            <a:r>
              <a:rPr lang="ru-RU" sz="2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когда со спросом всё в порядке.</a:t>
            </a:r>
            <a:endParaRPr lang="ru-RU" sz="2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sz="21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Поддерживающий маркетинг </a:t>
            </a:r>
            <a:r>
              <a:rPr lang="ru-RU" sz="2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позволяет удерживать уровень спроса на необходимой планке, помогает удержать вашу долю рынка. Необходимо следить за конкурентами</a:t>
            </a:r>
            <a:r>
              <a:rPr lang="ru-RU" sz="2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0" indent="0">
              <a:buNone/>
            </a:pPr>
            <a:endParaRPr lang="ru-RU" sz="2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sz="21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7) </a:t>
            </a:r>
            <a:r>
              <a:rPr lang="ru-RU" sz="21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Чрезмерный спрос </a:t>
            </a:r>
            <a:r>
              <a:rPr lang="ru-RU" sz="2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2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Спрос может стать выше предложения – с этим необходимо работать. Чрезмерный спрос порождает спекуляцию.</a:t>
            </a:r>
            <a:endParaRPr lang="ru-RU" sz="2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sz="21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Демаркетинг</a:t>
            </a:r>
            <a:r>
              <a:rPr lang="ru-RU" sz="2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специально пытаетесь понизить уровень спроса, например, за счёт повышения цен, или увеличения количества продукции, если позволяет техническое оборудование</a:t>
            </a:r>
            <a:r>
              <a:rPr lang="ru-RU" sz="2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0" indent="0">
              <a:buNone/>
            </a:pPr>
            <a:endParaRPr lang="ru-RU" sz="2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sz="21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8) </a:t>
            </a:r>
            <a:r>
              <a:rPr lang="ru-RU" sz="21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Нерациональный </a:t>
            </a:r>
            <a:r>
              <a:rPr lang="ru-RU" sz="21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спрос </a:t>
            </a:r>
            <a:r>
              <a:rPr lang="ru-RU" sz="2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спрос, который не одобряется общественностью.</a:t>
            </a:r>
            <a:endParaRPr lang="ru-RU" sz="2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sz="21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Противодействующий маркетинг </a:t>
            </a:r>
            <a:r>
              <a:rPr lang="ru-RU" sz="2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стараются показать другим потребителям и потенциальным покупателям, что спрос на эти товары неправильный, его не должно быть, не надо употреблять эти товары (социальная реклама, законы Правительства).</a:t>
            </a:r>
            <a:endParaRPr lang="ru-RU" sz="2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1963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046" y="1370615"/>
            <a:ext cx="8953500" cy="3810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 rot="21326006">
            <a:off x="187339" y="919680"/>
            <a:ext cx="39298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Продукт – это всё, что может быть продано на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рынке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 rot="21388845">
            <a:off x="4588375" y="1596889"/>
            <a:ext cx="36724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Товар – продукт, получивший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цену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 rot="359617">
            <a:off x="3426753" y="407346"/>
            <a:ext cx="56166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Обмен – акт получения от кого-то желаемого продукта путём предложения ему чего-то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взамен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-99257" y="4581128"/>
            <a:ext cx="72008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Сделка – торговая операция, в которой, как минимум, есть две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стороны (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продавец, покупатель), есть место, где совершается сделка, определенное время, условия реализации сделки, денежное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вознаграждение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4166258" y="5805264"/>
            <a:ext cx="51845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Рынок – место, где совершаются сделки; совокупность всех продавцов и всех существующих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покупателей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64719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3933055"/>
            <a:ext cx="2918679" cy="291867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74449" y="116632"/>
            <a:ext cx="4690864" cy="114300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Типы маркетинга: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908719"/>
            <a:ext cx="6660232" cy="6048672"/>
          </a:xfrm>
        </p:spPr>
        <p:txBody>
          <a:bodyPr>
            <a:normAutofit/>
          </a:bodyPr>
          <a:lstStyle/>
          <a:p>
            <a:pPr marL="514350" indent="-514350" algn="ctr">
              <a:buAutoNum type="arabicPeriod"/>
            </a:pPr>
            <a:r>
              <a:rPr lang="ru-RU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Массовый</a:t>
            </a:r>
          </a:p>
          <a:p>
            <a:pPr marL="0" indent="0" algn="ctr">
              <a:buNone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Выпускаем 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продукт для всех массово (кола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marL="514350" indent="-514350" algn="ctr">
              <a:buAutoNum type="arabicPeriod"/>
            </a:pP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Продуктно</a:t>
            </a:r>
            <a:r>
              <a:rPr lang="ru-RU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-дифференцированный</a:t>
            </a:r>
          </a:p>
          <a:p>
            <a:pPr marL="0" indent="0" algn="ctr">
              <a:buNone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Выделяем 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несколько продуктов, которые мы выпускаем. Массовый маркетинг, но с несколькими видами продуктов ( разные бутылки колы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marL="0" indent="0" algn="ctr">
              <a:buNone/>
            </a:pP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Целевой маркетинг</a:t>
            </a:r>
            <a:r>
              <a:rPr lang="ru-RU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0" indent="0" algn="ctr">
              <a:buNone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определенной категории людей. (кола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лайт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9680" y="1124744"/>
            <a:ext cx="1995686" cy="266091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4581128"/>
            <a:ext cx="1359135" cy="2071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466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3000"/>
            <a:ext cx="9144000" cy="4572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1412776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Покупатель ≠ Потребитель (не всегда)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7624" y="2276872"/>
            <a:ext cx="6552728" cy="3229819"/>
          </a:xfrm>
        </p:spPr>
        <p:txBody>
          <a:bodyPr/>
          <a:lstStyle/>
          <a:p>
            <a:pPr marL="0" indent="0" algn="ctr">
              <a:buNone/>
            </a:pP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Важно!</a:t>
            </a:r>
          </a:p>
          <a:p>
            <a:pPr marL="0" indent="0" algn="ctr">
              <a:buNone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 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выборе стратегии необходимо </a:t>
            </a:r>
            <a:endParaRPr lang="ru-RU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ориентироваться 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или на покупателя, </a:t>
            </a:r>
            <a:endParaRPr lang="ru-RU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или 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потребителя, или на 1 и 2, </a:t>
            </a:r>
            <a:endParaRPr lang="ru-RU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 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каждого выстраивать свою политику.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88586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02314" y="0"/>
            <a:ext cx="1379684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844824"/>
          </a:xfrm>
        </p:spPr>
        <p:txBody>
          <a:bodyPr>
            <a:noAutofit/>
          </a:bodyPr>
          <a:lstStyle/>
          <a:p>
            <a:r>
              <a:rPr lang="ru-RU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Комплекс маркетинга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несколько составляющих, которыми вы в своём будущем можете управлять, достигая наилучшего для себя результата. </a:t>
            </a:r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комплекс маркетинга входят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  <a:r>
              <a:rPr lang="ru-RU" sz="4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4Р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(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одна из концепций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):</a:t>
            </a:r>
          </a:p>
          <a:p>
            <a:pPr marL="0" indent="0">
              <a:buNone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1) Продукт</a:t>
            </a:r>
            <a:r>
              <a:rPr lang="en-US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(Product)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 Спрашивать потребителей о том, что им нравится/не нравится у вас, у конкурентов, что стоит исправить.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Типы продуктов: потребительский, промышленный, услуги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0" indent="0">
              <a:buNone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2) Цена</a:t>
            </a:r>
            <a:r>
              <a:rPr lang="en-US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(Price)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Зависит от спроса и состояния рынка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0" indent="0">
              <a:buNone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3) Продвижение (</a:t>
            </a:r>
            <a:r>
              <a:rPr lang="en-US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Promotion</a:t>
            </a:r>
            <a:r>
              <a:rPr lang="ru-RU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Реклама, СО, прямые продажи, методы стимулирования сбыта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0" indent="0">
              <a:buNone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4) Место</a:t>
            </a:r>
            <a:r>
              <a:rPr lang="en-US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(Place)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Доведение до потребителей, например, выстраивание розничных систем и сетей магазинов, федеральных сетей магазинов, места, где встретитесь со своими покупателями.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9129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715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00" y="1714500"/>
            <a:ext cx="9144000" cy="51435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119675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Выделяют 2 основных вида рынков:</a:t>
            </a:r>
            <a:br>
              <a:rPr lang="ru-RU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00" y="1714500"/>
            <a:ext cx="9142300" cy="37444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  <a:r>
              <a:rPr lang="ru-RU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конечный потребитель – </a:t>
            </a:r>
            <a:r>
              <a:rPr lang="ru-RU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организация</a:t>
            </a:r>
            <a:r>
              <a:rPr lang="ru-RU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Решения принимаются коллегиально. Общение с потребителем через посредника (магазин компании). Немассовый рынок, точечные продажи</a:t>
            </a:r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0" indent="0">
              <a:buNone/>
            </a:pP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ru-RU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напрямую работа с конечным </a:t>
            </a:r>
            <a:r>
              <a:rPr lang="ru-RU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потребителем</a:t>
            </a:r>
            <a:r>
              <a:rPr lang="ru-RU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Разные каналы продвижения.</a:t>
            </a: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63216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83894" y="116632"/>
            <a:ext cx="5184576" cy="1224136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Закон Паретто 80/20: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55976" y="1052736"/>
            <a:ext cx="4752528" cy="190080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</a:t>
            </a:r>
            <a:r>
              <a:rPr lang="ru-RU" sz="2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% клиентов </a:t>
            </a:r>
            <a:r>
              <a:rPr lang="ru-RU" sz="2000" dirty="0"/>
              <a:t>приносят </a:t>
            </a:r>
            <a:r>
              <a:rPr lang="ru-RU" sz="2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80% </a:t>
            </a:r>
            <a:r>
              <a:rPr lang="ru-RU" sz="2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доходов</a:t>
            </a:r>
            <a:r>
              <a:rPr lang="ru-RU" sz="2000" dirty="0" smtClean="0"/>
              <a:t>,</a:t>
            </a:r>
          </a:p>
          <a:p>
            <a:pPr marL="0" indent="0" algn="ctr">
              <a:buNone/>
            </a:pPr>
            <a:r>
              <a:rPr lang="ru-RU" sz="2000" dirty="0" smtClean="0"/>
              <a:t>оставшиеся </a:t>
            </a:r>
            <a:r>
              <a:rPr lang="ru-RU" sz="2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80%</a:t>
            </a:r>
            <a:r>
              <a:rPr lang="ru-RU" sz="2000" dirty="0"/>
              <a:t> приносят </a:t>
            </a:r>
            <a:r>
              <a:rPr lang="ru-RU" sz="2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20% </a:t>
            </a:r>
            <a:r>
              <a:rPr lang="ru-RU" sz="2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доходов</a:t>
            </a:r>
            <a:endParaRPr lang="ru-RU" sz="2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395536" y="4221087"/>
            <a:ext cx="835292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Целевой сегмент </a:t>
            </a: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ru-RU" dirty="0" smtClean="0"/>
              <a:t>–    </a:t>
            </a:r>
            <a:r>
              <a:rPr lang="ru-RU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это 20% </a:t>
            </a:r>
            <a:r>
              <a:rPr lang="ru-RU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клиентов</a:t>
            </a:r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Сегмент</a:t>
            </a:r>
            <a:r>
              <a:rPr lang="ru-RU" dirty="0"/>
              <a:t> –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группа потребителей, характеризуемых однотипной реакцией на рекламу, маркетинговую политику, товар. 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29046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231" y="116632"/>
            <a:ext cx="9175231" cy="676787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916832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Критерии сегментирования клиентов/потребителей: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41584" y="1412776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географическая сегментация</a:t>
            </a:r>
          </a:p>
          <a:p>
            <a:pPr algn="r">
              <a:buNone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2) демографическая</a:t>
            </a:r>
          </a:p>
          <a:p>
            <a:pPr>
              <a:buNone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3) социально-экономическая</a:t>
            </a:r>
          </a:p>
          <a:p>
            <a:pPr algn="r">
              <a:buNone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4) психо-графическая </a:t>
            </a:r>
          </a:p>
          <a:p>
            <a:pPr>
              <a:buNone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5) поведенческая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23258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12361">
            <a:off x="4772544" y="-334586"/>
            <a:ext cx="4568948" cy="3336802"/>
          </a:xfrm>
          <a:prstGeom prst="rect">
            <a:avLst/>
          </a:prstGeom>
        </p:spPr>
      </p:pic>
      <p:pic>
        <p:nvPicPr>
          <p:cNvPr id="1026" name="Picture 2" descr="C:\Users\елена\Desktop\a913a4a0f363425eb0d8274a72b6a4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644008" cy="304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1918645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				</a:t>
            </a: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Виды стратегий: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492896"/>
            <a:ext cx="9144000" cy="4542090"/>
          </a:xfrm>
        </p:spPr>
        <p:txBody>
          <a:bodyPr/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	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</a:t>
            </a:r>
            <a:r>
              <a:rPr lang="ru-RU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Недифференцированный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маркетинг.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Предлагаем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продукт всем.</a:t>
            </a:r>
          </a:p>
          <a:p>
            <a:pPr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2. </a:t>
            </a:r>
            <a:r>
              <a:rPr lang="ru-RU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Дифференцируемый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маркетинг.</a:t>
            </a:r>
          </a:p>
          <a:p>
            <a:pPr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Выбор одного-нескольких сегментов </a:t>
            </a:r>
          </a:p>
          <a:p>
            <a:pPr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3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ru-RU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Концентрированный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маркетинг. 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Выбираем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сегмент </a:t>
            </a:r>
          </a:p>
          <a:p>
            <a:pPr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61838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0" y="836712"/>
            <a:ext cx="9144000" cy="602128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0" y="-24618"/>
            <a:ext cx="9144000" cy="258952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/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Позиционирование</a:t>
            </a:r>
            <a:b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Позиция продукта на рынке </a:t>
            </a:r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мнение определенного круга людей об основных качествах продукта, то, что откладывается в голове потребителя.</a:t>
            </a: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2780928"/>
            <a:ext cx="7859216" cy="2913187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3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</a:t>
            </a:r>
            <a:r>
              <a:rPr lang="ru-RU" sz="3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данные </a:t>
            </a:r>
            <a:r>
              <a:rPr lang="ru-RU" sz="3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параметры можно делать ставки</a:t>
            </a:r>
            <a:r>
              <a:rPr lang="ru-RU" sz="3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>
              <a:buNone/>
            </a:pPr>
            <a:endParaRPr lang="ru-RU" sz="3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buNone/>
            </a:pP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продукт    2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сервис   3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персонал  4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имидж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82868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C:\Users\елена\Desktop\marketing-strateg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7824" y="836712"/>
            <a:ext cx="3048000" cy="2435225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Маркетинговые исследования</a:t>
            </a:r>
            <a:endParaRPr lang="ru-RU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>
            <a:off x="6732240" y="1484784"/>
            <a:ext cx="720080" cy="7200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4572000" y="1484784"/>
            <a:ext cx="0" cy="129614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flipH="1">
            <a:off x="1691680" y="1484784"/>
            <a:ext cx="576064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3275856" y="2925525"/>
            <a:ext cx="2880320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Microsoft Uighur" pitchFamily="2" charset="-78"/>
              </a:rPr>
              <a:t>Количественные</a:t>
            </a:r>
            <a:endParaRPr lang="ru-RU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Microsoft Uighur" pitchFamily="2" charset="-78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Microsoft Uighur" pitchFamily="2" charset="-78"/>
              </a:rPr>
              <a:t>опросы,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Microsoft Uighur" pitchFamily="2" charset="-78"/>
              </a:rPr>
              <a:t>retail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Microsoft Uighur" pitchFamily="2" charset="-78"/>
              </a:rPr>
              <a:t>-аудит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Microsoft Uighur" pitchFamily="2" charset="-78"/>
              </a:rPr>
              <a:t>(аудит в торговых точках, выкладка, ваших товаров</a:t>
            </a:r>
            <a:r>
              <a:rPr kumimoji="0" lang="ru-RU" sz="2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Microsoft Uighur" pitchFamily="2" charset="-78"/>
              </a:rPr>
              <a:t> или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Microsoft Uighur" pitchFamily="2" charset="-78"/>
              </a:rPr>
              <a:t>товаров конкурентов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Microsoft Uighur" pitchFamily="2" charset="-78"/>
              </a:rPr>
              <a:t>)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Microsoft Uighur" pitchFamily="2" charset="-78"/>
            </a:endParaRPr>
          </a:p>
        </p:txBody>
      </p:sp>
      <p:sp>
        <p:nvSpPr>
          <p:cNvPr id="19" name="TextBox 18"/>
          <p:cNvSpPr txBox="1"/>
          <p:nvPr/>
        </p:nvSpPr>
        <p:spPr>
          <a:xfrm flipH="1" flipV="1">
            <a:off x="827584" y="321297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395536" y="2204864"/>
            <a:ext cx="241176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Качественные</a:t>
            </a:r>
          </a:p>
          <a:p>
            <a:pPr algn="ctr">
              <a:buNone/>
            </a:pP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наблюдение, </a:t>
            </a:r>
          </a:p>
          <a:p>
            <a:pPr algn="ctr">
              <a:buNone/>
            </a:pP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эксперимент, </a:t>
            </a:r>
          </a:p>
          <a:p>
            <a:pPr algn="ctr">
              <a:buNone/>
            </a:pP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глубинное интервью,</a:t>
            </a:r>
          </a:p>
          <a:p>
            <a:pPr algn="ctr">
              <a:buNone/>
            </a:pP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анализ протокола, </a:t>
            </a:r>
          </a:p>
          <a:p>
            <a:pPr algn="ctr">
              <a:buNone/>
            </a:pP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анализ документов, </a:t>
            </a:r>
          </a:p>
          <a:p>
            <a:pPr algn="ctr">
              <a:buNone/>
            </a:pP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фокус-группы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660232" y="2276872"/>
            <a:ext cx="201622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Mix-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методики</a:t>
            </a:r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hall-test,  home-test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тайный 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покупатель </a:t>
            </a:r>
            <a:endParaRPr lang="ru-RU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779828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</TotalTime>
  <Words>822</Words>
  <Application>Microsoft Office PowerPoint</Application>
  <PresentationFormat>Экран (4:3)</PresentationFormat>
  <Paragraphs>108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Презентация PowerPoint</vt:lpstr>
      <vt:lpstr>Презентация PowerPoint</vt:lpstr>
      <vt:lpstr>4 основных этапа  маркетинга в компании: </vt:lpstr>
      <vt:lpstr>Презентация PowerPoint</vt:lpstr>
      <vt:lpstr>Виды спроса: </vt:lpstr>
      <vt:lpstr>Виды спроса: </vt:lpstr>
      <vt:lpstr>Презентация PowerPoint</vt:lpstr>
      <vt:lpstr>Типы маркетинга:  </vt:lpstr>
      <vt:lpstr>Покупатель ≠ Потребитель (не всегда) </vt:lpstr>
      <vt:lpstr>Комплекс маркетинга – несколько составляющих, которыми вы в своём будущем можете управлять, достигая наилучшего для себя результата.  </vt:lpstr>
      <vt:lpstr>Выделяют 2 основных вида рынков: </vt:lpstr>
      <vt:lpstr>Закон Паретто 80/20: </vt:lpstr>
      <vt:lpstr>Критерии сегментирования клиентов/потребителей: </vt:lpstr>
      <vt:lpstr>     Виды стратегий: </vt:lpstr>
      <vt:lpstr> Позиционирование   Позиция продукта на рынке – мнение определенного круга людей об основных качествах продукта, то, что откладывается в голове потребителя. </vt:lpstr>
      <vt:lpstr>Маркетинговые исследования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Анна</dc:creator>
  <cp:lastModifiedBy>Анна</cp:lastModifiedBy>
  <cp:revision>19</cp:revision>
  <dcterms:created xsi:type="dcterms:W3CDTF">2018-02-28T15:58:25Z</dcterms:created>
  <dcterms:modified xsi:type="dcterms:W3CDTF">2018-02-28T19:07:02Z</dcterms:modified>
</cp:coreProperties>
</file>