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29" r:id="rId1"/>
  </p:sldMasterIdLst>
  <p:sldIdLst>
    <p:sldId id="256" r:id="rId2"/>
    <p:sldId id="263" r:id="rId3"/>
    <p:sldId id="264" r:id="rId4"/>
    <p:sldId id="272" r:id="rId5"/>
    <p:sldId id="284" r:id="rId6"/>
    <p:sldId id="286" r:id="rId7"/>
    <p:sldId id="291" r:id="rId8"/>
    <p:sldId id="292" r:id="rId9"/>
    <p:sldId id="295" r:id="rId10"/>
    <p:sldId id="290" r:id="rId11"/>
    <p:sldId id="300" r:id="rId12"/>
    <p:sldId id="293" r:id="rId13"/>
    <p:sldId id="296" r:id="rId14"/>
    <p:sldId id="297" r:id="rId15"/>
    <p:sldId id="298" r:id="rId16"/>
    <p:sldId id="299" r:id="rId17"/>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5pPr>
    <a:lvl6pPr marL="2286000" algn="l" defTabSz="914400" rtl="0" eaLnBrk="1" latinLnBrk="0" hangingPunct="1">
      <a:defRPr kern="1200">
        <a:solidFill>
          <a:schemeClr val="tx1"/>
        </a:solidFill>
        <a:latin typeface="Calibri Light" panose="020F0302020204030204" pitchFamily="34" charset="0"/>
        <a:ea typeface="+mn-ea"/>
        <a:cs typeface="+mn-cs"/>
      </a:defRPr>
    </a:lvl6pPr>
    <a:lvl7pPr marL="2743200" algn="l" defTabSz="914400" rtl="0" eaLnBrk="1" latinLnBrk="0" hangingPunct="1">
      <a:defRPr kern="1200">
        <a:solidFill>
          <a:schemeClr val="tx1"/>
        </a:solidFill>
        <a:latin typeface="Calibri Light" panose="020F0302020204030204" pitchFamily="34" charset="0"/>
        <a:ea typeface="+mn-ea"/>
        <a:cs typeface="+mn-cs"/>
      </a:defRPr>
    </a:lvl7pPr>
    <a:lvl8pPr marL="3200400" algn="l" defTabSz="914400" rtl="0" eaLnBrk="1" latinLnBrk="0" hangingPunct="1">
      <a:defRPr kern="1200">
        <a:solidFill>
          <a:schemeClr val="tx1"/>
        </a:solidFill>
        <a:latin typeface="Calibri Light" panose="020F0302020204030204" pitchFamily="34" charset="0"/>
        <a:ea typeface="+mn-ea"/>
        <a:cs typeface="+mn-cs"/>
      </a:defRPr>
    </a:lvl8pPr>
    <a:lvl9pPr marL="3657600" algn="l" defTabSz="914400" rtl="0" eaLnBrk="1" latinLnBrk="0" hangingPunct="1">
      <a:defRPr kern="1200">
        <a:solidFill>
          <a:schemeClr val="tx1"/>
        </a:solidFill>
        <a:latin typeface="Calibri Light" panose="020F0302020204030204" pitchFamily="34" charset="0"/>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9" d="100"/>
          <a:sy n="69" d="100"/>
        </p:scale>
        <p:origin x="-696"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chart>
    <c:title>
      <c:tx>
        <c:rich>
          <a:bodyPr rot="0" spcFirstLastPara="1" vertOverflow="ellipsis" vert="horz" wrap="square" anchor="ctr" anchorCtr="1"/>
          <a:lstStyle/>
          <a:p>
            <a:pPr>
              <a:defRPr sz="2200" b="1" i="0" u="none" strike="noStrike" kern="1200" cap="all" baseline="0">
                <a:solidFill>
                  <a:schemeClr val="tx1">
                    <a:lumMod val="65000"/>
                    <a:lumOff val="35000"/>
                  </a:schemeClr>
                </a:solidFill>
                <a:latin typeface="+mn-lt"/>
                <a:ea typeface="+mn-ea"/>
                <a:cs typeface="+mn-cs"/>
              </a:defRPr>
            </a:pPr>
            <a:r>
              <a:rPr lang="ru-RU"/>
              <a:t>Бизнес-план</a:t>
            </a:r>
          </a:p>
        </c:rich>
      </c:tx>
      <c:layout/>
      <c:spPr>
        <a:noFill/>
        <a:ln>
          <a:noFill/>
        </a:ln>
        <a:effectLst/>
      </c:spPr>
    </c:title>
    <c:view3D>
      <c:rotX val="5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1.1521173962267818E-2"/>
          <c:y val="9.3324003144136122E-2"/>
          <c:w val="0.97183713031445662"/>
          <c:h val="0.86984821043600224"/>
        </c:manualLayout>
      </c:layout>
      <c:pie3DChart>
        <c:varyColors val="1"/>
        <c:ser>
          <c:idx val="0"/>
          <c:order val="0"/>
          <c:tx>
            <c:strRef>
              <c:f>Лист1!$B$1</c:f>
              <c:strCache>
                <c:ptCount val="1"/>
                <c:pt idx="0">
                  <c:v>Продажи</c:v>
                </c:pt>
              </c:strCache>
            </c:strRef>
          </c:tx>
          <c:dPt>
            <c:idx val="0"/>
            <c:spPr>
              <a:solidFill>
                <a:schemeClr val="accent1">
                  <a:alpha val="9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dPt>
          <c:dPt>
            <c:idx val="1"/>
            <c:spPr>
              <a:solidFill>
                <a:schemeClr val="accent2">
                  <a:alpha val="90000"/>
                </a:schemeClr>
              </a:solidFill>
              <a:ln w="19050">
                <a:solidFill>
                  <a:schemeClr val="accent2">
                    <a:lumMod val="75000"/>
                  </a:schemeClr>
                </a:solidFill>
              </a:ln>
              <a:effectLst>
                <a:innerShdw blurRad="114300">
                  <a:schemeClr val="accent2">
                    <a:lumMod val="75000"/>
                  </a:schemeClr>
                </a:innerShdw>
              </a:effectLst>
              <a:scene3d>
                <a:camera prst="orthographicFront"/>
                <a:lightRig rig="threePt" dir="t"/>
              </a:scene3d>
              <a:sp3d contourW="19050" prstMaterial="flat">
                <a:contourClr>
                  <a:schemeClr val="accent2">
                    <a:lumMod val="75000"/>
                  </a:schemeClr>
                </a:contourClr>
              </a:sp3d>
            </c:spPr>
          </c:dPt>
          <c:dPt>
            <c:idx val="2"/>
            <c:spPr>
              <a:solidFill>
                <a:schemeClr val="accent3">
                  <a:alpha val="90000"/>
                </a:schemeClr>
              </a:solidFill>
              <a:ln w="19050">
                <a:solidFill>
                  <a:schemeClr val="accent3">
                    <a:lumMod val="75000"/>
                  </a:schemeClr>
                </a:solidFill>
              </a:ln>
              <a:effectLst>
                <a:innerShdw blurRad="114300">
                  <a:schemeClr val="accent3">
                    <a:lumMod val="75000"/>
                  </a:schemeClr>
                </a:innerShdw>
              </a:effectLst>
              <a:scene3d>
                <a:camera prst="orthographicFront"/>
                <a:lightRig rig="threePt" dir="t"/>
              </a:scene3d>
              <a:sp3d contourW="19050" prstMaterial="flat">
                <a:contourClr>
                  <a:schemeClr val="accent3">
                    <a:lumMod val="75000"/>
                  </a:schemeClr>
                </a:contourClr>
              </a:sp3d>
            </c:spPr>
          </c:dPt>
          <c:dPt>
            <c:idx val="3"/>
            <c:spPr>
              <a:solidFill>
                <a:schemeClr val="accent4">
                  <a:alpha val="90000"/>
                </a:schemeClr>
              </a:solidFill>
              <a:ln w="19050">
                <a:solidFill>
                  <a:schemeClr val="accent4">
                    <a:lumMod val="75000"/>
                  </a:schemeClr>
                </a:solidFill>
              </a:ln>
              <a:effectLst>
                <a:innerShdw blurRad="114300">
                  <a:schemeClr val="accent4">
                    <a:lumMod val="75000"/>
                  </a:schemeClr>
                </a:innerShdw>
              </a:effectLst>
              <a:scene3d>
                <a:camera prst="orthographicFront"/>
                <a:lightRig rig="threePt" dir="t"/>
              </a:scene3d>
              <a:sp3d contourW="19050" prstMaterial="flat">
                <a:contourClr>
                  <a:schemeClr val="accent4">
                    <a:lumMod val="75000"/>
                  </a:schemeClr>
                </a:contourClr>
              </a:sp3d>
            </c:spPr>
          </c:dPt>
          <c:dPt>
            <c:idx val="4"/>
            <c:spPr>
              <a:solidFill>
                <a:schemeClr val="accent5">
                  <a:alpha val="90000"/>
                </a:schemeClr>
              </a:solidFill>
              <a:ln w="19050">
                <a:solidFill>
                  <a:schemeClr val="accent5">
                    <a:lumMod val="75000"/>
                  </a:schemeClr>
                </a:solidFill>
              </a:ln>
              <a:effectLst>
                <a:innerShdw blurRad="114300">
                  <a:schemeClr val="accent5">
                    <a:lumMod val="75000"/>
                  </a:schemeClr>
                </a:innerShdw>
              </a:effectLst>
              <a:scene3d>
                <a:camera prst="orthographicFront"/>
                <a:lightRig rig="threePt" dir="t"/>
              </a:scene3d>
              <a:sp3d contourW="19050" prstMaterial="flat">
                <a:contourClr>
                  <a:schemeClr val="accent5">
                    <a:lumMod val="75000"/>
                  </a:schemeClr>
                </a:contourClr>
              </a:sp3d>
            </c:spPr>
          </c:dPt>
          <c:dPt>
            <c:idx val="5"/>
            <c:spPr>
              <a:solidFill>
                <a:schemeClr val="accent6">
                  <a:alpha val="90000"/>
                </a:schemeClr>
              </a:solidFill>
              <a:ln w="19050">
                <a:solidFill>
                  <a:schemeClr val="accent6">
                    <a:lumMod val="75000"/>
                  </a:schemeClr>
                </a:solidFill>
              </a:ln>
              <a:effectLst>
                <a:innerShdw blurRad="114300">
                  <a:schemeClr val="accent6">
                    <a:lumMod val="75000"/>
                  </a:schemeClr>
                </a:innerShdw>
              </a:effectLst>
              <a:scene3d>
                <a:camera prst="orthographicFront"/>
                <a:lightRig rig="threePt" dir="t"/>
              </a:scene3d>
              <a:sp3d contourW="19050" prstMaterial="flat">
                <a:contourClr>
                  <a:schemeClr val="accent6">
                    <a:lumMod val="75000"/>
                  </a:schemeClr>
                </a:contourClr>
              </a:sp3d>
            </c:spPr>
          </c:dPt>
          <c:dLbls>
            <c:dLbl>
              <c:idx val="0"/>
              <c:layout>
                <c:manualLayout>
                  <c:x val="3.4034284147136627E-2"/>
                  <c:y val="4.6057289232456153E-2"/>
                </c:manualLayout>
              </c:layout>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1"/>
                      </a:solidFill>
                      <a:effectLst/>
                      <a:latin typeface="+mn-lt"/>
                      <a:ea typeface="+mn-ea"/>
                      <a:cs typeface="+mn-cs"/>
                    </a:defRPr>
                  </a:pPr>
                  <a:endParaRPr lang="ru-RU"/>
                </a:p>
              </c:txPr>
              <c:dLblPos val="bestFit"/>
              <c:showCatName val="1"/>
            </c:dLbl>
            <c:dLbl>
              <c:idx val="1"/>
              <c:layout>
                <c:manualLayout>
                  <c:x val="2.4289320788339973E-2"/>
                  <c:y val="-0.13107124629701392"/>
                </c:manualLayout>
              </c:layout>
              <c:spPr>
                <a:solidFill>
                  <a:schemeClr val="lt1">
                    <a:alpha val="90000"/>
                  </a:schemeClr>
                </a:solidFill>
                <a:ln w="12700" cap="flat" cmpd="sng" algn="ctr">
                  <a:solidFill>
                    <a:schemeClr val="accent2"/>
                  </a:solidFill>
                  <a:round/>
                </a:ln>
                <a:effectLst>
                  <a:outerShdw blurRad="50800" dist="38100" dir="2700000" algn="tl" rotWithShape="0">
                    <a:schemeClr val="accent2">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2"/>
                      </a:solidFill>
                      <a:effectLst/>
                      <a:latin typeface="+mn-lt"/>
                      <a:ea typeface="+mn-ea"/>
                      <a:cs typeface="+mn-cs"/>
                    </a:defRPr>
                  </a:pPr>
                  <a:endParaRPr lang="ru-RU"/>
                </a:p>
              </c:txPr>
              <c:dLblPos val="bestFit"/>
              <c:showCatName val="1"/>
            </c:dLbl>
            <c:dLbl>
              <c:idx val="2"/>
              <c:layout>
                <c:manualLayout>
                  <c:x val="6.532682431809568E-2"/>
                  <c:y val="-5.6286412376611923E-2"/>
                </c:manualLayout>
              </c:layout>
              <c:spPr>
                <a:solidFill>
                  <a:schemeClr val="lt1">
                    <a:alpha val="90000"/>
                  </a:schemeClr>
                </a:solidFill>
                <a:ln w="12700" cap="flat" cmpd="sng" algn="ctr">
                  <a:solidFill>
                    <a:schemeClr val="accent3"/>
                  </a:solidFill>
                  <a:round/>
                </a:ln>
                <a:effectLst>
                  <a:outerShdw blurRad="50800" dist="38100" dir="2700000" algn="tl" rotWithShape="0">
                    <a:schemeClr val="accent3">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3"/>
                      </a:solidFill>
                      <a:effectLst/>
                      <a:latin typeface="+mn-lt"/>
                      <a:ea typeface="+mn-ea"/>
                      <a:cs typeface="+mn-cs"/>
                    </a:defRPr>
                  </a:pPr>
                  <a:endParaRPr lang="ru-RU"/>
                </a:p>
              </c:txPr>
              <c:dLblPos val="bestFit"/>
              <c:showCatName val="1"/>
            </c:dLbl>
            <c:dLbl>
              <c:idx val="3"/>
              <c:layout>
                <c:manualLayout>
                  <c:x val="-2.125001131209053E-2"/>
                  <c:y val="-4.6534639780782198E-2"/>
                </c:manualLayout>
              </c:layout>
              <c:spPr>
                <a:solidFill>
                  <a:schemeClr val="lt1">
                    <a:alpha val="90000"/>
                  </a:schemeClr>
                </a:solidFill>
                <a:ln w="12700" cap="flat" cmpd="sng" algn="ctr">
                  <a:solidFill>
                    <a:schemeClr val="accent4"/>
                  </a:solidFill>
                  <a:round/>
                </a:ln>
                <a:effectLst>
                  <a:outerShdw blurRad="50800" dist="38100" dir="2700000" algn="tl" rotWithShape="0">
                    <a:schemeClr val="accent4">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4"/>
                      </a:solidFill>
                      <a:effectLst/>
                      <a:latin typeface="+mn-lt"/>
                      <a:ea typeface="+mn-ea"/>
                      <a:cs typeface="+mn-cs"/>
                    </a:defRPr>
                  </a:pPr>
                  <a:endParaRPr lang="ru-RU"/>
                </a:p>
              </c:txPr>
              <c:dLblPos val="bestFit"/>
              <c:showCatName val="1"/>
            </c:dLbl>
            <c:dLbl>
              <c:idx val="4"/>
              <c:layout>
                <c:manualLayout>
                  <c:x val="5.7308967933942913E-3"/>
                  <c:y val="-0.10181592850952474"/>
                </c:manualLayout>
              </c:layout>
              <c:spPr>
                <a:solidFill>
                  <a:schemeClr val="lt1">
                    <a:alpha val="90000"/>
                  </a:schemeClr>
                </a:solidFill>
                <a:ln w="12700" cap="flat" cmpd="sng" algn="ctr">
                  <a:solidFill>
                    <a:schemeClr val="accent5"/>
                  </a:solidFill>
                  <a:round/>
                </a:ln>
                <a:effectLst>
                  <a:outerShdw blurRad="50800" dist="38100" dir="2700000" algn="tl" rotWithShape="0">
                    <a:schemeClr val="accent5">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5"/>
                      </a:solidFill>
                      <a:effectLst/>
                      <a:latin typeface="+mn-lt"/>
                      <a:ea typeface="+mn-ea"/>
                      <a:cs typeface="+mn-cs"/>
                    </a:defRPr>
                  </a:pPr>
                  <a:endParaRPr lang="ru-RU"/>
                </a:p>
              </c:txPr>
              <c:dLblPos val="bestFit"/>
              <c:showCatName val="1"/>
            </c:dLbl>
            <c:dLbl>
              <c:idx val="5"/>
              <c:layout>
                <c:manualLayout>
                  <c:x val="-5.2838736524615952E-2"/>
                  <c:y val="4.2806698367179576E-2"/>
                </c:manualLayout>
              </c:layout>
              <c:spPr>
                <a:solidFill>
                  <a:schemeClr val="lt1">
                    <a:alpha val="90000"/>
                  </a:schemeClr>
                </a:solidFill>
                <a:ln w="12700" cap="flat" cmpd="sng" algn="ctr">
                  <a:solidFill>
                    <a:schemeClr val="accent6"/>
                  </a:solidFill>
                  <a:round/>
                </a:ln>
                <a:effectLst>
                  <a:outerShdw blurRad="50800" dist="38100" dir="2700000" algn="tl" rotWithShape="0">
                    <a:schemeClr val="accent6">
                      <a:lumMod val="75000"/>
                      <a:alpha val="40000"/>
                    </a:schemeClr>
                  </a:outerShdw>
                </a:effectLst>
              </c:spPr>
              <c:txPr>
                <a:bodyPr rot="0" spcFirstLastPara="1" vertOverflow="clip" horzOverflow="clip" vert="horz" wrap="square" lIns="38100" tIns="19050" rIns="38100" bIns="19050" anchor="ctr" anchorCtr="1">
                  <a:spAutoFit/>
                </a:bodyPr>
                <a:lstStyle/>
                <a:p>
                  <a:pPr>
                    <a:defRPr sz="1330" b="0" i="0" u="none" strike="noStrike" kern="1200" baseline="0">
                      <a:solidFill>
                        <a:schemeClr val="accent6"/>
                      </a:solidFill>
                      <a:effectLst/>
                      <a:latin typeface="+mn-lt"/>
                      <a:ea typeface="+mn-ea"/>
                      <a:cs typeface="+mn-cs"/>
                    </a:defRPr>
                  </a:pPr>
                  <a:endParaRPr lang="ru-RU"/>
                </a:p>
              </c:txPr>
              <c:dLblPos val="bestFit"/>
              <c:showCatName val="1"/>
            </c:dLbl>
            <c:spPr>
              <a:solidFill>
                <a:prstClr val="white">
                  <a:alpha val="90000"/>
                </a:prstClr>
              </a:solidFill>
              <a:ln w="12700" cap="flat" cmpd="sng" algn="ctr">
                <a:solidFill>
                  <a:srgbClr val="90C226"/>
                </a:solidFill>
                <a:round/>
              </a:ln>
              <a:effectLst>
                <a:outerShdw blurRad="50800" dist="38100" dir="2700000" algn="tl" rotWithShape="0">
                  <a:srgbClr val="90C226">
                    <a:lumMod val="75000"/>
                    <a:alpha val="40000"/>
                  </a:srgbClr>
                </a:outerShdw>
              </a:effectLst>
            </c:spPr>
            <c:dLblPos val="inEnd"/>
            <c:showCatName val="1"/>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Лист1!$A$2:$A$7</c:f>
              <c:strCache>
                <c:ptCount val="6"/>
                <c:pt idx="0">
                  <c:v>инвестиции</c:v>
                </c:pt>
                <c:pt idx="1">
                  <c:v>идея</c:v>
                </c:pt>
                <c:pt idx="2">
                  <c:v>продукция</c:v>
                </c:pt>
                <c:pt idx="3">
                  <c:v>менеджмент</c:v>
                </c:pt>
                <c:pt idx="4">
                  <c:v>маркетинг</c:v>
                </c:pt>
                <c:pt idx="5">
                  <c:v>риски</c:v>
                </c:pt>
              </c:strCache>
            </c:strRef>
          </c:cat>
          <c:val>
            <c:numRef>
              <c:f>Лист1!$B$2:$B$7</c:f>
              <c:numCache>
                <c:formatCode>General</c:formatCode>
                <c:ptCount val="6"/>
                <c:pt idx="0">
                  <c:v>5</c:v>
                </c:pt>
                <c:pt idx="1">
                  <c:v>5</c:v>
                </c:pt>
                <c:pt idx="2">
                  <c:v>5</c:v>
                </c:pt>
                <c:pt idx="3">
                  <c:v>5</c:v>
                </c:pt>
                <c:pt idx="4">
                  <c:v>5</c:v>
                </c:pt>
                <c:pt idx="5">
                  <c:v>5</c:v>
                </c:pt>
              </c:numCache>
            </c:numRef>
          </c:val>
        </c:ser>
        <c:dLbls>
          <c:showCatName val="1"/>
        </c:dLbls>
      </c:pie3DChart>
      <c:spPr>
        <a:noFill/>
        <a:ln>
          <a:noFill/>
        </a:ln>
        <a:effectLst/>
      </c:spPr>
    </c:plotArea>
    <c:plotVisOnly val="1"/>
    <c:dispBlanksAs val="zero"/>
  </c:chart>
  <c:spPr>
    <a:noFill/>
    <a:ln>
      <a:noFill/>
    </a:ln>
    <a:effectLst/>
  </c:spPr>
  <c:txPr>
    <a:bodyPr/>
    <a:lstStyle/>
    <a:p>
      <a:pPr>
        <a:defRPr/>
      </a:pPr>
      <a:endParaRPr lang="ru-RU"/>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ru-RU" smtClean="0"/>
              <a:t>Образец заголовка</a:t>
            </a:r>
            <a:endParaRPr kumimoji="0" lang="en-US"/>
          </a:p>
        </p:txBody>
      </p:sp>
      <p:sp>
        <p:nvSpPr>
          <p:cNvPr id="3" name="Подзаголовок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ru-RU" smtClean="0"/>
              <a:t>Образец подзаголовка</a:t>
            </a:r>
            <a:endParaRPr kumimoji="0" lang="en-US"/>
          </a:p>
        </p:txBody>
      </p:sp>
      <p:sp>
        <p:nvSpPr>
          <p:cNvPr id="4" name="Дата 3"/>
          <p:cNvSpPr>
            <a:spLocks noGrp="1"/>
          </p:cNvSpPr>
          <p:nvPr>
            <p:ph type="dt" sz="half" idx="10"/>
          </p:nvPr>
        </p:nvSpPr>
        <p:spPr/>
        <p:txBody>
          <a:bodyPr/>
          <a:lstStyle/>
          <a:p>
            <a:pPr>
              <a:defRPr/>
            </a:pPr>
            <a:fld id="{694BE9DB-1B15-48EB-8A62-FDF6B3CEDE69}" type="datetimeFigureOut">
              <a:rPr lang="en-US" smtClean="0"/>
              <a:pPr>
                <a:defRPr/>
              </a:pPr>
              <a:t>12/10/2024</a:t>
            </a:fld>
            <a:endParaRPr lang="en-US" dirty="0"/>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5B1C891E-CEB0-472D-94E1-DB6553799689}" type="slidenum">
              <a:rPr lang="en-US" smtClean="0"/>
              <a:pPr>
                <a:defRPr/>
              </a:pPr>
              <a:t>‹#›</a:t>
            </a:fld>
            <a:endParaRPr lang="en-US" dirty="0"/>
          </a:p>
        </p:txBody>
      </p:sp>
      <p:sp>
        <p:nvSpPr>
          <p:cNvPr id="10" name="Прямоугольник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8AF03D6B-ECC3-4D0E-8E88-CF949918275B}" type="datetimeFigureOut">
              <a:rPr lang="en-US" smtClean="0"/>
              <a:pPr>
                <a:defRPr/>
              </a:pPr>
              <a:t>12/10/2024</a:t>
            </a:fld>
            <a:endParaRPr lang="en-US" dirty="0"/>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4B70703D-473C-4757-870B-F18A2F6DD864}"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9" name="Прямоугольник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Прямоугольник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Вертикальный заголовок 1"/>
          <p:cNvSpPr>
            <a:spLocks noGrp="1"/>
          </p:cNvSpPr>
          <p:nvPr>
            <p:ph type="title" orient="vert"/>
          </p:nvPr>
        </p:nvSpPr>
        <p:spPr>
          <a:xfrm>
            <a:off x="9042400" y="274640"/>
            <a:ext cx="25400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304801"/>
            <a:ext cx="8026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88F07765-B3E3-461E-9776-65CECDB71844}" type="datetimeFigureOut">
              <a:rPr lang="en-US" smtClean="0"/>
              <a:pPr>
                <a:defRPr/>
              </a:pPr>
              <a:t>12/10/2024</a:t>
            </a:fld>
            <a:endParaRPr lang="en-US" dirty="0"/>
          </a:p>
        </p:txBody>
      </p:sp>
      <p:sp>
        <p:nvSpPr>
          <p:cNvPr id="5" name="Нижний колонтитул 4"/>
          <p:cNvSpPr>
            <a:spLocks noGrp="1"/>
          </p:cNvSpPr>
          <p:nvPr>
            <p:ph type="ftr" sz="quarter" idx="11"/>
          </p:nvPr>
        </p:nvSpPr>
        <p:spPr>
          <a:xfrm>
            <a:off x="3520796" y="6377460"/>
            <a:ext cx="5115205" cy="365125"/>
          </a:xfrm>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0A975F13-27E6-45B3-A059-B7DFF4A68297}"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155448"/>
            <a:ext cx="10972800" cy="1252728"/>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fld id="{4793BF2A-2112-41D2-A6C5-AC5031416139}" type="datetimeFigureOut">
              <a:rPr lang="en-US" smtClean="0"/>
              <a:pPr>
                <a:defRPr/>
              </a:pPr>
              <a:t>12/10/2024</a:t>
            </a:fld>
            <a:endParaRPr lang="en-US" dirty="0"/>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23CBE1AA-336F-4384-9483-66A165CDDA8D}"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9" name="Прямоугольник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Прямоугольник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pPr>
              <a:defRPr/>
            </a:pPr>
            <a:fld id="{DDAB937E-C88B-4216-A1F3-B6F2E041B7A3}" type="datetimeFigureOut">
              <a:rPr lang="en-US" smtClean="0"/>
              <a:pPr>
                <a:defRPr/>
              </a:pPr>
              <a:t>12/10/2024</a:t>
            </a:fld>
            <a:endParaRPr lang="en-US" dirty="0"/>
          </a:p>
        </p:txBody>
      </p:sp>
      <p:sp>
        <p:nvSpPr>
          <p:cNvPr id="5" name="Нижний колонтитул 4"/>
          <p:cNvSpPr>
            <a:spLocks noGrp="1"/>
          </p:cNvSpPr>
          <p:nvPr>
            <p:ph type="ftr" sz="quarter" idx="11"/>
          </p:nvPr>
        </p:nvSpPr>
        <p:spPr/>
        <p:txBody>
          <a:bodyPr/>
          <a:lstStyle/>
          <a:p>
            <a:pPr>
              <a:defRPr/>
            </a:pPr>
            <a:endParaRPr lang="en-US"/>
          </a:p>
        </p:txBody>
      </p:sp>
      <p:sp>
        <p:nvSpPr>
          <p:cNvPr id="6" name="Номер слайда 5"/>
          <p:cNvSpPr>
            <a:spLocks noGrp="1"/>
          </p:cNvSpPr>
          <p:nvPr>
            <p:ph type="sldNum" sz="quarter" idx="12"/>
          </p:nvPr>
        </p:nvSpPr>
        <p:spPr/>
        <p:txBody>
          <a:bodyPr/>
          <a:lstStyle/>
          <a:p>
            <a:pPr>
              <a:defRPr/>
            </a:pPr>
            <a:fld id="{0CF7A8A4-9F7F-4B00-92A6-92EE4EF86C1F}"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pPr>
              <a:defRPr/>
            </a:pPr>
            <a:fld id="{092710EC-230A-4386-9958-CB497228F26B}" type="datetimeFigureOut">
              <a:rPr lang="en-US" smtClean="0"/>
              <a:pPr>
                <a:defRPr/>
              </a:pPr>
              <a:t>12/10/2024</a:t>
            </a:fld>
            <a:endParaRPr lang="en-US" dirty="0"/>
          </a:p>
        </p:txBody>
      </p:sp>
      <p:sp>
        <p:nvSpPr>
          <p:cNvPr id="6" name="Нижний колонтитул 5"/>
          <p:cNvSpPr>
            <a:spLocks noGrp="1"/>
          </p:cNvSpPr>
          <p:nvPr>
            <p:ph type="ftr" sz="quarter" idx="11"/>
          </p:nvPr>
        </p:nvSpPr>
        <p:spPr/>
        <p:txBody>
          <a:bodyPr/>
          <a:lstStyle/>
          <a:p>
            <a:pPr>
              <a:defRPr/>
            </a:pPr>
            <a:endParaRPr lang="en-US"/>
          </a:p>
        </p:txBody>
      </p:sp>
      <p:sp>
        <p:nvSpPr>
          <p:cNvPr id="7" name="Номер слайда 6"/>
          <p:cNvSpPr>
            <a:spLocks noGrp="1"/>
          </p:cNvSpPr>
          <p:nvPr>
            <p:ph type="sldNum" sz="quarter" idx="12"/>
          </p:nvPr>
        </p:nvSpPr>
        <p:spPr/>
        <p:txBody>
          <a:bodyPr/>
          <a:lstStyle/>
          <a:p>
            <a:pPr>
              <a:defRPr/>
            </a:pPr>
            <a:fld id="{034B1B6A-F413-4A09-89F1-2A8273748E21}"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4" name="Содержимое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Текст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ru-RU" smtClean="0"/>
              <a:t>Образец текста</a:t>
            </a:r>
          </a:p>
        </p:txBody>
      </p:sp>
      <p:sp>
        <p:nvSpPr>
          <p:cNvPr id="6" name="Содержимое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pPr>
              <a:defRPr/>
            </a:pPr>
            <a:fld id="{B986EABB-C4E9-4E66-AFB0-CA90E16A9B8F}" type="datetimeFigureOut">
              <a:rPr lang="en-US" smtClean="0"/>
              <a:pPr>
                <a:defRPr/>
              </a:pPr>
              <a:t>12/10/2024</a:t>
            </a:fld>
            <a:endParaRPr lang="en-US" dirty="0"/>
          </a:p>
        </p:txBody>
      </p:sp>
      <p:sp>
        <p:nvSpPr>
          <p:cNvPr id="8" name="Нижний колонтитул 7"/>
          <p:cNvSpPr>
            <a:spLocks noGrp="1"/>
          </p:cNvSpPr>
          <p:nvPr>
            <p:ph type="ftr" sz="quarter" idx="11"/>
          </p:nvPr>
        </p:nvSpPr>
        <p:spPr/>
        <p:txBody>
          <a:bodyPr/>
          <a:lstStyle/>
          <a:p>
            <a:pPr>
              <a:defRPr/>
            </a:pPr>
            <a:endParaRPr lang="en-US"/>
          </a:p>
        </p:txBody>
      </p:sp>
      <p:sp>
        <p:nvSpPr>
          <p:cNvPr id="9" name="Номер слайда 8"/>
          <p:cNvSpPr>
            <a:spLocks noGrp="1"/>
          </p:cNvSpPr>
          <p:nvPr>
            <p:ph type="sldNum" sz="quarter" idx="12"/>
          </p:nvPr>
        </p:nvSpPr>
        <p:spPr/>
        <p:txBody>
          <a:bodyPr/>
          <a:lstStyle/>
          <a:p>
            <a:pPr>
              <a:defRPr/>
            </a:pPr>
            <a:fld id="{F4B3BED4-819F-4897-A6D6-F057845D6646}"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pPr>
              <a:defRPr/>
            </a:pPr>
            <a:fld id="{0CDC3D54-83D3-4CED-A37B-5E3C88461663}" type="datetimeFigureOut">
              <a:rPr lang="en-US" smtClean="0"/>
              <a:pPr>
                <a:defRPr/>
              </a:pPr>
              <a:t>12/10/2024</a:t>
            </a:fld>
            <a:endParaRPr lang="en-US" dirty="0"/>
          </a:p>
        </p:txBody>
      </p:sp>
      <p:sp>
        <p:nvSpPr>
          <p:cNvPr id="4" name="Нижний колонтитул 3"/>
          <p:cNvSpPr>
            <a:spLocks noGrp="1"/>
          </p:cNvSpPr>
          <p:nvPr>
            <p:ph type="ftr" sz="quarter" idx="11"/>
          </p:nvPr>
        </p:nvSpPr>
        <p:spPr/>
        <p:txBody>
          <a:bodyPr/>
          <a:lstStyle/>
          <a:p>
            <a:pPr>
              <a:defRPr/>
            </a:pPr>
            <a:endParaRPr lang="en-US"/>
          </a:p>
        </p:txBody>
      </p:sp>
      <p:sp>
        <p:nvSpPr>
          <p:cNvPr id="5" name="Номер слайда 4"/>
          <p:cNvSpPr>
            <a:spLocks noGrp="1"/>
          </p:cNvSpPr>
          <p:nvPr>
            <p:ph type="sldNum" sz="quarter" idx="12"/>
          </p:nvPr>
        </p:nvSpPr>
        <p:spPr/>
        <p:txBody>
          <a:bodyPr/>
          <a:lstStyle/>
          <a:p>
            <a:pPr>
              <a:defRPr/>
            </a:pPr>
            <a:fld id="{E87E7B33-397C-4E52-BC95-D544A668ADB5}"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fld id="{D276EA45-61FA-4433-8A0F-95236694B044}" type="datetimeFigureOut">
              <a:rPr lang="en-US" smtClean="0"/>
              <a:pPr>
                <a:defRPr/>
              </a:pPr>
              <a:t>12/10/2024</a:t>
            </a:fld>
            <a:endParaRPr lang="en-US" dirty="0"/>
          </a:p>
        </p:txBody>
      </p:sp>
      <p:sp>
        <p:nvSpPr>
          <p:cNvPr id="3" name="Нижний колонтитул 2"/>
          <p:cNvSpPr>
            <a:spLocks noGrp="1"/>
          </p:cNvSpPr>
          <p:nvPr>
            <p:ph type="ftr" sz="quarter" idx="11"/>
          </p:nvPr>
        </p:nvSpPr>
        <p:spPr/>
        <p:txBody>
          <a:bodyPr/>
          <a:lstStyle/>
          <a:p>
            <a:pPr>
              <a:defRPr/>
            </a:pPr>
            <a:endParaRPr lang="en-US"/>
          </a:p>
        </p:txBody>
      </p:sp>
      <p:sp>
        <p:nvSpPr>
          <p:cNvPr id="4" name="Номер слайда 3"/>
          <p:cNvSpPr>
            <a:spLocks noGrp="1"/>
          </p:cNvSpPr>
          <p:nvPr>
            <p:ph type="sldNum" sz="quarter" idx="12"/>
          </p:nvPr>
        </p:nvSpPr>
        <p:spPr/>
        <p:txBody>
          <a:bodyPr/>
          <a:lstStyle/>
          <a:p>
            <a:pPr>
              <a:defRPr/>
            </a:pPr>
            <a:fld id="{027D5792-EA41-42E3-A59A-2CD514751978}"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ru-RU" smtClean="0"/>
              <a:t>Образец заголовка</a:t>
            </a:r>
            <a:endParaRPr kumimoji="0" lang="en-US"/>
          </a:p>
        </p:txBody>
      </p:sp>
      <p:sp>
        <p:nvSpPr>
          <p:cNvPr id="3" name="Содержимое 2"/>
          <p:cNvSpPr>
            <a:spLocks noGrp="1"/>
          </p:cNvSpPr>
          <p:nvPr>
            <p:ph idx="1"/>
          </p:nvPr>
        </p:nvSpPr>
        <p:spPr>
          <a:xfrm>
            <a:off x="4025837" y="1743133"/>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Текст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pPr>
              <a:defRPr/>
            </a:pPr>
            <a:fld id="{C097904A-CD38-4158-B338-17CE53E7DAC0}" type="datetimeFigureOut">
              <a:rPr lang="en-US" smtClean="0"/>
              <a:pPr>
                <a:defRPr/>
              </a:pPr>
              <a:t>12/10/2024</a:t>
            </a:fld>
            <a:endParaRPr lang="en-US" dirty="0"/>
          </a:p>
        </p:txBody>
      </p:sp>
      <p:sp>
        <p:nvSpPr>
          <p:cNvPr id="6" name="Нижний колонтитул 5"/>
          <p:cNvSpPr>
            <a:spLocks noGrp="1"/>
          </p:cNvSpPr>
          <p:nvPr>
            <p:ph type="ftr" sz="quarter" idx="11"/>
          </p:nvPr>
        </p:nvSpPr>
        <p:spPr/>
        <p:txBody>
          <a:bodyPr/>
          <a:lstStyle/>
          <a:p>
            <a:pPr>
              <a:defRPr/>
            </a:pPr>
            <a:endParaRPr lang="en-US"/>
          </a:p>
        </p:txBody>
      </p:sp>
      <p:sp>
        <p:nvSpPr>
          <p:cNvPr id="7" name="Номер слайда 6"/>
          <p:cNvSpPr>
            <a:spLocks noGrp="1"/>
          </p:cNvSpPr>
          <p:nvPr>
            <p:ph type="sldNum" sz="quarter" idx="12"/>
          </p:nvPr>
        </p:nvSpPr>
        <p:spPr/>
        <p:txBody>
          <a:bodyPr/>
          <a:lstStyle/>
          <a:p>
            <a:pPr>
              <a:defRPr/>
            </a:pPr>
            <a:fld id="{F9ED5A0C-F331-4BE4-9321-C62C3C49D0FA}" type="slidenum">
              <a:rPr lang="en-US" smtClean="0"/>
              <a:pPr>
                <a:defRPr/>
              </a:pPr>
              <a:t>‹#›</a:t>
            </a:fld>
            <a:endParaRPr lang="en-US" dirty="0"/>
          </a:p>
        </p:txBody>
      </p:sp>
      <p:sp>
        <p:nvSpPr>
          <p:cNvPr id="12" name="Прямоугольник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871740"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ru-RU" smtClean="0"/>
              <a:t>Вставка рисунка</a:t>
            </a:r>
            <a:endParaRPr kumimoji="0" lang="en-US" dirty="0"/>
          </a:p>
        </p:txBody>
      </p:sp>
      <p:sp>
        <p:nvSpPr>
          <p:cNvPr id="4" name="Текст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219456" y="1170432"/>
            <a:ext cx="3364992" cy="201168"/>
          </a:xfrm>
        </p:spPr>
        <p:txBody>
          <a:bodyPr/>
          <a:lstStyle/>
          <a:p>
            <a:pPr>
              <a:defRPr/>
            </a:pPr>
            <a:fld id="{DEAFCA6D-6400-475C-AA13-273DECF259F2}" type="datetimeFigureOut">
              <a:rPr lang="en-US" smtClean="0"/>
              <a:pPr>
                <a:defRPr/>
              </a:pPr>
              <a:t>12/10/2024</a:t>
            </a:fld>
            <a:endParaRPr lang="en-US" dirty="0"/>
          </a:p>
        </p:txBody>
      </p:sp>
      <p:sp>
        <p:nvSpPr>
          <p:cNvPr id="11" name="Прямоугольник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Нижний колонтитул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pPr>
              <a:defRPr/>
            </a:pPr>
            <a:endParaRPr lang="en-US"/>
          </a:p>
        </p:txBody>
      </p:sp>
      <p:sp>
        <p:nvSpPr>
          <p:cNvPr id="7" name="Номер слайда 6"/>
          <p:cNvSpPr>
            <a:spLocks noGrp="1"/>
          </p:cNvSpPr>
          <p:nvPr>
            <p:ph type="sldNum" sz="quarter" idx="12"/>
          </p:nvPr>
        </p:nvSpPr>
        <p:spPr>
          <a:xfrm>
            <a:off x="11119104" y="1170432"/>
            <a:ext cx="978485" cy="201168"/>
          </a:xfrm>
        </p:spPr>
        <p:txBody>
          <a:bodyPr/>
          <a:lstStyle/>
          <a:p>
            <a:pPr>
              <a:defRPr/>
            </a:pPr>
            <a:fld id="{0F4B7EF2-B83A-4B77-898F-6B09FA76E47E}"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Прямоугольник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Прямоугольник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ru-RU" smtClean="0"/>
              <a:t>Образец заголовка</a:t>
            </a:r>
            <a:endParaRPr kumimoji="0" lang="en-US"/>
          </a:p>
        </p:txBody>
      </p:sp>
      <p:sp>
        <p:nvSpPr>
          <p:cNvPr id="3" name="Текст 2"/>
          <p:cNvSpPr>
            <a:spLocks noGrp="1"/>
          </p:cNvSpPr>
          <p:nvPr>
            <p:ph type="body" idx="1"/>
          </p:nvPr>
        </p:nvSpPr>
        <p:spPr>
          <a:xfrm>
            <a:off x="609600" y="1775192"/>
            <a:ext cx="10972800" cy="4625609"/>
          </a:xfrm>
          <a:prstGeom prst="rect">
            <a:avLst/>
          </a:prstGeom>
        </p:spPr>
        <p:txBody>
          <a:bodyPr vert="horz" lIns="54864" tIns="91440" rtlCol="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4" name="Дата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fld id="{D0C3F8F6-C020-4E38-BBB8-D28916A7986D}" type="datetimeFigureOut">
              <a:rPr lang="en-US" smtClean="0"/>
              <a:pPr>
                <a:defRPr/>
              </a:pPr>
              <a:t>12/10/2024</a:t>
            </a:fld>
            <a:endParaRPr lang="en-US" dirty="0"/>
          </a:p>
        </p:txBody>
      </p:sp>
      <p:sp>
        <p:nvSpPr>
          <p:cNvPr id="5" name="Нижний колонтитул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Номер слайда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D6A014BA-7FB8-4C9F-829A-ADDF7E1B1C80}"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4330" r:id="rId1"/>
    <p:sldLayoutId id="2147484331" r:id="rId2"/>
    <p:sldLayoutId id="2147484332" r:id="rId3"/>
    <p:sldLayoutId id="2147484333" r:id="rId4"/>
    <p:sldLayoutId id="2147484334" r:id="rId5"/>
    <p:sldLayoutId id="2147484335" r:id="rId6"/>
    <p:sldLayoutId id="2147484336" r:id="rId7"/>
    <p:sldLayoutId id="2147484337" r:id="rId8"/>
    <p:sldLayoutId id="2147484338" r:id="rId9"/>
    <p:sldLayoutId id="2147484339" r:id="rId10"/>
    <p:sldLayoutId id="2147484340" r:id="rId11"/>
  </p:sldLayoutIdLst>
  <p:hf sldNum="0"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ru.wikipedia.org/wiki/%D0%90%D0%BD%D0%B3%D0%BB%D0%B8%D0%B9%D1%81%D0%BA%D0%B8%D0%B9_%D1%8F%D0%B7%D1%8B%D0%BA"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ctrTitle"/>
          </p:nvPr>
        </p:nvSpPr>
        <p:spPr>
          <a:xfrm>
            <a:off x="578812" y="3588327"/>
            <a:ext cx="10878898" cy="969819"/>
          </a:xfrm>
        </p:spPr>
        <p:txBody>
          <a:bodyPr>
            <a:normAutofit/>
          </a:bodyPr>
          <a:lstStyle/>
          <a:p>
            <a:r>
              <a:rPr lang="ru-RU" altLang="ru-RU" sz="6000" b="1" dirty="0" smtClean="0"/>
              <a:t>КАК ОТКРЫТЬ СВОЕ ДЕЛО?</a:t>
            </a:r>
            <a:endParaRPr lang="ru-RU" altLang="ru-RU" sz="6000"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863" y="609600"/>
            <a:ext cx="9640310" cy="1320800"/>
          </a:xfrm>
        </p:spPr>
        <p:txBody>
          <a:bodyPr>
            <a:noAutofit/>
          </a:bodyPr>
          <a:lstStyle/>
          <a:p>
            <a:r>
              <a:rPr lang="ru-RU" sz="2400" dirty="0"/>
              <a:t/>
            </a:r>
            <a:br>
              <a:rPr lang="ru-RU" sz="2400" dirty="0"/>
            </a:br>
            <a:endParaRPr lang="ru-RU" sz="2400" dirty="0"/>
          </a:p>
        </p:txBody>
      </p:sp>
      <p:sp>
        <p:nvSpPr>
          <p:cNvPr id="4" name="Содержимое 3"/>
          <p:cNvSpPr>
            <a:spLocks noGrp="1"/>
          </p:cNvSpPr>
          <p:nvPr>
            <p:ph idx="1"/>
          </p:nvPr>
        </p:nvSpPr>
        <p:spPr>
          <a:xfrm>
            <a:off x="179388" y="1609725"/>
            <a:ext cx="11749087" cy="4447371"/>
          </a:xfrm>
          <a:prstGeom prst="rect">
            <a:avLst/>
          </a:prstGeom>
        </p:spPr>
        <p:txBody>
          <a:bodyPr wrap="square">
            <a:spAutoFit/>
          </a:bodyPr>
          <a:lstStyle/>
          <a:p>
            <a:pPr marL="0" indent="0" algn="ctr">
              <a:buNone/>
            </a:pPr>
            <a:r>
              <a:rPr lang="ru-RU" sz="2800" dirty="0" smtClean="0">
                <a:solidFill>
                  <a:srgbClr val="C00000"/>
                </a:solidFill>
                <a:cs typeface="Times New Roman" pitchFamily="18" charset="0"/>
              </a:rPr>
              <a:t>Прибыль</a:t>
            </a:r>
            <a:r>
              <a:rPr lang="ru-RU" sz="2800" dirty="0" smtClean="0">
                <a:solidFill>
                  <a:srgbClr val="C00000"/>
                </a:solidFill>
                <a:cs typeface="Times New Roman" pitchFamily="18" charset="0"/>
              </a:rPr>
              <a:t> </a:t>
            </a:r>
            <a:r>
              <a:rPr lang="ru-RU" sz="2800" dirty="0" smtClean="0">
                <a:cs typeface="Times New Roman" pitchFamily="18" charset="0"/>
              </a:rPr>
              <a:t>— это разница между доходами  и затратами (расходами) на производство или приобретение и сбыт этих товаров и услуг. Прибыль рассчитывается с помощью следующей формулы: </a:t>
            </a:r>
            <a:endParaRPr lang="ru-RU" sz="2800" dirty="0" smtClean="0">
              <a:cs typeface="Times New Roman" pitchFamily="18" charset="0"/>
            </a:endParaRPr>
          </a:p>
          <a:p>
            <a:pPr marL="0" indent="0" algn="ctr">
              <a:buNone/>
            </a:pPr>
            <a:r>
              <a:rPr lang="ru-RU" sz="2800" dirty="0" smtClean="0">
                <a:cs typeface="Times New Roman" pitchFamily="18" charset="0"/>
              </a:rPr>
              <a:t>Прибыль </a:t>
            </a:r>
            <a:r>
              <a:rPr lang="ru-RU" sz="2800" dirty="0" smtClean="0">
                <a:cs typeface="Times New Roman" pitchFamily="18" charset="0"/>
              </a:rPr>
              <a:t>= Доход – Расход (в денежном выражении</a:t>
            </a:r>
            <a:r>
              <a:rPr lang="ru-RU" sz="2800" dirty="0" smtClean="0">
                <a:cs typeface="Times New Roman" pitchFamily="18" charset="0"/>
              </a:rPr>
              <a:t>).</a:t>
            </a:r>
          </a:p>
          <a:p>
            <a:pPr marL="0" indent="0" algn="ctr">
              <a:buNone/>
            </a:pPr>
            <a:endParaRPr lang="ru-RU" sz="2800" dirty="0" smtClean="0">
              <a:cs typeface="Times New Roman" pitchFamily="18" charset="0"/>
            </a:endParaRPr>
          </a:p>
          <a:p>
            <a:pPr marL="0" indent="0" algn="ctr">
              <a:buNone/>
            </a:pPr>
            <a:r>
              <a:rPr lang="ru-RU" sz="2800" dirty="0" smtClean="0">
                <a:solidFill>
                  <a:srgbClr val="C00000"/>
                </a:solidFill>
                <a:cs typeface="Times New Roman" pitchFamily="18" charset="0"/>
              </a:rPr>
              <a:t>Выручка </a:t>
            </a:r>
            <a:r>
              <a:rPr lang="ru-RU" sz="2800" dirty="0" smtClean="0">
                <a:cs typeface="Times New Roman" pitchFamily="18" charset="0"/>
              </a:rPr>
              <a:t> — это денежные средства, полученные (вырученные)  фирмой, индивидуальным предпринимателем от продажи товаров, выполнения работ или оказания  услуг. То есть это вся денежная сумма, которая получилась после реализации товара, выполнения работ, оказания услуг.</a:t>
            </a:r>
          </a:p>
          <a:p>
            <a:pPr>
              <a:buNone/>
            </a:pPr>
            <a:endParaRPr lang="ru-RU" sz="2800" dirty="0"/>
          </a:p>
        </p:txBody>
      </p:sp>
      <p:sp>
        <p:nvSpPr>
          <p:cNvPr id="5" name="Заголовок 1"/>
          <p:cNvSpPr txBox="1">
            <a:spLocks/>
          </p:cNvSpPr>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4000" b="1" i="0" u="none" strike="noStrike" kern="1200" cap="none" spc="0" normalizeH="0" baseline="0" noProof="0" dirty="0" smtClean="0">
                <a:ln>
                  <a:noFill/>
                </a:ln>
                <a:solidFill>
                  <a:schemeClr val="accent1">
                    <a:satMod val="150000"/>
                  </a:schemeClr>
                </a:solidFill>
                <a:effectLst/>
                <a:uLnTx/>
                <a:uFillTx/>
                <a:latin typeface="+mj-lt"/>
                <a:ea typeface="+mj-ea"/>
                <a:cs typeface="+mj-cs"/>
              </a:rPr>
              <a:t>Основные понятия</a:t>
            </a:r>
            <a:endParaRPr kumimoji="0" lang="ru-RU" sz="40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Tree>
    <p:extLst>
      <p:ext uri="{BB962C8B-B14F-4D97-AF65-F5344CB8AC3E}">
        <p14:creationId xmlns:p14="http://schemas.microsoft.com/office/powerpoint/2010/main" xmlns="" val="697345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863" y="609600"/>
            <a:ext cx="9640310" cy="1320800"/>
          </a:xfrm>
        </p:spPr>
        <p:txBody>
          <a:bodyPr>
            <a:noAutofit/>
          </a:bodyPr>
          <a:lstStyle/>
          <a:p>
            <a:r>
              <a:rPr lang="ru-RU" sz="2400" dirty="0"/>
              <a:t/>
            </a:r>
            <a:br>
              <a:rPr lang="ru-RU" sz="2400" dirty="0"/>
            </a:br>
            <a:endParaRPr lang="ru-RU" sz="2400" dirty="0"/>
          </a:p>
        </p:txBody>
      </p:sp>
      <p:sp>
        <p:nvSpPr>
          <p:cNvPr id="4" name="Содержимое 3"/>
          <p:cNvSpPr>
            <a:spLocks noGrp="1"/>
          </p:cNvSpPr>
          <p:nvPr>
            <p:ph idx="1"/>
          </p:nvPr>
        </p:nvSpPr>
        <p:spPr>
          <a:xfrm>
            <a:off x="179388" y="1609725"/>
            <a:ext cx="11749087" cy="4878259"/>
          </a:xfrm>
          <a:prstGeom prst="rect">
            <a:avLst/>
          </a:prstGeom>
        </p:spPr>
        <p:txBody>
          <a:bodyPr wrap="square">
            <a:spAutoFit/>
          </a:bodyPr>
          <a:lstStyle/>
          <a:p>
            <a:pPr marL="0" indent="0" algn="ctr">
              <a:buNone/>
            </a:pPr>
            <a:r>
              <a:rPr lang="ru-RU" sz="2800" b="1" dirty="0" smtClean="0">
                <a:solidFill>
                  <a:srgbClr val="C00000"/>
                </a:solidFill>
                <a:cs typeface="Times New Roman" pitchFamily="18" charset="0"/>
              </a:rPr>
              <a:t>Себестоимость</a:t>
            </a:r>
            <a:r>
              <a:rPr lang="ru-RU" sz="2800" dirty="0" smtClean="0">
                <a:cs typeface="Times New Roman" pitchFamily="18" charset="0"/>
              </a:rPr>
              <a:t> — это затраты (издержки) на производство продукции, выполнение работ или оказание услуг. К себестоимости относят денежные средства, которые были потрачены на закупку материалов, товаров (если ведется торговая деятельность), услуги, оказанные компании в процессе осуществления предпринимательской деятельности, заработная плата сотрудников, социальные взносы и прочие платежи.</a:t>
            </a:r>
          </a:p>
          <a:p>
            <a:pPr marL="0" indent="0" algn="ctr">
              <a:buNone/>
            </a:pPr>
            <a:r>
              <a:rPr lang="ru-RU" sz="2800" dirty="0" smtClean="0">
                <a:cs typeface="Times New Roman" pitchFamily="18" charset="0"/>
              </a:rPr>
              <a:t>С прибыли, которую ты получил в результате предпринимательской деятельности, необходимо уплатить налоги</a:t>
            </a:r>
            <a:r>
              <a:rPr lang="ru-RU" sz="2800" dirty="0" smtClean="0">
                <a:cs typeface="Times New Roman" pitchFamily="18" charset="0"/>
              </a:rPr>
              <a:t>.</a:t>
            </a:r>
          </a:p>
          <a:p>
            <a:pPr marL="0" indent="0" algn="ctr">
              <a:buNone/>
            </a:pPr>
            <a:endParaRPr lang="ru-RU" sz="2800" dirty="0" smtClean="0">
              <a:cs typeface="Times New Roman" pitchFamily="18" charset="0"/>
            </a:endParaRPr>
          </a:p>
          <a:p>
            <a:pPr marL="0" indent="0" algn="ctr">
              <a:buNone/>
            </a:pPr>
            <a:r>
              <a:rPr lang="ru-RU" sz="2800" b="1" dirty="0" smtClean="0">
                <a:solidFill>
                  <a:srgbClr val="C00000"/>
                </a:solidFill>
                <a:cs typeface="Times New Roman" pitchFamily="18" charset="0"/>
              </a:rPr>
              <a:t>Чистая прибыль</a:t>
            </a:r>
            <a:r>
              <a:rPr lang="ru-RU" sz="2800" dirty="0" smtClean="0">
                <a:cs typeface="Times New Roman" pitchFamily="18" charset="0"/>
              </a:rPr>
              <a:t> — </a:t>
            </a:r>
            <a:r>
              <a:rPr lang="ru-RU" sz="2800" dirty="0" err="1" smtClean="0">
                <a:cs typeface="Times New Roman" pitchFamily="18" charset="0"/>
              </a:rPr>
              <a:t>прибыль</a:t>
            </a:r>
            <a:r>
              <a:rPr lang="ru-RU" sz="2800" dirty="0" smtClean="0">
                <a:cs typeface="Times New Roman" pitchFamily="18" charset="0"/>
              </a:rPr>
              <a:t>, которую получает фирма после уплаты всех предусмотренных законодательством налогов.</a:t>
            </a:r>
            <a:endParaRPr lang="ru-RU" sz="2800" dirty="0"/>
          </a:p>
        </p:txBody>
      </p:sp>
    </p:spTree>
    <p:extLst>
      <p:ext uri="{BB962C8B-B14F-4D97-AF65-F5344CB8AC3E}">
        <p14:creationId xmlns:p14="http://schemas.microsoft.com/office/powerpoint/2010/main" xmlns="" val="697345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863" y="609600"/>
            <a:ext cx="9640310" cy="1320800"/>
          </a:xfrm>
        </p:spPr>
        <p:txBody>
          <a:bodyPr>
            <a:noAutofit/>
          </a:bodyPr>
          <a:lstStyle/>
          <a:p>
            <a:r>
              <a:rPr lang="ru-RU" sz="2400" dirty="0"/>
              <a:t/>
            </a:r>
            <a:br>
              <a:rPr lang="ru-RU" sz="2400" dirty="0"/>
            </a:br>
            <a:endParaRPr lang="ru-RU" sz="2400" dirty="0"/>
          </a:p>
        </p:txBody>
      </p:sp>
      <p:sp>
        <p:nvSpPr>
          <p:cNvPr id="3" name="Объект 2"/>
          <p:cNvSpPr>
            <a:spLocks noGrp="1"/>
          </p:cNvSpPr>
          <p:nvPr>
            <p:ph idx="1"/>
          </p:nvPr>
        </p:nvSpPr>
        <p:spPr>
          <a:xfrm>
            <a:off x="180110" y="1608938"/>
            <a:ext cx="11748654" cy="4625609"/>
          </a:xfrm>
        </p:spPr>
        <p:txBody>
          <a:bodyPr>
            <a:normAutofit/>
          </a:bodyPr>
          <a:lstStyle/>
          <a:p>
            <a:r>
              <a:rPr lang="ru-RU" dirty="0" smtClean="0"/>
              <a:t>Доход </a:t>
            </a:r>
            <a:r>
              <a:rPr lang="ru-RU" dirty="0"/>
              <a:t>— это денежные суммы или материальные ценности, которые были получены в течение определённого периода и в результате осуществления какой-либо деятельности. </a:t>
            </a:r>
            <a:endParaRPr lang="ru-RU" dirty="0" smtClean="0"/>
          </a:p>
          <a:p>
            <a:pPr>
              <a:buNone/>
            </a:pPr>
            <a:endParaRPr lang="ru-RU" dirty="0" smtClean="0"/>
          </a:p>
          <a:p>
            <a:r>
              <a:rPr lang="ru-RU" dirty="0" smtClean="0"/>
              <a:t>Прибыль </a:t>
            </a:r>
            <a:r>
              <a:rPr lang="ru-RU" dirty="0"/>
              <a:t>— это разница между доходом экономического субъекта (например, фирмы) и полными издержками.</a:t>
            </a:r>
          </a:p>
        </p:txBody>
      </p:sp>
    </p:spTree>
    <p:extLst>
      <p:ext uri="{BB962C8B-B14F-4D97-AF65-F5344CB8AC3E}">
        <p14:creationId xmlns:p14="http://schemas.microsoft.com/office/powerpoint/2010/main" xmlns="" val="697345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46810" y="1460168"/>
            <a:ext cx="11357263" cy="1446550"/>
          </a:xfrm>
          <a:prstGeom prst="rect">
            <a:avLst/>
          </a:prstGeom>
        </p:spPr>
        <p:txBody>
          <a:bodyPr wrap="square">
            <a:spAutoFit/>
          </a:bodyPr>
          <a:lstStyle/>
          <a:p>
            <a:pPr algn="ctr">
              <a:buNone/>
            </a:pPr>
            <a:endParaRPr lang="ru-RU" sz="2800" dirty="0" smtClean="0">
              <a:latin typeface="+mn-lt"/>
              <a:cs typeface="Times New Roman" pitchFamily="18" charset="0"/>
            </a:endParaRPr>
          </a:p>
          <a:p>
            <a:pPr algn="ctr">
              <a:buNone/>
            </a:pPr>
            <a:endParaRPr lang="ru-RU" sz="2800" dirty="0" smtClean="0">
              <a:latin typeface="+mn-lt"/>
              <a:cs typeface="Times New Roman" pitchFamily="18" charset="0"/>
            </a:endParaRPr>
          </a:p>
          <a:p>
            <a:endParaRPr lang="ru-RU" sz="3200" dirty="0">
              <a:latin typeface="+mn-lt"/>
            </a:endParaRPr>
          </a:p>
        </p:txBody>
      </p:sp>
      <p:sp>
        <p:nvSpPr>
          <p:cNvPr id="8" name="Прямоугольник 7"/>
          <p:cNvSpPr/>
          <p:nvPr/>
        </p:nvSpPr>
        <p:spPr>
          <a:xfrm>
            <a:off x="734291" y="1674627"/>
            <a:ext cx="11055928" cy="4585871"/>
          </a:xfrm>
          <a:prstGeom prst="rect">
            <a:avLst/>
          </a:prstGeom>
        </p:spPr>
        <p:txBody>
          <a:bodyPr wrap="square">
            <a:spAutoFit/>
          </a:bodyPr>
          <a:lstStyle/>
          <a:p>
            <a:pPr algn="ctr">
              <a:buNone/>
            </a:pPr>
            <a:r>
              <a:rPr lang="ru-RU" sz="3200" dirty="0" smtClean="0">
                <a:latin typeface="+mj-lt"/>
                <a:cs typeface="Times New Roman" pitchFamily="18" charset="0"/>
              </a:rPr>
              <a:t>Для того, чтобы рассчитать сумму доходов от предпринимательской деятельности за какой-либо период, необходимо:</a:t>
            </a:r>
          </a:p>
          <a:p>
            <a:pPr lvl="0">
              <a:buNone/>
            </a:pPr>
            <a:r>
              <a:rPr lang="ru-RU" sz="2800" dirty="0" smtClean="0">
                <a:latin typeface="+mj-lt"/>
                <a:cs typeface="Times New Roman" pitchFamily="18" charset="0"/>
              </a:rPr>
              <a:t>    1) Посчитать всю сумму денег от продуктов и/ или услуг, проданных/ оказанных в данный период;</a:t>
            </a:r>
          </a:p>
          <a:p>
            <a:pPr lvl="0">
              <a:buNone/>
            </a:pPr>
            <a:r>
              <a:rPr lang="ru-RU" sz="2800" dirty="0" smtClean="0">
                <a:latin typeface="+mj-lt"/>
                <a:cs typeface="Times New Roman" pitchFamily="18" charset="0"/>
              </a:rPr>
              <a:t>    2) Определить все расходы, которые были направлены на ведение бизнеса в этот же период (заработная плата, налоги и расходы на транспорт, рекламу, электричество и воду, связь и т.д.);</a:t>
            </a:r>
          </a:p>
          <a:p>
            <a:pPr lvl="0">
              <a:buNone/>
            </a:pPr>
            <a:r>
              <a:rPr lang="ru-RU" sz="2800" dirty="0" smtClean="0">
                <a:latin typeface="+mj-lt"/>
                <a:cs typeface="Times New Roman" pitchFamily="18" charset="0"/>
              </a:rPr>
              <a:t>    3) Рассчитать доходность бизнеса (из общего дохода вычесть все понесённые расходы).</a:t>
            </a:r>
            <a:endParaRPr lang="ru-RU" sz="2800" dirty="0" smtClean="0">
              <a:latin typeface="+mj-lt"/>
              <a:cs typeface="Times New Roman" pitchFamily="18" charset="0"/>
            </a:endParaRPr>
          </a:p>
        </p:txBody>
      </p:sp>
      <p:sp>
        <p:nvSpPr>
          <p:cNvPr id="10" name="Заголовок 1"/>
          <p:cNvSpPr>
            <a:spLocks noGrp="1"/>
          </p:cNvSpPr>
          <p:nvPr>
            <p:ph type="title"/>
          </p:nvPr>
        </p:nvSpPr>
        <p:spPr>
          <a:xfrm>
            <a:off x="609600" y="152400"/>
            <a:ext cx="10972800" cy="1251062"/>
          </a:xfrm>
        </p:spPr>
        <p:txBody>
          <a:bodyPr/>
          <a:lstStyle/>
          <a:p>
            <a:r>
              <a:rPr lang="ru-RU" sz="4000" b="1" dirty="0" smtClean="0"/>
              <a:t>Считаем доход</a:t>
            </a:r>
            <a:endParaRPr lang="ru-RU" sz="4000" b="1" dirty="0"/>
          </a:p>
        </p:txBody>
      </p:sp>
    </p:spTree>
    <p:extLst>
      <p:ext uri="{BB962C8B-B14F-4D97-AF65-F5344CB8AC3E}">
        <p14:creationId xmlns:p14="http://schemas.microsoft.com/office/powerpoint/2010/main" xmlns="" val="4213980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46810" y="1460168"/>
            <a:ext cx="11357263" cy="1446550"/>
          </a:xfrm>
          <a:prstGeom prst="rect">
            <a:avLst/>
          </a:prstGeom>
        </p:spPr>
        <p:txBody>
          <a:bodyPr wrap="square">
            <a:spAutoFit/>
          </a:bodyPr>
          <a:lstStyle/>
          <a:p>
            <a:pPr algn="ctr">
              <a:buNone/>
            </a:pPr>
            <a:endParaRPr lang="ru-RU" sz="2800" dirty="0" smtClean="0">
              <a:latin typeface="+mn-lt"/>
              <a:cs typeface="Times New Roman" pitchFamily="18" charset="0"/>
            </a:endParaRPr>
          </a:p>
          <a:p>
            <a:pPr algn="ctr">
              <a:buNone/>
            </a:pPr>
            <a:endParaRPr lang="ru-RU" sz="2800" dirty="0" smtClean="0">
              <a:latin typeface="+mn-lt"/>
              <a:cs typeface="Times New Roman" pitchFamily="18" charset="0"/>
            </a:endParaRPr>
          </a:p>
          <a:p>
            <a:endParaRPr lang="ru-RU" sz="3200" dirty="0">
              <a:latin typeface="+mn-lt"/>
            </a:endParaRPr>
          </a:p>
        </p:txBody>
      </p:sp>
      <p:sp>
        <p:nvSpPr>
          <p:cNvPr id="10" name="Заголовок 1"/>
          <p:cNvSpPr>
            <a:spLocks noGrp="1"/>
          </p:cNvSpPr>
          <p:nvPr>
            <p:ph type="title"/>
          </p:nvPr>
        </p:nvSpPr>
        <p:spPr>
          <a:xfrm>
            <a:off x="609600" y="152400"/>
            <a:ext cx="10972800" cy="1251062"/>
          </a:xfrm>
        </p:spPr>
        <p:txBody>
          <a:bodyPr/>
          <a:lstStyle/>
          <a:p>
            <a:r>
              <a:rPr lang="ru-RU" sz="4000" b="1" dirty="0" smtClean="0"/>
              <a:t>Считаем доход</a:t>
            </a:r>
            <a:endParaRPr lang="ru-RU" sz="4000" b="1" dirty="0"/>
          </a:p>
        </p:txBody>
      </p:sp>
      <p:sp>
        <p:nvSpPr>
          <p:cNvPr id="5" name="Содержимое 2"/>
          <p:cNvSpPr txBox="1">
            <a:spLocks/>
          </p:cNvSpPr>
          <p:nvPr/>
        </p:nvSpPr>
        <p:spPr>
          <a:xfrm>
            <a:off x="290050" y="1756891"/>
            <a:ext cx="11361622" cy="4560782"/>
          </a:xfrm>
          <a:prstGeom prst="rect">
            <a:avLst/>
          </a:prstGeom>
        </p:spPr>
        <p:txBody>
          <a:bodyPr>
            <a:normAutofit/>
          </a:bodyPr>
          <a:lstStyle/>
          <a:p>
            <a:pPr marR="0" lvl="0" algn="ctr" defTabSz="914400" rtl="0" eaLnBrk="1" fontAlgn="auto" latinLnBrk="0" hangingPunct="1">
              <a:lnSpc>
                <a:spcPct val="100000"/>
              </a:lnSpc>
              <a:spcBef>
                <a:spcPts val="0"/>
              </a:spcBef>
              <a:spcAft>
                <a:spcPts val="0"/>
              </a:spcAft>
              <a:buClr>
                <a:schemeClr val="accent1"/>
              </a:buClr>
              <a:buSzPct val="80000"/>
              <a:buFont typeface="Wingdings 2"/>
              <a:buNone/>
              <a:tabLst/>
              <a:defRPr/>
            </a:pPr>
            <a:r>
              <a:rPr kumimoji="0" lang="ru-RU" sz="3200" b="0" i="0" u="none" strike="noStrike" kern="1200" cap="none" spc="0" normalizeH="0" baseline="0" noProof="0" dirty="0" smtClean="0">
                <a:ln>
                  <a:noFill/>
                </a:ln>
                <a:solidFill>
                  <a:schemeClr val="tx1"/>
                </a:solidFill>
                <a:effectLst/>
                <a:uLnTx/>
                <a:uFillTx/>
                <a:latin typeface="+mj-lt"/>
                <a:ea typeface="+mn-ea"/>
                <a:cs typeface="Times New Roman" pitchFamily="18" charset="0"/>
              </a:rPr>
              <a:t>     </a:t>
            </a:r>
            <a:r>
              <a:rPr kumimoji="0" lang="ru-RU" sz="3200" b="0" i="0" u="none" strike="noStrike" kern="1200" cap="none" spc="0" normalizeH="0" baseline="0" noProof="0" dirty="0" smtClean="0">
                <a:ln>
                  <a:noFill/>
                </a:ln>
                <a:solidFill>
                  <a:srgbClr val="C00000"/>
                </a:solidFill>
                <a:effectLst/>
                <a:uLnTx/>
                <a:uFillTx/>
                <a:latin typeface="+mj-lt"/>
                <a:ea typeface="+mn-ea"/>
                <a:cs typeface="Times New Roman" pitchFamily="18" charset="0"/>
              </a:rPr>
              <a:t>Когда сумма выручки больше, чем расходы, </a:t>
            </a:r>
            <a:r>
              <a:rPr kumimoji="0" lang="ru-RU" sz="3200" b="0" i="0" u="none" strike="noStrike" kern="1200" cap="none" spc="0" normalizeH="0" baseline="0" noProof="0" dirty="0" smtClean="0">
                <a:ln>
                  <a:noFill/>
                </a:ln>
                <a:solidFill>
                  <a:schemeClr val="tx1"/>
                </a:solidFill>
                <a:effectLst/>
                <a:uLnTx/>
                <a:uFillTx/>
                <a:latin typeface="+mj-lt"/>
                <a:ea typeface="+mn-ea"/>
                <a:cs typeface="Times New Roman" pitchFamily="18" charset="0"/>
              </a:rPr>
              <a:t>это означает, что бизнес чувствует себя хорошо, потому что есть достаточное количество денег, чтобы оплатить все расходы бизнеса. Кроме того, это показатель хорошего управления бизнесом.</a:t>
            </a:r>
          </a:p>
          <a:p>
            <a:pPr marR="0" lvl="0" algn="ctr" defTabSz="914400" rtl="0" eaLnBrk="1" fontAlgn="auto" latinLnBrk="0" hangingPunct="1">
              <a:lnSpc>
                <a:spcPct val="100000"/>
              </a:lnSpc>
              <a:spcBef>
                <a:spcPts val="0"/>
              </a:spcBef>
              <a:spcAft>
                <a:spcPts val="0"/>
              </a:spcAft>
              <a:buClr>
                <a:schemeClr val="accent1"/>
              </a:buClr>
              <a:buSzPct val="80000"/>
              <a:buFont typeface="Wingdings 2"/>
              <a:buNone/>
              <a:tabLst/>
              <a:defRPr/>
            </a:pPr>
            <a:r>
              <a:rPr kumimoji="0" lang="ru-RU" sz="3200" b="0" i="0" u="none" strike="noStrike" kern="1200" cap="none" spc="0" normalizeH="0" baseline="0" noProof="0" dirty="0" smtClean="0">
                <a:ln>
                  <a:noFill/>
                </a:ln>
                <a:solidFill>
                  <a:schemeClr val="tx1"/>
                </a:solidFill>
                <a:effectLst/>
                <a:uLnTx/>
                <a:uFillTx/>
                <a:latin typeface="+mj-lt"/>
                <a:ea typeface="+mn-ea"/>
                <a:cs typeface="Times New Roman" pitchFamily="18" charset="0"/>
              </a:rPr>
              <a:t>    </a:t>
            </a:r>
            <a:r>
              <a:rPr kumimoji="0" lang="ru-RU" sz="3200" b="0" i="0" u="none" strike="noStrike" kern="1200" cap="none" spc="0" normalizeH="0" baseline="0" noProof="0" dirty="0" smtClean="0">
                <a:ln>
                  <a:noFill/>
                </a:ln>
                <a:solidFill>
                  <a:srgbClr val="C00000"/>
                </a:solidFill>
                <a:effectLst/>
                <a:uLnTx/>
                <a:uFillTx/>
                <a:latin typeface="+mj-lt"/>
                <a:ea typeface="+mn-ea"/>
                <a:cs typeface="Times New Roman" pitchFamily="18" charset="0"/>
              </a:rPr>
              <a:t>Когда сумма расходов больше, чем полученный доход, </a:t>
            </a:r>
            <a:r>
              <a:rPr kumimoji="0" lang="ru-RU" sz="3200" b="0" i="0" u="none" strike="noStrike" kern="1200" cap="none" spc="0" normalizeH="0" baseline="0" noProof="0" dirty="0" smtClean="0">
                <a:ln>
                  <a:noFill/>
                </a:ln>
                <a:solidFill>
                  <a:schemeClr val="tx1"/>
                </a:solidFill>
                <a:effectLst/>
                <a:uLnTx/>
                <a:uFillTx/>
                <a:latin typeface="+mj-lt"/>
                <a:ea typeface="+mn-ea"/>
                <a:cs typeface="Times New Roman" pitchFamily="18" charset="0"/>
              </a:rPr>
              <a:t>это означает, что бизнес работает плохо, и денег, полученных при продаже товаров и/ или услуг не хватает, чтобы оплатить все расходы, необходимые для существования бизнеса.</a:t>
            </a:r>
          </a:p>
          <a:p>
            <a:pPr marR="0" lvl="0" algn="ctr" defTabSz="914400" rtl="0" eaLnBrk="1" fontAlgn="auto" latinLnBrk="0" hangingPunct="1">
              <a:lnSpc>
                <a:spcPct val="100000"/>
              </a:lnSpc>
              <a:spcBef>
                <a:spcPts val="0"/>
              </a:spcBef>
              <a:spcAft>
                <a:spcPts val="0"/>
              </a:spcAft>
              <a:buClr>
                <a:schemeClr val="accent1"/>
              </a:buClr>
              <a:buSzPct val="80000"/>
              <a:buFont typeface="Wingdings 2"/>
              <a:buNone/>
              <a:tabLst/>
              <a:defRPr/>
            </a:pPr>
            <a:endParaRPr kumimoji="0" lang="ru-RU" sz="32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4213980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46810" y="1460168"/>
            <a:ext cx="11357263" cy="1446550"/>
          </a:xfrm>
          <a:prstGeom prst="rect">
            <a:avLst/>
          </a:prstGeom>
        </p:spPr>
        <p:txBody>
          <a:bodyPr wrap="square">
            <a:spAutoFit/>
          </a:bodyPr>
          <a:lstStyle/>
          <a:p>
            <a:pPr algn="ctr">
              <a:buNone/>
            </a:pPr>
            <a:endParaRPr lang="ru-RU" sz="2800" dirty="0" smtClean="0">
              <a:latin typeface="+mn-lt"/>
              <a:cs typeface="Times New Roman" pitchFamily="18" charset="0"/>
            </a:endParaRPr>
          </a:p>
          <a:p>
            <a:pPr algn="ctr">
              <a:buNone/>
            </a:pPr>
            <a:endParaRPr lang="ru-RU" sz="2800" dirty="0" smtClean="0">
              <a:latin typeface="+mn-lt"/>
              <a:cs typeface="Times New Roman" pitchFamily="18" charset="0"/>
            </a:endParaRPr>
          </a:p>
          <a:p>
            <a:endParaRPr lang="ru-RU" sz="3200" dirty="0">
              <a:latin typeface="+mn-lt"/>
            </a:endParaRPr>
          </a:p>
        </p:txBody>
      </p:sp>
      <p:sp>
        <p:nvSpPr>
          <p:cNvPr id="10" name="Заголовок 1"/>
          <p:cNvSpPr>
            <a:spLocks noGrp="1"/>
          </p:cNvSpPr>
          <p:nvPr>
            <p:ph type="title"/>
          </p:nvPr>
        </p:nvSpPr>
        <p:spPr>
          <a:xfrm>
            <a:off x="609600" y="152400"/>
            <a:ext cx="10972800" cy="1251062"/>
          </a:xfrm>
        </p:spPr>
        <p:txBody>
          <a:bodyPr/>
          <a:lstStyle/>
          <a:p>
            <a:r>
              <a:rPr lang="ru-RU" sz="4000" b="1" dirty="0" smtClean="0"/>
              <a:t>Считаем доход</a:t>
            </a:r>
            <a:endParaRPr lang="ru-RU" sz="4000" b="1" dirty="0"/>
          </a:p>
        </p:txBody>
      </p:sp>
      <p:sp>
        <p:nvSpPr>
          <p:cNvPr id="5" name="Содержимое 2"/>
          <p:cNvSpPr txBox="1">
            <a:spLocks/>
          </p:cNvSpPr>
          <p:nvPr/>
        </p:nvSpPr>
        <p:spPr>
          <a:xfrm>
            <a:off x="290051" y="1756891"/>
            <a:ext cx="5251768" cy="4560782"/>
          </a:xfrm>
          <a:prstGeom prst="rect">
            <a:avLst/>
          </a:prstGeom>
        </p:spPr>
        <p:txBody>
          <a:bodyPr>
            <a:normAutofit fontScale="92500" lnSpcReduction="20000"/>
          </a:bodyPr>
          <a:lstStyle/>
          <a:p>
            <a:pPr lvl="0" algn="ctr" defTabSz="914400" eaLnBrk="1" fontAlgn="auto" hangingPunct="1">
              <a:spcBef>
                <a:spcPts val="0"/>
              </a:spcBef>
              <a:spcAft>
                <a:spcPts val="0"/>
              </a:spcAft>
              <a:buClr>
                <a:schemeClr val="accent1"/>
              </a:buClr>
              <a:buSzPct val="80000"/>
            </a:pPr>
            <a:r>
              <a:rPr lang="ru-RU" sz="3200" dirty="0" smtClean="0">
                <a:latin typeface="Times New Roman" pitchFamily="18" charset="0"/>
                <a:cs typeface="Times New Roman" pitchFamily="18" charset="0"/>
              </a:rPr>
              <a:t>Ситуация, в которой доходность бизнеса равна расходам, понесённым на работу компании, называется </a:t>
            </a:r>
            <a:r>
              <a:rPr lang="ru-RU" sz="3200" dirty="0" smtClean="0">
                <a:solidFill>
                  <a:srgbClr val="C00000"/>
                </a:solidFill>
                <a:latin typeface="Times New Roman" pitchFamily="18" charset="0"/>
                <a:cs typeface="Times New Roman" pitchFamily="18" charset="0"/>
              </a:rPr>
              <a:t>точкой безубыточности. </a:t>
            </a:r>
            <a:r>
              <a:rPr lang="ru-RU" sz="3200" dirty="0" smtClean="0">
                <a:latin typeface="Times New Roman" pitchFamily="18" charset="0"/>
                <a:cs typeface="Times New Roman" pitchFamily="18" charset="0"/>
              </a:rPr>
              <a:t>Это означает, что бизнес ни зарабатывает, ни несёт потери. Денег хватает только для того, чтобы оплатить расходы действующего бизнеса.</a:t>
            </a:r>
            <a:endParaRPr kumimoji="0" lang="ru-RU" sz="3200" b="0" i="0" u="none" strike="noStrike" kern="1200" cap="none" spc="0" normalizeH="0" baseline="0" noProof="0" dirty="0">
              <a:ln>
                <a:noFill/>
              </a:ln>
              <a:solidFill>
                <a:schemeClr val="tx1"/>
              </a:solidFill>
              <a:effectLst/>
              <a:uLnTx/>
              <a:uFillTx/>
              <a:latin typeface="+mj-lt"/>
              <a:ea typeface="+mn-ea"/>
              <a:cs typeface="+mn-cs"/>
            </a:endParaRPr>
          </a:p>
        </p:txBody>
      </p:sp>
      <p:pic>
        <p:nvPicPr>
          <p:cNvPr id="6" name="Picture 4" descr="https://avatars.mds.yandex.net/get-zen_doc/1247665/pub_5d3b4fffbc251400ad22ce39_5d3b521d7cccba00ac251a86/scale_1200"/>
          <p:cNvPicPr>
            <a:picLocks noChangeAspect="1" noChangeArrowheads="1"/>
          </p:cNvPicPr>
          <p:nvPr/>
        </p:nvPicPr>
        <p:blipFill>
          <a:blip r:embed="rId2"/>
          <a:srcRect/>
          <a:stretch>
            <a:fillRect/>
          </a:stretch>
        </p:blipFill>
        <p:spPr bwMode="auto">
          <a:xfrm>
            <a:off x="5735298" y="1740471"/>
            <a:ext cx="6287874" cy="4424801"/>
          </a:xfrm>
          <a:prstGeom prst="rect">
            <a:avLst/>
          </a:prstGeom>
          <a:noFill/>
        </p:spPr>
      </p:pic>
    </p:spTree>
    <p:extLst>
      <p:ext uri="{BB962C8B-B14F-4D97-AF65-F5344CB8AC3E}">
        <p14:creationId xmlns:p14="http://schemas.microsoft.com/office/powerpoint/2010/main" xmlns="" val="4213980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46810" y="1460168"/>
            <a:ext cx="11357263" cy="1446550"/>
          </a:xfrm>
          <a:prstGeom prst="rect">
            <a:avLst/>
          </a:prstGeom>
        </p:spPr>
        <p:txBody>
          <a:bodyPr wrap="square">
            <a:spAutoFit/>
          </a:bodyPr>
          <a:lstStyle/>
          <a:p>
            <a:pPr algn="ctr">
              <a:buNone/>
            </a:pPr>
            <a:endParaRPr lang="ru-RU" sz="2800" dirty="0" smtClean="0">
              <a:latin typeface="+mn-lt"/>
              <a:cs typeface="Times New Roman" pitchFamily="18" charset="0"/>
            </a:endParaRPr>
          </a:p>
          <a:p>
            <a:pPr algn="ctr">
              <a:buNone/>
            </a:pPr>
            <a:endParaRPr lang="ru-RU" sz="2800" dirty="0" smtClean="0">
              <a:latin typeface="+mn-lt"/>
              <a:cs typeface="Times New Roman" pitchFamily="18" charset="0"/>
            </a:endParaRPr>
          </a:p>
          <a:p>
            <a:endParaRPr lang="ru-RU" sz="3200" dirty="0">
              <a:latin typeface="+mn-lt"/>
            </a:endParaRPr>
          </a:p>
        </p:txBody>
      </p:sp>
      <p:sp>
        <p:nvSpPr>
          <p:cNvPr id="10" name="Заголовок 1"/>
          <p:cNvSpPr>
            <a:spLocks noGrp="1"/>
          </p:cNvSpPr>
          <p:nvPr>
            <p:ph type="title"/>
          </p:nvPr>
        </p:nvSpPr>
        <p:spPr>
          <a:xfrm>
            <a:off x="609600" y="152400"/>
            <a:ext cx="10972800" cy="1251062"/>
          </a:xfrm>
        </p:spPr>
        <p:txBody>
          <a:bodyPr/>
          <a:lstStyle/>
          <a:p>
            <a:r>
              <a:rPr lang="ru-RU" sz="4000" b="1" dirty="0" smtClean="0"/>
              <a:t>Рентабельность бизнеса </a:t>
            </a:r>
            <a:endParaRPr lang="ru-RU" sz="4000" b="1" dirty="0"/>
          </a:p>
        </p:txBody>
      </p:sp>
      <p:sp>
        <p:nvSpPr>
          <p:cNvPr id="5" name="Содержимое 2"/>
          <p:cNvSpPr txBox="1">
            <a:spLocks/>
          </p:cNvSpPr>
          <p:nvPr/>
        </p:nvSpPr>
        <p:spPr>
          <a:xfrm>
            <a:off x="290051" y="1756891"/>
            <a:ext cx="5251768" cy="4560782"/>
          </a:xfrm>
          <a:prstGeom prst="rect">
            <a:avLst/>
          </a:prstGeom>
        </p:spPr>
        <p:txBody>
          <a:bodyPr>
            <a:normAutofit/>
          </a:bodyPr>
          <a:lstStyle/>
          <a:p>
            <a:pPr lvl="0" algn="ctr" defTabSz="914400" eaLnBrk="1" fontAlgn="auto" hangingPunct="1">
              <a:spcBef>
                <a:spcPts val="0"/>
              </a:spcBef>
              <a:spcAft>
                <a:spcPts val="0"/>
              </a:spcAft>
              <a:buClr>
                <a:schemeClr val="accent1"/>
              </a:buClr>
              <a:buSzPct val="80000"/>
            </a:pPr>
            <a:endParaRPr kumimoji="0" lang="ru-RU" sz="3200" b="0" i="0" u="none" strike="noStrike" kern="1200" cap="none" spc="0" normalizeH="0" baseline="0" noProof="0" dirty="0">
              <a:ln>
                <a:noFill/>
              </a:ln>
              <a:solidFill>
                <a:schemeClr val="tx1"/>
              </a:solidFill>
              <a:effectLst/>
              <a:uLnTx/>
              <a:uFillTx/>
              <a:latin typeface="+mj-lt"/>
              <a:ea typeface="+mn-ea"/>
              <a:cs typeface="+mn-cs"/>
            </a:endParaRPr>
          </a:p>
        </p:txBody>
      </p:sp>
      <p:sp>
        <p:nvSpPr>
          <p:cNvPr id="7" name="Прямоугольник 6"/>
          <p:cNvSpPr/>
          <p:nvPr/>
        </p:nvSpPr>
        <p:spPr>
          <a:xfrm>
            <a:off x="554183" y="1900627"/>
            <a:ext cx="10778835" cy="2862322"/>
          </a:xfrm>
          <a:prstGeom prst="rect">
            <a:avLst/>
          </a:prstGeom>
        </p:spPr>
        <p:txBody>
          <a:bodyPr wrap="square">
            <a:spAutoFit/>
          </a:bodyPr>
          <a:lstStyle/>
          <a:p>
            <a:pPr algn="ctr">
              <a:buNone/>
            </a:pPr>
            <a:r>
              <a:rPr lang="ru-RU" sz="3600" dirty="0" smtClean="0">
                <a:solidFill>
                  <a:srgbClr val="C00000"/>
                </a:solidFill>
                <a:latin typeface="+mj-lt"/>
                <a:cs typeface="Times New Roman" pitchFamily="18" charset="0"/>
              </a:rPr>
              <a:t>Бизнес рентабелен, </a:t>
            </a:r>
            <a:r>
              <a:rPr lang="ru-RU" sz="3600" dirty="0" smtClean="0">
                <a:latin typeface="+mj-lt"/>
                <a:cs typeface="Times New Roman" pitchFamily="18" charset="0"/>
              </a:rPr>
              <a:t>когда сумма дохода за определённый период превышает сумму всех затрат в этом периоде. Когда сумма всех затрат превышает сумму дохода, то бизнес является </a:t>
            </a:r>
            <a:r>
              <a:rPr lang="ru-RU" sz="3600" dirty="0" smtClean="0">
                <a:solidFill>
                  <a:srgbClr val="C00000"/>
                </a:solidFill>
                <a:latin typeface="+mj-lt"/>
                <a:cs typeface="Times New Roman" pitchFamily="18" charset="0"/>
              </a:rPr>
              <a:t>нерентабельным, </a:t>
            </a:r>
            <a:r>
              <a:rPr lang="ru-RU" sz="3600" dirty="0" smtClean="0">
                <a:latin typeface="+mj-lt"/>
                <a:cs typeface="Times New Roman" pitchFamily="18" charset="0"/>
              </a:rPr>
              <a:t>и речь идёт об убыточном бизнесе.</a:t>
            </a:r>
            <a:endParaRPr lang="ru-RU" sz="3600" dirty="0" smtClean="0">
              <a:latin typeface="+mj-lt"/>
              <a:cs typeface="Times New Roman" pitchFamily="18" charset="0"/>
            </a:endParaRPr>
          </a:p>
        </p:txBody>
      </p:sp>
    </p:spTree>
    <p:extLst>
      <p:ext uri="{BB962C8B-B14F-4D97-AF65-F5344CB8AC3E}">
        <p14:creationId xmlns:p14="http://schemas.microsoft.com/office/powerpoint/2010/main" xmlns="" val="4213980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p:txBody>
          <a:bodyPr/>
          <a:lstStyle/>
          <a:p>
            <a:r>
              <a:rPr lang="ru-RU" altLang="ru-RU" sz="6600" dirty="0" smtClean="0">
                <a:solidFill>
                  <a:srgbClr val="FFC000"/>
                </a:solidFill>
              </a:rPr>
              <a:t>          </a:t>
            </a:r>
            <a:r>
              <a:rPr lang="ru-RU" altLang="ru-RU" sz="5400" b="1" dirty="0" smtClean="0">
                <a:solidFill>
                  <a:srgbClr val="FFC000"/>
                </a:solidFill>
              </a:rPr>
              <a:t>Бизнес в России</a:t>
            </a:r>
          </a:p>
        </p:txBody>
      </p:sp>
      <p:sp>
        <p:nvSpPr>
          <p:cNvPr id="3" name="Текст 2"/>
          <p:cNvSpPr>
            <a:spLocks noGrp="1"/>
          </p:cNvSpPr>
          <p:nvPr>
            <p:ph type="body" idx="1"/>
          </p:nvPr>
        </p:nvSpPr>
        <p:spPr>
          <a:xfrm>
            <a:off x="675745" y="1797627"/>
            <a:ext cx="4185623" cy="675409"/>
          </a:xfrm>
        </p:spPr>
        <p:txBody>
          <a:bodyPr rtlCol="0">
            <a:normAutofit fontScale="92500" lnSpcReduction="10000"/>
          </a:bodyPr>
          <a:lstStyle/>
          <a:p>
            <a:pPr fontAlgn="auto">
              <a:spcAft>
                <a:spcPts val="0"/>
              </a:spcAft>
              <a:buFont typeface="Wingdings 3" charset="2"/>
              <a:buNone/>
              <a:defRPr/>
            </a:pPr>
            <a:r>
              <a:rPr lang="ru-RU" sz="4000" b="1" dirty="0" smtClean="0">
                <a:solidFill>
                  <a:srgbClr val="FFC000"/>
                </a:solidFill>
              </a:rPr>
              <a:t>    Государство</a:t>
            </a:r>
            <a:endParaRPr lang="ru-RU" sz="4000" b="1" dirty="0">
              <a:solidFill>
                <a:srgbClr val="FFC000"/>
              </a:solidFill>
            </a:endParaRPr>
          </a:p>
        </p:txBody>
      </p:sp>
      <p:sp>
        <p:nvSpPr>
          <p:cNvPr id="11268" name="Объект 3"/>
          <p:cNvSpPr>
            <a:spLocks noGrp="1"/>
          </p:cNvSpPr>
          <p:nvPr>
            <p:ph sz="half" idx="2"/>
          </p:nvPr>
        </p:nvSpPr>
        <p:spPr>
          <a:xfrm>
            <a:off x="266699" y="2681827"/>
            <a:ext cx="5455227" cy="3725900"/>
          </a:xfrm>
        </p:spPr>
        <p:txBody>
          <a:bodyPr>
            <a:normAutofit fontScale="85000" lnSpcReduction="20000"/>
          </a:bodyPr>
          <a:lstStyle/>
          <a:p>
            <a:pPr marL="0" indent="0">
              <a:buNone/>
            </a:pPr>
            <a:r>
              <a:rPr lang="ru-RU" altLang="ru-RU" sz="2800" dirty="0" smtClean="0"/>
              <a:t> </a:t>
            </a:r>
            <a:r>
              <a:rPr lang="ru-RU" sz="2800" dirty="0"/>
              <a:t>В рамках грантов и субсидий при правильной подготовке документов можно получить от 40 до 60% необходимой для открытия производства суммы. Гранты и субсидии предприятиям малого бизнеса, работающим в рамках исполнения федеральных программ или региональных программ, могут предоставляться практически ежегодно.</a:t>
            </a:r>
            <a:endParaRPr lang="ru-RU" altLang="ru-RU" sz="2800" dirty="0" smtClean="0"/>
          </a:p>
        </p:txBody>
      </p:sp>
      <p:sp>
        <p:nvSpPr>
          <p:cNvPr id="5" name="Текст 4"/>
          <p:cNvSpPr>
            <a:spLocks noGrp="1"/>
          </p:cNvSpPr>
          <p:nvPr>
            <p:ph type="body" sz="quarter" idx="3"/>
          </p:nvPr>
        </p:nvSpPr>
        <p:spPr>
          <a:xfrm>
            <a:off x="6595065" y="1930400"/>
            <a:ext cx="5021972" cy="576262"/>
          </a:xfrm>
        </p:spPr>
        <p:txBody>
          <a:bodyPr rtlCol="0">
            <a:noAutofit/>
          </a:bodyPr>
          <a:lstStyle/>
          <a:p>
            <a:pPr fontAlgn="auto">
              <a:spcAft>
                <a:spcPts val="0"/>
              </a:spcAft>
              <a:buFont typeface="Wingdings 3" charset="2"/>
              <a:buNone/>
              <a:defRPr/>
            </a:pPr>
            <a:r>
              <a:rPr lang="ru-RU" sz="3600" b="1" dirty="0" smtClean="0">
                <a:solidFill>
                  <a:srgbClr val="FFC000"/>
                </a:solidFill>
              </a:rPr>
              <a:t>Малый Бизнес</a:t>
            </a:r>
            <a:endParaRPr lang="ru-RU" sz="3600" b="1" dirty="0">
              <a:solidFill>
                <a:srgbClr val="FFC000"/>
              </a:solidFill>
            </a:endParaRPr>
          </a:p>
        </p:txBody>
      </p:sp>
      <p:sp>
        <p:nvSpPr>
          <p:cNvPr id="4" name="Объект 3"/>
          <p:cNvSpPr>
            <a:spLocks noGrp="1"/>
          </p:cNvSpPr>
          <p:nvPr>
            <p:ph sz="quarter" idx="4"/>
          </p:nvPr>
        </p:nvSpPr>
        <p:spPr>
          <a:xfrm>
            <a:off x="6044348" y="2667973"/>
            <a:ext cx="5759725" cy="2776863"/>
          </a:xfrm>
        </p:spPr>
        <p:txBody>
          <a:bodyPr>
            <a:noAutofit/>
          </a:bodyPr>
          <a:lstStyle/>
          <a:p>
            <a:pPr marL="0" indent="0">
              <a:buNone/>
            </a:pPr>
            <a:r>
              <a:rPr lang="ru-RU" sz="2400" dirty="0"/>
              <a:t>Любой бизнес существует в рамках определенного правового поля. Чтобы узаконить ваш бизнес, необходимо пройти государственную регистрацию. Предпринимательство без регистрации незаконно и влечет административную, а иногда и уголовную ответственность</a:t>
            </a:r>
            <a:r>
              <a:rPr lang="ru-RU" sz="2400" dirty="0" smtClean="0"/>
              <a:t>.</a:t>
            </a:r>
            <a:endParaRPr lang="ru-RU" altLang="ru-R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259772" y="207819"/>
            <a:ext cx="6210301" cy="1330036"/>
          </a:xfrm>
        </p:spPr>
        <p:txBody>
          <a:bodyPr rtlCol="0">
            <a:noAutofit/>
          </a:bodyPr>
          <a:lstStyle/>
          <a:p>
            <a:pPr fontAlgn="auto">
              <a:spcAft>
                <a:spcPts val="0"/>
              </a:spcAft>
              <a:defRPr/>
            </a:pPr>
            <a:r>
              <a:rPr lang="ru-RU" sz="6000" b="1" dirty="0" smtClean="0">
                <a:solidFill>
                  <a:srgbClr val="FFC000"/>
                </a:solidFill>
                <a:cs typeface="Aharoni" panose="02010803020104030203" pitchFamily="2" charset="-79"/>
              </a:rPr>
              <a:t>  </a:t>
            </a:r>
            <a:r>
              <a:rPr lang="ru-RU" sz="3600" b="1" dirty="0" smtClean="0">
                <a:solidFill>
                  <a:srgbClr val="FFC000"/>
                </a:solidFill>
                <a:cs typeface="Aharoni" panose="02010803020104030203" pitchFamily="2" charset="-79"/>
              </a:rPr>
              <a:t>ПРЕДПРИНИМАТЕЛЬСТВО</a:t>
            </a:r>
            <a:endParaRPr lang="ru-RU" sz="3600" b="1" dirty="0">
              <a:solidFill>
                <a:srgbClr val="FFC000"/>
              </a:solidFill>
              <a:cs typeface="Aharoni" panose="02010803020104030203" pitchFamily="2" charset="-79"/>
            </a:endParaRPr>
          </a:p>
        </p:txBody>
      </p:sp>
      <p:sp>
        <p:nvSpPr>
          <p:cNvPr id="2" name="Объект 1"/>
          <p:cNvSpPr>
            <a:spLocks noGrp="1"/>
          </p:cNvSpPr>
          <p:nvPr>
            <p:ph idx="1"/>
          </p:nvPr>
        </p:nvSpPr>
        <p:spPr>
          <a:xfrm>
            <a:off x="207818" y="1553519"/>
            <a:ext cx="11790218" cy="2658263"/>
          </a:xfrm>
        </p:spPr>
        <p:txBody>
          <a:bodyPr>
            <a:noAutofit/>
          </a:bodyPr>
          <a:lstStyle/>
          <a:p>
            <a:pPr algn="ctr">
              <a:buNone/>
            </a:pPr>
            <a:r>
              <a:rPr lang="ru-RU" sz="2600" b="1" dirty="0">
                <a:cs typeface="Aharoni" panose="02010803020104030203" pitchFamily="2" charset="-79"/>
              </a:rPr>
              <a:t>Предпринимательство, предпринимательская </a:t>
            </a:r>
            <a:r>
              <a:rPr lang="ru-RU" sz="2600" b="1" dirty="0" smtClean="0">
                <a:cs typeface="Aharoni" panose="02010803020104030203" pitchFamily="2" charset="-79"/>
              </a:rPr>
              <a:t>деятельность  — </a:t>
            </a:r>
            <a:r>
              <a:rPr lang="ru-RU" sz="2600" dirty="0" smtClean="0">
                <a:cs typeface="Aharoni" panose="02010803020104030203" pitchFamily="2" charset="-79"/>
              </a:rPr>
              <a:t>самостоятельная</a:t>
            </a:r>
            <a:r>
              <a:rPr lang="ru-RU" sz="2600" dirty="0">
                <a:cs typeface="Aharoni" panose="02010803020104030203" pitchFamily="2" charset="-79"/>
              </a:rPr>
              <a:t>, осуществляемая на свой риск экономическая деятельность, направленная на систематическое получение прибыли лицами, зарегистрированными в этом качестве в установленном законом </a:t>
            </a:r>
            <a:r>
              <a:rPr lang="ru-RU" sz="2600" dirty="0" smtClean="0">
                <a:cs typeface="Aharoni" panose="02010803020104030203" pitchFamily="2" charset="-79"/>
              </a:rPr>
              <a:t>порядке</a:t>
            </a:r>
            <a:r>
              <a:rPr lang="ru-RU" sz="2600" b="1" dirty="0" smtClean="0">
                <a:cs typeface="Aharoni" panose="02010803020104030203" pitchFamily="2" charset="-79"/>
              </a:rPr>
              <a:t> </a:t>
            </a:r>
            <a:r>
              <a:rPr lang="ru-RU" sz="2600" b="1" dirty="0" smtClean="0">
                <a:cs typeface="Aharoni" panose="02010803020104030203" pitchFamily="2" charset="-79"/>
              </a:rPr>
              <a:t>(Гражданский </a:t>
            </a:r>
            <a:r>
              <a:rPr lang="ru-RU" sz="2600" b="1" dirty="0">
                <a:cs typeface="Aharoni" panose="02010803020104030203" pitchFamily="2" charset="-79"/>
              </a:rPr>
              <a:t>кодекс </a:t>
            </a:r>
            <a:r>
              <a:rPr lang="ru-RU" sz="2600" b="1" dirty="0" smtClean="0">
                <a:cs typeface="Aharoni" panose="02010803020104030203" pitchFamily="2" charset="-79"/>
              </a:rPr>
              <a:t>РФ ст.2</a:t>
            </a:r>
            <a:r>
              <a:rPr lang="ru-RU" sz="2600" b="1" dirty="0" smtClean="0">
                <a:cs typeface="Aharoni" panose="02010803020104030203" pitchFamily="2" charset="-79"/>
              </a:rPr>
              <a:t>)</a:t>
            </a:r>
          </a:p>
          <a:p>
            <a:pPr algn="ctr">
              <a:buNone/>
            </a:pPr>
            <a:endParaRPr lang="ru-RU" sz="2600" b="1" dirty="0" smtClean="0">
              <a:cs typeface="Aharoni" panose="02010803020104030203" pitchFamily="2" charset="-79"/>
            </a:endParaRPr>
          </a:p>
          <a:p>
            <a:pPr algn="ctr">
              <a:buNone/>
            </a:pPr>
            <a:r>
              <a:rPr lang="ru-RU" sz="2600" b="1" dirty="0" smtClean="0"/>
              <a:t>Формы предпринимательства</a:t>
            </a:r>
            <a:endParaRPr lang="ru-RU" sz="2600" dirty="0" smtClean="0"/>
          </a:p>
          <a:p>
            <a:r>
              <a:rPr lang="ru-RU" sz="2600" dirty="0" smtClean="0"/>
              <a:t>Индивидуальное: Индивидуальный предприниматель</a:t>
            </a:r>
          </a:p>
          <a:p>
            <a:r>
              <a:rPr lang="ru-RU" sz="2600" dirty="0" smtClean="0"/>
              <a:t>Коллективное: </a:t>
            </a:r>
            <a:r>
              <a:rPr lang="ru-RU" sz="2600" dirty="0" smtClean="0"/>
              <a:t>Кооператив, Предприятие, </a:t>
            </a:r>
            <a:r>
              <a:rPr lang="ru-RU" sz="2600" dirty="0" smtClean="0"/>
              <a:t>Полное </a:t>
            </a:r>
            <a:r>
              <a:rPr lang="ru-RU" sz="2600" dirty="0" smtClean="0"/>
              <a:t>товарищество, Товарищество </a:t>
            </a:r>
            <a:r>
              <a:rPr lang="ru-RU" sz="2600" dirty="0" smtClean="0"/>
              <a:t>на </a:t>
            </a:r>
            <a:r>
              <a:rPr lang="ru-RU" sz="2600" dirty="0" smtClean="0"/>
              <a:t>вере, </a:t>
            </a:r>
            <a:r>
              <a:rPr lang="ru-RU" sz="2600" dirty="0" smtClean="0"/>
              <a:t>Общество с ограниченной </a:t>
            </a:r>
            <a:r>
              <a:rPr lang="ru-RU" sz="2600" dirty="0" smtClean="0"/>
              <a:t>ответственностью, Общество </a:t>
            </a:r>
            <a:r>
              <a:rPr lang="ru-RU" sz="2600" dirty="0" smtClean="0"/>
              <a:t>с дополнительной ответственностью </a:t>
            </a:r>
            <a:r>
              <a:rPr lang="ru-RU" sz="2600" dirty="0" smtClean="0"/>
              <a:t>, Хозяйственное </a:t>
            </a:r>
            <a:r>
              <a:rPr lang="ru-RU" sz="2600" dirty="0" smtClean="0"/>
              <a:t>партнерство Инвестиционное товарищество </a:t>
            </a:r>
          </a:p>
          <a:p>
            <a:r>
              <a:rPr lang="ru-RU" sz="2600" dirty="0" smtClean="0"/>
              <a:t>Государственное</a:t>
            </a:r>
          </a:p>
          <a:p>
            <a:pPr algn="ctr">
              <a:buNone/>
            </a:pPr>
            <a:endParaRPr lang="ru-RU" sz="2600" b="1" dirty="0">
              <a:cs typeface="Aharoni" panose="02010803020104030203" pitchFamily="2" charset="-79"/>
            </a:endParaRPr>
          </a:p>
          <a:p>
            <a:pPr algn="ctr">
              <a:buNone/>
            </a:pPr>
            <a:endParaRPr lang="ru-RU"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a:bodyPr>
          <a:lstStyle/>
          <a:p>
            <a:pPr algn="ctr" fontAlgn="auto">
              <a:spcAft>
                <a:spcPts val="0"/>
              </a:spcAft>
              <a:defRPr/>
            </a:pPr>
            <a:r>
              <a:rPr lang="ru-RU" b="1" dirty="0" smtClean="0"/>
              <a:t>Четыре основные направления </a:t>
            </a:r>
            <a:r>
              <a:rPr lang="ru-RU" b="1" dirty="0" smtClean="0"/>
              <a:t>бизнеса  </a:t>
            </a:r>
            <a:endParaRPr lang="ru-RU" dirty="0"/>
          </a:p>
        </p:txBody>
      </p:sp>
      <p:sp>
        <p:nvSpPr>
          <p:cNvPr id="3" name="Объект 2"/>
          <p:cNvSpPr>
            <a:spLocks noGrp="1"/>
          </p:cNvSpPr>
          <p:nvPr>
            <p:ph idx="1"/>
          </p:nvPr>
        </p:nvSpPr>
        <p:spPr>
          <a:xfrm>
            <a:off x="677334" y="1930401"/>
            <a:ext cx="8300412" cy="4110962"/>
          </a:xfrm>
        </p:spPr>
        <p:txBody>
          <a:bodyPr>
            <a:normAutofit fontScale="92500" lnSpcReduction="10000"/>
          </a:bodyPr>
          <a:lstStyle/>
          <a:p>
            <a:pPr marL="0" indent="0">
              <a:buNone/>
            </a:pPr>
            <a:endParaRPr lang="ru-RU" b="1" dirty="0"/>
          </a:p>
          <a:p>
            <a:r>
              <a:rPr lang="ru-RU" sz="5400" dirty="0"/>
              <a:t>предоставление </a:t>
            </a:r>
            <a:r>
              <a:rPr lang="ru-RU" sz="5400" dirty="0" smtClean="0"/>
              <a:t> </a:t>
            </a:r>
            <a:r>
              <a:rPr lang="ru-RU" sz="5400" dirty="0" smtClean="0"/>
              <a:t>услуг</a:t>
            </a:r>
            <a:r>
              <a:rPr lang="ru-RU" sz="5400" dirty="0"/>
              <a:t>;</a:t>
            </a:r>
          </a:p>
          <a:p>
            <a:r>
              <a:rPr lang="ru-RU" sz="5400" dirty="0"/>
              <a:t>торговля;</a:t>
            </a:r>
          </a:p>
          <a:p>
            <a:r>
              <a:rPr lang="ru-RU" sz="5400" dirty="0"/>
              <a:t>производство;</a:t>
            </a:r>
          </a:p>
          <a:p>
            <a:r>
              <a:rPr lang="ru-RU" sz="5400" dirty="0"/>
              <a:t>посредничество.</a:t>
            </a:r>
          </a:p>
          <a:p>
            <a:pPr marL="0" indent="0">
              <a:buNone/>
            </a:pPr>
            <a:r>
              <a:rPr lang="ru-RU" sz="5400" dirty="0" smtClean="0"/>
              <a:t>   </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noAutofit/>
          </a:bodyPr>
          <a:lstStyle/>
          <a:p>
            <a:r>
              <a:rPr lang="ru-RU" dirty="0" smtClean="0"/>
              <a:t>БИЗНЕС-ПЛАН</a:t>
            </a:r>
            <a:endParaRPr lang="ru-RU" dirty="0"/>
          </a:p>
        </p:txBody>
      </p:sp>
      <p:sp>
        <p:nvSpPr>
          <p:cNvPr id="4" name="Содержимое 3"/>
          <p:cNvSpPr>
            <a:spLocks noGrp="1"/>
          </p:cNvSpPr>
          <p:nvPr>
            <p:ph idx="1"/>
          </p:nvPr>
        </p:nvSpPr>
        <p:spPr>
          <a:xfrm>
            <a:off x="609600" y="1775192"/>
            <a:ext cx="10875818" cy="2062517"/>
          </a:xfrm>
        </p:spPr>
        <p:txBody>
          <a:bodyPr>
            <a:normAutofit lnSpcReduction="10000"/>
          </a:bodyPr>
          <a:lstStyle/>
          <a:p>
            <a:pPr algn="ctr">
              <a:buNone/>
            </a:pPr>
            <a:r>
              <a:rPr lang="ru-RU" dirty="0" smtClean="0"/>
              <a:t>Документ,  содержащий обоснование основных шагов, которые  должны быть осуществлены для реализации  какого-либо  коммерческого  проекта или создания  новой фирмы называется </a:t>
            </a:r>
            <a:r>
              <a:rPr lang="ru-RU" b="1" dirty="0" smtClean="0"/>
              <a:t>бизнес-планом</a:t>
            </a:r>
            <a:r>
              <a:rPr lang="ru-RU" dirty="0" smtClean="0"/>
              <a:t>.</a:t>
            </a:r>
            <a:endParaRPr lang="ru-RU" dirty="0"/>
          </a:p>
        </p:txBody>
      </p:sp>
    </p:spTree>
    <p:extLst>
      <p:ext uri="{BB962C8B-B14F-4D97-AF65-F5344CB8AC3E}">
        <p14:creationId xmlns:p14="http://schemas.microsoft.com/office/powerpoint/2010/main" xmlns="" val="1891150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2282" y="280554"/>
            <a:ext cx="8848148" cy="1320800"/>
          </a:xfrm>
        </p:spPr>
        <p:txBody>
          <a:bodyPr/>
          <a:lstStyle/>
          <a:p>
            <a:r>
              <a:rPr lang="ru-RU" dirty="0" smtClean="0"/>
              <a:t>Как начать свое дело?</a:t>
            </a:r>
            <a:endParaRPr lang="ru-RU" dirty="0"/>
          </a:p>
        </p:txBody>
      </p:sp>
      <p:sp>
        <p:nvSpPr>
          <p:cNvPr id="3" name="Объект 2"/>
          <p:cNvSpPr>
            <a:spLocks noGrp="1"/>
          </p:cNvSpPr>
          <p:nvPr>
            <p:ph idx="1"/>
          </p:nvPr>
        </p:nvSpPr>
        <p:spPr>
          <a:xfrm>
            <a:off x="0" y="1747482"/>
            <a:ext cx="5763491" cy="4708735"/>
          </a:xfrm>
        </p:spPr>
        <p:txBody>
          <a:bodyPr>
            <a:normAutofit/>
          </a:bodyPr>
          <a:lstStyle/>
          <a:p>
            <a:pPr marL="0" indent="0" algn="ctr">
              <a:buNone/>
            </a:pPr>
            <a:r>
              <a:rPr lang="ru-RU" dirty="0" smtClean="0"/>
              <a:t>Спланировать  хозяйственную деятельность фирмы  на ближайшее  и отдаленное время  в соответствиями с потребностями рынка и возможностями получения  необходимых ресурсов (инвестиций)</a:t>
            </a:r>
          </a:p>
          <a:p>
            <a:endParaRPr lang="ru-RU" dirty="0"/>
          </a:p>
        </p:txBody>
      </p:sp>
      <p:graphicFrame>
        <p:nvGraphicFramePr>
          <p:cNvPr id="4" name="Объект 14"/>
          <p:cNvGraphicFramePr>
            <a:graphicFrameLocks/>
          </p:cNvGraphicFramePr>
          <p:nvPr>
            <p:extLst>
              <p:ext uri="{D42A27DB-BD31-4B8C-83A1-F6EECF244321}">
                <p14:modId xmlns:p14="http://schemas.microsoft.com/office/powerpoint/2010/main" xmlns="" val="2318111641"/>
              </p:ext>
            </p:extLst>
          </p:nvPr>
        </p:nvGraphicFramePr>
        <p:xfrm>
          <a:off x="5492318" y="2175163"/>
          <a:ext cx="6519573" cy="39069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588414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smtClean="0"/>
              <a:t>Источники финансирования</a:t>
            </a:r>
            <a:endParaRPr lang="ru-RU" sz="4000" b="1" dirty="0"/>
          </a:p>
        </p:txBody>
      </p:sp>
      <p:sp>
        <p:nvSpPr>
          <p:cNvPr id="4" name="Прямоугольник 3"/>
          <p:cNvSpPr/>
          <p:nvPr/>
        </p:nvSpPr>
        <p:spPr>
          <a:xfrm>
            <a:off x="221673" y="1474022"/>
            <a:ext cx="11970327" cy="5755422"/>
          </a:xfrm>
          <a:prstGeom prst="rect">
            <a:avLst/>
          </a:prstGeom>
        </p:spPr>
        <p:txBody>
          <a:bodyPr wrap="square">
            <a:spAutoFit/>
          </a:bodyPr>
          <a:lstStyle/>
          <a:p>
            <a:pPr algn="ctr"/>
            <a:r>
              <a:rPr lang="ru-RU" sz="2800" dirty="0">
                <a:latin typeface="+mj-lt"/>
              </a:rPr>
              <a:t>Источниками </a:t>
            </a:r>
            <a:r>
              <a:rPr lang="ru-RU" sz="2800" dirty="0" smtClean="0">
                <a:latin typeface="+mj-lt"/>
              </a:rPr>
              <a:t>финансирования бизнеса </a:t>
            </a:r>
            <a:r>
              <a:rPr lang="ru-RU" sz="2800" dirty="0">
                <a:latin typeface="+mj-lt"/>
              </a:rPr>
              <a:t>могут быть: </a:t>
            </a:r>
          </a:p>
          <a:p>
            <a:r>
              <a:rPr lang="ru-RU" sz="2800" dirty="0">
                <a:latin typeface="+mj-lt"/>
              </a:rPr>
              <a:t>А) личные сбережения; </a:t>
            </a:r>
          </a:p>
          <a:p>
            <a:r>
              <a:rPr lang="ru-RU" sz="2800" dirty="0">
                <a:latin typeface="+mj-lt"/>
              </a:rPr>
              <a:t>Б) кредит в банке; </a:t>
            </a:r>
          </a:p>
          <a:p>
            <a:r>
              <a:rPr lang="ru-RU" sz="2800" dirty="0">
                <a:latin typeface="+mj-lt"/>
              </a:rPr>
              <a:t>В) организации и частные </a:t>
            </a:r>
            <a:r>
              <a:rPr lang="ru-RU" sz="2800" dirty="0" smtClean="0">
                <a:latin typeface="+mj-lt"/>
              </a:rPr>
              <a:t>лица, поддерживающие </a:t>
            </a:r>
            <a:r>
              <a:rPr lang="ru-RU" sz="2800" dirty="0">
                <a:latin typeface="+mj-lt"/>
              </a:rPr>
              <a:t>малый бизнес. </a:t>
            </a:r>
            <a:endParaRPr lang="ru-RU" sz="2800" dirty="0" smtClean="0">
              <a:latin typeface="+mj-lt"/>
            </a:endParaRPr>
          </a:p>
          <a:p>
            <a:pPr algn="ctr">
              <a:buNone/>
            </a:pPr>
            <a:r>
              <a:rPr lang="ru-RU" sz="2800" b="1" u="sng" dirty="0" smtClean="0">
                <a:latin typeface="+mn-lt"/>
                <a:cs typeface="Times New Roman" pitchFamily="18" charset="0"/>
              </a:rPr>
              <a:t>Собственные </a:t>
            </a:r>
            <a:r>
              <a:rPr lang="ru-RU" sz="2800" b="1" u="sng" dirty="0" smtClean="0">
                <a:latin typeface="+mn-lt"/>
                <a:cs typeface="Times New Roman" pitchFamily="18" charset="0"/>
              </a:rPr>
              <a:t>средства</a:t>
            </a:r>
            <a:r>
              <a:rPr lang="ru-RU" sz="2800" b="1" dirty="0" smtClean="0">
                <a:latin typeface="+mn-lt"/>
                <a:cs typeface="Times New Roman" pitchFamily="18" charset="0"/>
              </a:rPr>
              <a:t> </a:t>
            </a:r>
            <a:r>
              <a:rPr lang="ru-RU" sz="2800" dirty="0" smtClean="0">
                <a:latin typeface="+mn-lt"/>
                <a:cs typeface="Times New Roman" pitchFamily="18" charset="0"/>
              </a:rPr>
              <a:t>— это средства, которые принадлежат тебе, поэтому за их использование не придется отчитываться.</a:t>
            </a:r>
          </a:p>
          <a:p>
            <a:pPr algn="ctr">
              <a:buNone/>
            </a:pPr>
            <a:r>
              <a:rPr lang="ru-RU" sz="2800" b="1" dirty="0" smtClean="0">
                <a:latin typeface="+mn-lt"/>
                <a:cs typeface="Times New Roman" pitchFamily="18" charset="0"/>
              </a:rPr>
              <a:t>   </a:t>
            </a:r>
            <a:r>
              <a:rPr lang="ru-RU" sz="2800" dirty="0" smtClean="0">
                <a:latin typeface="+mn-lt"/>
                <a:cs typeface="Times New Roman" pitchFamily="18" charset="0"/>
              </a:rPr>
              <a:t>Личное имущество индивидуального предпринимателя является его собственными средствами и составляет основу его бизнеса.</a:t>
            </a:r>
          </a:p>
          <a:p>
            <a:pPr algn="ctr">
              <a:buNone/>
            </a:pPr>
            <a:r>
              <a:rPr lang="ru-RU" sz="2800" b="1" u="sng" dirty="0" smtClean="0">
                <a:latin typeface="+mn-lt"/>
                <a:cs typeface="Times New Roman" pitchFamily="18" charset="0"/>
              </a:rPr>
              <a:t>К собственным средствам относятся:</a:t>
            </a:r>
          </a:p>
          <a:p>
            <a:pPr>
              <a:buNone/>
            </a:pPr>
            <a:r>
              <a:rPr lang="ru-RU" sz="2800" dirty="0" smtClean="0">
                <a:latin typeface="+mn-lt"/>
                <a:cs typeface="Times New Roman" pitchFamily="18" charset="0"/>
              </a:rPr>
              <a:t>- уставный капитал, который вносится его учредителями при создании;</a:t>
            </a:r>
          </a:p>
          <a:p>
            <a:pPr>
              <a:buFontTx/>
              <a:buChar char="-"/>
            </a:pPr>
            <a:r>
              <a:rPr lang="ru-RU" sz="2800" dirty="0" smtClean="0">
                <a:latin typeface="+mn-lt"/>
                <a:cs typeface="Times New Roman" pitchFamily="18" charset="0"/>
              </a:rPr>
              <a:t> чистая прибыль компании</a:t>
            </a:r>
            <a:r>
              <a:rPr lang="ru-RU" sz="2800" dirty="0" smtClean="0">
                <a:latin typeface="+mn-lt"/>
                <a:cs typeface="Times New Roman" pitchFamily="18" charset="0"/>
              </a:rPr>
              <a:t>.</a:t>
            </a:r>
          </a:p>
          <a:p>
            <a:pPr algn="ctr"/>
            <a:r>
              <a:rPr lang="ru-RU" sz="2800" dirty="0" smtClean="0">
                <a:latin typeface="+mn-lt"/>
                <a:cs typeface="Times New Roman" pitchFamily="18" charset="0"/>
              </a:rPr>
              <a:t>Собственные средства снижают некоторые риски по ведению бизнеса.</a:t>
            </a:r>
          </a:p>
          <a:p>
            <a:endParaRPr lang="ru-RU" sz="3200" dirty="0">
              <a:latin typeface="+mj-lt"/>
            </a:endParaRPr>
          </a:p>
        </p:txBody>
      </p:sp>
    </p:spTree>
    <p:extLst>
      <p:ext uri="{BB962C8B-B14F-4D97-AF65-F5344CB8AC3E}">
        <p14:creationId xmlns:p14="http://schemas.microsoft.com/office/powerpoint/2010/main" xmlns="" val="4213980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93964" y="1432459"/>
            <a:ext cx="11998036" cy="7478970"/>
          </a:xfrm>
          <a:prstGeom prst="rect">
            <a:avLst/>
          </a:prstGeom>
        </p:spPr>
        <p:txBody>
          <a:bodyPr wrap="square">
            <a:spAutoFit/>
          </a:bodyPr>
          <a:lstStyle/>
          <a:p>
            <a:r>
              <a:rPr lang="ru-RU" sz="2800" dirty="0" smtClean="0">
                <a:latin typeface="+mn-lt"/>
                <a:cs typeface="Times New Roman" pitchFamily="18" charset="0"/>
              </a:rPr>
              <a:t>Заемные средства:</a:t>
            </a:r>
          </a:p>
          <a:p>
            <a:pPr>
              <a:buFont typeface="Arial" pitchFamily="34" charset="0"/>
              <a:buChar char="•"/>
            </a:pPr>
            <a:r>
              <a:rPr lang="ru-RU" sz="2800" dirty="0" smtClean="0">
                <a:latin typeface="+mn-lt"/>
                <a:cs typeface="Times New Roman" pitchFamily="18" charset="0"/>
              </a:rPr>
              <a:t> </a:t>
            </a:r>
            <a:r>
              <a:rPr lang="ru-RU" sz="2800" b="1" dirty="0" smtClean="0">
                <a:latin typeface="+mn-lt"/>
                <a:cs typeface="Times New Roman" pitchFamily="18" charset="0"/>
              </a:rPr>
              <a:t>Кредит </a:t>
            </a:r>
            <a:r>
              <a:rPr lang="ru-RU" sz="2800" b="1" dirty="0" smtClean="0">
                <a:latin typeface="+mn-lt"/>
                <a:cs typeface="Times New Roman" pitchFamily="18" charset="0"/>
              </a:rPr>
              <a:t>банка</a:t>
            </a:r>
            <a:r>
              <a:rPr lang="ru-RU" sz="2800" dirty="0" smtClean="0">
                <a:latin typeface="+mn-lt"/>
                <a:cs typeface="Times New Roman" pitchFamily="18" charset="0"/>
              </a:rPr>
              <a:t>. </a:t>
            </a:r>
          </a:p>
          <a:p>
            <a:pPr>
              <a:buFont typeface="Arial" pitchFamily="34" charset="0"/>
              <a:buChar char="•"/>
            </a:pPr>
            <a:r>
              <a:rPr lang="ru-RU" sz="2800" dirty="0" smtClean="0">
                <a:latin typeface="+mn-lt"/>
                <a:cs typeface="Times New Roman" pitchFamily="18" charset="0"/>
              </a:rPr>
              <a:t> </a:t>
            </a:r>
            <a:r>
              <a:rPr lang="ru-RU" sz="2800" b="1" dirty="0" smtClean="0">
                <a:latin typeface="+mn-lt"/>
                <a:cs typeface="Times New Roman" pitchFamily="18" charset="0"/>
              </a:rPr>
              <a:t>Лизинг</a:t>
            </a:r>
            <a:r>
              <a:rPr lang="ru-RU" sz="2800" dirty="0" smtClean="0">
                <a:latin typeface="+mn-lt"/>
                <a:cs typeface="Times New Roman" pitchFamily="18" charset="0"/>
              </a:rPr>
              <a:t>  </a:t>
            </a:r>
            <a:r>
              <a:rPr lang="ru-RU" sz="2800" dirty="0" smtClean="0"/>
              <a:t> (</a:t>
            </a:r>
            <a:r>
              <a:rPr lang="ru-RU" sz="2800" dirty="0" smtClean="0">
                <a:latin typeface="+mj-lt"/>
              </a:rPr>
              <a:t>англ</a:t>
            </a:r>
            <a:r>
              <a:rPr lang="ru-RU" sz="2800" dirty="0" smtClean="0">
                <a:latin typeface="+mj-lt"/>
                <a:hlinkClick r:id="rId2" tooltip="Английский язык"/>
              </a:rPr>
              <a:t>.</a:t>
            </a:r>
            <a:r>
              <a:rPr lang="ru-RU" sz="2800" dirty="0" smtClean="0">
                <a:latin typeface="+mj-lt"/>
              </a:rPr>
              <a:t> </a:t>
            </a:r>
            <a:r>
              <a:rPr lang="ru-RU" sz="2800" i="1" dirty="0" err="1" smtClean="0">
                <a:latin typeface="+mj-lt"/>
              </a:rPr>
              <a:t>leasing</a:t>
            </a:r>
            <a:r>
              <a:rPr lang="ru-RU" sz="2800" dirty="0" smtClean="0">
                <a:latin typeface="+mj-lt"/>
              </a:rPr>
              <a:t> от англ. </a:t>
            </a:r>
            <a:r>
              <a:rPr lang="ru-RU" sz="2800" i="1" dirty="0" smtClean="0">
                <a:latin typeface="+mj-lt"/>
              </a:rPr>
              <a:t> </a:t>
            </a:r>
            <a:r>
              <a:rPr lang="ru-RU" sz="2800" i="1" dirty="0" err="1" smtClean="0">
                <a:latin typeface="+mj-lt"/>
              </a:rPr>
              <a:t>to</a:t>
            </a:r>
            <a:r>
              <a:rPr lang="ru-RU" sz="2800" i="1" dirty="0" smtClean="0">
                <a:latin typeface="+mj-lt"/>
              </a:rPr>
              <a:t> </a:t>
            </a:r>
            <a:r>
              <a:rPr lang="ru-RU" sz="2800" i="1" dirty="0" err="1" smtClean="0">
                <a:latin typeface="+mj-lt"/>
              </a:rPr>
              <a:t>lease</a:t>
            </a:r>
            <a:r>
              <a:rPr lang="ru-RU" sz="2800" dirty="0" smtClean="0">
                <a:latin typeface="+mj-lt"/>
              </a:rPr>
              <a:t> — сдать в аренду) — вид финансовых услуг, форма кредитования для приобретения основных средств предприятиями </a:t>
            </a:r>
            <a:r>
              <a:rPr lang="ru-RU" sz="2800" dirty="0" smtClean="0">
                <a:latin typeface="+mj-lt"/>
              </a:rPr>
              <a:t>и других товаров физическими и юридическими лицами</a:t>
            </a:r>
            <a:r>
              <a:rPr lang="ru-RU" sz="2800" dirty="0" smtClean="0">
                <a:latin typeface="+mj-lt"/>
              </a:rPr>
              <a:t>.</a:t>
            </a:r>
            <a:endParaRPr lang="ru-RU" sz="2800" dirty="0" smtClean="0">
              <a:latin typeface="+mj-lt"/>
              <a:cs typeface="Times New Roman" pitchFamily="18" charset="0"/>
            </a:endParaRPr>
          </a:p>
          <a:p>
            <a:pPr>
              <a:buFont typeface="Arial" pitchFamily="34" charset="0"/>
              <a:buChar char="•"/>
            </a:pPr>
            <a:r>
              <a:rPr lang="ru-RU" sz="2800" dirty="0" smtClean="0">
                <a:latin typeface="+mn-lt"/>
                <a:cs typeface="Times New Roman" pitchFamily="18" charset="0"/>
              </a:rPr>
              <a:t> </a:t>
            </a:r>
            <a:r>
              <a:rPr lang="ru-RU" sz="2800" b="1" dirty="0" smtClean="0">
                <a:latin typeface="+mn-lt"/>
                <a:cs typeface="Times New Roman" pitchFamily="18" charset="0"/>
              </a:rPr>
              <a:t>Субсидии </a:t>
            </a:r>
            <a:r>
              <a:rPr lang="ru-RU" sz="2800" b="1" dirty="0" smtClean="0">
                <a:latin typeface="+mn-lt"/>
                <a:cs typeface="Times New Roman" pitchFamily="18" charset="0"/>
              </a:rPr>
              <a:t>от </a:t>
            </a:r>
            <a:r>
              <a:rPr lang="ru-RU" sz="2800" b="1" dirty="0" smtClean="0">
                <a:latin typeface="+mn-lt"/>
                <a:cs typeface="Times New Roman" pitchFamily="18" charset="0"/>
              </a:rPr>
              <a:t>государства </a:t>
            </a:r>
            <a:r>
              <a:rPr lang="ru-RU" sz="2800" dirty="0" smtClean="0">
                <a:latin typeface="+mn-lt"/>
                <a:cs typeface="Times New Roman" pitchFamily="18" charset="0"/>
              </a:rPr>
              <a:t>- </a:t>
            </a:r>
            <a:r>
              <a:rPr lang="ru-RU" sz="2800" dirty="0" smtClean="0">
                <a:latin typeface="+mn-lt"/>
              </a:rPr>
              <a:t>это </a:t>
            </a:r>
            <a:r>
              <a:rPr lang="ru-RU" sz="2800" dirty="0" smtClean="0">
                <a:latin typeface="+mn-lt"/>
              </a:rPr>
              <a:t>механизм перераспределения денег внутри государства. Федеральный, региональный и местные бюджеты выделяют средства нуждающимся или финансируют социально значимые проекты. Субсидии могут быть предназначены гражданам, бизнесу или бюджету нижестоящего уровня.</a:t>
            </a:r>
            <a:endParaRPr lang="ru-RU" sz="2800" dirty="0" smtClean="0">
              <a:latin typeface="+mn-lt"/>
              <a:cs typeface="Times New Roman" pitchFamily="18" charset="0"/>
            </a:endParaRPr>
          </a:p>
          <a:p>
            <a:pPr>
              <a:buFont typeface="Arial" pitchFamily="34" charset="0"/>
              <a:buChar char="•"/>
            </a:pPr>
            <a:r>
              <a:rPr lang="ru-RU" sz="2800" dirty="0" smtClean="0">
                <a:latin typeface="+mn-lt"/>
                <a:cs typeface="Times New Roman" pitchFamily="18" charset="0"/>
              </a:rPr>
              <a:t> Поиск </a:t>
            </a:r>
            <a:r>
              <a:rPr lang="ru-RU" sz="2800" dirty="0" smtClean="0">
                <a:latin typeface="+mn-lt"/>
                <a:cs typeface="Times New Roman" pitchFamily="18" charset="0"/>
              </a:rPr>
              <a:t>инвестора </a:t>
            </a:r>
            <a:endParaRPr lang="ru-RU" sz="2800" dirty="0" smtClean="0">
              <a:latin typeface="+mn-lt"/>
            </a:endParaRPr>
          </a:p>
          <a:p>
            <a:pPr algn="ctr"/>
            <a:endParaRPr lang="ru-RU" sz="2800" dirty="0" smtClean="0">
              <a:latin typeface="+mn-lt"/>
              <a:cs typeface="Times New Roman" pitchFamily="18" charset="0"/>
            </a:endParaRPr>
          </a:p>
          <a:p>
            <a:pPr algn="ctr"/>
            <a:endParaRPr lang="ru-RU" sz="2800" dirty="0" smtClean="0">
              <a:latin typeface="+mn-lt"/>
              <a:cs typeface="Times New Roman" pitchFamily="18" charset="0"/>
            </a:endParaRPr>
          </a:p>
          <a:p>
            <a:pPr algn="ctr">
              <a:buNone/>
            </a:pPr>
            <a:endParaRPr lang="ru-RU" sz="2800" dirty="0" smtClean="0">
              <a:latin typeface="+mn-lt"/>
              <a:cs typeface="Times New Roman" pitchFamily="18" charset="0"/>
            </a:endParaRPr>
          </a:p>
          <a:p>
            <a:pPr algn="ctr">
              <a:buNone/>
            </a:pPr>
            <a:endParaRPr lang="ru-RU" sz="2800" dirty="0" smtClean="0">
              <a:latin typeface="+mn-lt"/>
              <a:cs typeface="Times New Roman" pitchFamily="18" charset="0"/>
            </a:endParaRPr>
          </a:p>
          <a:p>
            <a:endParaRPr lang="ru-RU" sz="3200" dirty="0">
              <a:latin typeface="+mn-lt"/>
            </a:endParaRPr>
          </a:p>
        </p:txBody>
      </p:sp>
      <p:sp>
        <p:nvSpPr>
          <p:cNvPr id="7" name="Заголовок 1"/>
          <p:cNvSpPr>
            <a:spLocks noGrp="1"/>
          </p:cNvSpPr>
          <p:nvPr>
            <p:ph type="title"/>
          </p:nvPr>
        </p:nvSpPr>
        <p:spPr>
          <a:xfrm>
            <a:off x="609600" y="152400"/>
            <a:ext cx="10972800" cy="1251062"/>
          </a:xfrm>
        </p:spPr>
        <p:txBody>
          <a:bodyPr/>
          <a:lstStyle/>
          <a:p>
            <a:r>
              <a:rPr lang="ru-RU" sz="4000" b="1" dirty="0" smtClean="0"/>
              <a:t>Источники финансирования</a:t>
            </a:r>
            <a:endParaRPr lang="ru-RU" sz="4000" b="1" dirty="0"/>
          </a:p>
        </p:txBody>
      </p:sp>
    </p:spTree>
    <p:extLst>
      <p:ext uri="{BB962C8B-B14F-4D97-AF65-F5344CB8AC3E}">
        <p14:creationId xmlns:p14="http://schemas.microsoft.com/office/powerpoint/2010/main" xmlns="" val="4213980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smtClean="0"/>
              <a:t>Заемные средства</a:t>
            </a:r>
            <a:endParaRPr lang="ru-RU" sz="4000" b="1" dirty="0"/>
          </a:p>
        </p:txBody>
      </p:sp>
      <p:sp>
        <p:nvSpPr>
          <p:cNvPr id="4" name="Прямоугольник 3"/>
          <p:cNvSpPr/>
          <p:nvPr/>
        </p:nvSpPr>
        <p:spPr>
          <a:xfrm>
            <a:off x="446810" y="1460168"/>
            <a:ext cx="11357263" cy="1446550"/>
          </a:xfrm>
          <a:prstGeom prst="rect">
            <a:avLst/>
          </a:prstGeom>
        </p:spPr>
        <p:txBody>
          <a:bodyPr wrap="square">
            <a:spAutoFit/>
          </a:bodyPr>
          <a:lstStyle/>
          <a:p>
            <a:pPr algn="ctr">
              <a:buNone/>
            </a:pPr>
            <a:endParaRPr lang="ru-RU" sz="2800" dirty="0" smtClean="0">
              <a:latin typeface="+mn-lt"/>
              <a:cs typeface="Times New Roman" pitchFamily="18" charset="0"/>
            </a:endParaRPr>
          </a:p>
          <a:p>
            <a:pPr algn="ctr">
              <a:buNone/>
            </a:pPr>
            <a:endParaRPr lang="ru-RU" sz="2800" dirty="0" smtClean="0">
              <a:latin typeface="+mn-lt"/>
              <a:cs typeface="Times New Roman" pitchFamily="18" charset="0"/>
            </a:endParaRPr>
          </a:p>
          <a:p>
            <a:endParaRPr lang="ru-RU" sz="3200" dirty="0">
              <a:latin typeface="+mn-lt"/>
            </a:endParaRPr>
          </a:p>
        </p:txBody>
      </p:sp>
      <p:sp>
        <p:nvSpPr>
          <p:cNvPr id="6" name="Прямоугольник 5"/>
          <p:cNvSpPr/>
          <p:nvPr/>
        </p:nvSpPr>
        <p:spPr>
          <a:xfrm>
            <a:off x="512617" y="2912331"/>
            <a:ext cx="11208327" cy="3416320"/>
          </a:xfrm>
          <a:prstGeom prst="rect">
            <a:avLst/>
          </a:prstGeom>
        </p:spPr>
        <p:txBody>
          <a:bodyPr wrap="square">
            <a:spAutoFit/>
          </a:bodyPr>
          <a:lstStyle/>
          <a:p>
            <a:pPr algn="ctr">
              <a:buNone/>
            </a:pPr>
            <a:r>
              <a:rPr lang="ru-RU" sz="2400" b="1" dirty="0" smtClean="0">
                <a:latin typeface="+mj-lt"/>
                <a:cs typeface="Times New Roman" pitchFamily="18" charset="0"/>
              </a:rPr>
              <a:t> </a:t>
            </a:r>
            <a:r>
              <a:rPr lang="ru-RU" sz="2400" b="1" u="sng" dirty="0" smtClean="0">
                <a:latin typeface="+mj-lt"/>
                <a:cs typeface="Times New Roman" pitchFamily="18" charset="0"/>
              </a:rPr>
              <a:t>Основные средства </a:t>
            </a:r>
            <a:r>
              <a:rPr lang="ru-RU" sz="2400" dirty="0" smtClean="0">
                <a:latin typeface="+mj-lt"/>
                <a:cs typeface="Times New Roman" pitchFamily="18" charset="0"/>
              </a:rPr>
              <a:t>— это имущество фирмы, приобретённое для производства и использующееся в течение длительного времени. К основным средствам относится помещение, находящееся в собственности у компании, компьютерное оборудование, программное обеспечение. С части основных средств уплачивается налог на имущество</a:t>
            </a:r>
            <a:r>
              <a:rPr lang="ru-RU" sz="2400" dirty="0" smtClean="0">
                <a:latin typeface="+mj-lt"/>
                <a:cs typeface="Times New Roman" pitchFamily="18" charset="0"/>
              </a:rPr>
              <a:t>.</a:t>
            </a:r>
          </a:p>
          <a:p>
            <a:pPr algn="ctr">
              <a:buNone/>
            </a:pPr>
            <a:endParaRPr lang="ru-RU" sz="2400" dirty="0" smtClean="0">
              <a:latin typeface="+mj-lt"/>
              <a:cs typeface="Times New Roman" pitchFamily="18" charset="0"/>
            </a:endParaRPr>
          </a:p>
          <a:p>
            <a:pPr algn="ctr">
              <a:buNone/>
            </a:pPr>
            <a:r>
              <a:rPr lang="ru-RU" sz="2400" dirty="0" smtClean="0">
                <a:latin typeface="+mj-lt"/>
                <a:cs typeface="Times New Roman" pitchFamily="18" charset="0"/>
              </a:rPr>
              <a:t> </a:t>
            </a:r>
            <a:r>
              <a:rPr lang="ru-RU" sz="2400" b="1" u="sng" dirty="0" smtClean="0">
                <a:latin typeface="+mj-lt"/>
                <a:cs typeface="Times New Roman" pitchFamily="18" charset="0"/>
              </a:rPr>
              <a:t>Оборотные </a:t>
            </a:r>
            <a:r>
              <a:rPr lang="ru-RU" sz="2400" b="1" u="sng" dirty="0" smtClean="0">
                <a:latin typeface="+mj-lt"/>
                <a:cs typeface="Times New Roman" pitchFamily="18" charset="0"/>
              </a:rPr>
              <a:t>средства </a:t>
            </a:r>
            <a:r>
              <a:rPr lang="ru-RU" sz="2400" dirty="0" smtClean="0">
                <a:latin typeface="+mj-lt"/>
                <a:cs typeface="Times New Roman" pitchFamily="18" charset="0"/>
              </a:rPr>
              <a:t>— это имущество фирмы, приобретаемое для производства нового продукта, услуги. К оборотным активам относят сырье, готовую продукцию, остатки денежных средств на расчётном счету компании либо в кассе.</a:t>
            </a:r>
            <a:endParaRPr lang="ru-RU" sz="2400" dirty="0">
              <a:latin typeface="+mj-lt"/>
            </a:endParaRPr>
          </a:p>
        </p:txBody>
      </p:sp>
      <p:sp>
        <p:nvSpPr>
          <p:cNvPr id="7" name="Прямоугольник 6"/>
          <p:cNvSpPr/>
          <p:nvPr/>
        </p:nvSpPr>
        <p:spPr>
          <a:xfrm>
            <a:off x="692726" y="1554172"/>
            <a:ext cx="11000509" cy="1200329"/>
          </a:xfrm>
          <a:prstGeom prst="rect">
            <a:avLst/>
          </a:prstGeom>
        </p:spPr>
        <p:txBody>
          <a:bodyPr wrap="square">
            <a:spAutoFit/>
          </a:bodyPr>
          <a:lstStyle/>
          <a:p>
            <a:pPr algn="ctr"/>
            <a:r>
              <a:rPr lang="ru-RU" sz="2400" b="1" dirty="0" smtClean="0">
                <a:latin typeface="+mj-lt"/>
                <a:cs typeface="Times New Roman" pitchFamily="18" charset="0"/>
              </a:rPr>
              <a:t>Средства, привлекаемые на ведение бизнеса, расходуются на покупку основных и оборотных средств. </a:t>
            </a:r>
            <a:r>
              <a:rPr lang="ru-RU" sz="2400" dirty="0" smtClean="0">
                <a:latin typeface="+mj-lt"/>
                <a:cs typeface="Times New Roman" pitchFamily="18" charset="0"/>
              </a:rPr>
              <a:t/>
            </a:r>
            <a:br>
              <a:rPr lang="ru-RU" sz="2400" dirty="0" smtClean="0">
                <a:latin typeface="+mj-lt"/>
                <a:cs typeface="Times New Roman" pitchFamily="18" charset="0"/>
              </a:rPr>
            </a:br>
            <a:endParaRPr lang="ru-RU" sz="2400" dirty="0">
              <a:latin typeface="+mj-lt"/>
            </a:endParaRPr>
          </a:p>
        </p:txBody>
      </p:sp>
    </p:spTree>
    <p:extLst>
      <p:ext uri="{BB962C8B-B14F-4D97-AF65-F5344CB8AC3E}">
        <p14:creationId xmlns:p14="http://schemas.microsoft.com/office/powerpoint/2010/main" xmlns="" val="42139804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одульная">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Модульная">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Моду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868</TotalTime>
  <Words>549</Words>
  <Application>Microsoft Office PowerPoint</Application>
  <PresentationFormat>Произвольный</PresentationFormat>
  <Paragraphs>88</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Модульная</vt:lpstr>
      <vt:lpstr>КАК ОТКРЫТЬ СВОЕ ДЕЛО?</vt:lpstr>
      <vt:lpstr>          Бизнес в России</vt:lpstr>
      <vt:lpstr>  ПРЕДПРИНИМАТЕЛЬСТВО</vt:lpstr>
      <vt:lpstr>Четыре основные направления бизнеса  </vt:lpstr>
      <vt:lpstr>БИЗНЕС-ПЛАН</vt:lpstr>
      <vt:lpstr>Как начать свое дело?</vt:lpstr>
      <vt:lpstr>Источники финансирования</vt:lpstr>
      <vt:lpstr>Источники финансирования</vt:lpstr>
      <vt:lpstr>Заемные средства</vt:lpstr>
      <vt:lpstr> </vt:lpstr>
      <vt:lpstr> </vt:lpstr>
      <vt:lpstr> </vt:lpstr>
      <vt:lpstr>Считаем доход</vt:lpstr>
      <vt:lpstr>Считаем доход</vt:lpstr>
      <vt:lpstr>Считаем доход</vt:lpstr>
      <vt:lpstr>Рентабельность бизнеса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Экономика семьи-семейный бюджет</dc:title>
  <dc:creator>Сапрунова</dc:creator>
  <cp:lastModifiedBy>Koval</cp:lastModifiedBy>
  <cp:revision>74</cp:revision>
  <dcterms:created xsi:type="dcterms:W3CDTF">2017-04-28T10:03:33Z</dcterms:created>
  <dcterms:modified xsi:type="dcterms:W3CDTF">2024-12-10T06:35:36Z</dcterms:modified>
</cp:coreProperties>
</file>