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67" r:id="rId4"/>
    <p:sldId id="276" r:id="rId5"/>
    <p:sldId id="277" r:id="rId6"/>
    <p:sldId id="278" r:id="rId7"/>
    <p:sldId id="263" r:id="rId8"/>
    <p:sldId id="261" r:id="rId9"/>
    <p:sldId id="264" r:id="rId10"/>
    <p:sldId id="258" r:id="rId11"/>
    <p:sldId id="265" r:id="rId12"/>
    <p:sldId id="260" r:id="rId13"/>
    <p:sldId id="266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674C901-14DD-4979-9AB9-22C4C2C73CF9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0C4AD1A-AA20-4614-9BA2-CA9A5EB99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ЧТО ТАКОЕ ПЕНСИЯ И КАК ЕЁ СДЕЛАТЬ ДОСТОЙНОЙ?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456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700808"/>
            <a:ext cx="842493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u="sng" dirty="0">
                <a:cs typeface="Times New Roman" panose="02020603050405020304" pitchFamily="18" charset="0"/>
              </a:rPr>
              <a:t>Страховая пенсия</a:t>
            </a:r>
            <a:r>
              <a:rPr lang="ru-RU" sz="2600" dirty="0">
                <a:cs typeface="Times New Roman" panose="02020603050405020304" pitchFamily="18" charset="0"/>
              </a:rPr>
              <a:t> - ежемесячная денежная выплата в целях компенсации застрахованным лицам заработной платы и иных выплат и вознаграждений, утраченных ими в связи с наступлением нетрудоспособности вследствие старости или инвалидности, а нетрудоспособным членам семьи застрахованных лиц заработной платы и иных выплат и вознаграждений кормильца, утраченных в связи со смертью этих застрахованных лиц, право на которую определяется в соответствии с условиями и нормами, установленными </a:t>
            </a:r>
            <a:r>
              <a:rPr lang="ru-RU" sz="2600" b="1" dirty="0">
                <a:cs typeface="Times New Roman" panose="02020603050405020304" pitchFamily="18" charset="0"/>
              </a:rPr>
              <a:t>Федеральным законом от 28.12.2013 № 400-ФЗ</a:t>
            </a:r>
            <a:r>
              <a:rPr lang="ru-RU" sz="2600" dirty="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Страховая пенсия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1961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16832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200" b="1" u="sng" dirty="0" smtClean="0">
                <a:latin typeface="+mj-lt"/>
                <a:cs typeface="Times New Roman" panose="02020603050405020304" pitchFamily="18" charset="0"/>
              </a:rPr>
              <a:t>Закон о страховых пенсиях  определяет </a:t>
            </a:r>
            <a:r>
              <a:rPr lang="ru-RU" sz="3200" b="1" u="sng" dirty="0" smtClean="0">
                <a:latin typeface="+mj-lt"/>
                <a:cs typeface="Times New Roman" panose="02020603050405020304" pitchFamily="18" charset="0"/>
              </a:rPr>
              <a:t>три </a:t>
            </a:r>
            <a:r>
              <a:rPr lang="ru-RU" sz="3200" b="1" u="sng" dirty="0" smtClean="0">
                <a:latin typeface="+mj-lt"/>
                <a:cs typeface="Times New Roman" panose="02020603050405020304" pitchFamily="18" charset="0"/>
              </a:rPr>
              <a:t>вида страховых пенсий</a:t>
            </a:r>
            <a:r>
              <a:rPr lang="ru-RU" sz="3200" dirty="0" smtClean="0">
                <a:latin typeface="+mj-lt"/>
                <a:cs typeface="Times New Roman" panose="02020603050405020304" pitchFamily="18" charset="0"/>
              </a:rPr>
              <a:t>:</a:t>
            </a:r>
          </a:p>
          <a:p>
            <a:pPr algn="ctr" fontAlgn="base"/>
            <a:r>
              <a:rPr lang="ru-RU" sz="3200" dirty="0" smtClean="0">
                <a:latin typeface="+mj-lt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+mj-lt"/>
                <a:cs typeface="Times New Roman" panose="02020603050405020304" pitchFamily="18" charset="0"/>
              </a:rPr>
              <a:t>) страховая пенсия по старости;</a:t>
            </a:r>
          </a:p>
          <a:p>
            <a:pPr algn="ctr" fontAlgn="base"/>
            <a:r>
              <a:rPr lang="ru-RU" sz="3200" dirty="0">
                <a:latin typeface="+mj-lt"/>
                <a:cs typeface="Times New Roman" panose="02020603050405020304" pitchFamily="18" charset="0"/>
              </a:rPr>
              <a:t>2) страховая пенсия по инвалидности;</a:t>
            </a:r>
          </a:p>
          <a:p>
            <a:pPr algn="ctr" fontAlgn="base"/>
            <a:r>
              <a:rPr lang="ru-RU" sz="3200" dirty="0">
                <a:latin typeface="+mj-lt"/>
                <a:cs typeface="Times New Roman" panose="02020603050405020304" pitchFamily="18" charset="0"/>
              </a:rPr>
              <a:t>3) страховая пенсия по случаю потери кормильца.</a:t>
            </a: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страховых пенсий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4705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95021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u="sng" dirty="0">
                <a:latin typeface="+mj-lt"/>
                <a:cs typeface="Times New Roman" panose="02020603050405020304" pitchFamily="18" charset="0"/>
              </a:rPr>
              <a:t>Накопительная пенсия</a:t>
            </a:r>
            <a:r>
              <a:rPr lang="ru-RU" sz="2800" dirty="0">
                <a:latin typeface="+mj-lt"/>
                <a:cs typeface="Times New Roman" panose="02020603050405020304" pitchFamily="18" charset="0"/>
              </a:rPr>
              <a:t> - ежемесячная денежная выплата в целях компенсации застрахованным лицам заработной платы и иных выплат и вознаграждений, утраченных ими в связи с наступлением нетрудоспособности вследствие старости, исчисленная исходя из суммы средств пенсионных накоплений, учтенных в специальной части индивидуального лицевого счета застрахованного лица или на пенсионном счете накопительной пенсии застрахованного лица, по состоянию на день назначения накопительной пенсии.</a:t>
            </a: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ru-RU" dirty="0" smtClean="0"/>
              <a:t>Накопительная пенсия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74813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СФР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916832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Социальный фонд России </a:t>
            </a:r>
            <a:r>
              <a:rPr lang="ru-RU" sz="2800" dirty="0" smtClean="0"/>
              <a:t>назначает страховые пенсии и пенсии по государственному обеспечению и администрирует ежемесячные выплаты пенсионерам в соответствии с действующими нормами пенсионного законодательства. </a:t>
            </a:r>
            <a:endParaRPr lang="ru-RU" sz="2800" dirty="0" smtClean="0"/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Фонд </a:t>
            </a:r>
            <a:r>
              <a:rPr lang="ru-RU" sz="2800" dirty="0" smtClean="0"/>
              <a:t>активно работает над расширением и совершенствованием предоставляемых услуг для пенсионеров.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38782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56792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/>
              <a:t>СНИЛС</a:t>
            </a:r>
            <a:r>
              <a:rPr lang="ru-RU" sz="2800" dirty="0"/>
              <a:t> — это индивидуальный порядковый номер лицевого счета, который открыт для конкретного человека и на который заносятся все данные о его трудовом стаже, страховых начислениях (обязательных и дополнительных) и выплатах.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933056"/>
            <a:ext cx="8496944" cy="2664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 каких случаях необходимо наличие СНИЛС</a:t>
            </a:r>
          </a:p>
          <a:p>
            <a:r>
              <a:rPr lang="ru-RU" sz="2400" dirty="0" smtClean="0"/>
              <a:t>- прием </a:t>
            </a:r>
            <a:r>
              <a:rPr lang="ru-RU" sz="2400" dirty="0"/>
              <a:t>на работу;</a:t>
            </a:r>
          </a:p>
          <a:p>
            <a:r>
              <a:rPr lang="ru-RU" sz="2400" dirty="0" smtClean="0"/>
              <a:t>- заключение </a:t>
            </a:r>
            <a:r>
              <a:rPr lang="ru-RU" sz="2400" dirty="0"/>
              <a:t>договора на оказание услуг, выполнение работ;</a:t>
            </a:r>
          </a:p>
          <a:p>
            <a:r>
              <a:rPr lang="ru-RU" sz="2400" dirty="0" smtClean="0"/>
              <a:t>- заключение </a:t>
            </a:r>
            <a:r>
              <a:rPr lang="ru-RU" sz="2400" dirty="0"/>
              <a:t>авторского договора;</a:t>
            </a:r>
          </a:p>
          <a:p>
            <a:r>
              <a:rPr lang="ru-RU" sz="2400" dirty="0" smtClean="0"/>
              <a:t>- получение </a:t>
            </a:r>
            <a:r>
              <a:rPr lang="ru-RU" sz="2400" dirty="0"/>
              <a:t>ИНН;</a:t>
            </a:r>
          </a:p>
          <a:p>
            <a:r>
              <a:rPr lang="ru-RU" sz="2400" dirty="0" smtClean="0"/>
              <a:t>- получение </a:t>
            </a:r>
            <a:r>
              <a:rPr lang="ru-RU" sz="2400" dirty="0"/>
              <a:t>заграничного паспорта;</a:t>
            </a:r>
          </a:p>
          <a:p>
            <a:r>
              <a:rPr lang="ru-RU" sz="2400" dirty="0" smtClean="0"/>
              <a:t>- регистрация </a:t>
            </a:r>
            <a:r>
              <a:rPr lang="ru-RU" sz="2400" dirty="0"/>
              <a:t>в качестве ИП и т.д.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СНИЛС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5810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72816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стаж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продолжительность трудовой деятельности одного конкретного гражданина. Кроме этого, в него входят некоторые периоды времени, когда человек не работал, но законодательство засчитывает эти периоды в общий стаж работы.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005064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«трудовой стаж»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встречается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Законе № 173-ФЗ «О трудовых пенсиях».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законе сказано, что в трудовой стаж работы конкретного человека входят следующие виды стажа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траховой стаж;</a:t>
            </a:r>
          </a:p>
          <a:p>
            <a:pPr marL="285750" indent="-285750"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епрерывный стаж;</a:t>
            </a:r>
          </a:p>
          <a:p>
            <a:pPr marL="285750" indent="-285750"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пециальный или профессиональный стаж.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Трудовой стаж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080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"/>
          <p:cNvSpPr>
            <a:spLocks noGrp="1"/>
          </p:cNvSpPr>
          <p:nvPr>
            <p:ph idx="1"/>
          </p:nvPr>
        </p:nvSpPr>
        <p:spPr>
          <a:xfrm>
            <a:off x="0" y="1775191"/>
            <a:ext cx="8686800" cy="462560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u="sng" dirty="0"/>
              <a:t>Пенсия</a:t>
            </a:r>
            <a:r>
              <a:rPr lang="ru-RU" i="1" dirty="0"/>
              <a:t> </a:t>
            </a:r>
            <a:r>
              <a:rPr lang="ru-RU" dirty="0"/>
              <a:t>(от лат. </a:t>
            </a:r>
            <a:r>
              <a:rPr lang="ru-RU" dirty="0" err="1"/>
              <a:t>pensio</a:t>
            </a:r>
            <a:r>
              <a:rPr lang="ru-RU" dirty="0"/>
              <a:t> — платеж) — это регулярная денеж­ная выплата (обычно она производится один раз в начале </a:t>
            </a:r>
            <a:r>
              <a:rPr lang="ru-RU" dirty="0" smtClean="0"/>
              <a:t>месяца</a:t>
            </a:r>
            <a:r>
              <a:rPr lang="ru-RU" dirty="0"/>
              <a:t>), которая осуществляется в установленном законом порядке определенным категориям лиц из пенсионного фонда или других источников (например, в случае с военнослужащими и др. — из федерального бюджета), предназначенных для этих целей.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620688"/>
            <a:ext cx="8077200" cy="576064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ПОНЯТИЕ ПЕНСИИ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62880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Пенсионная система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правовых, финансово-экономических и организационных институтов и норм, имеющих своей целью предоставление гражданам материального обеспечения в виде пенсии.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717032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новой пенсионной системы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РФ составляют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элементы: 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государственное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пенсионное обеспечение; 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государственное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пенсионное страхование; 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профессиональные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пенсионные системы; 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дополнительное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негосударственное пенсионное обеспечение.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Пенсионная система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540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u="sng" dirty="0">
                <a:cs typeface="Times New Roman" panose="02020603050405020304" pitchFamily="18" charset="0"/>
              </a:rPr>
              <a:t>Пенсия по государственному пенсионному обеспечению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cs typeface="Times New Roman" panose="02020603050405020304" pitchFamily="18" charset="0"/>
              </a:rPr>
              <a:t>– ежемесячная государственная </a:t>
            </a:r>
            <a:r>
              <a:rPr lang="ru-RU" sz="2400" dirty="0">
                <a:cs typeface="Times New Roman" panose="02020603050405020304" pitchFamily="18" charset="0"/>
              </a:rPr>
              <a:t>денежная выплата, право на получение которой определяется в соответствии с условиями и нормами, установленными </a:t>
            </a:r>
            <a:r>
              <a:rPr lang="ru-RU" sz="2400" dirty="0" smtClean="0">
                <a:cs typeface="Times New Roman" panose="02020603050405020304" pitchFamily="18" charset="0"/>
              </a:rPr>
              <a:t>ФЗ, </a:t>
            </a:r>
            <a:r>
              <a:rPr lang="ru-RU" sz="2400" dirty="0">
                <a:cs typeface="Times New Roman" panose="02020603050405020304" pitchFamily="18" charset="0"/>
              </a:rPr>
              <a:t>и которая предоставляется гражданам в целях компенсации им заработка (дохода), утраченного в связи с прекращением государственной службы при достижении установленной законом выслуги при выходе на трудовую пенсию по старости (инвалидности); либо в целях компенсации вреда, нанесенного здоровью граждан при прохождении военной службы, в результате радиационных или техногенных катастроф, в случае наступления инвалидности или </a:t>
            </a:r>
            <a:r>
              <a:rPr lang="ru-RU" sz="2400" dirty="0" smtClean="0">
                <a:cs typeface="Times New Roman" panose="02020603050405020304" pitchFamily="18" charset="0"/>
              </a:rPr>
              <a:t>потери кормильца</a:t>
            </a:r>
            <a:r>
              <a:rPr lang="ru-RU" sz="2400" dirty="0">
                <a:cs typeface="Times New Roman" panose="02020603050405020304" pitchFamily="18" charset="0"/>
              </a:rPr>
              <a:t>, при достижении установленного законом возраста; </a:t>
            </a:r>
            <a:r>
              <a:rPr lang="ru-RU" sz="2400" dirty="0" smtClean="0">
                <a:cs typeface="Times New Roman" panose="02020603050405020304" pitchFamily="18" charset="0"/>
              </a:rPr>
              <a:t>либо нетрудоспособным </a:t>
            </a:r>
            <a:r>
              <a:rPr lang="ru-RU" sz="2400" dirty="0">
                <a:cs typeface="Times New Roman" panose="02020603050405020304" pitchFamily="18" charset="0"/>
              </a:rPr>
              <a:t>гражданам в целях предоставления им средств к существованию.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95536" y="548680"/>
            <a:ext cx="8077200" cy="576064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УРОВНИ ПЕНСИОННОЙ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СИСТЕМЫ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1548854"/>
            <a:ext cx="8640960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800" b="1" u="sng" dirty="0"/>
              <a:t>Обязательное пенсионное страхование (ОПС) </a:t>
            </a:r>
            <a:r>
              <a:rPr lang="ru-RU" sz="2800" dirty="0"/>
              <a:t>– это система, с помощью которой государство формирует источник финансирования пенсий граждан</a:t>
            </a:r>
            <a:r>
              <a:rPr lang="ru-RU" sz="2800" dirty="0" smtClean="0"/>
              <a:t>.</a:t>
            </a:r>
          </a:p>
          <a:p>
            <a:pPr marL="0" indent="0" algn="ctr">
              <a:buNone/>
            </a:pPr>
            <a:r>
              <a:rPr lang="ru-RU" sz="2800" dirty="0" smtClean="0"/>
              <a:t> </a:t>
            </a:r>
          </a:p>
          <a:p>
            <a:pPr marL="0" indent="0" algn="ctr">
              <a:buNone/>
            </a:pPr>
            <a:r>
              <a:rPr lang="ru-RU" sz="2800" dirty="0" smtClean="0"/>
              <a:t>Граждане</a:t>
            </a:r>
            <a:r>
              <a:rPr lang="ru-RU" sz="2800" dirty="0"/>
              <a:t>, на которых распространяется обязательное пенсионное страхование, называются </a:t>
            </a:r>
            <a:r>
              <a:rPr lang="ru-RU" sz="2800" b="1" dirty="0"/>
              <a:t>застрахованными</a:t>
            </a:r>
            <a:r>
              <a:rPr lang="ru-RU" sz="2800" dirty="0"/>
              <a:t> лицами. </a:t>
            </a:r>
            <a:endParaRPr lang="ru-RU" sz="2800" dirty="0" smtClean="0"/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При </a:t>
            </a:r>
            <a:r>
              <a:rPr lang="ru-RU" sz="2800" dirty="0"/>
              <a:t>наступлении </a:t>
            </a:r>
            <a:r>
              <a:rPr lang="ru-RU" sz="2800" b="1" dirty="0"/>
              <a:t>страхового случая </a:t>
            </a:r>
            <a:r>
              <a:rPr lang="ru-RU" sz="2800" dirty="0"/>
              <a:t>(достижение пенсионного возраста или </a:t>
            </a:r>
            <a:r>
              <a:rPr lang="ru-RU" sz="2800" dirty="0" smtClean="0"/>
              <a:t>инвалидность) </a:t>
            </a:r>
            <a:r>
              <a:rPr lang="ru-RU" sz="2800" b="1" dirty="0" smtClean="0"/>
              <a:t>Социальный фонд </a:t>
            </a:r>
            <a:r>
              <a:rPr lang="ru-RU" sz="2800" dirty="0" smtClean="0"/>
              <a:t>(СФР) выплачивает </a:t>
            </a:r>
            <a:r>
              <a:rPr lang="ru-RU" sz="2800" dirty="0"/>
              <a:t>застрахованным лицам пенсию.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5536" y="548680"/>
            <a:ext cx="8077200" cy="576064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УРОВНИ ПЕНСИОННОЙ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СИСТЕМЫ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ru-RU" b="1" u="sng" dirty="0">
                <a:cs typeface="Times New Roman" panose="02020603050405020304" pitchFamily="18" charset="0"/>
              </a:rPr>
              <a:t>Добровольное пенсионное страхование</a:t>
            </a:r>
            <a:r>
              <a:rPr lang="ru-RU" dirty="0">
                <a:cs typeface="Times New Roman" panose="02020603050405020304" pitchFamily="18" charset="0"/>
              </a:rPr>
              <a:t> – это система денежных накоплений для формирования будущей пенсии с помощью различных финансовых организаций. Основывается на аналогичных с обязательным страхованием принципах. Для проведения добровольного страхования необходимо волеизъявление </a:t>
            </a:r>
            <a:r>
              <a:rPr lang="ru-RU" dirty="0" smtClean="0">
                <a:cs typeface="Times New Roman" panose="02020603050405020304" pitchFamily="18" charset="0"/>
              </a:rPr>
              <a:t>сторон.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5536" y="548680"/>
            <a:ext cx="8077200" cy="576064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УРОВНИ ПЕНСИОННОЙ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СИСТЕМЫ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56792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u="sng" dirty="0">
                <a:latin typeface="+mj-lt"/>
                <a:cs typeface="Times New Roman" panose="02020603050405020304" pitchFamily="18" charset="0"/>
              </a:rPr>
              <a:t>Негосударственная пенсия</a:t>
            </a:r>
            <a:r>
              <a:rPr lang="ru-RU" sz="3000" dirty="0">
                <a:latin typeface="+mj-lt"/>
                <a:cs typeface="Times New Roman" panose="02020603050405020304" pitchFamily="18" charset="0"/>
              </a:rPr>
              <a:t> - денежные средства, регулярно выплачиваемые участнику в соответствии с условиями пенсионного договора</a:t>
            </a:r>
            <a:r>
              <a:rPr lang="ru-RU" sz="30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3000" dirty="0" smtClean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000" dirty="0" smtClean="0">
                <a:latin typeface="+mj-lt"/>
                <a:cs typeface="Times New Roman" panose="02020603050405020304" pitchFamily="18" charset="0"/>
              </a:rPr>
              <a:t>Как </a:t>
            </a:r>
            <a:r>
              <a:rPr lang="ru-RU" sz="3000" dirty="0">
                <a:latin typeface="+mj-lt"/>
                <a:cs typeface="Times New Roman" panose="02020603050405020304" pitchFamily="18" charset="0"/>
              </a:rPr>
              <a:t>правило, носит дополнительный характер по отношению к государственной пенсии, хотя в последнее время институт негосударственной пенсии все более обосабливается в отдельную категорию социальных выплат. 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95536" y="548680"/>
            <a:ext cx="8077200" cy="576064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УРОВНИ ПЕНСИОННОЙ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СИСТЕМЫ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054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56792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u="sng" dirty="0">
                <a:latin typeface="+mj-lt"/>
                <a:cs typeface="Times New Roman" panose="02020603050405020304" pitchFamily="18" charset="0"/>
              </a:rPr>
              <a:t>Трудовая пенсия </a:t>
            </a:r>
            <a:r>
              <a:rPr lang="ru-RU" sz="2800" dirty="0">
                <a:latin typeface="+mj-lt"/>
                <a:cs typeface="Times New Roman" panose="02020603050405020304" pitchFamily="18" charset="0"/>
              </a:rPr>
              <a:t>— это ежемесячная денежная выплата в целях компенсации гражданам заработной платы или иного дохода, которые получали застрахованные лица перед установлением им трудовой пенсии либо утратили нетрудоспособные члены семьи застрахованных лиц в связи со смертью этих лиц, право на которую определяется в соответствии с условиями и нормами, установленными </a:t>
            </a:r>
            <a:r>
              <a:rPr lang="ru-RU" sz="2800" b="1" dirty="0">
                <a:latin typeface="+mj-lt"/>
                <a:cs typeface="Times New Roman" panose="02020603050405020304" pitchFamily="18" charset="0"/>
              </a:rPr>
              <a:t>Федеральным законом «О трудовых пенсиях в Российской Федерации».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95536" y="548680"/>
            <a:ext cx="8077200" cy="576064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ru-RU" dirty="0" smtClean="0"/>
              <a:t>Трудовая пенсия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842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44824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>
                <a:latin typeface="+mj-lt"/>
                <a:cs typeface="Times New Roman" panose="02020603050405020304" pitchFamily="18" charset="0"/>
              </a:rPr>
              <a:t>Закон о трудовых пенсиях определяет три вида трудовых пенсий</a:t>
            </a:r>
            <a:r>
              <a:rPr lang="ru-RU" sz="3200" dirty="0" smtClean="0">
                <a:latin typeface="+mj-lt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3200" dirty="0"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+mj-lt"/>
                <a:cs typeface="Times New Roman" panose="02020603050405020304" pitchFamily="18" charset="0"/>
              </a:rPr>
              <a:t>- трудовая пенсия по старости;</a:t>
            </a:r>
          </a:p>
          <a:p>
            <a:pPr algn="ctr"/>
            <a:r>
              <a:rPr lang="ru-RU" sz="3200" dirty="0">
                <a:latin typeface="+mj-lt"/>
                <a:cs typeface="Times New Roman" panose="02020603050405020304" pitchFamily="18" charset="0"/>
              </a:rPr>
              <a:t>- трудовая пенсия по инвалидности;</a:t>
            </a:r>
          </a:p>
          <a:p>
            <a:pPr algn="ctr"/>
            <a:r>
              <a:rPr lang="ru-RU" sz="3200" dirty="0">
                <a:latin typeface="+mj-lt"/>
                <a:cs typeface="Times New Roman" panose="02020603050405020304" pitchFamily="18" charset="0"/>
              </a:rPr>
              <a:t>- трудовая пенсия по случаю потери кормильца.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трудовых пенсий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2363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114</TotalTime>
  <Words>665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Модульная</vt:lpstr>
      <vt:lpstr>ЧТО ТАКОЕ ПЕНСИЯ И КАК ЕЁ СДЕЛАТЬ ДОСТОЙНОЙ?</vt:lpstr>
      <vt:lpstr>Слайд 2</vt:lpstr>
      <vt:lpstr>Пенсионная система </vt:lpstr>
      <vt:lpstr>Слайд 4</vt:lpstr>
      <vt:lpstr>Слайд 5</vt:lpstr>
      <vt:lpstr>Слайд 6</vt:lpstr>
      <vt:lpstr>Слайд 7</vt:lpstr>
      <vt:lpstr>Трудовая пенсия</vt:lpstr>
      <vt:lpstr>Виды трудовых пенсий</vt:lpstr>
      <vt:lpstr>Страховая пенсия</vt:lpstr>
      <vt:lpstr>Виды страховых пенсий</vt:lpstr>
      <vt:lpstr>Накопительная пенсия</vt:lpstr>
      <vt:lpstr>СФР</vt:lpstr>
      <vt:lpstr>СНИЛС</vt:lpstr>
      <vt:lpstr>Трудовой стаж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пенсия и как её сделать достойной?</dc:title>
  <dc:creator>Аленка</dc:creator>
  <cp:lastModifiedBy>Koval</cp:lastModifiedBy>
  <cp:revision>12</cp:revision>
  <dcterms:created xsi:type="dcterms:W3CDTF">2018-11-13T16:24:56Z</dcterms:created>
  <dcterms:modified xsi:type="dcterms:W3CDTF">2024-12-10T04:50:49Z</dcterms:modified>
</cp:coreProperties>
</file>