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92" r:id="rId29"/>
    <p:sldId id="283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C5028-94D4-4CE2-A0DB-35C81D57513F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58FDB-14D7-45D5-AE8E-912733B57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49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016" y="2996952"/>
            <a:ext cx="8856984" cy="1673352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ЗАЁМНЫЕ СРЕДСТВА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чем нужно задуматься в первую очередь, если решили брать кредит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Тратить большую часть своих доходов на выплаты по долгам рискованно. Если показатель </a:t>
            </a:r>
            <a:r>
              <a:rPr lang="ru-RU" sz="2800" b="1" dirty="0" smtClean="0"/>
              <a:t>долговой нагрузки (ПДН) </a:t>
            </a:r>
            <a:r>
              <a:rPr lang="ru-RU" sz="2800" dirty="0" smtClean="0"/>
              <a:t>выше 50%, то есть опасность не справиться с выплатами и попасть в долговую яму при малейших финансовых трудностях.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Банки и </a:t>
            </a:r>
            <a:r>
              <a:rPr lang="ru-RU" sz="2800" dirty="0" err="1" smtClean="0"/>
              <a:t>микрофинансовые</a:t>
            </a:r>
            <a:r>
              <a:rPr lang="ru-RU" sz="2800" dirty="0" smtClean="0"/>
              <a:t> организации (МФО) рассчитывают ПДН. Чем он выше, тем меньше шанс получить новый кредит или заем. Любой отказ отражается в кредитной истории и может насторожить другие банки и МФО.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чем нужно задуматься в первую очередь, если решили брать кредит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Показатель долговой нагрузки (ПДН) </a:t>
            </a:r>
            <a:r>
              <a:rPr lang="ru-RU" sz="2800" dirty="0" smtClean="0"/>
              <a:t>–</a:t>
            </a:r>
          </a:p>
          <a:p>
            <a:pPr algn="ctr"/>
            <a:r>
              <a:rPr lang="ru-RU" sz="2800" dirty="0" smtClean="0"/>
              <a:t>это соотношение платежей по всем кредитам и займам человека (включая тот, за которым он обратился) к его ежемесячным доходам. </a:t>
            </a:r>
          </a:p>
          <a:p>
            <a:pPr algn="ctr"/>
            <a:r>
              <a:rPr lang="ru-RU" sz="2800" dirty="0" smtClean="0"/>
              <a:t>С 1 января 2024 года, если значение ПДН заемщика выше 50%, то банк или МФО обязаны уведомить заемщика, что есть риск не справиться с обязательствами.</a:t>
            </a:r>
          </a:p>
          <a:p>
            <a:pPr algn="ctr"/>
            <a:r>
              <a:rPr lang="ru-RU" sz="2800" b="1" dirty="0" smtClean="0"/>
              <a:t>Кредитная история.</a:t>
            </a:r>
            <a:r>
              <a:rPr lang="ru-RU" sz="2800" dirty="0" smtClean="0"/>
              <a:t> В ней указано: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/>
              <a:t>Куда вы обращались за заемными средствами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/>
              <a:t>Дата, сумма, задержки платежей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/>
              <a:t>Были ли вы </a:t>
            </a:r>
            <a:r>
              <a:rPr lang="ru-RU" sz="2800" dirty="0" err="1" smtClean="0"/>
              <a:t>созаемщиком</a:t>
            </a:r>
            <a:r>
              <a:rPr lang="ru-RU" sz="2800" dirty="0" smtClean="0"/>
              <a:t> и поручителем по чужим кредитам. 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чем нужно задуматься в первую очередь, если решили брать кредит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8553" t="60297" r="9662" b="24579"/>
          <a:stretch>
            <a:fillRect/>
          </a:stretch>
        </p:blipFill>
        <p:spPr bwMode="auto">
          <a:xfrm>
            <a:off x="1907704" y="4797152"/>
            <a:ext cx="525658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155679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Полная стоимость кредита (займа) (ПСК) </a:t>
            </a:r>
            <a:r>
              <a:rPr lang="ru-RU" sz="2400" dirty="0" smtClean="0"/>
              <a:t>учитывает не только процентную ставку, но и другие расходы, связанные с получением кредита или займа. </a:t>
            </a:r>
          </a:p>
          <a:p>
            <a:pPr algn="ctr"/>
            <a:r>
              <a:rPr lang="ru-RU" sz="2400" dirty="0" smtClean="0"/>
              <a:t>Например, </a:t>
            </a:r>
            <a:r>
              <a:rPr lang="ru-RU" sz="2400" dirty="0" err="1" smtClean="0"/>
              <a:t>СМС-информирование</a:t>
            </a:r>
            <a:r>
              <a:rPr lang="ru-RU" sz="2400" dirty="0" smtClean="0"/>
              <a:t> или страхование.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Полная стоимость кредита или займа должна быть указана в правом верхнем углу на первой странице кредитного договора или договора займа. в процентах годовых и в денежном выражении.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КРЕДИТНАЯ КАРТА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6962" t="27893" r="31909" b="25563"/>
          <a:stretch>
            <a:fillRect/>
          </a:stretch>
        </p:blipFill>
        <p:spPr bwMode="auto">
          <a:xfrm>
            <a:off x="1835696" y="1556792"/>
            <a:ext cx="605503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КРЕДИТНАЯ КАРТА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6962" t="27893" r="31909" b="25563"/>
          <a:stretch>
            <a:fillRect/>
          </a:stretch>
        </p:blipFill>
        <p:spPr bwMode="auto">
          <a:xfrm>
            <a:off x="0" y="1412776"/>
            <a:ext cx="605503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220486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Кредитный лимит </a:t>
            </a:r>
            <a:r>
              <a:rPr lang="ru-RU" dirty="0" smtClean="0"/>
              <a:t>– это сумма, которую банк готов одолжить.  Она ограничена. Каждый банк сам определяет этот лимит.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27376" y="328498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Льготный период (</a:t>
            </a:r>
            <a:r>
              <a:rPr lang="ru-RU" b="1" dirty="0" err="1" smtClean="0"/>
              <a:t>грейс-период</a:t>
            </a:r>
            <a:r>
              <a:rPr lang="ru-RU" b="1" dirty="0" smtClean="0"/>
              <a:t>) - </a:t>
            </a:r>
            <a:r>
              <a:rPr lang="ru-RU" dirty="0" smtClean="0"/>
              <a:t>это срок, в течение которого проценты за использование средств не начисляются.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429309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Процент </a:t>
            </a:r>
            <a:r>
              <a:rPr lang="ru-RU" dirty="0" smtClean="0"/>
              <a:t>за использованием кредита.</a:t>
            </a:r>
          </a:p>
          <a:p>
            <a:r>
              <a:rPr lang="ru-RU" b="1" dirty="0" smtClean="0"/>
              <a:t>Плата </a:t>
            </a:r>
            <a:r>
              <a:rPr lang="ru-RU" dirty="0" smtClean="0"/>
              <a:t>за годовое обслуживание. </a:t>
            </a:r>
          </a:p>
          <a:p>
            <a:r>
              <a:rPr lang="ru-RU" b="1" dirty="0" smtClean="0"/>
              <a:t>Комиссии </a:t>
            </a:r>
            <a:r>
              <a:rPr lang="ru-RU" dirty="0" smtClean="0"/>
              <a:t>за переводы, снятие наличных.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5657671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Программа  лояльности – </a:t>
            </a:r>
            <a:r>
              <a:rPr lang="ru-RU" dirty="0" smtClean="0"/>
              <a:t>это способ вернуть часть из потраченных средств. Например , бонусы за покупки в определенных магазинах.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КРЕДИТНАЯ КАРТА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3608" t="39197" r="8734" b="29204"/>
          <a:stretch>
            <a:fillRect/>
          </a:stretch>
        </p:blipFill>
        <p:spPr bwMode="auto">
          <a:xfrm>
            <a:off x="323528" y="2780928"/>
            <a:ext cx="860444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484784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Если </a:t>
            </a:r>
            <a:r>
              <a:rPr lang="ru-RU" sz="2000" dirty="0" smtClean="0"/>
              <a:t>Елена потратит деньги с карты только дважды: купит ноутбук, например, 5 апреля, а ровно через неделю она этой же картой оплатит коммунальные услуги (ЖКХ</a:t>
            </a:r>
            <a:r>
              <a:rPr lang="ru-RU" sz="2000" dirty="0" smtClean="0"/>
              <a:t>). </a:t>
            </a:r>
            <a:r>
              <a:rPr lang="ru-RU" sz="2000" dirty="0" smtClean="0"/>
              <a:t>Льготный </a:t>
            </a:r>
            <a:r>
              <a:rPr lang="ru-RU" sz="2000" dirty="0" smtClean="0"/>
              <a:t>период составит 30 календарных дней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Преимущества и недостатки кредитных карт 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9786" t="33968" r="38047" b="27532"/>
          <a:stretch>
            <a:fillRect/>
          </a:stretch>
        </p:blipFill>
        <p:spPr bwMode="auto">
          <a:xfrm>
            <a:off x="0" y="1628800"/>
            <a:ext cx="4572000" cy="44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7495" t="34723" r="7451" b="27532"/>
          <a:stretch>
            <a:fillRect/>
          </a:stretch>
        </p:blipFill>
        <p:spPr bwMode="auto">
          <a:xfrm>
            <a:off x="4234671" y="1772816"/>
            <a:ext cx="490933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49747" t="28172" r="5227" b="28516"/>
          <a:stretch>
            <a:fillRect/>
          </a:stretch>
        </p:blipFill>
        <p:spPr bwMode="auto">
          <a:xfrm>
            <a:off x="251520" y="1700808"/>
            <a:ext cx="8604448" cy="411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1965" t="38016" r="12454" b="24578"/>
          <a:stretch>
            <a:fillRect/>
          </a:stretch>
        </p:blipFill>
        <p:spPr bwMode="auto">
          <a:xfrm>
            <a:off x="323528" y="1772816"/>
            <a:ext cx="8424936" cy="390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Залог</a:t>
            </a:r>
            <a:r>
              <a:rPr lang="ru-RU" sz="3200" dirty="0" smtClean="0"/>
              <a:t> это обычно автомобиль или недвижимость. Если вы не будете выплачивать кредит, залог придется отдать кредитору.</a:t>
            </a:r>
          </a:p>
          <a:p>
            <a:pPr algn="ctr"/>
            <a:r>
              <a:rPr lang="ru-RU" sz="3200" b="1" dirty="0" smtClean="0"/>
              <a:t>Поручитель</a:t>
            </a:r>
            <a:r>
              <a:rPr lang="ru-RU" sz="3200" dirty="0" smtClean="0"/>
              <a:t> гарантирует банку, что заемщик выплатит долг. Если заемщик этого не сделает, то долг ляжет на поручителя. Его часто путают с </a:t>
            </a:r>
            <a:r>
              <a:rPr lang="ru-RU" sz="3200" dirty="0" err="1" smtClean="0"/>
              <a:t>созаемщиком</a:t>
            </a:r>
            <a:r>
              <a:rPr lang="ru-RU" sz="3200" dirty="0" smtClean="0"/>
              <a:t>. </a:t>
            </a:r>
          </a:p>
          <a:p>
            <a:pPr algn="ctr"/>
            <a:r>
              <a:rPr lang="ru-RU" sz="3200" b="1" dirty="0" err="1" smtClean="0"/>
              <a:t>Созаемщик</a:t>
            </a:r>
            <a:r>
              <a:rPr lang="ru-RU" sz="3200" dirty="0" smtClean="0"/>
              <a:t> - это тот, кто берет кредит вместе с вами. Все </a:t>
            </a:r>
            <a:r>
              <a:rPr lang="ru-RU" sz="3200" dirty="0" err="1" smtClean="0"/>
              <a:t>созаемщики</a:t>
            </a:r>
            <a:r>
              <a:rPr lang="ru-RU" sz="3200" dirty="0" smtClean="0"/>
              <a:t> отвечают перед банком на равных.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185" t="28172" r="8007" b="29500"/>
          <a:stretch>
            <a:fillRect/>
          </a:stretch>
        </p:blipFill>
        <p:spPr bwMode="auto">
          <a:xfrm>
            <a:off x="179512" y="1556792"/>
            <a:ext cx="874980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Если Елена решит, что ей нужен кредит, ей стоит сделать следующее: </a:t>
            </a:r>
          </a:p>
          <a:p>
            <a:pPr algn="ctr"/>
            <a:r>
              <a:rPr lang="ru-RU" sz="3200" dirty="0" smtClean="0"/>
              <a:t>1.Рассчитать, какая сумма и на какой срок необходима.</a:t>
            </a:r>
          </a:p>
          <a:p>
            <a:pPr marL="514350" indent="-514350" algn="ctr">
              <a:buAutoNum type="arabicPeriod" startAt="2"/>
            </a:pPr>
            <a:r>
              <a:rPr lang="ru-RU" sz="3200" dirty="0" smtClean="0"/>
              <a:t>Тщательно рассмотреть и сравнить как можно больше предложений банков (например, использовать финансовую платформу).</a:t>
            </a:r>
          </a:p>
          <a:p>
            <a:pPr marL="514350" indent="-514350" algn="ctr">
              <a:buAutoNum type="arabicPeriod" startAt="2"/>
            </a:pPr>
            <a:r>
              <a:rPr lang="ru-RU" sz="3200" dirty="0" smtClean="0"/>
              <a:t>Обязательно выяснить полную стоимость кредита (ПСК).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Например, Елена выбрала ноутбук за 50 тыс. руб. Зарплата Елены 40 тыс. руб. Срок кредита нужно подбирать так, чтобы выплаты по всем кредитам и займам не превышали 30% доходов.</a:t>
            </a:r>
          </a:p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Таким образом, Елене стоит оформлять кредит не меньше чем на 5 мес. (при ставке 25% годовых и </a:t>
            </a:r>
            <a:r>
              <a:rPr lang="ru-RU" sz="3200" dirty="0" err="1" smtClean="0"/>
              <a:t>аннуитетных</a:t>
            </a:r>
            <a:r>
              <a:rPr lang="ru-RU" sz="3200" dirty="0" smtClean="0"/>
              <a:t> платежах.</a:t>
            </a:r>
          </a:p>
          <a:p>
            <a:pPr algn="ctr"/>
            <a:r>
              <a:rPr lang="ru-RU" sz="3200" dirty="0" smtClean="0"/>
              <a:t>Прикинуть </a:t>
            </a:r>
            <a:r>
              <a:rPr lang="ru-RU" sz="3200" dirty="0" smtClean="0"/>
              <a:t>график платежей можно с помощью калькулятора на портале «Финансовая культура»</a:t>
            </a:r>
          </a:p>
          <a:p>
            <a:pPr algn="ctr"/>
            <a:endParaRPr lang="ru-RU" sz="32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Дифференцированные платежи: </a:t>
            </a:r>
            <a:r>
              <a:rPr lang="ru-RU" sz="2600" dirty="0" smtClean="0"/>
              <a:t>вы ежемесячно возвращаете фиксированную часть основного долга плюс платите проценты за непогашенную часть долга. Каждый месяц платеж уменьшается, и за весь срок кредита вы тратите на проценты меньше, чем при </a:t>
            </a:r>
            <a:r>
              <a:rPr lang="ru-RU" sz="2600" dirty="0" err="1" smtClean="0"/>
              <a:t>аннуитетных</a:t>
            </a:r>
            <a:r>
              <a:rPr lang="ru-RU" sz="2600" dirty="0" smtClean="0"/>
              <a:t> платежах. Но сначала платежи по кредиту будут ощутимо больше по сравнению с платежами в конце срока.</a:t>
            </a:r>
          </a:p>
          <a:p>
            <a:pPr algn="ctr"/>
            <a:endParaRPr lang="ru-RU" sz="2600" b="1" dirty="0" smtClean="0"/>
          </a:p>
          <a:p>
            <a:pPr algn="ctr"/>
            <a:r>
              <a:rPr lang="ru-RU" sz="2600" b="1" dirty="0" err="1" smtClean="0"/>
              <a:t>Аннуитетные</a:t>
            </a:r>
            <a:r>
              <a:rPr lang="ru-RU" sz="2600" b="1" dirty="0" smtClean="0"/>
              <a:t> платежи</a:t>
            </a:r>
            <a:r>
              <a:rPr lang="ru-RU" sz="2600" dirty="0" smtClean="0"/>
              <a:t>: вы ежемесячно платите равные суммы. Вы поэтапно гасите основной долг: его доля в составе </a:t>
            </a:r>
            <a:r>
              <a:rPr lang="ru-RU" sz="2600" dirty="0" err="1" smtClean="0"/>
              <a:t>аннуитетного</a:t>
            </a:r>
            <a:r>
              <a:rPr lang="ru-RU" sz="2600" dirty="0" smtClean="0"/>
              <a:t> платежа увеличивается</a:t>
            </a:r>
          </a:p>
          <a:p>
            <a:pPr algn="ctr"/>
            <a:r>
              <a:rPr lang="ru-RU" sz="2600" dirty="0" smtClean="0"/>
              <a:t>с каждым месяцем, а размер процентов за очередной месяц пользования кредитом, соответственно, уменьшается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6406" t="28172" r="11994" b="29500"/>
          <a:stretch>
            <a:fillRect/>
          </a:stretch>
        </p:blipFill>
        <p:spPr bwMode="auto">
          <a:xfrm>
            <a:off x="179512" y="1700808"/>
            <a:ext cx="8964488" cy="415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21288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Уступка прав (требований</a:t>
            </a:r>
            <a:r>
              <a:rPr lang="ru-RU" dirty="0" smtClean="0"/>
              <a:t>)  означает, что банк может передать долг третьим лицам, и уже они будут заниматься его взысканием. 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6962" t="28172" r="13010" b="25563"/>
          <a:stretch>
            <a:fillRect/>
          </a:stretch>
        </p:blipFill>
        <p:spPr bwMode="auto">
          <a:xfrm>
            <a:off x="251520" y="1484784"/>
            <a:ext cx="8712968" cy="455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Если у вас есть кредит, и появились свободные деньги, то вы можете: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 Направить их на досрочное погашение долга или хотя бы его части.  Банк пересчитает срок или размер выплат. Так вы сэкономите на переплатах. </a:t>
            </a:r>
          </a:p>
          <a:p>
            <a:pPr algn="ctr"/>
            <a:endParaRPr lang="ru-RU" sz="2400" dirty="0" smtClean="0"/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/>
              <a:t> Отложить эти деньги про запас. Потом можно направить их на очередной взнос по графику, если возникнут непредвиденные сложности с доходами. </a:t>
            </a:r>
          </a:p>
          <a:p>
            <a:pPr algn="ctr">
              <a:buFont typeface="Wingdings" pitchFamily="2" charset="2"/>
              <a:buChar char="Ø"/>
            </a:pPr>
            <a:endParaRPr lang="ru-RU" sz="2400" dirty="0" smtClean="0"/>
          </a:p>
          <a:p>
            <a:pPr algn="ctr">
              <a:buFont typeface="Wingdings" pitchFamily="2" charset="2"/>
              <a:buChar char="Ø"/>
            </a:pPr>
            <a:endParaRPr lang="ru-RU" sz="2400" dirty="0" smtClean="0"/>
          </a:p>
          <a:p>
            <a:pPr algn="ctr"/>
            <a:r>
              <a:rPr lang="ru-RU" sz="2400" b="1" dirty="0" smtClean="0"/>
              <a:t>Условия досрочного погашения прописаны в договоре. Обращайте внимание на этот пункт.</a:t>
            </a:r>
            <a:endParaRPr lang="ru-RU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9185" t="31125" r="6895" b="24579"/>
          <a:stretch>
            <a:fillRect/>
          </a:stretch>
        </p:blipFill>
        <p:spPr bwMode="auto">
          <a:xfrm>
            <a:off x="296617" y="1772816"/>
            <a:ext cx="884738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6067" t="31125" r="5090" b="27532"/>
          <a:stretch>
            <a:fillRect/>
          </a:stretch>
        </p:blipFill>
        <p:spPr bwMode="auto">
          <a:xfrm>
            <a:off x="4427984" y="1412776"/>
            <a:ext cx="4248472" cy="342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6799" t="33094" r="6197" b="62573"/>
          <a:stretch>
            <a:fillRect/>
          </a:stretch>
        </p:blipFill>
        <p:spPr bwMode="auto">
          <a:xfrm>
            <a:off x="719064" y="4797152"/>
            <a:ext cx="84249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6799" t="45125" r="6197" b="35406"/>
          <a:stretch>
            <a:fillRect/>
          </a:stretch>
        </p:blipFill>
        <p:spPr bwMode="auto">
          <a:xfrm>
            <a:off x="395536" y="5240272"/>
            <a:ext cx="8424936" cy="161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1628800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Оформить кредит дистанционно в новом банке (клиентом которого вы не являетесь) можно с </a:t>
            </a:r>
            <a:r>
              <a:rPr lang="ru-RU" sz="2400" b="1" dirty="0" smtClean="0"/>
              <a:t>помощью финансовой платформы, </a:t>
            </a:r>
            <a:r>
              <a:rPr lang="ru-RU" sz="2400" dirty="0" smtClean="0"/>
              <a:t>ее еще называют </a:t>
            </a:r>
            <a:r>
              <a:rPr lang="ru-RU" sz="2400" b="1" dirty="0" smtClean="0"/>
              <a:t>финансовым </a:t>
            </a:r>
            <a:r>
              <a:rPr lang="ru-RU" sz="2400" b="1" dirty="0" err="1" smtClean="0"/>
              <a:t>маркетплейсом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9567" t="34078" r="37923" b="33438"/>
          <a:stretch>
            <a:fillRect/>
          </a:stretch>
        </p:blipFill>
        <p:spPr bwMode="auto">
          <a:xfrm>
            <a:off x="179512" y="1844824"/>
            <a:ext cx="2483768" cy="20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43808" y="1700808"/>
            <a:ext cx="57961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Есть и другой способ оформить кредит дистанционно.</a:t>
            </a:r>
          </a:p>
          <a:p>
            <a:pPr algn="ctr"/>
            <a:r>
              <a:rPr lang="ru-RU" sz="2000" dirty="0" smtClean="0"/>
              <a:t>Чтобы сделать это в новом банке (клиентом которого вы не являетесь), можно использовать </a:t>
            </a:r>
            <a:r>
              <a:rPr lang="ru-RU" sz="2000" b="1" dirty="0" smtClean="0"/>
              <a:t>Единую биометрическую систему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pPr algn="ctr"/>
            <a:r>
              <a:rPr lang="ru-RU" sz="2000" dirty="0" smtClean="0"/>
              <a:t>ЕБС создана </a:t>
            </a:r>
            <a:r>
              <a:rPr lang="ru-RU" sz="2000" dirty="0" smtClean="0"/>
              <a:t>и используется для упрощения получения государственных и коммерческих услуг. Данные размещаются в системе только по желанию владельца и хранятся в зашифрованном обезличенном </a:t>
            </a:r>
            <a:r>
              <a:rPr lang="ru-RU" sz="2000" dirty="0" smtClean="0"/>
              <a:t>виде.</a:t>
            </a:r>
          </a:p>
          <a:p>
            <a:pPr algn="ctr"/>
            <a:r>
              <a:rPr lang="ru-RU" sz="2000" dirty="0" smtClean="0"/>
              <a:t>Пользователи </a:t>
            </a:r>
            <a:r>
              <a:rPr lang="ru-RU" sz="2000" b="1" dirty="0" smtClean="0"/>
              <a:t>ЕБС</a:t>
            </a:r>
            <a:r>
              <a:rPr lang="ru-RU" sz="2000" dirty="0" smtClean="0"/>
              <a:t> могут </a:t>
            </a:r>
            <a:r>
              <a:rPr lang="ru-RU" sz="2000" dirty="0" smtClean="0"/>
              <a:t>получать привычные услуги альтернативным способом. По биометрии можно оплачивать проезд, покупки, подтверждать личность без предъявления паспорта, открывать бизнес </a:t>
            </a:r>
            <a:r>
              <a:rPr lang="ru-RU" sz="2000" dirty="0" err="1" smtClean="0"/>
              <a:t>онлайн</a:t>
            </a:r>
            <a:r>
              <a:rPr lang="ru-RU" sz="2000" dirty="0" smtClean="0"/>
              <a:t>.</a:t>
            </a:r>
            <a:endParaRPr lang="ru-RU" sz="20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933056"/>
            <a:ext cx="2709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https://ebs.ru/</a:t>
            </a:r>
            <a:endParaRPr lang="ru-RU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2. ПОТРЕБИТЕЛЬСКИЙ КРЕДИТ </a:t>
            </a:r>
            <a:endParaRPr lang="ru-RU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7792" t="39000" r="7857" b="26547"/>
          <a:stretch>
            <a:fillRect/>
          </a:stretch>
        </p:blipFill>
        <p:spPr bwMode="auto">
          <a:xfrm>
            <a:off x="4572000" y="1916832"/>
            <a:ext cx="43451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8460" t="39000" r="37189" b="26547"/>
          <a:stretch>
            <a:fillRect/>
          </a:stretch>
        </p:blipFill>
        <p:spPr bwMode="auto">
          <a:xfrm>
            <a:off x="251520" y="1844824"/>
            <a:ext cx="4392488" cy="34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l="35693" t="29156" r="36361" b="66867"/>
          <a:stretch>
            <a:fillRect/>
          </a:stretch>
        </p:blipFill>
        <p:spPr bwMode="auto">
          <a:xfrm>
            <a:off x="1979712" y="1556792"/>
            <a:ext cx="45005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5380672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Чтобы быть кредитором, то есть выдавать кредиты и займы в денежной форме, компании нужно </a:t>
            </a:r>
            <a:r>
              <a:rPr lang="ru-RU" b="1" dirty="0" smtClean="0"/>
              <a:t>иметь разрешение и (или) сведения </a:t>
            </a:r>
            <a:r>
              <a:rPr lang="ru-RU" dirty="0" smtClean="0"/>
              <a:t>о такой </a:t>
            </a:r>
            <a:r>
              <a:rPr lang="ru-RU" dirty="0" smtClean="0"/>
              <a:t>компании </a:t>
            </a:r>
            <a:r>
              <a:rPr lang="ru-RU" dirty="0" smtClean="0"/>
              <a:t>должны быть внесены в </a:t>
            </a:r>
            <a:r>
              <a:rPr lang="ru-RU" b="1" dirty="0" smtClean="0"/>
              <a:t>государственный реестр. </a:t>
            </a:r>
            <a:r>
              <a:rPr lang="ru-RU" dirty="0" smtClean="0"/>
              <a:t>Банку нужно иметь </a:t>
            </a:r>
            <a:r>
              <a:rPr lang="ru-RU" b="1" dirty="0" smtClean="0"/>
              <a:t>лицензию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Организации, которые привлекают клиентов нелегально, называют </a:t>
            </a:r>
            <a:r>
              <a:rPr lang="ru-RU" b="1" dirty="0" smtClean="0"/>
              <a:t>черными </a:t>
            </a:r>
            <a:r>
              <a:rPr lang="ru-RU" b="1" dirty="0" smtClean="0"/>
              <a:t>кредиторами.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962" t="29156" r="8645" b="24579"/>
          <a:stretch>
            <a:fillRect/>
          </a:stretch>
        </p:blipFill>
        <p:spPr bwMode="auto">
          <a:xfrm>
            <a:off x="0" y="1628800"/>
            <a:ext cx="899487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ЗАЁМ В МФО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5693" t="28172" r="22800" b="28516"/>
          <a:stretch>
            <a:fillRect/>
          </a:stretch>
        </p:blipFill>
        <p:spPr bwMode="auto">
          <a:xfrm>
            <a:off x="395536" y="1700808"/>
            <a:ext cx="8208912" cy="481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ЗАЁМ В МФО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7946" t="41461" r="8786" b="42096"/>
          <a:stretch>
            <a:fillRect/>
          </a:stretch>
        </p:blipFill>
        <p:spPr bwMode="auto">
          <a:xfrm>
            <a:off x="16129" y="1988840"/>
            <a:ext cx="912787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6246" t="29156" r="26858" b="64282"/>
          <a:stretch>
            <a:fillRect/>
          </a:stretch>
        </p:blipFill>
        <p:spPr bwMode="auto">
          <a:xfrm>
            <a:off x="1691680" y="1484784"/>
            <a:ext cx="57606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18722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Если </a:t>
            </a:r>
            <a:r>
              <a:rPr lang="ru-RU" sz="1600" dirty="0" smtClean="0"/>
              <a:t>у вас просят деньги за это, то откажитесь от оформления займа в данной</a:t>
            </a:r>
          </a:p>
          <a:p>
            <a:r>
              <a:rPr lang="ru-RU" sz="1600" dirty="0" smtClean="0"/>
              <a:t>организации. По закону МФО не могут</a:t>
            </a:r>
          </a:p>
          <a:p>
            <a:r>
              <a:rPr lang="ru-RU" sz="1600" dirty="0" smtClean="0"/>
              <a:t>требовать комиссию за одобрение займа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573016"/>
            <a:ext cx="1944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</a:t>
            </a:r>
            <a:r>
              <a:rPr lang="ru-RU" dirty="0" smtClean="0"/>
              <a:t>а </a:t>
            </a:r>
            <a:r>
              <a:rPr lang="ru-RU" dirty="0" smtClean="0"/>
              <a:t>странице заявки рядом с дополнительными услугами должны быть поля, где вы можете</a:t>
            </a:r>
          </a:p>
          <a:p>
            <a:r>
              <a:rPr lang="ru-RU" dirty="0" smtClean="0"/>
              <a:t>отметить нужные </a:t>
            </a:r>
            <a:r>
              <a:rPr lang="ru-RU" dirty="0" smtClean="0"/>
              <a:t>опции</a:t>
            </a:r>
            <a:r>
              <a:rPr lang="ru-RU" dirty="0" smtClean="0"/>
              <a:t> </a:t>
            </a:r>
            <a:r>
              <a:rPr lang="ru-RU" dirty="0" smtClean="0"/>
              <a:t>(поставить галочки)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573016"/>
            <a:ext cx="2160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закону у вас есть 5 рабочих дней для принятия окончательного решения. Когда вы введете код из СМС, он подтвердит</a:t>
            </a:r>
          </a:p>
          <a:p>
            <a:r>
              <a:rPr lang="ru-RU" dirty="0" smtClean="0"/>
              <a:t>ваше согласие заключить договор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3573016"/>
            <a:ext cx="2016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Дата перечисления денег МФО станет датой</a:t>
            </a:r>
          </a:p>
          <a:p>
            <a:r>
              <a:rPr lang="ru-RU" dirty="0" smtClean="0"/>
              <a:t>заключения договора займа. Убедитесь,</a:t>
            </a:r>
          </a:p>
          <a:p>
            <a:r>
              <a:rPr lang="ru-RU" dirty="0" smtClean="0"/>
              <a:t>что </a:t>
            </a:r>
            <a:r>
              <a:rPr lang="ru-RU" dirty="0" smtClean="0"/>
              <a:t>% начали </a:t>
            </a:r>
            <a:r>
              <a:rPr lang="ru-RU" dirty="0" smtClean="0"/>
              <a:t>начислять со следующего дня.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ЗАЁМ В МФО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556793"/>
            <a:ext cx="8604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Виды займов:</a:t>
            </a:r>
          </a:p>
          <a:p>
            <a:r>
              <a:rPr lang="ru-RU" sz="2400" b="1" dirty="0" smtClean="0"/>
              <a:t>1. Займы </a:t>
            </a:r>
            <a:r>
              <a:rPr lang="ru-RU" sz="2400" b="1" dirty="0" smtClean="0"/>
              <a:t>«до зарплаты» или </a:t>
            </a:r>
            <a:r>
              <a:rPr lang="ru-RU" sz="2400" b="1" dirty="0" err="1" smtClean="0"/>
              <a:t>спецзаймы</a:t>
            </a:r>
            <a:r>
              <a:rPr lang="ru-RU" sz="2400" b="1" dirty="0" smtClean="0"/>
              <a:t>.</a:t>
            </a:r>
            <a:endParaRPr lang="ru-RU" sz="2400" b="1" dirty="0" smtClean="0"/>
          </a:p>
          <a:p>
            <a:pPr algn="ctr"/>
            <a:r>
              <a:rPr lang="ru-RU" sz="2400" dirty="0" smtClean="0"/>
              <a:t>Выдаются на срок до 15 дней на сумму до 10 000 руб. При этом нельзя увеличивать сумму или срок </a:t>
            </a:r>
            <a:r>
              <a:rPr lang="ru-RU" sz="2400" dirty="0" smtClean="0"/>
              <a:t>займа. Сумма </a:t>
            </a:r>
            <a:r>
              <a:rPr lang="ru-RU" sz="2400" dirty="0" smtClean="0"/>
              <a:t>начисленных процентов не должна превышать 15% от суммы займа. Ежедневная выплата не должна превышать 100 </a:t>
            </a:r>
            <a:r>
              <a:rPr lang="ru-RU" sz="2400" dirty="0" smtClean="0"/>
              <a:t>руб.</a:t>
            </a:r>
          </a:p>
          <a:p>
            <a:r>
              <a:rPr lang="ru-RU" sz="2400" b="1" dirty="0" smtClean="0"/>
              <a:t>2. Займы на срок до </a:t>
            </a:r>
            <a:r>
              <a:rPr lang="ru-RU" sz="2400" b="1" dirty="0" smtClean="0"/>
              <a:t>года.</a:t>
            </a:r>
            <a:endParaRPr lang="ru-RU" sz="2400" b="1" dirty="0" smtClean="0"/>
          </a:p>
          <a:p>
            <a:pPr algn="ctr"/>
            <a:r>
              <a:rPr lang="ru-RU" sz="2400" dirty="0" smtClean="0"/>
              <a:t>Процентная ставка не должна превышать 0,8% в день. Переплата по такому займу не должна быть больше </a:t>
            </a:r>
            <a:r>
              <a:rPr lang="ru-RU" sz="2400" dirty="0" smtClean="0"/>
              <a:t>130% от </a:t>
            </a:r>
            <a:r>
              <a:rPr lang="ru-RU" sz="2400" dirty="0" smtClean="0"/>
              <a:t>размера ссуды, включая проценты, комиссии и </a:t>
            </a:r>
            <a:r>
              <a:rPr lang="ru-RU" sz="2400" dirty="0" smtClean="0"/>
              <a:t>неустойки. Кроме </a:t>
            </a:r>
            <a:r>
              <a:rPr lang="ru-RU" sz="2400" dirty="0" smtClean="0"/>
              <a:t>того, ПСК по договору не должна превышать </a:t>
            </a:r>
            <a:r>
              <a:rPr lang="ru-RU" sz="2400" dirty="0" smtClean="0"/>
              <a:t>больше чем </a:t>
            </a:r>
            <a:r>
              <a:rPr lang="ru-RU" sz="2400" dirty="0" smtClean="0"/>
              <a:t>на 1/3 среднерыночное значение, которое устанавливает </a:t>
            </a:r>
            <a:r>
              <a:rPr lang="ru-RU" sz="2400" dirty="0" smtClean="0"/>
              <a:t>Банк России</a:t>
            </a:r>
            <a:r>
              <a:rPr lang="ru-RU" sz="2400" dirty="0" smtClean="0"/>
              <a:t>. Посмотреть это значение можно на сайте Банка России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ЗАЁМ В МФО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556793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3. </a:t>
            </a:r>
            <a:r>
              <a:rPr lang="ru-RU" sz="2400" b="1" dirty="0" err="1" smtClean="0"/>
              <a:t>Микрозаймы</a:t>
            </a:r>
            <a:r>
              <a:rPr lang="ru-RU" sz="2400" b="1" dirty="0" smtClean="0"/>
              <a:t> в точках продаж или </a:t>
            </a:r>
            <a:r>
              <a:rPr lang="ru-RU" sz="2400" b="1" dirty="0" smtClean="0"/>
              <a:t>POS-займы.</a:t>
            </a:r>
          </a:p>
          <a:p>
            <a:pPr algn="ctr"/>
            <a:r>
              <a:rPr lang="ru-RU" sz="2400" dirty="0" smtClean="0"/>
              <a:t>И</a:t>
            </a:r>
            <a:r>
              <a:rPr lang="ru-RU" sz="2400" dirty="0" smtClean="0"/>
              <a:t>х </a:t>
            </a:r>
            <a:r>
              <a:rPr lang="ru-RU" sz="2400" dirty="0" smtClean="0"/>
              <a:t>можно оформить прямо в магазине или </a:t>
            </a:r>
            <a:r>
              <a:rPr lang="ru-RU" sz="2400" dirty="0" err="1" smtClean="0"/>
              <a:t>онлайн-магазине</a:t>
            </a:r>
            <a:r>
              <a:rPr lang="ru-RU" sz="2400" dirty="0" smtClean="0"/>
              <a:t>. Деньги при этом отправляются напрямую в магазин, или заемщику с обязательным условием оплаты конкретных товаров или </a:t>
            </a:r>
            <a:r>
              <a:rPr lang="ru-RU" sz="2400" dirty="0" smtClean="0"/>
              <a:t>услуг. </a:t>
            </a:r>
            <a:r>
              <a:rPr lang="ru-RU" sz="2400" dirty="0" smtClean="0"/>
              <a:t>Обычно сумма до 100 000 руб. Некоторые МФО выдают более крупные суммы. Ставка в большинстве случаев ниже, чем по обычным </a:t>
            </a:r>
            <a:r>
              <a:rPr lang="ru-RU" sz="2400" dirty="0" err="1" smtClean="0"/>
              <a:t>микрозаймам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b="1" dirty="0" smtClean="0"/>
              <a:t>4. Займы под </a:t>
            </a:r>
            <a:r>
              <a:rPr lang="ru-RU" sz="2400" b="1" dirty="0" smtClean="0"/>
              <a:t>залог.</a:t>
            </a:r>
            <a:endParaRPr lang="ru-RU" sz="2400" b="1" dirty="0" smtClean="0"/>
          </a:p>
          <a:p>
            <a:pPr algn="ctr"/>
            <a:r>
              <a:rPr lang="ru-RU" sz="2400" dirty="0" smtClean="0"/>
              <a:t>Некоторые МФО готовы давать взаймы до 1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руб. на длительный срок, но только если заемщик оставит в залог какое-нибудь ценное имущество (транспортное средство или нежилую недвижимость</a:t>
            </a:r>
            <a:r>
              <a:rPr lang="ru-RU" sz="2400" dirty="0" smtClean="0"/>
              <a:t>). </a:t>
            </a:r>
            <a:r>
              <a:rPr lang="ru-RU" sz="2400" b="1" dirty="0" smtClean="0"/>
              <a:t>Займы </a:t>
            </a:r>
            <a:r>
              <a:rPr lang="ru-RU" sz="2400" b="1" dirty="0" smtClean="0"/>
              <a:t>под залог жилой недвижимости давать запрещено! </a:t>
            </a:r>
            <a:r>
              <a:rPr lang="ru-RU" sz="2400" dirty="0" smtClean="0"/>
              <a:t> Максимальное </a:t>
            </a:r>
            <a:r>
              <a:rPr lang="ru-RU" sz="2400" dirty="0" smtClean="0"/>
              <a:t>значение ставки по таким займам также </a:t>
            </a:r>
            <a:r>
              <a:rPr lang="ru-RU" sz="2400" dirty="0" smtClean="0"/>
              <a:t>устанавливает Банк </a:t>
            </a:r>
            <a:r>
              <a:rPr lang="ru-RU" sz="2400" dirty="0" smtClean="0"/>
              <a:t>России. 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7353" t="31125" r="33577" b="64226"/>
          <a:stretch>
            <a:fillRect/>
          </a:stretch>
        </p:blipFill>
        <p:spPr bwMode="auto">
          <a:xfrm>
            <a:off x="1835696" y="1556792"/>
            <a:ext cx="48046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0718" t="38874" r="8964" b="32454"/>
          <a:stretch>
            <a:fillRect/>
          </a:stretch>
        </p:blipFill>
        <p:spPr bwMode="auto">
          <a:xfrm>
            <a:off x="0" y="2060848"/>
            <a:ext cx="89907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ru-RU" dirty="0" smtClean="0"/>
              <a:t>3. ЗАЁМ В МФО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8136" t="39745" r="11597" b="34183"/>
          <a:stretch>
            <a:fillRect/>
          </a:stretch>
        </p:blipFill>
        <p:spPr bwMode="auto">
          <a:xfrm>
            <a:off x="-1" y="1556793"/>
            <a:ext cx="8460433" cy="2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8629" t="38016" r="8510" b="35406"/>
          <a:stretch>
            <a:fillRect/>
          </a:stretch>
        </p:blipFill>
        <p:spPr bwMode="auto">
          <a:xfrm>
            <a:off x="0" y="4149079"/>
            <a:ext cx="8964488" cy="25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5850" t="31125" r="5227" b="24579"/>
          <a:stretch>
            <a:fillRect/>
          </a:stretch>
        </p:blipFill>
        <p:spPr bwMode="auto">
          <a:xfrm>
            <a:off x="0" y="1628800"/>
            <a:ext cx="915941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7518" t="35620" r="8701" b="39344"/>
          <a:stretch>
            <a:fillRect/>
          </a:stretch>
        </p:blipFill>
        <p:spPr bwMode="auto">
          <a:xfrm>
            <a:off x="0" y="1484784"/>
            <a:ext cx="8748464" cy="229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8327" t="33266" r="7753" b="37203"/>
          <a:stretch>
            <a:fillRect/>
          </a:stretch>
        </p:blipFill>
        <p:spPr bwMode="auto">
          <a:xfrm>
            <a:off x="152333" y="3861048"/>
            <a:ext cx="8740147" cy="270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6962" t="28172" r="8007" b="29500"/>
          <a:stretch>
            <a:fillRect/>
          </a:stretch>
        </p:blipFill>
        <p:spPr bwMode="auto">
          <a:xfrm>
            <a:off x="179511" y="1628800"/>
            <a:ext cx="878665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ИРРАЦИОНАЛЬНО ПОВЕДЕНИЯ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0890" t="37031" r="33577" b="24579"/>
          <a:stretch>
            <a:fillRect/>
          </a:stretch>
        </p:blipFill>
        <p:spPr bwMode="auto">
          <a:xfrm>
            <a:off x="251520" y="1628800"/>
            <a:ext cx="4355976" cy="369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62258" t="38390" r="12172" b="25189"/>
          <a:stretch>
            <a:fillRect/>
          </a:stretch>
        </p:blipFill>
        <p:spPr bwMode="auto">
          <a:xfrm>
            <a:off x="4572000" y="1772816"/>
            <a:ext cx="4392489" cy="353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чем нужно задуматься в первую очередь, если решили брать кредит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5547" t="35267" r="29853" b="26375"/>
          <a:stretch>
            <a:fillRect/>
          </a:stretch>
        </p:blipFill>
        <p:spPr bwMode="auto">
          <a:xfrm>
            <a:off x="827584" y="1628800"/>
            <a:ext cx="759150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2741</TotalTime>
  <Words>1321</Words>
  <Application>Microsoft Office PowerPoint</Application>
  <PresentationFormat>Экран (4:3)</PresentationFormat>
  <Paragraphs>103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Модульная</vt:lpstr>
      <vt:lpstr>ЗАЁМНЫЕ СРЕДСТВА</vt:lpstr>
      <vt:lpstr>Слайд 2</vt:lpstr>
      <vt:lpstr>Слайд 3</vt:lpstr>
      <vt:lpstr>РИСК</vt:lpstr>
      <vt:lpstr>РИСК</vt:lpstr>
      <vt:lpstr>РИСК</vt:lpstr>
      <vt:lpstr>Слайд 7</vt:lpstr>
      <vt:lpstr>ПРИМЕРЫ ИРРАЦИОНАЛЬНО ПОВЕДЕНИЯ</vt:lpstr>
      <vt:lpstr>О чем нужно задуматься в первую очередь, если решили брать кредит</vt:lpstr>
      <vt:lpstr>О чем нужно задуматься в первую очередь, если решили брать кредит</vt:lpstr>
      <vt:lpstr>О чем нужно задуматься в первую очередь, если решили брать кредит</vt:lpstr>
      <vt:lpstr>О чем нужно задуматься в первую очередь, если решили брать кредит</vt:lpstr>
      <vt:lpstr>1. КРЕДИТНАЯ КАРТА</vt:lpstr>
      <vt:lpstr>1. КРЕДИТНАЯ КАРТА</vt:lpstr>
      <vt:lpstr>1. КРЕДИТНАЯ КАРТА</vt:lpstr>
      <vt:lpstr>1. Преимущества и недостатки кредитных карт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2. ПОТРЕБИТЕЛЬСКИЙ КРЕДИТ </vt:lpstr>
      <vt:lpstr>3. ЗАЁМ В МФО</vt:lpstr>
      <vt:lpstr>3. ЗАЁМ В МФО</vt:lpstr>
      <vt:lpstr>3. ЗАЁМ В МФО</vt:lpstr>
      <vt:lpstr>3. ЗАЁМ В МФО</vt:lpstr>
      <vt:lpstr>3. ЗАЁМ В МФО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ФИНАНСОВ</dc:title>
  <dc:creator>Инна Николаевна</dc:creator>
  <cp:lastModifiedBy>Koval</cp:lastModifiedBy>
  <cp:revision>57</cp:revision>
  <dcterms:created xsi:type="dcterms:W3CDTF">2024-09-08T17:20:00Z</dcterms:created>
  <dcterms:modified xsi:type="dcterms:W3CDTF">2024-10-22T02:42:05Z</dcterms:modified>
</cp:coreProperties>
</file>