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988840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solidFill>
                  <a:schemeClr val="tx1"/>
                </a:solidFill>
              </a:rPr>
              <a:t>Мотивация</a:t>
            </a:r>
            <a:endParaRPr lang="ru-RU" sz="6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68144" y="4077072"/>
            <a:ext cx="2878088" cy="9144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Теории мотивации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 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содержательные теории мотивации</a:t>
            </a:r>
            <a:endParaRPr lang="ru-RU" i="1" dirty="0" smtClean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3312368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ru-RU" sz="2800" b="1" i="1" dirty="0" smtClean="0"/>
              <a:t>1. Теория </a:t>
            </a:r>
            <a:r>
              <a:rPr lang="ru-RU" sz="2800" b="1" i="1" dirty="0" smtClean="0"/>
              <a:t>иерархии потребностей </a:t>
            </a:r>
            <a:r>
              <a:rPr lang="ru-RU" sz="2800" b="1" i="1" dirty="0" err="1" smtClean="0"/>
              <a:t>А.Маслоу</a:t>
            </a:r>
            <a:r>
              <a:rPr lang="ru-RU" sz="2800" dirty="0" smtClean="0"/>
              <a:t> – поведение личности направляется потребностью, наиболее сильной в данный момент. </a:t>
            </a:r>
            <a:endParaRPr lang="ru-RU" sz="2800" dirty="0" smtClean="0"/>
          </a:p>
          <a:p>
            <a:pPr marL="0" lvl="0" indent="0" algn="ctr">
              <a:buNone/>
            </a:pPr>
            <a:r>
              <a:rPr lang="ru-RU" sz="2800" dirty="0" err="1" smtClean="0"/>
              <a:t>Маслоу</a:t>
            </a:r>
            <a:r>
              <a:rPr lang="ru-RU" sz="2800" dirty="0" smtClean="0"/>
              <a:t> </a:t>
            </a:r>
            <a:r>
              <a:rPr lang="ru-RU" sz="2800" dirty="0" smtClean="0"/>
              <a:t>выделил </a:t>
            </a:r>
            <a:r>
              <a:rPr lang="ru-RU" sz="2800" b="1" dirty="0" smtClean="0"/>
              <a:t>5 групп потребностей</a:t>
            </a:r>
            <a:r>
              <a:rPr lang="ru-RU" sz="2800" dirty="0" smtClean="0"/>
              <a:t>, образующих иерархическую структуру </a:t>
            </a:r>
            <a:r>
              <a:rPr lang="ru-RU" sz="2800" b="1" dirty="0" smtClean="0"/>
              <a:t>(«пирамида потребностей» </a:t>
            </a:r>
            <a:r>
              <a:rPr lang="ru-RU" sz="2800" b="1" dirty="0" err="1" smtClean="0"/>
              <a:t>Маслоу</a:t>
            </a:r>
            <a:r>
              <a:rPr lang="ru-RU" sz="2800" dirty="0" smtClean="0"/>
              <a:t>), причем удовлетворение потребностей происходит снизу-вверх, т.е. когда удовлетворены потребности нижнего уровня, человек переходит к удовлетворению следующей потребности более высокого уровня.</a:t>
            </a:r>
          </a:p>
          <a:p>
            <a:pPr marL="0" indent="0" algn="ctr">
              <a:buNone/>
            </a:pP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 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содержательные теории мотивации</a:t>
            </a:r>
            <a:endParaRPr lang="ru-RU" i="1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 l="31100" t="22438" r="16648" b="16532"/>
          <a:stretch>
            <a:fillRect/>
          </a:stretch>
        </p:blipFill>
        <p:spPr bwMode="auto">
          <a:xfrm>
            <a:off x="467544" y="1196751"/>
            <a:ext cx="8280920" cy="5461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 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содержательные теории мотивации</a:t>
            </a:r>
            <a:endParaRPr lang="ru-RU" i="1" dirty="0" smtClean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4525963"/>
          </a:xfrm>
        </p:spPr>
        <p:txBody>
          <a:bodyPr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-RU" sz="2600" b="1" i="1" dirty="0" smtClean="0">
                <a:solidFill>
                  <a:schemeClr val="tx1"/>
                </a:solidFill>
              </a:rPr>
              <a:t>2. Теория </a:t>
            </a:r>
            <a:r>
              <a:rPr lang="ru-RU" sz="2600" b="1" i="1" dirty="0" smtClean="0">
                <a:solidFill>
                  <a:schemeClr val="tx1"/>
                </a:solidFill>
              </a:rPr>
              <a:t>существования, связи и роста К</a:t>
            </a:r>
            <a:r>
              <a:rPr lang="ru-RU" sz="2600" b="1" i="1" dirty="0" smtClean="0">
                <a:solidFill>
                  <a:schemeClr val="tx1"/>
                </a:solidFill>
              </a:rPr>
              <a:t>. </a:t>
            </a:r>
            <a:r>
              <a:rPr lang="ru-RU" sz="2600" b="1" i="1" dirty="0" err="1" smtClean="0">
                <a:solidFill>
                  <a:schemeClr val="tx1"/>
                </a:solidFill>
              </a:rPr>
              <a:t>Альдерфера</a:t>
            </a:r>
            <a:r>
              <a:rPr lang="ru-RU" sz="2600" dirty="0" smtClean="0">
                <a:solidFill>
                  <a:schemeClr val="tx1"/>
                </a:solidFill>
              </a:rPr>
              <a:t> </a:t>
            </a:r>
            <a:r>
              <a:rPr lang="ru-RU" sz="2600" dirty="0" smtClean="0">
                <a:solidFill>
                  <a:schemeClr val="tx1"/>
                </a:solidFill>
              </a:rPr>
              <a:t>– потребности </a:t>
            </a:r>
            <a:r>
              <a:rPr lang="ru-RU" sz="2600" b="1" dirty="0" smtClean="0">
                <a:solidFill>
                  <a:schemeClr val="tx1"/>
                </a:solidFill>
              </a:rPr>
              <a:t>объединены в 3 группы</a:t>
            </a:r>
            <a:r>
              <a:rPr lang="ru-RU" sz="2600" dirty="0" smtClean="0">
                <a:solidFill>
                  <a:schemeClr val="tx1"/>
                </a:solidFill>
              </a:rPr>
              <a:t>, удовлетворение которых происходит в обе стороны, т.е. наверх, если не удовлетворена потребность нижнего уровня, и вниз, если не удовлетворяется потребность более высокого уровня</a:t>
            </a:r>
            <a:r>
              <a:rPr lang="ru-RU" sz="2600" dirty="0" smtClean="0">
                <a:solidFill>
                  <a:schemeClr val="tx1"/>
                </a:solidFill>
              </a:rPr>
              <a:t>: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ru-RU" sz="26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</a:pPr>
            <a:r>
              <a:rPr lang="ru-RU" sz="2600" dirty="0" smtClean="0">
                <a:solidFill>
                  <a:schemeClr val="tx1"/>
                </a:solidFill>
              </a:rPr>
              <a:t>потребности </a:t>
            </a:r>
            <a:r>
              <a:rPr lang="ru-RU" sz="2600" i="1" dirty="0" smtClean="0">
                <a:solidFill>
                  <a:schemeClr val="tx1"/>
                </a:solidFill>
              </a:rPr>
              <a:t>существования</a:t>
            </a:r>
            <a:r>
              <a:rPr lang="ru-RU" sz="2600" dirty="0" smtClean="0">
                <a:solidFill>
                  <a:schemeClr val="tx1"/>
                </a:solidFill>
              </a:rPr>
              <a:t> (физиологические и в безопасности</a:t>
            </a:r>
            <a:r>
              <a:rPr lang="ru-RU" sz="2600" dirty="0" smtClean="0">
                <a:solidFill>
                  <a:schemeClr val="tx1"/>
                </a:solidFill>
              </a:rPr>
              <a:t>);</a:t>
            </a:r>
          </a:p>
          <a:p>
            <a:pPr marL="0" indent="0" algn="ctr">
              <a:spcBef>
                <a:spcPts val="0"/>
              </a:spcBef>
            </a:pPr>
            <a:endParaRPr lang="ru-RU" sz="26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</a:pPr>
            <a:r>
              <a:rPr lang="ru-RU" sz="2600" dirty="0" smtClean="0">
                <a:solidFill>
                  <a:schemeClr val="tx1"/>
                </a:solidFill>
              </a:rPr>
              <a:t>потребности </a:t>
            </a:r>
            <a:r>
              <a:rPr lang="ru-RU" sz="2600" i="1" dirty="0" smtClean="0">
                <a:solidFill>
                  <a:schemeClr val="tx1"/>
                </a:solidFill>
              </a:rPr>
              <a:t>связи</a:t>
            </a:r>
            <a:r>
              <a:rPr lang="ru-RU" sz="2600" dirty="0" smtClean="0">
                <a:solidFill>
                  <a:schemeClr val="tx1"/>
                </a:solidFill>
              </a:rPr>
              <a:t> (социальные, в уважении и часть потребностей в безопасности</a:t>
            </a:r>
            <a:r>
              <a:rPr lang="ru-RU" sz="2600" dirty="0" smtClean="0">
                <a:solidFill>
                  <a:schemeClr val="tx1"/>
                </a:solidFill>
              </a:rPr>
              <a:t>);</a:t>
            </a:r>
          </a:p>
          <a:p>
            <a:pPr marL="0" indent="0" algn="ctr">
              <a:spcBef>
                <a:spcPts val="0"/>
              </a:spcBef>
            </a:pPr>
            <a:endParaRPr lang="ru-RU" sz="26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</a:pPr>
            <a:r>
              <a:rPr lang="ru-RU" sz="2600" dirty="0" smtClean="0">
                <a:solidFill>
                  <a:schemeClr val="tx1"/>
                </a:solidFill>
              </a:rPr>
              <a:t>потребности </a:t>
            </a:r>
            <a:r>
              <a:rPr lang="ru-RU" sz="2600" i="1" dirty="0" smtClean="0">
                <a:solidFill>
                  <a:schemeClr val="tx1"/>
                </a:solidFill>
              </a:rPr>
              <a:t>роста</a:t>
            </a:r>
            <a:r>
              <a:rPr lang="ru-RU" sz="2600" dirty="0" smtClean="0">
                <a:solidFill>
                  <a:schemeClr val="tx1"/>
                </a:solidFill>
              </a:rPr>
              <a:t> (самовыражения).</a:t>
            </a:r>
          </a:p>
          <a:p>
            <a:endParaRPr lang="ru-RU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 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содержательные теории мотивации</a:t>
            </a:r>
            <a:endParaRPr lang="ru-RU" i="1" dirty="0" smtClean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525963"/>
          </a:xfrm>
        </p:spPr>
        <p:txBody>
          <a:bodyPr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-RU" sz="2600" b="1" i="1" dirty="0" smtClean="0">
                <a:solidFill>
                  <a:schemeClr val="tx1"/>
                </a:solidFill>
              </a:rPr>
              <a:t>3. Теория </a:t>
            </a:r>
            <a:r>
              <a:rPr lang="ru-RU" sz="2600" b="1" i="1" dirty="0" smtClean="0">
                <a:solidFill>
                  <a:schemeClr val="tx1"/>
                </a:solidFill>
              </a:rPr>
              <a:t>приобретенных потребностей Д</a:t>
            </a:r>
            <a:r>
              <a:rPr lang="ru-RU" sz="2600" b="1" i="1" dirty="0" smtClean="0">
                <a:solidFill>
                  <a:schemeClr val="tx1"/>
                </a:solidFill>
              </a:rPr>
              <a:t>. </a:t>
            </a:r>
            <a:r>
              <a:rPr lang="ru-RU" sz="2600" b="1" i="1" dirty="0" err="1" smtClean="0">
                <a:solidFill>
                  <a:schemeClr val="tx1"/>
                </a:solidFill>
              </a:rPr>
              <a:t>МакКлелланда</a:t>
            </a:r>
            <a:r>
              <a:rPr lang="ru-RU" sz="2600" dirty="0" smtClean="0">
                <a:solidFill>
                  <a:schemeClr val="tx1"/>
                </a:solidFill>
              </a:rPr>
              <a:t> </a:t>
            </a:r>
            <a:r>
              <a:rPr lang="ru-RU" sz="2600" dirty="0" smtClean="0">
                <a:solidFill>
                  <a:schemeClr val="tx1"/>
                </a:solidFill>
              </a:rPr>
              <a:t>– выделены </a:t>
            </a:r>
            <a:r>
              <a:rPr lang="ru-RU" sz="2600" b="1" dirty="0" smtClean="0">
                <a:solidFill>
                  <a:schemeClr val="tx1"/>
                </a:solidFill>
              </a:rPr>
              <a:t>3 вида основных потребностей </a:t>
            </a:r>
            <a:r>
              <a:rPr lang="ru-RU" sz="2600" dirty="0" smtClean="0">
                <a:solidFill>
                  <a:schemeClr val="tx1"/>
                </a:solidFill>
              </a:rPr>
              <a:t>(высшего уровня), которые могут быть достигнуты при занятии определенных должностей: </a:t>
            </a:r>
            <a:endParaRPr lang="ru-RU" sz="2600" dirty="0" smtClean="0">
              <a:solidFill>
                <a:schemeClr val="tx1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ru-RU" sz="26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</a:pPr>
            <a:r>
              <a:rPr lang="ru-RU" sz="2600" dirty="0" smtClean="0">
                <a:solidFill>
                  <a:schemeClr val="tx1"/>
                </a:solidFill>
              </a:rPr>
              <a:t>потребность </a:t>
            </a:r>
            <a:r>
              <a:rPr lang="ru-RU" sz="2600" i="1" dirty="0" smtClean="0">
                <a:solidFill>
                  <a:schemeClr val="tx1"/>
                </a:solidFill>
              </a:rPr>
              <a:t>достижения</a:t>
            </a:r>
            <a:r>
              <a:rPr lang="ru-RU" sz="2600" dirty="0" smtClean="0">
                <a:solidFill>
                  <a:schemeClr val="tx1"/>
                </a:solidFill>
              </a:rPr>
              <a:t> (успеха</a:t>
            </a:r>
            <a:r>
              <a:rPr lang="ru-RU" sz="2600" dirty="0" smtClean="0">
                <a:solidFill>
                  <a:schemeClr val="tx1"/>
                </a:solidFill>
              </a:rPr>
              <a:t>);</a:t>
            </a:r>
          </a:p>
          <a:p>
            <a:pPr marL="0" indent="0" algn="ctr">
              <a:spcBef>
                <a:spcPts val="0"/>
              </a:spcBef>
            </a:pPr>
            <a:endParaRPr lang="ru-RU" sz="26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</a:pPr>
            <a:r>
              <a:rPr lang="ru-RU" sz="2600" dirty="0" smtClean="0">
                <a:solidFill>
                  <a:schemeClr val="tx1"/>
                </a:solidFill>
              </a:rPr>
              <a:t>потребность </a:t>
            </a:r>
            <a:r>
              <a:rPr lang="ru-RU" sz="2600" i="1" dirty="0" smtClean="0">
                <a:solidFill>
                  <a:schemeClr val="tx1"/>
                </a:solidFill>
              </a:rPr>
              <a:t>власти</a:t>
            </a:r>
            <a:r>
              <a:rPr lang="ru-RU" sz="2600" dirty="0" smtClean="0">
                <a:solidFill>
                  <a:schemeClr val="tx1"/>
                </a:solidFill>
              </a:rPr>
              <a:t>;</a:t>
            </a:r>
          </a:p>
          <a:p>
            <a:pPr marL="0" indent="0" algn="ctr">
              <a:spcBef>
                <a:spcPts val="0"/>
              </a:spcBef>
            </a:pPr>
            <a:endParaRPr lang="ru-RU" sz="26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</a:pPr>
            <a:r>
              <a:rPr lang="ru-RU" sz="2600" dirty="0" smtClean="0">
                <a:solidFill>
                  <a:schemeClr val="tx1"/>
                </a:solidFill>
              </a:rPr>
              <a:t>потребность </a:t>
            </a:r>
            <a:r>
              <a:rPr lang="ru-RU" sz="2600" i="1" dirty="0" smtClean="0">
                <a:solidFill>
                  <a:schemeClr val="tx1"/>
                </a:solidFill>
              </a:rPr>
              <a:t>соучастия</a:t>
            </a:r>
            <a:r>
              <a:rPr lang="ru-RU" sz="2600" dirty="0" smtClean="0">
                <a:solidFill>
                  <a:schemeClr val="tx1"/>
                </a:solidFill>
              </a:rPr>
              <a:t> (признания, причастности).</a:t>
            </a:r>
          </a:p>
          <a:p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 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содержательные теории мотивации</a:t>
            </a:r>
            <a:endParaRPr lang="ru-RU" i="1" dirty="0" smtClean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525963"/>
          </a:xfrm>
        </p:spPr>
        <p:txBody>
          <a:bodyPr>
            <a:noAutofit/>
          </a:bodyPr>
          <a:lstStyle/>
          <a:p>
            <a:pPr marL="179388" lvl="0" indent="0" algn="ctr">
              <a:buNone/>
            </a:pPr>
            <a:r>
              <a:rPr lang="ru-RU" sz="2600" b="1" i="1" dirty="0" smtClean="0">
                <a:solidFill>
                  <a:schemeClr val="tx1"/>
                </a:solidFill>
              </a:rPr>
              <a:t>4. </a:t>
            </a:r>
            <a:r>
              <a:rPr lang="ru-RU" sz="2800" b="1" i="1" dirty="0" smtClean="0">
                <a:solidFill>
                  <a:schemeClr val="tx1"/>
                </a:solidFill>
              </a:rPr>
              <a:t>Теория двух факторов Ф </a:t>
            </a:r>
            <a:r>
              <a:rPr lang="ru-RU" sz="2800" b="1" i="1" dirty="0" err="1" smtClean="0">
                <a:solidFill>
                  <a:schemeClr val="tx1"/>
                </a:solidFill>
              </a:rPr>
              <a:t>Герцберга</a:t>
            </a:r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– выделены 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179388" lvl="0" indent="0" algn="ctr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2 </a:t>
            </a:r>
            <a:r>
              <a:rPr lang="ru-RU" sz="2800" b="1" dirty="0" smtClean="0">
                <a:solidFill>
                  <a:schemeClr val="tx1"/>
                </a:solidFill>
              </a:rPr>
              <a:t>группы факторов</a:t>
            </a:r>
            <a:r>
              <a:rPr lang="ru-RU" sz="2800" dirty="0" smtClean="0">
                <a:solidFill>
                  <a:schemeClr val="tx1"/>
                </a:solidFill>
              </a:rPr>
              <a:t>, которые оказывают положительное или отрицательное влияние на мотивацию (удовлетворенность или неудовлетворенность работой):</a:t>
            </a:r>
          </a:p>
          <a:p>
            <a:pPr marL="179388" indent="0" algn="ctr"/>
            <a:r>
              <a:rPr lang="ru-RU" sz="2800" i="1" dirty="0" smtClean="0">
                <a:solidFill>
                  <a:schemeClr val="tx1"/>
                </a:solidFill>
              </a:rPr>
              <a:t>гигиенические</a:t>
            </a:r>
            <a:r>
              <a:rPr lang="ru-RU" sz="2800" dirty="0" smtClean="0">
                <a:solidFill>
                  <a:schemeClr val="tx1"/>
                </a:solidFill>
              </a:rPr>
              <a:t> факторы (условия труда, заработная плата, режим работы);</a:t>
            </a:r>
          </a:p>
          <a:p>
            <a:pPr marL="179388" indent="0" algn="ctr"/>
            <a:r>
              <a:rPr lang="ru-RU" sz="2800" i="1" dirty="0" smtClean="0">
                <a:solidFill>
                  <a:schemeClr val="tx1"/>
                </a:solidFill>
              </a:rPr>
              <a:t>мотивирующие</a:t>
            </a:r>
            <a:r>
              <a:rPr lang="ru-RU" sz="2800" dirty="0" smtClean="0">
                <a:solidFill>
                  <a:schemeClr val="tx1"/>
                </a:solidFill>
              </a:rPr>
              <a:t> факторы (достижение, признание, ответственность).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ru-RU" sz="2600" dirty="0" smtClean="0">
              <a:solidFill>
                <a:schemeClr val="tx1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 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процессуальные теории мотивации</a:t>
            </a:r>
            <a:endParaRPr lang="ru-RU" i="1" dirty="0" smtClean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525963"/>
          </a:xfrm>
        </p:spPr>
        <p:txBody>
          <a:bodyPr>
            <a:noAutofit/>
          </a:bodyPr>
          <a:lstStyle/>
          <a:p>
            <a:pPr marL="269875" lvl="0" indent="0" algn="ctr">
              <a:buNone/>
            </a:pPr>
            <a:r>
              <a:rPr lang="ru-RU" sz="2800" b="1" i="1" dirty="0" smtClean="0">
                <a:solidFill>
                  <a:schemeClr val="tx1"/>
                </a:solidFill>
              </a:rPr>
              <a:t>1. Теория </a:t>
            </a:r>
            <a:r>
              <a:rPr lang="ru-RU" sz="2800" b="1" i="1" dirty="0" smtClean="0">
                <a:solidFill>
                  <a:schemeClr val="tx1"/>
                </a:solidFill>
              </a:rPr>
              <a:t>ожиданий В</a:t>
            </a:r>
            <a:r>
              <a:rPr lang="ru-RU" sz="2800" b="1" i="1" dirty="0" smtClean="0">
                <a:solidFill>
                  <a:schemeClr val="tx1"/>
                </a:solidFill>
              </a:rPr>
              <a:t>. </a:t>
            </a:r>
            <a:r>
              <a:rPr lang="ru-RU" sz="2800" b="1" i="1" dirty="0" err="1" smtClean="0">
                <a:solidFill>
                  <a:schemeClr val="tx1"/>
                </a:solidFill>
              </a:rPr>
              <a:t>Врума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– человек направляет свои усилия на достижение какой-либо цели только тогда, когда будет уверен в большей вероятности удовлетворения за этот счет своих потребностей.</a:t>
            </a:r>
          </a:p>
          <a:p>
            <a:pPr marL="269875" indent="0" algn="ctr"/>
            <a:endParaRPr lang="ru-RU" sz="2800" dirty="0" smtClean="0">
              <a:solidFill>
                <a:schemeClr val="tx1"/>
              </a:solidFill>
            </a:endParaRPr>
          </a:p>
          <a:p>
            <a:pPr marL="269875" lvl="0" indent="0" algn="ctr">
              <a:buNone/>
            </a:pPr>
            <a:r>
              <a:rPr lang="ru-RU" sz="2800" b="1" i="1" dirty="0" smtClean="0">
                <a:solidFill>
                  <a:schemeClr val="tx1"/>
                </a:solidFill>
              </a:rPr>
              <a:t>2. Теория </a:t>
            </a:r>
            <a:r>
              <a:rPr lang="ru-RU" sz="2800" b="1" i="1" dirty="0" smtClean="0">
                <a:solidFill>
                  <a:schemeClr val="tx1"/>
                </a:solidFill>
              </a:rPr>
              <a:t>справедливости Адамса </a:t>
            </a:r>
            <a:r>
              <a:rPr lang="ru-RU" sz="2800" dirty="0" smtClean="0">
                <a:solidFill>
                  <a:schemeClr val="tx1"/>
                </a:solidFill>
              </a:rPr>
              <a:t>– люди субъективно оценивают и сравнивают свое вознаграждение с вознаграждением других людей, выполняющих аналогичную работу. В случае несправедливости возникает психологическое напряжение, и уменьшаются затрачиваемые усилия.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ru-RU" sz="2600" dirty="0" smtClean="0">
              <a:solidFill>
                <a:schemeClr val="tx1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 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процессуальные теории мотивации</a:t>
            </a:r>
            <a:endParaRPr lang="ru-RU" i="1" dirty="0" smtClean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525963"/>
          </a:xfrm>
        </p:spPr>
        <p:txBody>
          <a:bodyPr>
            <a:noAutofit/>
          </a:bodyPr>
          <a:lstStyle/>
          <a:p>
            <a:pPr lvl="0" indent="17463" algn="ctr">
              <a:buNone/>
            </a:pPr>
            <a:r>
              <a:rPr lang="ru-RU" sz="2800" b="1" i="1" dirty="0" smtClean="0">
                <a:solidFill>
                  <a:schemeClr val="tx1"/>
                </a:solidFill>
              </a:rPr>
              <a:t>3. Теория </a:t>
            </a:r>
            <a:r>
              <a:rPr lang="ru-RU" sz="2800" b="1" i="1" dirty="0" smtClean="0">
                <a:solidFill>
                  <a:schemeClr val="tx1"/>
                </a:solidFill>
              </a:rPr>
              <a:t>Портера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</a:rPr>
              <a:t>– </a:t>
            </a:r>
            <a:r>
              <a:rPr lang="ru-RU" sz="2800" b="1" i="1" dirty="0" err="1" smtClean="0">
                <a:solidFill>
                  <a:schemeClr val="tx1"/>
                </a:solidFill>
              </a:rPr>
              <a:t>Лоулера</a:t>
            </a:r>
            <a:r>
              <a:rPr lang="ru-RU" sz="2800" dirty="0" smtClean="0">
                <a:solidFill>
                  <a:schemeClr val="tx1"/>
                </a:solidFill>
              </a:rPr>
              <a:t> – сочетает в себе элементы теории ожиданий и теории справедливости; устанавливает соотношение между уровнем приложенных усилий, вознаграждением и результатами, т.е. человек удовлетворяет свои потребности посредством вознаграждений за достигнутые результаты, при этом причиной удовлетворения человека являются результаты его труда.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ru-RU" sz="2600" dirty="0" smtClean="0">
              <a:solidFill>
                <a:schemeClr val="tx1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1. Составляющие мотивации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964488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i="1" dirty="0" smtClean="0">
                <a:solidFill>
                  <a:schemeClr val="tx1"/>
                </a:solidFill>
              </a:rPr>
              <a:t>Мотивация</a:t>
            </a:r>
            <a:r>
              <a:rPr lang="ru-RU" sz="2400" dirty="0" smtClean="0">
                <a:solidFill>
                  <a:schemeClr val="tx1"/>
                </a:solidFill>
              </a:rPr>
              <a:t> – это процесс побуждения человека к деятельности для достижения определенных целей.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Мотивация определяется как движущая сила человеческого поведения, в основе которой находится взаимосвязь потребностей, мотивов и целей человека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algn="ctr"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2400" b="1" i="1" dirty="0" smtClean="0">
                <a:solidFill>
                  <a:schemeClr val="tx1"/>
                </a:solidFill>
              </a:rPr>
              <a:t>Потребность</a:t>
            </a:r>
            <a:r>
              <a:rPr lang="ru-RU" sz="2400" dirty="0" smtClean="0">
                <a:solidFill>
                  <a:schemeClr val="tx1"/>
                </a:solidFill>
              </a:rPr>
              <a:t> – нужда в чем-либо необходимом для поддержания жизнедеятельности человека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2400" b="1" i="1" dirty="0" smtClean="0">
                <a:solidFill>
                  <a:schemeClr val="tx1"/>
                </a:solidFill>
              </a:rPr>
              <a:t>Мотив</a:t>
            </a:r>
            <a:r>
              <a:rPr lang="ru-RU" sz="2400" dirty="0" smtClean="0">
                <a:solidFill>
                  <a:schemeClr val="tx1"/>
                </a:solidFill>
              </a:rPr>
              <a:t> – это то, что вызывает определенные действия человека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2400" b="1" i="1" dirty="0" smtClean="0">
                <a:solidFill>
                  <a:schemeClr val="tx1"/>
                </a:solidFill>
              </a:rPr>
              <a:t>Цель</a:t>
            </a:r>
            <a:r>
              <a:rPr lang="ru-RU" sz="2400" dirty="0" smtClean="0">
                <a:solidFill>
                  <a:schemeClr val="tx1"/>
                </a:solidFill>
              </a:rPr>
              <a:t> – это желаемый объект или его состояние, к обладанию которым стремится человек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1. Составляющие мотивации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Кроме того, причина поведения человека зависит от различных стимулов.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Выделяют  </a:t>
            </a:r>
            <a:r>
              <a:rPr lang="ru-RU" b="1" i="1" dirty="0" smtClean="0">
                <a:solidFill>
                  <a:schemeClr val="tx1"/>
                </a:solidFill>
              </a:rPr>
              <a:t>4 </a:t>
            </a:r>
            <a:r>
              <a:rPr lang="ru-RU" b="1" i="1" dirty="0" smtClean="0">
                <a:solidFill>
                  <a:schemeClr val="tx1"/>
                </a:solidFill>
              </a:rPr>
              <a:t>основные формы стимулов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</a:rPr>
              <a:t>принуждение</a:t>
            </a:r>
            <a:r>
              <a:rPr lang="ru-RU" dirty="0" smtClean="0">
                <a:solidFill>
                  <a:schemeClr val="tx1"/>
                </a:solidFill>
              </a:rPr>
              <a:t> (замечание, выговор, увольнение);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</a:rPr>
              <a:t>материальное поощрение </a:t>
            </a:r>
            <a:r>
              <a:rPr lang="ru-RU" dirty="0" smtClean="0">
                <a:solidFill>
                  <a:schemeClr val="tx1"/>
                </a:solidFill>
              </a:rPr>
              <a:t>(заработная плата, премия, путевки);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</a:rPr>
              <a:t>моральное поощрение </a:t>
            </a:r>
            <a:r>
              <a:rPr lang="ru-RU" dirty="0" smtClean="0">
                <a:solidFill>
                  <a:schemeClr val="tx1"/>
                </a:solidFill>
              </a:rPr>
              <a:t>(благодарности, звания, грамоты);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</a:rPr>
              <a:t>самоутверждение</a:t>
            </a:r>
            <a:r>
              <a:rPr lang="ru-RU" dirty="0" smtClean="0">
                <a:solidFill>
                  <a:schemeClr val="tx1"/>
                </a:solidFill>
              </a:rPr>
              <a:t> (изобретение, получение дополните6льного образования).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1. Составляющие мотивации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 smtClean="0"/>
              <a:t>Мотивационный процесс</a:t>
            </a:r>
            <a:r>
              <a:rPr lang="ru-RU" dirty="0" smtClean="0"/>
              <a:t> </a:t>
            </a:r>
            <a:r>
              <a:rPr lang="ru-RU" dirty="0" smtClean="0"/>
              <a:t>происходит циклически </a:t>
            </a:r>
            <a:r>
              <a:rPr lang="ru-RU" dirty="0" smtClean="0"/>
              <a:t>и выглядит следующим образом: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1959" t="48844" r="18568" b="30485"/>
          <a:stretch>
            <a:fillRect/>
          </a:stretch>
        </p:blipFill>
        <p:spPr bwMode="auto">
          <a:xfrm>
            <a:off x="114361" y="2708920"/>
            <a:ext cx="8850127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1. Составляющие мотивации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396307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10400" dirty="0" smtClean="0"/>
              <a:t>Влияние мотивации на поведение человека в организации зависит от множества </a:t>
            </a:r>
            <a:r>
              <a:rPr lang="ru-RU" sz="10400" b="1" i="1" dirty="0" smtClean="0"/>
              <a:t>факторов</a:t>
            </a:r>
            <a:r>
              <a:rPr lang="ru-RU" sz="10400" dirty="0" smtClean="0"/>
              <a:t>:</a:t>
            </a:r>
          </a:p>
          <a:p>
            <a:pPr lvl="0"/>
            <a:r>
              <a:rPr lang="ru-RU" sz="10400" dirty="0" smtClean="0"/>
              <a:t>заработная плата  (справедливое вознаграждение за труд);</a:t>
            </a:r>
          </a:p>
          <a:p>
            <a:pPr lvl="0"/>
            <a:r>
              <a:rPr lang="ru-RU" sz="10400" dirty="0" smtClean="0"/>
              <a:t>рабочая среда (обстановка, гибкий график);</a:t>
            </a:r>
          </a:p>
          <a:p>
            <a:pPr lvl="0"/>
            <a:r>
              <a:rPr lang="ru-RU" sz="10400" dirty="0" smtClean="0"/>
              <a:t>стабильность (работа, положение);</a:t>
            </a:r>
          </a:p>
          <a:p>
            <a:pPr lvl="0"/>
            <a:r>
              <a:rPr lang="ru-RU" sz="10400" dirty="0" smtClean="0"/>
              <a:t>собственное развитие (обучение, повышение квалификации);</a:t>
            </a:r>
          </a:p>
          <a:p>
            <a:pPr lvl="0"/>
            <a:r>
              <a:rPr lang="ru-RU" sz="10400" dirty="0" smtClean="0"/>
              <a:t>полезность работы (результаты труда);</a:t>
            </a:r>
          </a:p>
          <a:p>
            <a:pPr lvl="0"/>
            <a:r>
              <a:rPr lang="ru-RU" sz="10400" dirty="0" smtClean="0"/>
              <a:t>интерес к работе</a:t>
            </a:r>
            <a:r>
              <a:rPr lang="ru-RU" sz="10400" dirty="0" smtClean="0"/>
              <a:t>.</a:t>
            </a:r>
          </a:p>
          <a:p>
            <a:pPr lvl="0"/>
            <a:endParaRPr lang="ru-RU" sz="10400" dirty="0" smtClean="0"/>
          </a:p>
          <a:p>
            <a:pPr marL="0" indent="0" algn="ctr">
              <a:buNone/>
            </a:pPr>
            <a:r>
              <a:rPr lang="ru-RU" sz="10400" dirty="0" smtClean="0"/>
              <a:t>Однако влияние мотивации на поведение человека очень индивидуально и может меняться под воздействием мотивов и обратной связи с деятельностью человека.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2. Критерии мотивации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331236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9600" dirty="0" smtClean="0">
                <a:solidFill>
                  <a:schemeClr val="tx1"/>
                </a:solidFill>
              </a:rPr>
              <a:t>Эффективность </a:t>
            </a:r>
            <a:r>
              <a:rPr lang="ru-RU" sz="9600" dirty="0" smtClean="0">
                <a:solidFill>
                  <a:schemeClr val="tx1"/>
                </a:solidFill>
              </a:rPr>
              <a:t>управления в большой степени зависит от того, насколько успешно осуществляется процесс мотивирования. </a:t>
            </a:r>
            <a:endParaRPr lang="ru-RU" sz="96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9600" dirty="0" smtClean="0"/>
          </a:p>
          <a:p>
            <a:pPr marL="0" indent="0" algn="ctr">
              <a:buNone/>
            </a:pPr>
            <a:r>
              <a:rPr lang="ru-RU" sz="9600" dirty="0" smtClean="0">
                <a:solidFill>
                  <a:schemeClr val="tx1"/>
                </a:solidFill>
              </a:rPr>
              <a:t>Выделяют </a:t>
            </a:r>
            <a:r>
              <a:rPr lang="ru-RU" sz="9600" dirty="0" smtClean="0">
                <a:solidFill>
                  <a:schemeClr val="tx1"/>
                </a:solidFill>
              </a:rPr>
              <a:t>следующие основные </a:t>
            </a:r>
            <a:r>
              <a:rPr lang="ru-RU" sz="9600" b="1" i="1" dirty="0" smtClean="0">
                <a:solidFill>
                  <a:schemeClr val="tx1"/>
                </a:solidFill>
              </a:rPr>
              <a:t>критерии мотивации</a:t>
            </a:r>
            <a:r>
              <a:rPr lang="ru-RU" sz="9600" dirty="0" smtClean="0">
                <a:solidFill>
                  <a:schemeClr val="tx1"/>
                </a:solidFill>
              </a:rPr>
              <a:t>: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удовлетворение от выполненной работы;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реализация собственной точки зрения в улучшении своей работы;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чувство незаменимости для коллектива;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стремление к успеху;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признание и соответствующее поощрение;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информация о работе и  о качестве труда работника;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высокий самоконтроль;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повышенные требования к работникам;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организация производства и соответствующая организация рабочих мест.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2. Критерии мотивации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331236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9600" dirty="0" smtClean="0">
                <a:solidFill>
                  <a:schemeClr val="tx1"/>
                </a:solidFill>
              </a:rPr>
              <a:t>Эффективность </a:t>
            </a:r>
            <a:r>
              <a:rPr lang="ru-RU" sz="9600" dirty="0" smtClean="0">
                <a:solidFill>
                  <a:schemeClr val="tx1"/>
                </a:solidFill>
              </a:rPr>
              <a:t>управления в большой степени зависит от того, насколько успешно осуществляется процесс мотивирования. </a:t>
            </a:r>
            <a:endParaRPr lang="ru-RU" sz="96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9600" dirty="0" smtClean="0"/>
          </a:p>
          <a:p>
            <a:pPr marL="0" indent="0" algn="ctr">
              <a:buNone/>
            </a:pPr>
            <a:r>
              <a:rPr lang="ru-RU" sz="9600" dirty="0" smtClean="0">
                <a:solidFill>
                  <a:schemeClr val="tx1"/>
                </a:solidFill>
              </a:rPr>
              <a:t>Выделяют </a:t>
            </a:r>
            <a:r>
              <a:rPr lang="ru-RU" sz="9600" dirty="0" smtClean="0">
                <a:solidFill>
                  <a:schemeClr val="tx1"/>
                </a:solidFill>
              </a:rPr>
              <a:t>следующие основные </a:t>
            </a:r>
            <a:r>
              <a:rPr lang="ru-RU" sz="9600" b="1" i="1" dirty="0" smtClean="0">
                <a:solidFill>
                  <a:schemeClr val="tx1"/>
                </a:solidFill>
              </a:rPr>
              <a:t>критерии мотивации</a:t>
            </a:r>
            <a:r>
              <a:rPr lang="ru-RU" sz="9600" dirty="0" smtClean="0">
                <a:solidFill>
                  <a:schemeClr val="tx1"/>
                </a:solidFill>
              </a:rPr>
              <a:t>: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удовлетворение от выполненной работы;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реализация собственной точки зрения в улучшении своей работы;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чувство незаменимости для коллектива;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стремление к успеху;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признание и соответствующее поощрение;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информация о работе и  о качестве труда работника;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высокий самоконтроль;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повышенные требования к работникам;</a:t>
            </a:r>
          </a:p>
          <a:p>
            <a:pPr lvl="0"/>
            <a:r>
              <a:rPr lang="ru-RU" sz="9600" dirty="0" smtClean="0">
                <a:solidFill>
                  <a:schemeClr val="tx1"/>
                </a:solidFill>
              </a:rPr>
              <a:t>организация производства и соответствующая организация рабочих мест.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2. Критерии мотивации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331236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9600" dirty="0" smtClean="0"/>
              <a:t> В организации различают </a:t>
            </a:r>
            <a:r>
              <a:rPr lang="ru-RU" sz="9600" b="1" i="1" dirty="0" smtClean="0"/>
              <a:t>индивидуальную</a:t>
            </a:r>
            <a:r>
              <a:rPr lang="ru-RU" sz="9600" dirty="0" smtClean="0"/>
              <a:t> и </a:t>
            </a:r>
            <a:r>
              <a:rPr lang="ru-RU" sz="9600" b="1" i="1" dirty="0" smtClean="0"/>
              <a:t>групповую мотивации</a:t>
            </a:r>
            <a:r>
              <a:rPr lang="ru-RU" sz="9600" dirty="0" smtClean="0"/>
              <a:t>. </a:t>
            </a:r>
            <a:endParaRPr lang="ru-RU" sz="9600" dirty="0" smtClean="0"/>
          </a:p>
          <a:p>
            <a:pPr marL="0" indent="0" algn="ctr">
              <a:buNone/>
            </a:pPr>
            <a:r>
              <a:rPr lang="ru-RU" sz="9600" dirty="0" smtClean="0"/>
              <a:t>Существует </a:t>
            </a:r>
            <a:r>
              <a:rPr lang="ru-RU" sz="9600" dirty="0" smtClean="0"/>
              <a:t>взаимосвязь между индивидуальной и групповой мотивацией, которая состоит в сочетании индивидуальных и групповых целей и интересов. По мере усиления </a:t>
            </a:r>
            <a:r>
              <a:rPr lang="ru-RU" sz="9600" b="1" dirty="0" smtClean="0"/>
              <a:t>групповой мотивации </a:t>
            </a:r>
            <a:r>
              <a:rPr lang="ru-RU" sz="9600" dirty="0" smtClean="0"/>
              <a:t>происходит частичное замещение </a:t>
            </a:r>
            <a:r>
              <a:rPr lang="ru-RU" sz="9600" b="1" dirty="0" smtClean="0"/>
              <a:t>индивидуальных мотивов </a:t>
            </a:r>
            <a:r>
              <a:rPr lang="ru-RU" sz="9600" dirty="0" smtClean="0"/>
              <a:t>у конкретного работника </a:t>
            </a:r>
            <a:r>
              <a:rPr lang="ru-RU" sz="9600" b="1" dirty="0" smtClean="0"/>
              <a:t>групповыми</a:t>
            </a:r>
            <a:r>
              <a:rPr lang="ru-RU" sz="9600" dirty="0" smtClean="0"/>
              <a:t>. Это улучшает психологический климат в коллективе, повышает производительность труда. Эффективность работы группы зависит от ее численности (5-10 человек), состава (профессионализма), сплоченности и функциональных возможностей каждого.</a:t>
            </a:r>
          </a:p>
          <a:p>
            <a:pPr marL="0" indent="0" algn="ctr">
              <a:buNone/>
            </a:pPr>
            <a:r>
              <a:rPr lang="ru-RU" sz="9600" dirty="0" smtClean="0"/>
              <a:t>Идеи </a:t>
            </a:r>
            <a:r>
              <a:rPr lang="ru-RU" sz="9600" b="1" dirty="0" smtClean="0"/>
              <a:t>групповой мотивации </a:t>
            </a:r>
            <a:r>
              <a:rPr lang="ru-RU" sz="9600" dirty="0" smtClean="0"/>
              <a:t>положены в основу понятия </a:t>
            </a:r>
            <a:r>
              <a:rPr lang="ru-RU" sz="9600" b="1" i="1" dirty="0" smtClean="0"/>
              <a:t>корпоративная культура</a:t>
            </a:r>
            <a:r>
              <a:rPr lang="ru-RU" sz="9600" dirty="0" smtClean="0"/>
              <a:t>, основными принципами формирования которой являются: высокий уровень этики, справедливая оценка труда, стимулирование ответственности, развитие инициативы, уважения к человеку, предоставление человеку возможностей для раскрытия его потенциала.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 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3. Теории </a:t>
            </a:r>
            <a:r>
              <a:rPr lang="ru-RU" i="1" dirty="0" smtClean="0">
                <a:solidFill>
                  <a:schemeClr val="tx1"/>
                </a:solidFill>
              </a:rPr>
              <a:t>мотивации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33123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Представления о возможностях мотивации труда работниках отражены в различных теориях мотивации. 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tx1"/>
                </a:solidFill>
              </a:rPr>
              <a:t>Теории мотивации</a:t>
            </a:r>
            <a:r>
              <a:rPr lang="ru-RU" sz="2800" dirty="0" smtClean="0">
                <a:solidFill>
                  <a:schemeClr val="tx1"/>
                </a:solidFill>
              </a:rPr>
              <a:t> разделяют на </a:t>
            </a:r>
            <a:r>
              <a:rPr lang="ru-RU" sz="2800" b="1" i="1" dirty="0" smtClean="0">
                <a:solidFill>
                  <a:schemeClr val="tx1"/>
                </a:solidFill>
              </a:rPr>
              <a:t>2 группы</a:t>
            </a:r>
            <a:r>
              <a:rPr lang="ru-RU" sz="2800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sz="2800" b="1" i="1" dirty="0" smtClean="0">
                <a:solidFill>
                  <a:schemeClr val="tx1"/>
                </a:solidFill>
              </a:rPr>
              <a:t>Содержательные</a:t>
            </a:r>
            <a:r>
              <a:rPr lang="ru-RU" sz="2800" dirty="0" smtClean="0">
                <a:solidFill>
                  <a:schemeClr val="tx1"/>
                </a:solidFill>
              </a:rPr>
              <a:t> – основаны на изучении потребностей человека, влияющих на мотивы поведения. </a:t>
            </a:r>
            <a:endParaRPr lang="ru-RU" sz="2800" dirty="0" smtClean="0">
              <a:solidFill>
                <a:schemeClr val="tx1"/>
              </a:solidFill>
            </a:endParaRP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b="1" i="1" dirty="0" smtClean="0">
                <a:solidFill>
                  <a:schemeClr val="tx1"/>
                </a:solidFill>
              </a:rPr>
              <a:t>Процессуальные </a:t>
            </a:r>
            <a:r>
              <a:rPr lang="ru-RU" sz="2800" dirty="0" smtClean="0">
                <a:solidFill>
                  <a:schemeClr val="tx1"/>
                </a:solidFill>
              </a:rPr>
              <a:t>– основаны на выборе поведения в различных ситуациях.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878</Words>
  <Application>Microsoft Office PowerPoint</Application>
  <PresentationFormat>Экран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Мотивация</vt:lpstr>
      <vt:lpstr>1. Составляющие мотивации </vt:lpstr>
      <vt:lpstr>1. Составляющие мотивации </vt:lpstr>
      <vt:lpstr>1. Составляющие мотивации </vt:lpstr>
      <vt:lpstr>1. Составляющие мотивации </vt:lpstr>
      <vt:lpstr>2. Критерии мотивации</vt:lpstr>
      <vt:lpstr>2. Критерии мотивации</vt:lpstr>
      <vt:lpstr>2. Критерии мотивации</vt:lpstr>
      <vt:lpstr>  3. Теории мотивации</vt:lpstr>
      <vt:lpstr>  содержательные теории мотивации</vt:lpstr>
      <vt:lpstr>  содержательные теории мотивации</vt:lpstr>
      <vt:lpstr>  содержательные теории мотивации</vt:lpstr>
      <vt:lpstr>  содержательные теории мотивации</vt:lpstr>
      <vt:lpstr>  содержательные теории мотивации</vt:lpstr>
      <vt:lpstr>  процессуальные теории мотивации</vt:lpstr>
      <vt:lpstr>  процессуальные теории мотивации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Мотивация</dc:title>
  <dc:creator>Инна Николаевна</dc:creator>
  <cp:lastModifiedBy>Windows User</cp:lastModifiedBy>
  <cp:revision>1</cp:revision>
  <dcterms:created xsi:type="dcterms:W3CDTF">2024-11-12T14:47:04Z</dcterms:created>
  <dcterms:modified xsi:type="dcterms:W3CDTF">2024-11-12T15:16:51Z</dcterms:modified>
</cp:coreProperties>
</file>