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204864"/>
            <a:ext cx="7772400" cy="1829761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ПЛАНИРОВАНИЕ В МЕНЕДЖМЕНТЕ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323528" y="620688"/>
            <a:ext cx="8507288" cy="47667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СТРАТЕГИЧЕСКОЕ ПЛАНИРОВАНИЕ</a:t>
            </a:r>
            <a:b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251520" y="692696"/>
            <a:ext cx="8892480" cy="144016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Миссия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определение перечня направлений деятельности организации, выделение приоритетов, определяющих ее образ.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Миссия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это утверждение, раскрывающее смысл существования организации, в котором проявляется отличие данной организации от других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Миссия содержит следующие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компоненты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указание на продукцию и услуги, предлагаемые организацией;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указание на основных потребителей и клиентов;</a:t>
            </a:r>
          </a:p>
          <a:p>
            <a:pPr lvl="0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323528" y="548680"/>
            <a:ext cx="8507288" cy="47667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СТРАТЕГИЧЕСКОЕ ПЛАНИРОВАНИЕ</a:t>
            </a:r>
            <a:b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251520" y="692696"/>
            <a:ext cx="8640960" cy="1440160"/>
          </a:xfrm>
        </p:spPr>
        <p:txBody>
          <a:bodyPr>
            <a:noAutofit/>
          </a:bodyPr>
          <a:lstStyle/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указание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 политику организации в области новых технологий;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указание на систему ценностей организации, этические принципы ее деятельности;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указание на преимущества организации по сравнению с ее конкурентами;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указание на обязательства перед обществом, которые организация берет на себя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 основе миссии выделяют отдельные конкретные направления деятельности организации –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цели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организации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323528" y="548680"/>
            <a:ext cx="8507288" cy="47667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СТРАТЕГИЧЕСКОЕ ПЛАНИРОВАНИЕ</a:t>
            </a:r>
            <a:b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251520" y="692696"/>
            <a:ext cx="8640960" cy="144016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	Существуют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несколько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типов целей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долгосрочные и краткосрочные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(временной период, связанный с продолжительностью производственного цикла);</a:t>
            </a:r>
          </a:p>
          <a:p>
            <a:pPr lvl="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экономические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(повышение показателей хозяйственной деятельности) и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неэкономические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(улучшение условий труда, формирование имиджа организации);</a:t>
            </a:r>
          </a:p>
          <a:p>
            <a:pPr lvl="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материальные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(получение продукции),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стоимостные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(ожидание финансового результата) и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социальные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(улучшение взаимоотношений между людьми).</a:t>
            </a:r>
          </a:p>
          <a:p>
            <a:pPr lvl="0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323528" y="548680"/>
            <a:ext cx="8507288" cy="47667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СТРАТЕГИЧЕСКОЕ ПЛАНИРОВАНИЕ</a:t>
            </a:r>
            <a:b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755576" y="1340768"/>
            <a:ext cx="8101408" cy="144016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целям предъявляются следующие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требования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конкретность и измеримость (цифровое выражение);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ориентация во времени;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достижимость (реалистичность);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совместимость целей фирмы и целей ее подразделений.</a:t>
            </a:r>
          </a:p>
          <a:p>
            <a:pPr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323528" y="548680"/>
            <a:ext cx="8507288" cy="47667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СТРАТЕГИЧЕСКОЕ ПЛАНИРОВАНИЕ</a:t>
            </a:r>
            <a:b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23528" y="908720"/>
            <a:ext cx="8101408" cy="144016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Анализ внешней и внутренней среды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состоит в систематическом изучении и оценки факторов, относящихся к организации, и оценки деловой обстановки.</a:t>
            </a:r>
          </a:p>
          <a:p>
            <a:pPr algn="ctr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анализе сильных и слабых сторон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используют метод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SWOT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– анализа, который заключается в выявлении сильных и слабых сторон организации, а также ее возможностей и угроз.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800" dirty="0" smtClean="0"/>
              <a:t>Составляется </a:t>
            </a:r>
            <a:r>
              <a:rPr lang="ru-RU" sz="2800" b="1" dirty="0" smtClean="0"/>
              <a:t>матрица </a:t>
            </a:r>
            <a:r>
              <a:rPr lang="en-US" sz="2800" b="1" dirty="0" smtClean="0"/>
              <a:t>SWOT</a:t>
            </a:r>
            <a:r>
              <a:rPr lang="ru-RU" sz="2800" b="1" dirty="0" smtClean="0"/>
              <a:t> </a:t>
            </a:r>
            <a:r>
              <a:rPr lang="ru-RU" sz="2800" dirty="0" smtClean="0"/>
              <a:t>и устанавливается взаимосвязь факторов между собой:</a:t>
            </a:r>
          </a:p>
          <a:p>
            <a:pPr algn="ctr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323528" y="548680"/>
            <a:ext cx="8507288" cy="47667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СТРАТЕГИЧЕСКОЕ ПЛАНИРОВАНИЕ</a:t>
            </a:r>
            <a:b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23528" y="548680"/>
            <a:ext cx="8101408" cy="1008112"/>
          </a:xfrm>
        </p:spPr>
        <p:txBody>
          <a:bodyPr>
            <a:noAutofit/>
          </a:bodyPr>
          <a:lstStyle/>
          <a:p>
            <a:pPr>
              <a:buNone/>
            </a:pPr>
            <a:endParaRPr lang="ru-RU" sz="2800" dirty="0" smtClean="0"/>
          </a:p>
          <a:p>
            <a:pPr lvl="0">
              <a:buNone/>
            </a:pPr>
            <a:endParaRPr lang="ru-RU" sz="2800" dirty="0" smtClean="0"/>
          </a:p>
          <a:p>
            <a:pPr lvl="0"/>
            <a:endParaRPr lang="ru-RU" sz="2800" dirty="0" smtClean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51519" y="692696"/>
          <a:ext cx="8640960" cy="5852160"/>
        </p:xfrm>
        <a:graphic>
          <a:graphicData uri="http://schemas.openxmlformats.org/drawingml/2006/table">
            <a:tbl>
              <a:tblPr/>
              <a:tblGrid>
                <a:gridCol w="3260553"/>
                <a:gridCol w="2700559"/>
                <a:gridCol w="2679848"/>
              </a:tblGrid>
              <a:tr h="133880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3116" marR="631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Times New Roman"/>
                        </a:rPr>
                        <a:t>Возможности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 внедрение на новые рынки сбыта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 расширение спектра товаров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 быстрый рост рынка и т.п.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</a:txBody>
                  <a:tcPr marL="63116" marR="631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Times New Roman"/>
                        </a:rPr>
                        <a:t>Угрозы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 появление новых конкурентов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 медленный рост рынка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 изменение вкусов покупателей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 неблагоприятная налоговая политика государства и т.п.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</a:txBody>
                  <a:tcPr marL="63116" marR="631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880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Times New Roman"/>
                        </a:rPr>
                        <a:t>Сильные стороны: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 компетентность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 наличие финансовых ресурсов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 наличие собственных технологий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 признанное лидерство на рынке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 преимущества в стоимости товара и т.п.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</a:txBody>
                  <a:tcPr marL="63116" marR="631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1" dirty="0" err="1">
                          <a:latin typeface="Times New Roman"/>
                          <a:ea typeface="Times New Roman"/>
                        </a:rPr>
                        <a:t>СиВ</a:t>
                      </a:r>
                      <a:endParaRPr lang="ru-RU" sz="2800" b="1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Times New Roman"/>
                        </a:rPr>
                        <a:t>(сила и возможности)</a:t>
                      </a:r>
                      <a:endParaRPr lang="ru-RU" sz="2800" b="1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Максимально использовать</a:t>
                      </a:r>
                      <a:endParaRPr lang="ru-RU" sz="2800" b="1" dirty="0">
                        <a:latin typeface="Times New Roman"/>
                        <a:ea typeface="Times New Roman"/>
                      </a:endParaRPr>
                    </a:p>
                  </a:txBody>
                  <a:tcPr marL="63116" marR="631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1" dirty="0" err="1">
                          <a:latin typeface="Times New Roman"/>
                          <a:ea typeface="Times New Roman"/>
                        </a:rPr>
                        <a:t>СиУ</a:t>
                      </a:r>
                      <a:endParaRPr lang="ru-RU" sz="2800" b="1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Times New Roman"/>
                        </a:rPr>
                        <a:t>(сила и угрозы)</a:t>
                      </a:r>
                      <a:endParaRPr lang="ru-RU" sz="2800" b="1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Устранение угроз</a:t>
                      </a:r>
                      <a:endParaRPr lang="ru-RU" sz="2800" b="1" dirty="0">
                        <a:latin typeface="Times New Roman"/>
                        <a:ea typeface="Times New Roman"/>
                      </a:endParaRPr>
                    </a:p>
                  </a:txBody>
                  <a:tcPr marL="63116" marR="631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880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Times New Roman"/>
                        </a:rPr>
                        <a:t>Слабые стороны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  <a:p>
                      <a:pPr indent="90170" algn="l"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низкая прибыль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  <a:p>
                      <a:pPr indent="90170" algn="l"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узкий ассортимент продукции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  <a:p>
                      <a:pPr indent="90170" algn="l"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наличие устаревшей техники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  <a:p>
                      <a:pPr indent="90170" algn="l"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отсутствие достаточного финансирования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  <a:p>
                      <a:pPr indent="90170" algn="l"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неудовлетворительный имидж на рынке и т.п.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</a:txBody>
                  <a:tcPr marL="63116" marR="631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1" dirty="0" err="1">
                          <a:latin typeface="Times New Roman"/>
                          <a:ea typeface="Times New Roman"/>
                        </a:rPr>
                        <a:t>СЛиВ</a:t>
                      </a:r>
                      <a:endParaRPr lang="ru-RU" sz="2800" b="1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Times New Roman"/>
                        </a:rPr>
                        <a:t>(слабость и возможности)</a:t>
                      </a:r>
                      <a:endParaRPr lang="ru-RU" sz="2800" b="1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Преодоление слабых сторон</a:t>
                      </a:r>
                      <a:endParaRPr lang="ru-RU" sz="2800" b="1" dirty="0">
                        <a:latin typeface="Times New Roman"/>
                        <a:ea typeface="Times New Roman"/>
                      </a:endParaRPr>
                    </a:p>
                  </a:txBody>
                  <a:tcPr marL="63116" marR="631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1" dirty="0" err="1">
                          <a:latin typeface="Times New Roman"/>
                          <a:ea typeface="Times New Roman"/>
                        </a:rPr>
                        <a:t>СЛиУ</a:t>
                      </a:r>
                      <a:endParaRPr lang="ru-RU" sz="2800" b="1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Times New Roman"/>
                        </a:rPr>
                        <a:t>(слабость и угрозы)</a:t>
                      </a:r>
                      <a:endParaRPr lang="ru-RU" sz="2800" b="1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Избежание ситуации</a:t>
                      </a:r>
                      <a:endParaRPr lang="ru-RU" sz="2800" b="1" dirty="0">
                        <a:latin typeface="Times New Roman"/>
                        <a:ea typeface="Times New Roman"/>
                      </a:endParaRPr>
                    </a:p>
                  </a:txBody>
                  <a:tcPr marL="63116" marR="631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323528" y="548680"/>
            <a:ext cx="8507288" cy="47667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СТРАТЕГИЧЕСКОЕ ПЛАНИРОВАНИЕ</a:t>
            </a:r>
            <a:b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23528" y="548680"/>
            <a:ext cx="8101408" cy="1008112"/>
          </a:xfrm>
        </p:spPr>
        <p:txBody>
          <a:bodyPr>
            <a:noAutofit/>
          </a:bodyPr>
          <a:lstStyle/>
          <a:p>
            <a:pPr>
              <a:buNone/>
            </a:pPr>
            <a:endParaRPr lang="ru-RU" sz="2800" dirty="0" smtClean="0"/>
          </a:p>
          <a:p>
            <a:pPr lvl="0">
              <a:buNone/>
            </a:pPr>
            <a:endParaRPr lang="ru-RU" sz="2800" dirty="0" smtClean="0"/>
          </a:p>
          <a:p>
            <a:pPr lvl="0"/>
            <a:endParaRPr lang="ru-RU" sz="2800" dirty="0" smtClean="0"/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467544" y="548680"/>
            <a:ext cx="8352928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Затем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формулируются различные варианты стратегии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выбирается лучший. Выбор зависит от следующих факторов: риск, знание прошлых стратегий, реакция на владельцев, фактор времени.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Возможны следующие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варианты стратегии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стратегия стабильности – поддержка существующих направлений;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стратегия роста – расширение производства, освоение новых рынков сбыта;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стратегия сокращения – исключение некоторых направлений деятельности;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комбинированная стратегия – любое сочетание всех стратегий.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323528" y="548680"/>
            <a:ext cx="8507288" cy="47667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СТРАТЕГИЧЕСКОЕ ПЛАНИРОВАНИЕ</a:t>
            </a:r>
            <a:b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23528" y="548680"/>
            <a:ext cx="8101408" cy="1008112"/>
          </a:xfrm>
        </p:spPr>
        <p:txBody>
          <a:bodyPr>
            <a:noAutofit/>
          </a:bodyPr>
          <a:lstStyle/>
          <a:p>
            <a:pPr>
              <a:buNone/>
            </a:pPr>
            <a:endParaRPr lang="ru-RU" sz="2800" dirty="0" smtClean="0"/>
          </a:p>
          <a:p>
            <a:pPr lvl="0">
              <a:buNone/>
            </a:pPr>
            <a:endParaRPr lang="ru-RU" sz="2800" dirty="0" smtClean="0"/>
          </a:p>
          <a:p>
            <a:pPr lvl="0"/>
            <a:endParaRPr lang="ru-RU" sz="2800" dirty="0" smtClean="0"/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548681"/>
            <a:ext cx="8964488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Реализация стратегии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это комплекс действий, способствующих повышению деловой активности организации, разработке ее политики, созданию корпоративной культуры и мотивации персонала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Оценка стратегии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заключается в оценке контролируемого объекта и пересмотре ранее поставленных задач в связи с появлением новых обстоятельств. 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Таким образом,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цель процесса стратегического планирования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– добиться роста прибыли и бизнеса в целом посредством приобретения большего числа потребителей и клиентов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323528" y="548680"/>
            <a:ext cx="8507288" cy="47667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СТРАТЕГИЧЕСКОЕ ПЛАНИРОВАНИЕ</a:t>
            </a:r>
            <a:b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23528" y="548680"/>
            <a:ext cx="8101408" cy="1008112"/>
          </a:xfrm>
        </p:spPr>
        <p:txBody>
          <a:bodyPr>
            <a:noAutofit/>
          </a:bodyPr>
          <a:lstStyle/>
          <a:p>
            <a:pPr>
              <a:buNone/>
            </a:pPr>
            <a:endParaRPr lang="ru-RU" sz="2800" dirty="0" smtClean="0"/>
          </a:p>
          <a:p>
            <a:pPr lvl="0">
              <a:buNone/>
            </a:pPr>
            <a:endParaRPr lang="ru-RU" sz="2800" dirty="0" smtClean="0"/>
          </a:p>
          <a:p>
            <a:pPr lvl="0"/>
            <a:endParaRPr lang="ru-RU" sz="2800" dirty="0" smtClean="0"/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548681"/>
            <a:ext cx="8964488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Реализация стратегии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это комплекс действий, способствующих повышению деловой активности организации, разработке ее политики, созданию корпоративной культуры и мотивации персонала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Оценка стратегии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заключается в оценке контролируемого объекта и пересмотре ранее поставленных задач в связи с появлением новых обстоятельств. 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Таким образом,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цель процесса стратегического планирования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– добиться роста прибыли и бизнеса в целом посредством приобретения большего числа потребителей и клиентов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323528" y="548680"/>
            <a:ext cx="8507288" cy="47667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ТАКТИЧЕСКОЕ ПЛАНИРОВАНИЕ</a:t>
            </a:r>
            <a:b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23528" y="548680"/>
            <a:ext cx="8101408" cy="1008112"/>
          </a:xfrm>
        </p:spPr>
        <p:txBody>
          <a:bodyPr>
            <a:noAutofit/>
          </a:bodyPr>
          <a:lstStyle/>
          <a:p>
            <a:pPr>
              <a:buNone/>
            </a:pPr>
            <a:endParaRPr lang="ru-RU" sz="2800" dirty="0" smtClean="0"/>
          </a:p>
          <a:p>
            <a:pPr lvl="0">
              <a:buNone/>
            </a:pPr>
            <a:endParaRPr lang="ru-RU" sz="2800" dirty="0" smtClean="0"/>
          </a:p>
          <a:p>
            <a:pPr lvl="0"/>
            <a:endParaRPr lang="ru-RU" sz="2800" dirty="0" smtClean="0"/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179512" y="548680"/>
            <a:ext cx="8964488" cy="6617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Тактическое планирование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– это планирование действий для наиболее эффективного достижения стратегических целей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определении тактики разрабатываются способы решения поставленных задач на ближайшее время и лица, ответственные за их реализацию.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Достижение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намеченных результатов требует обстоятельной проработки планов конкретных действий, т.е. определение того, что, кто, когда, где и в каком количестве требуется для решения поставленной задачи.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этом необходимо обеспечить взаимосвязь планируемых действий, определить их очередность, сроки выполнения и необходимые ресурсы.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Тактика должна быть гибкой, учитывать изменения внутренних и внешних факторов.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188640"/>
            <a:ext cx="8651304" cy="476672"/>
          </a:xfrm>
        </p:spPr>
        <p:txBody>
          <a:bodyPr>
            <a:noAutofit/>
          </a:bodyPr>
          <a:lstStyle/>
          <a:p>
            <a:pPr lvl="0"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СУЩНОСТЬ И ВИДЫ ПЛАНИРОВАНИЯ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764704"/>
            <a:ext cx="9144000" cy="4741987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Планирование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это разработка последовательности действий (построение плана будущих действий), позволяющих достигнуть желаемого. 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Выделяют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различные </a:t>
            </a:r>
            <a:r>
              <a:rPr lang="ru-RU" sz="2600" b="1" i="1" dirty="0" smtClean="0">
                <a:latin typeface="Times New Roman" pitchFamily="18" charset="0"/>
                <a:cs typeface="Times New Roman" pitchFamily="18" charset="0"/>
              </a:rPr>
              <a:t>виды </a:t>
            </a:r>
            <a:r>
              <a:rPr lang="ru-RU" sz="2600" b="1" i="1" dirty="0" smtClean="0">
                <a:latin typeface="Times New Roman" pitchFamily="18" charset="0"/>
                <a:cs typeface="Times New Roman" pitchFamily="18" charset="0"/>
              </a:rPr>
              <a:t>планирования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1. По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степени охвата:</a:t>
            </a:r>
          </a:p>
          <a:p>
            <a:pPr lvl="0"/>
            <a:r>
              <a:rPr lang="ru-RU" sz="2600" b="1" i="1" dirty="0" smtClean="0">
                <a:latin typeface="Times New Roman" pitchFamily="18" charset="0"/>
                <a:cs typeface="Times New Roman" pitchFamily="18" charset="0"/>
              </a:rPr>
              <a:t>общее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охватывающее всю сферу деятельности организации;</a:t>
            </a:r>
          </a:p>
          <a:p>
            <a:pPr lvl="0"/>
            <a:r>
              <a:rPr lang="ru-RU" sz="2600" b="1" i="1" dirty="0" smtClean="0">
                <a:latin typeface="Times New Roman" pitchFamily="18" charset="0"/>
                <a:cs typeface="Times New Roman" pitchFamily="18" charset="0"/>
              </a:rPr>
              <a:t>частное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охватывающее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определенные сферы деятельности.</a:t>
            </a:r>
          </a:p>
          <a:p>
            <a:pPr lvl="0"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2. По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содержанию планирования:</a:t>
            </a:r>
          </a:p>
          <a:p>
            <a:pPr lvl="0"/>
            <a:r>
              <a:rPr lang="ru-RU" sz="2600" b="1" i="1" dirty="0" smtClean="0">
                <a:latin typeface="Times New Roman" pitchFamily="18" charset="0"/>
                <a:cs typeface="Times New Roman" pitchFamily="18" charset="0"/>
              </a:rPr>
              <a:t>стратегическое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– поиск новых возможностей;</a:t>
            </a:r>
          </a:p>
          <a:p>
            <a:pPr lvl="0"/>
            <a:r>
              <a:rPr lang="ru-RU" sz="2600" b="1" i="1" dirty="0" smtClean="0">
                <a:latin typeface="Times New Roman" pitchFamily="18" charset="0"/>
                <a:cs typeface="Times New Roman" pitchFamily="18" charset="0"/>
              </a:rPr>
              <a:t>тактическое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– создание определенных предпосылок;</a:t>
            </a:r>
          </a:p>
          <a:p>
            <a:pPr lvl="0"/>
            <a:r>
              <a:rPr lang="ru-RU" sz="2600" b="1" i="1" dirty="0" smtClean="0">
                <a:latin typeface="Times New Roman" pitchFamily="18" charset="0"/>
                <a:cs typeface="Times New Roman" pitchFamily="18" charset="0"/>
              </a:rPr>
              <a:t>оперативное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– реализация возможностей.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323528" y="548680"/>
            <a:ext cx="8507288" cy="47667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ТАКТИЧЕСКОЕ ПЛАНИРОВАНИЕ</a:t>
            </a:r>
            <a:b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23528" y="548680"/>
            <a:ext cx="8101408" cy="1008112"/>
          </a:xfrm>
        </p:spPr>
        <p:txBody>
          <a:bodyPr>
            <a:noAutofit/>
          </a:bodyPr>
          <a:lstStyle/>
          <a:p>
            <a:pPr>
              <a:buNone/>
            </a:pPr>
            <a:endParaRPr lang="ru-RU" sz="2800" dirty="0" smtClean="0"/>
          </a:p>
          <a:p>
            <a:pPr lvl="0">
              <a:buNone/>
            </a:pPr>
            <a:endParaRPr lang="ru-RU" sz="2800" dirty="0" smtClean="0"/>
          </a:p>
          <a:p>
            <a:pPr lvl="0"/>
            <a:endParaRPr lang="ru-RU" sz="2800" dirty="0" smtClean="0"/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179512" y="549841"/>
            <a:ext cx="8964488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Процесс тактического планирования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состоит из двух взаимосвязанных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стадий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 подготовка плана и его принятие.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Подготовка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плана включает:</a:t>
            </a:r>
          </a:p>
          <a:p>
            <a:pPr lvl="0">
              <a:buFont typeface="Wingdings" pitchFamily="2" charset="2"/>
              <a:buChar char="ü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сбор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 анализ информации о деятельности организации;</a:t>
            </a:r>
          </a:p>
          <a:p>
            <a:pPr lvl="0">
              <a:buFont typeface="Wingdings" pitchFamily="2" charset="2"/>
              <a:buChar char="ü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определение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основных задач, необходимых для достижения целей;</a:t>
            </a:r>
          </a:p>
          <a:p>
            <a:pPr lvl="0">
              <a:buFont typeface="Wingdings" pitchFamily="2" charset="2"/>
              <a:buChar char="ü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уточнение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ролей и делегирование полномочий;</a:t>
            </a:r>
          </a:p>
          <a:p>
            <a:pPr lvl="0">
              <a:buFont typeface="Wingdings" pitchFamily="2" charset="2"/>
              <a:buChar char="ü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оценка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затрат времени;</a:t>
            </a:r>
          </a:p>
          <a:p>
            <a:pPr lvl="0">
              <a:buFont typeface="Wingdings" pitchFamily="2" charset="2"/>
              <a:buChar char="ü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определение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ресурсов;</a:t>
            </a:r>
          </a:p>
          <a:p>
            <a:pPr lvl="0">
              <a:buFont typeface="Wingdings" pitchFamily="2" charset="2"/>
              <a:buChar char="ü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проверка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сроков и коррекция плана действий.</a:t>
            </a:r>
          </a:p>
          <a:p>
            <a:pPr algn="ctr"/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323528" y="548680"/>
            <a:ext cx="8507288" cy="47667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ТАКТИЧЕСКОЕ ПЛАНИРОВАНИЕ</a:t>
            </a:r>
            <a:b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23528" y="548680"/>
            <a:ext cx="8101408" cy="1008112"/>
          </a:xfrm>
        </p:spPr>
        <p:txBody>
          <a:bodyPr>
            <a:noAutofit/>
          </a:bodyPr>
          <a:lstStyle/>
          <a:p>
            <a:pPr>
              <a:buNone/>
            </a:pPr>
            <a:endParaRPr lang="ru-RU" sz="2800" dirty="0" smtClean="0"/>
          </a:p>
          <a:p>
            <a:pPr lvl="0">
              <a:buNone/>
            </a:pPr>
            <a:endParaRPr lang="ru-RU" sz="2800" dirty="0" smtClean="0"/>
          </a:p>
          <a:p>
            <a:pPr lvl="0"/>
            <a:endParaRPr lang="ru-RU" sz="2800" dirty="0" smtClean="0"/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179512" y="765286"/>
            <a:ext cx="8964488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Составной частью тактического планирования является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бизнес-план, финансовый план, план по маркетингу, план производства, план закупок.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Принятый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план обязательно должен быть документально оформлен и утвержден руководителем организации.</a:t>
            </a:r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Таким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образом, тактические планы дополняют, развивают и корректируют перспективные направления развития деятельности организации с учетом конкретной обстановки. Они ориентируют подразделения организации в их повседневной работе, направленной на обеспечение рентабельности.</a:t>
            </a:r>
          </a:p>
          <a:p>
            <a:pPr algn="ctr"/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188640"/>
            <a:ext cx="8507288" cy="476672"/>
          </a:xfrm>
        </p:spPr>
        <p:txBody>
          <a:bodyPr>
            <a:noAutofit/>
          </a:bodyPr>
          <a:lstStyle/>
          <a:p>
            <a:pPr lvl="0"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СУЩНОСТЬ И ВИДЫ ПЛАНИРОВАНИЯ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79512" y="1268760"/>
            <a:ext cx="9144000" cy="4741987"/>
          </a:xfrm>
        </p:spPr>
        <p:txBody>
          <a:bodyPr>
            <a:noAutofit/>
          </a:bodyPr>
          <a:lstStyle/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По сферам функционирования:</a:t>
            </a:r>
          </a:p>
          <a:p>
            <a:pPr lvl="0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планирование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производства;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планирование сбыта;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планирование персонала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и т.д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По срокам:</a:t>
            </a:r>
          </a:p>
          <a:p>
            <a:pPr lvl="0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краткосрочное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полугодовое, квартальное, месячное, недельное;</a:t>
            </a:r>
          </a:p>
          <a:p>
            <a:pPr lvl="0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среднесрочное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от 1 до 5 лет;</a:t>
            </a:r>
          </a:p>
          <a:p>
            <a:pPr lvl="0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долгосрочное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от 5 лет и более.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052736"/>
            <a:ext cx="8229600" cy="438912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Сущность планирования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проявляется в конкретизации целей развития всей организации и каждого ее подразделения в отдельности на установленный период времени, определении финансовых ресурсов, необходимых для решения поставленных задач.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Назначение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планирования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состоит  в стремлении заблаговременно учесть по возможности все внутренние и внешние факторы, обеспечивающие благоприятные условия для нормального функционирования и развития организации.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323528" y="188640"/>
            <a:ext cx="8507288" cy="476672"/>
          </a:xfrm>
        </p:spPr>
        <p:txBody>
          <a:bodyPr>
            <a:noAutofit/>
          </a:bodyPr>
          <a:lstStyle/>
          <a:p>
            <a:pPr lvl="0"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СУЩНОСТЬ И ВИДЫ ПЛАНИРОВАНИЯ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323528" y="188640"/>
            <a:ext cx="8507288" cy="476672"/>
          </a:xfrm>
        </p:spPr>
        <p:txBody>
          <a:bodyPr>
            <a:noAutofit/>
          </a:bodyPr>
          <a:lstStyle/>
          <a:p>
            <a:pPr lvl="0"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СУЩНОСТЬ И ВИДЫ ПЛАНИРОВАНИЯ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51520" y="764704"/>
            <a:ext cx="8892480" cy="438912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Планы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содержат перечень того, что должно быть сделано, определяют последовательность, ресурсы и время выполнения работ, необходимое для достижения поставленных целей.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Процесс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планирования включает в себя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следующие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этапы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анализ перспектив развития организации (прогнозирование);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оценка и выбор вариантов развития;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установление целей и задач;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разработка программы действий и составление графика работ;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определение необходимых ресурсов;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контроль за достижением целей.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323528" y="0"/>
            <a:ext cx="8507288" cy="476672"/>
          </a:xfrm>
        </p:spPr>
        <p:txBody>
          <a:bodyPr>
            <a:noAutofit/>
          </a:bodyPr>
          <a:lstStyle/>
          <a:p>
            <a:pPr lvl="0"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СУЩНОСТЬ И ВИДЫ ПЛАНИРОВАНИЯ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251520" y="620688"/>
            <a:ext cx="8892480" cy="576064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Эффективность планирования зависит от соблюдения его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принципов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принцип единства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все составные части системы должны развиваться в одном направлении (любые изменения в планах одного подразделения должны быть отражены в планах других подразделений);</a:t>
            </a:r>
          </a:p>
          <a:p>
            <a:pPr lvl="0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принцип участия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привлечение к планированию тех, кого оно непосредственно затрагивает;</a:t>
            </a:r>
          </a:p>
          <a:p>
            <a:pPr lvl="0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принцип непрерывности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процесс планирования в организации должен осуществляться постоянно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323528" y="0"/>
            <a:ext cx="8507288" cy="476672"/>
          </a:xfrm>
        </p:spPr>
        <p:txBody>
          <a:bodyPr>
            <a:noAutofit/>
          </a:bodyPr>
          <a:lstStyle/>
          <a:p>
            <a:pPr lvl="0"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СУЩНОСТЬ И ВИДЫ ПЛАНИРОВАНИЯ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251520" y="620688"/>
            <a:ext cx="8640960" cy="5760640"/>
          </a:xfrm>
        </p:spPr>
        <p:txBody>
          <a:bodyPr>
            <a:noAutofit/>
          </a:bodyPr>
          <a:lstStyle/>
          <a:p>
            <a:pPr lvl="0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принцип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гибкости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обеспечение возможности внесение в планы уточнений (изменений) в связи с изменяющимися условиями деятельности (непредвиденными обстоятельствами);</a:t>
            </a:r>
          </a:p>
          <a:p>
            <a:pPr lvl="0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принцип точности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составление с такой степенью точности, которая позволит его реализовать.</a:t>
            </a:r>
          </a:p>
          <a:p>
            <a:pPr algn="ctr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Весь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процесс планирования на предприятии делится на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две стадии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 разработка стратегии фирмы (к чему стремиться?) и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определение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тактики (как это может быть достигнуто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?).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2. Стратегическое планирование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323528" y="620688"/>
            <a:ext cx="8507288" cy="47667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СТРАТЕГИЧЕСКОЕ ПЛАНИРОВАНИЕ</a:t>
            </a:r>
            <a:b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251520" y="836712"/>
            <a:ext cx="8640960" cy="576064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3000" b="1" i="1" dirty="0" smtClean="0">
                <a:latin typeface="Times New Roman" pitchFamily="18" charset="0"/>
                <a:cs typeface="Times New Roman" pitchFamily="18" charset="0"/>
              </a:rPr>
              <a:t>Стратегическое планирование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– процесс разработки стратегии и основных методов их осуществления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buNone/>
            </a:pP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000" b="1" i="1" dirty="0" smtClean="0">
                <a:latin typeface="Times New Roman" pitchFamily="18" charset="0"/>
                <a:cs typeface="Times New Roman" pitchFamily="18" charset="0"/>
              </a:rPr>
              <a:t>Стратегия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– набор правил и приемов, которыми руководствуется организация при принятии управленческих решений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buNone/>
            </a:pP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Деятельность по стратегическому планированию должна обеспечить длительную жизнеспособность организации в изменяющихся условиях.</a:t>
            </a:r>
          </a:p>
          <a:p>
            <a:pPr lvl="0"/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323528" y="620688"/>
            <a:ext cx="8507288" cy="47667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СТРАТЕГИЧЕСКОЕ ПЛАНИРОВАНИЕ</a:t>
            </a:r>
            <a:b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251520" y="836712"/>
            <a:ext cx="8640960" cy="144016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800" b="1" i="1" dirty="0" smtClean="0"/>
              <a:t>Процесс стратегического планирования</a:t>
            </a:r>
            <a:r>
              <a:rPr lang="ru-RU" sz="2800" b="1" dirty="0" smtClean="0"/>
              <a:t> </a:t>
            </a:r>
            <a:r>
              <a:rPr lang="ru-RU" sz="2800" dirty="0" smtClean="0"/>
              <a:t>является непрерывным и состоит из следующих </a:t>
            </a:r>
            <a:r>
              <a:rPr lang="ru-RU" sz="2800" b="1" i="1" dirty="0" smtClean="0"/>
              <a:t>этапов</a:t>
            </a:r>
            <a:r>
              <a:rPr lang="ru-RU" sz="2800" dirty="0" smtClean="0"/>
              <a:t>:</a:t>
            </a:r>
          </a:p>
          <a:p>
            <a:pPr lvl="0"/>
            <a:endParaRPr lang="ru-RU" sz="2800" dirty="0" smtClean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 l="44188" t="43922" r="23015" b="20641"/>
          <a:stretch>
            <a:fillRect/>
          </a:stretch>
        </p:blipFill>
        <p:spPr bwMode="auto">
          <a:xfrm>
            <a:off x="1043608" y="2204864"/>
            <a:ext cx="7200800" cy="4393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</TotalTime>
  <Words>1203</Words>
  <Application>Microsoft Office PowerPoint</Application>
  <PresentationFormat>Экран (4:3)</PresentationFormat>
  <Paragraphs>174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Поток</vt:lpstr>
      <vt:lpstr>ПЛАНИРОВАНИЕ В МЕНЕДЖМЕНТЕ</vt:lpstr>
      <vt:lpstr>1. СУЩНОСТЬ И ВИДЫ ПЛАНИРОВАНИЯ</vt:lpstr>
      <vt:lpstr>1. СУЩНОСТЬ И ВИДЫ ПЛАНИРОВАНИЯ</vt:lpstr>
      <vt:lpstr>1. СУЩНОСТЬ И ВИДЫ ПЛАНИРОВАНИЯ</vt:lpstr>
      <vt:lpstr>1. СУЩНОСТЬ И ВИДЫ ПЛАНИРОВАНИЯ</vt:lpstr>
      <vt:lpstr>1. СУЩНОСТЬ И ВИДЫ ПЛАНИРОВАНИЯ</vt:lpstr>
      <vt:lpstr>1. СУЩНОСТЬ И ВИДЫ ПЛАНИРОВАНИЯ</vt:lpstr>
      <vt:lpstr>2. СТРАТЕГИЧЕСКОЕ ПЛАНИРОВАНИЕ </vt:lpstr>
      <vt:lpstr>2. СТРАТЕГИЧЕСКОЕ ПЛАНИРОВАНИЕ </vt:lpstr>
      <vt:lpstr>2. СТРАТЕГИЧЕСКОЕ ПЛАНИРОВАНИЕ </vt:lpstr>
      <vt:lpstr>2. СТРАТЕГИЧЕСКОЕ ПЛАНИРОВАНИЕ </vt:lpstr>
      <vt:lpstr>2. СТРАТЕГИЧЕСКОЕ ПЛАНИРОВАНИЕ </vt:lpstr>
      <vt:lpstr>2. СТРАТЕГИЧЕСКОЕ ПЛАНИРОВАНИЕ </vt:lpstr>
      <vt:lpstr>2. СТРАТЕГИЧЕСКОЕ ПЛАНИРОВАНИЕ </vt:lpstr>
      <vt:lpstr>2. СТРАТЕГИЧЕСКОЕ ПЛАНИРОВАНИЕ </vt:lpstr>
      <vt:lpstr>2. СТРАТЕГИЧЕСКОЕ ПЛАНИРОВАНИЕ </vt:lpstr>
      <vt:lpstr>2. СТРАТЕГИЧЕСКОЕ ПЛАНИРОВАНИЕ </vt:lpstr>
      <vt:lpstr>2. СТРАТЕГИЧЕСКОЕ ПЛАНИРОВАНИЕ </vt:lpstr>
      <vt:lpstr>2. ТАКТИЧЕСКОЕ ПЛАНИРОВАНИЕ </vt:lpstr>
      <vt:lpstr>2. ТАКТИЧЕСКОЕ ПЛАНИРОВАНИЕ </vt:lpstr>
      <vt:lpstr>2. ТАКТИЧЕСКОЕ ПЛАНИРОВАНИЕ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Планирование в менеджменте</dc:title>
  <dc:creator>Инна Николаевна</dc:creator>
  <cp:lastModifiedBy>Windows User</cp:lastModifiedBy>
  <cp:revision>2</cp:revision>
  <dcterms:created xsi:type="dcterms:W3CDTF">2024-10-15T12:21:47Z</dcterms:created>
  <dcterms:modified xsi:type="dcterms:W3CDTF">2024-10-15T13:14:04Z</dcterms:modified>
</cp:coreProperties>
</file>