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57" r:id="rId3"/>
    <p:sldId id="261" r:id="rId4"/>
    <p:sldId id="258" r:id="rId5"/>
    <p:sldId id="259" r:id="rId6"/>
    <p:sldId id="260" r:id="rId7"/>
    <p:sldId id="266" r:id="rId8"/>
    <p:sldId id="271" r:id="rId9"/>
    <p:sldId id="262" r:id="rId10"/>
    <p:sldId id="267" r:id="rId11"/>
    <p:sldId id="268" r:id="rId12"/>
    <p:sldId id="263" r:id="rId13"/>
    <p:sldId id="269" r:id="rId14"/>
    <p:sldId id="264" r:id="rId15"/>
    <p:sldId id="270" r:id="rId16"/>
    <p:sldId id="265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70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1E5412-8222-4CBD-8C94-917ED2FF2451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EC11FE-E8D3-4E9E-8B98-CBD1844C59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5853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F797E-8B02-4752-B147-BCE0F18A5E4C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8CD9B-D37A-4344-924D-FDB8866C1A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935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F797E-8B02-4752-B147-BCE0F18A5E4C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8CD9B-D37A-4344-924D-FDB8866C1A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0456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F797E-8B02-4752-B147-BCE0F18A5E4C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8CD9B-D37A-4344-924D-FDB8866C1AB0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263858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F797E-8B02-4752-B147-BCE0F18A5E4C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8CD9B-D37A-4344-924D-FDB8866C1A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1758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F797E-8B02-4752-B147-BCE0F18A5E4C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8CD9B-D37A-4344-924D-FDB8866C1AB0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28976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F797E-8B02-4752-B147-BCE0F18A5E4C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8CD9B-D37A-4344-924D-FDB8866C1A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9772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F797E-8B02-4752-B147-BCE0F18A5E4C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8CD9B-D37A-4344-924D-FDB8866C1A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8627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F797E-8B02-4752-B147-BCE0F18A5E4C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8CD9B-D37A-4344-924D-FDB8866C1A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6578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F797E-8B02-4752-B147-BCE0F18A5E4C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8CD9B-D37A-4344-924D-FDB8866C1A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8135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F797E-8B02-4752-B147-BCE0F18A5E4C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8CD9B-D37A-4344-924D-FDB8866C1A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9137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F797E-8B02-4752-B147-BCE0F18A5E4C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8CD9B-D37A-4344-924D-FDB8866C1A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025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F797E-8B02-4752-B147-BCE0F18A5E4C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8CD9B-D37A-4344-924D-FDB8866C1A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66654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F797E-8B02-4752-B147-BCE0F18A5E4C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8CD9B-D37A-4344-924D-FDB8866C1A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673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F797E-8B02-4752-B147-BCE0F18A5E4C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8CD9B-D37A-4344-924D-FDB8866C1A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90215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F797E-8B02-4752-B147-BCE0F18A5E4C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8CD9B-D37A-4344-924D-FDB8866C1A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8502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F797E-8B02-4752-B147-BCE0F18A5E4C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8CD9B-D37A-4344-924D-FDB8866C1A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7652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AF797E-8B02-4752-B147-BCE0F18A5E4C}" type="datetimeFigureOut">
              <a:rPr lang="ru-RU" smtClean="0"/>
              <a:t>02.10.2024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A08CD9B-D37A-4344-924D-FDB8866C1A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71012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6719" y="2978740"/>
            <a:ext cx="9892937" cy="1655762"/>
          </a:xfrm>
        </p:spPr>
        <p:txBody>
          <a:bodyPr>
            <a:normAutofit/>
          </a:bodyPr>
          <a:lstStyle/>
          <a:p>
            <a:pPr algn="l"/>
            <a:r>
              <a:rPr lang="ru-RU" sz="4400" dirty="0" smtClean="0"/>
              <a:t>ТЕМА : Понятие цикла </a:t>
            </a:r>
            <a:r>
              <a:rPr lang="ru-RU" sz="4400" dirty="0" smtClean="0"/>
              <a:t>менеджмента</a:t>
            </a:r>
            <a:endParaRPr lang="ru-RU" sz="4400" dirty="0" smtClean="0"/>
          </a:p>
        </p:txBody>
      </p:sp>
    </p:spTree>
    <p:extLst>
      <p:ext uri="{BB962C8B-B14F-4D97-AF65-F5344CB8AC3E}">
        <p14:creationId xmlns:p14="http://schemas.microsoft.com/office/powerpoint/2010/main" val="38635528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004" y="274639"/>
            <a:ext cx="11541336" cy="493744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	Работа </a:t>
            </a:r>
            <a:r>
              <a:rPr lang="ru-RU" sz="2800" dirty="0">
                <a:solidFill>
                  <a:schemeClr val="tx1"/>
                </a:solidFill>
              </a:rPr>
              <a:t>по организации производства, являясь одной из функций менеджмента, связана с решением многочисленных вопросов, например: </a:t>
            </a:r>
            <a:endParaRPr lang="ru-RU" sz="2800" dirty="0" smtClean="0">
              <a:solidFill>
                <a:schemeClr val="tx1"/>
              </a:solidFill>
            </a:endParaRPr>
          </a:p>
          <a:p>
            <a:r>
              <a:rPr lang="ru-RU" sz="2800" dirty="0" smtClean="0">
                <a:solidFill>
                  <a:schemeClr val="tx1"/>
                </a:solidFill>
              </a:rPr>
              <a:t>определение </a:t>
            </a:r>
            <a:r>
              <a:rPr lang="ru-RU" sz="2800" dirty="0">
                <a:solidFill>
                  <a:schemeClr val="tx1"/>
                </a:solidFill>
              </a:rPr>
              <a:t>номенклатуры выпускаемой предприятием продукции;</a:t>
            </a:r>
          </a:p>
          <a:p>
            <a:r>
              <a:rPr lang="ru-RU" sz="2800" dirty="0" smtClean="0">
                <a:solidFill>
                  <a:schemeClr val="tx1"/>
                </a:solidFill>
              </a:rPr>
              <a:t>создание </a:t>
            </a:r>
            <a:r>
              <a:rPr lang="ru-RU" sz="2800" dirty="0">
                <a:solidFill>
                  <a:schemeClr val="tx1"/>
                </a:solidFill>
              </a:rPr>
              <a:t>технологии производства и контроль над ним; </a:t>
            </a:r>
            <a:endParaRPr lang="ru-RU" sz="2800" dirty="0" smtClean="0">
              <a:solidFill>
                <a:schemeClr val="tx1"/>
              </a:solidFill>
            </a:endParaRPr>
          </a:p>
          <a:p>
            <a:r>
              <a:rPr lang="ru-RU" sz="2800" dirty="0" smtClean="0">
                <a:solidFill>
                  <a:schemeClr val="tx1"/>
                </a:solidFill>
              </a:rPr>
              <a:t>организация </a:t>
            </a:r>
            <a:r>
              <a:rPr lang="ru-RU" sz="2800" dirty="0">
                <a:solidFill>
                  <a:schemeClr val="tx1"/>
                </a:solidFill>
              </a:rPr>
              <a:t>транспортировки сырья, материалов и готовой продукции; </a:t>
            </a:r>
            <a:endParaRPr lang="ru-RU" sz="2800" dirty="0" smtClean="0">
              <a:solidFill>
                <a:schemeClr val="tx1"/>
              </a:solidFill>
            </a:endParaRPr>
          </a:p>
          <a:p>
            <a:r>
              <a:rPr lang="ru-RU" sz="2800" dirty="0" smtClean="0">
                <a:solidFill>
                  <a:schemeClr val="tx1"/>
                </a:solidFill>
              </a:rPr>
              <a:t>уход </a:t>
            </a:r>
            <a:r>
              <a:rPr lang="ru-RU" sz="2800" dirty="0">
                <a:solidFill>
                  <a:schemeClr val="tx1"/>
                </a:solidFill>
              </a:rPr>
              <a:t>за оборудованием и его ремонт; </a:t>
            </a:r>
            <a:endParaRPr lang="ru-RU" sz="2800" dirty="0" smtClean="0">
              <a:solidFill>
                <a:schemeClr val="tx1"/>
              </a:solidFill>
            </a:endParaRPr>
          </a:p>
          <a:p>
            <a:r>
              <a:rPr lang="ru-RU" sz="2800" dirty="0" smtClean="0">
                <a:solidFill>
                  <a:schemeClr val="tx1"/>
                </a:solidFill>
              </a:rPr>
              <a:t>анализ </a:t>
            </a:r>
            <a:r>
              <a:rPr lang="ru-RU" sz="2800" dirty="0">
                <a:solidFill>
                  <a:schemeClr val="tx1"/>
                </a:solidFill>
              </a:rPr>
              <a:t>издержек производства и осуществление мер по их снижению; </a:t>
            </a:r>
            <a:endParaRPr lang="ru-RU" sz="2800" dirty="0" smtClean="0">
              <a:solidFill>
                <a:schemeClr val="tx1"/>
              </a:solidFill>
            </a:endParaRPr>
          </a:p>
          <a:p>
            <a:r>
              <a:rPr lang="ru-RU" sz="2800" dirty="0" smtClean="0">
                <a:solidFill>
                  <a:schemeClr val="tx1"/>
                </a:solidFill>
              </a:rPr>
              <a:t>сбор </a:t>
            </a:r>
            <a:r>
              <a:rPr lang="ru-RU" sz="2800" dirty="0">
                <a:solidFill>
                  <a:schemeClr val="tx1"/>
                </a:solidFill>
              </a:rPr>
              <a:t>рационализаторских предложений.</a:t>
            </a:r>
          </a:p>
          <a:p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13902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3014" y="571819"/>
            <a:ext cx="11175576" cy="388077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800" b="1" dirty="0" smtClean="0">
                <a:solidFill>
                  <a:schemeClr val="tx1"/>
                </a:solidFill>
              </a:rPr>
              <a:t>	Делегирование</a:t>
            </a:r>
            <a:r>
              <a:rPr lang="ru-RU" sz="2800" dirty="0">
                <a:solidFill>
                  <a:schemeClr val="tx1"/>
                </a:solidFill>
              </a:rPr>
              <a:t> </a:t>
            </a:r>
            <a:r>
              <a:rPr lang="ru-RU" sz="2800" dirty="0" smtClean="0">
                <a:solidFill>
                  <a:schemeClr val="tx1"/>
                </a:solidFill>
                <a:sym typeface="Symbol" panose="05050102010706020507" pitchFamily="18" charset="2"/>
              </a:rPr>
              <a:t>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>
                <a:solidFill>
                  <a:schemeClr val="tx1"/>
                </a:solidFill>
              </a:rPr>
              <a:t>это средство, с помощью которого руководство осуществляет выполнение работы с помощью других лиц. </a:t>
            </a:r>
            <a:endParaRPr lang="ru-RU" sz="2800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	Делегирование </a:t>
            </a:r>
            <a:r>
              <a:rPr lang="ru-RU" sz="2800" dirty="0">
                <a:solidFill>
                  <a:schemeClr val="tx1"/>
                </a:solidFill>
              </a:rPr>
              <a:t>нужно использовать в следующих случаях</a:t>
            </a:r>
            <a:r>
              <a:rPr lang="ru-RU" sz="2800" dirty="0" smtClean="0">
                <a:solidFill>
                  <a:schemeClr val="tx1"/>
                </a:solidFill>
              </a:rPr>
              <a:t>:</a:t>
            </a:r>
          </a:p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● когда </a:t>
            </a:r>
            <a:r>
              <a:rPr lang="ru-RU" sz="2800" dirty="0">
                <a:solidFill>
                  <a:schemeClr val="tx1"/>
                </a:solidFill>
              </a:rPr>
              <a:t>подчиненный может сделать эту работу лучше, чем руководитель; </a:t>
            </a:r>
            <a:endParaRPr lang="ru-RU" sz="2800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● когда </a:t>
            </a:r>
            <a:r>
              <a:rPr lang="ru-RU" sz="2800" dirty="0">
                <a:solidFill>
                  <a:schemeClr val="tx1"/>
                </a:solidFill>
              </a:rPr>
              <a:t>чрезмерная занятость не позволяет руководителю самому заняться проблемой; </a:t>
            </a:r>
            <a:endParaRPr lang="ru-RU" sz="2800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● когда </a:t>
            </a:r>
            <a:r>
              <a:rPr lang="ru-RU" sz="2800" dirty="0">
                <a:solidFill>
                  <a:schemeClr val="tx1"/>
                </a:solidFill>
              </a:rPr>
              <a:t>необходимо высвободить время и силы, чтобы заняться важными делами.</a:t>
            </a:r>
          </a:p>
          <a:p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1119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5864" y="1149031"/>
            <a:ext cx="6797885" cy="4431031"/>
          </a:xfrm>
          <a:ln w="57150">
            <a:solidFill>
              <a:schemeClr val="accent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</a:rPr>
              <a:t>3.</a:t>
            </a:r>
            <a:r>
              <a:rPr lang="ru-RU" sz="2800" b="1" u="sng" dirty="0" smtClean="0">
                <a:solidFill>
                  <a:schemeClr val="tx1"/>
                </a:solidFill>
              </a:rPr>
              <a:t>Мотивация</a:t>
            </a:r>
            <a:r>
              <a:rPr lang="ru-RU" sz="2800" dirty="0" smtClean="0">
                <a:solidFill>
                  <a:schemeClr val="tx1"/>
                </a:solidFill>
              </a:rPr>
              <a:t> персонала-</a:t>
            </a:r>
            <a:r>
              <a:rPr lang="ru-RU" sz="2800" dirty="0">
                <a:solidFill>
                  <a:schemeClr val="tx1"/>
                </a:solidFill>
              </a:rPr>
              <a:t>это процесс побуждения себя и других людей для успешного выполнения работы и продвижения к намеченным целям</a:t>
            </a:r>
            <a:r>
              <a:rPr lang="ru-RU" sz="2800" dirty="0" smtClean="0">
                <a:solidFill>
                  <a:schemeClr val="tx1"/>
                </a:solidFill>
              </a:rPr>
              <a:t>.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/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Для этого </a:t>
            </a:r>
            <a:r>
              <a:rPr lang="ru-RU" sz="2800" dirty="0" smtClean="0">
                <a:solidFill>
                  <a:schemeClr val="tx1"/>
                </a:solidFill>
              </a:rPr>
              <a:t>осуществляются: </a:t>
            </a:r>
            <a:r>
              <a:rPr lang="ru-RU" sz="2800" b="1" dirty="0" smtClean="0">
                <a:solidFill>
                  <a:schemeClr val="tx1"/>
                </a:solidFill>
              </a:rPr>
              <a:t>материальное</a:t>
            </a:r>
            <a:r>
              <a:rPr lang="ru-RU" sz="2800" dirty="0" smtClean="0">
                <a:solidFill>
                  <a:schemeClr val="tx1"/>
                </a:solidFill>
              </a:rPr>
              <a:t> и </a:t>
            </a:r>
            <a:r>
              <a:rPr lang="ru-RU" sz="2800" b="1" dirty="0" smtClean="0">
                <a:solidFill>
                  <a:schemeClr val="tx1"/>
                </a:solidFill>
              </a:rPr>
              <a:t>моральное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b="1" dirty="0" smtClean="0">
                <a:solidFill>
                  <a:schemeClr val="tx1"/>
                </a:solidFill>
              </a:rPr>
              <a:t>стимулирование</a:t>
            </a:r>
            <a:r>
              <a:rPr lang="ru-RU" sz="2800" dirty="0">
                <a:solidFill>
                  <a:schemeClr val="tx1"/>
                </a:solidFill>
              </a:rPr>
              <a:t>, </a:t>
            </a:r>
            <a:r>
              <a:rPr lang="ru-RU" sz="2800" dirty="0" smtClean="0">
                <a:solidFill>
                  <a:schemeClr val="tx1"/>
                </a:solidFill>
              </a:rPr>
              <a:t>создаются </a:t>
            </a:r>
            <a:r>
              <a:rPr lang="ru-RU" sz="2800" dirty="0">
                <a:solidFill>
                  <a:schemeClr val="tx1"/>
                </a:solidFill>
              </a:rPr>
              <a:t>условия для проявления активности и </a:t>
            </a:r>
            <a:r>
              <a:rPr lang="ru-RU" sz="2800" dirty="0" smtClean="0">
                <a:solidFill>
                  <a:schemeClr val="tx1"/>
                </a:solidFill>
              </a:rPr>
              <a:t>саморазвития.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https://seowebs.pro/wp-content/uploads/2019/05/shutterstock_12893988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4111" y="1384300"/>
            <a:ext cx="4512310" cy="39604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323747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7324" y="346710"/>
            <a:ext cx="10478346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i="1" dirty="0">
                <a:solidFill>
                  <a:schemeClr val="tx1"/>
                </a:solidFill>
              </a:rPr>
              <a:t>Мотивация </a:t>
            </a:r>
            <a:r>
              <a:rPr lang="ru-RU" dirty="0">
                <a:solidFill>
                  <a:schemeClr val="tx1"/>
                </a:solidFill>
              </a:rPr>
              <a:t>бывает</a:t>
            </a:r>
            <a:r>
              <a:rPr lang="ru-RU" i="1" dirty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материальной, моральной и социальной.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7324" y="1930400"/>
            <a:ext cx="11175576" cy="3880773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Материальная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b="1" dirty="0">
                <a:solidFill>
                  <a:schemeClr val="tx1"/>
                </a:solidFill>
              </a:rPr>
              <a:t>мотивация</a:t>
            </a:r>
            <a:r>
              <a:rPr lang="ru-RU" sz="2800" dirty="0">
                <a:solidFill>
                  <a:schemeClr val="tx1"/>
                </a:solidFill>
              </a:rPr>
              <a:t> осуществляется путем выплаты сотрудникам заработной платы, премий и других видов материального вознаграждения</a:t>
            </a:r>
            <a:r>
              <a:rPr lang="ru-RU" sz="2800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sz="2800" dirty="0" smtClean="0">
                <a:solidFill>
                  <a:schemeClr val="tx1"/>
                </a:solidFill>
              </a:rPr>
              <a:t>Примерами </a:t>
            </a:r>
            <a:r>
              <a:rPr lang="ru-RU" sz="2800" b="1" dirty="0">
                <a:solidFill>
                  <a:schemeClr val="tx1"/>
                </a:solidFill>
              </a:rPr>
              <a:t>моральной</a:t>
            </a:r>
            <a:r>
              <a:rPr lang="ru-RU" sz="2800" dirty="0">
                <a:solidFill>
                  <a:schemeClr val="tx1"/>
                </a:solidFill>
              </a:rPr>
              <a:t> (психологической) </a:t>
            </a:r>
            <a:r>
              <a:rPr lang="ru-RU" sz="2800" b="1" dirty="0">
                <a:solidFill>
                  <a:schemeClr val="tx1"/>
                </a:solidFill>
              </a:rPr>
              <a:t>мотивации</a:t>
            </a:r>
            <a:r>
              <a:rPr lang="ru-RU" sz="2800" dirty="0">
                <a:solidFill>
                  <a:schemeClr val="tx1"/>
                </a:solidFill>
              </a:rPr>
              <a:t> являются благодарность, грамота, фото на доске почета и др. </a:t>
            </a:r>
            <a:endParaRPr lang="ru-RU" sz="2800" dirty="0" smtClean="0">
              <a:solidFill>
                <a:schemeClr val="tx1"/>
              </a:solidFill>
            </a:endParaRPr>
          </a:p>
          <a:p>
            <a:r>
              <a:rPr lang="ru-RU" sz="2800" dirty="0" smtClean="0">
                <a:solidFill>
                  <a:schemeClr val="tx1"/>
                </a:solidFill>
              </a:rPr>
              <a:t>Наконец</a:t>
            </a:r>
            <a:r>
              <a:rPr lang="ru-RU" sz="2800" dirty="0">
                <a:solidFill>
                  <a:schemeClr val="tx1"/>
                </a:solidFill>
              </a:rPr>
              <a:t>, </a:t>
            </a:r>
            <a:r>
              <a:rPr lang="ru-RU" sz="2800" b="1" dirty="0">
                <a:solidFill>
                  <a:schemeClr val="tx1"/>
                </a:solidFill>
              </a:rPr>
              <a:t>социальная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b="1" dirty="0">
                <a:solidFill>
                  <a:schemeClr val="tx1"/>
                </a:solidFill>
              </a:rPr>
              <a:t>мотивация</a:t>
            </a:r>
            <a:r>
              <a:rPr lang="ru-RU" sz="2800" dirty="0">
                <a:solidFill>
                  <a:schemeClr val="tx1"/>
                </a:solidFill>
              </a:rPr>
              <a:t> состоит в создании менеджером условий для интересной творческой работы в дружном, слаженно работающем коллективе, в котором каждый человек может рассчитывать на поддержку и взаимопомощь коллег по работе.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653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006" y="1146810"/>
            <a:ext cx="6374674" cy="4076700"/>
          </a:xfrm>
          <a:ln w="57150"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4</a:t>
            </a:r>
            <a:r>
              <a:rPr lang="ru-RU" sz="2800" b="1" dirty="0" smtClean="0">
                <a:solidFill>
                  <a:schemeClr val="tx1"/>
                </a:solidFill>
              </a:rPr>
              <a:t>. </a:t>
            </a:r>
            <a:r>
              <a:rPr lang="ru-RU" sz="2800" b="1" u="sng" dirty="0" smtClean="0">
                <a:solidFill>
                  <a:schemeClr val="tx1"/>
                </a:solidFill>
              </a:rPr>
              <a:t>Контроль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>
                <a:solidFill>
                  <a:schemeClr val="tx1"/>
                </a:solidFill>
              </a:rPr>
              <a:t>– управленческая деятельность, заключающаяся </a:t>
            </a:r>
            <a:r>
              <a:rPr lang="ru-RU" sz="2800" dirty="0" smtClean="0">
                <a:solidFill>
                  <a:schemeClr val="tx1"/>
                </a:solidFill>
              </a:rPr>
              <a:t>в проверке </a:t>
            </a:r>
            <a:r>
              <a:rPr lang="ru-RU" sz="2800" dirty="0">
                <a:solidFill>
                  <a:schemeClr val="tx1"/>
                </a:solidFill>
              </a:rPr>
              <a:t>и </a:t>
            </a:r>
            <a:r>
              <a:rPr lang="ru-RU" sz="2800" dirty="0" smtClean="0">
                <a:solidFill>
                  <a:schemeClr val="tx1"/>
                </a:solidFill>
              </a:rPr>
              <a:t>сопоставлении фактических </a:t>
            </a:r>
            <a:r>
              <a:rPr lang="ru-RU" sz="2800" dirty="0">
                <a:solidFill>
                  <a:schemeClr val="tx1"/>
                </a:solidFill>
              </a:rPr>
              <a:t>результатов с заданными</a:t>
            </a:r>
            <a:r>
              <a:rPr lang="ru-RU" sz="2800" dirty="0" smtClean="0">
                <a:solidFill>
                  <a:schemeClr val="tx1"/>
                </a:solidFill>
              </a:rPr>
              <a:t>.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/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>Эта функция осуществляется </a:t>
            </a:r>
            <a:r>
              <a:rPr lang="ru-RU" sz="2800" dirty="0" smtClean="0">
                <a:solidFill>
                  <a:schemeClr val="tx1"/>
                </a:solidFill>
              </a:rPr>
              <a:t>через: </a:t>
            </a:r>
            <a:r>
              <a:rPr lang="ru-RU" sz="2800" dirty="0">
                <a:solidFill>
                  <a:schemeClr val="tx1"/>
                </a:solidFill>
              </a:rPr>
              <a:t/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● Наблюдения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● Проверку </a:t>
            </a:r>
            <a:r>
              <a:rPr lang="ru-RU" sz="2800" dirty="0">
                <a:solidFill>
                  <a:schemeClr val="tx1"/>
                </a:solidFill>
              </a:rPr>
              <a:t>всех сторон </a:t>
            </a:r>
            <a:r>
              <a:rPr lang="ru-RU" sz="2800" dirty="0" smtClean="0">
                <a:solidFill>
                  <a:schemeClr val="tx1"/>
                </a:solidFill>
              </a:rPr>
              <a:t>деятельности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● Учет 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● Анализ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https://journal.ib-bank.ru/files/images/posts/2018-02-26_8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8020" y="1337309"/>
            <a:ext cx="4899388" cy="43319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22807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7314" y="583249"/>
            <a:ext cx="11004126" cy="3880773"/>
          </a:xfrm>
        </p:spPr>
        <p:txBody>
          <a:bodyPr>
            <a:noAutofit/>
          </a:bodyPr>
          <a:lstStyle/>
          <a:p>
            <a:pPr algn="just"/>
            <a:r>
              <a:rPr lang="ru-RU" sz="2800" dirty="0">
                <a:solidFill>
                  <a:schemeClr val="tx1"/>
                </a:solidFill>
              </a:rPr>
              <a:t>Контроль заключается в наблюдении за ходом производственных процессов, выявлении отклонения от них. </a:t>
            </a:r>
            <a:endParaRPr lang="ru-RU" sz="2800" dirty="0" smtClean="0">
              <a:solidFill>
                <a:schemeClr val="tx1"/>
              </a:solidFill>
            </a:endParaRPr>
          </a:p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С </a:t>
            </a:r>
            <a:r>
              <a:rPr lang="ru-RU" sz="2800" dirty="0">
                <a:solidFill>
                  <a:schemeClr val="tx1"/>
                </a:solidFill>
              </a:rPr>
              <a:t>помощью учета результатов работы достигается оценка ее итогов. </a:t>
            </a:r>
            <a:endParaRPr lang="ru-RU" sz="2800" dirty="0" smtClean="0">
              <a:solidFill>
                <a:schemeClr val="tx1"/>
              </a:solidFill>
            </a:endParaRPr>
          </a:p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Универсальной </a:t>
            </a:r>
            <a:r>
              <a:rPr lang="ru-RU" sz="2800" dirty="0">
                <a:solidFill>
                  <a:schemeClr val="tx1"/>
                </a:solidFill>
              </a:rPr>
              <a:t>системы контроля нет. Система контроля должна разрабатываться в зависимости от индивидуальных особенностей каждого предприятия</a:t>
            </a:r>
            <a:r>
              <a:rPr lang="ru-RU" sz="2800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>
                <a:solidFill>
                  <a:schemeClr val="tx1"/>
                </a:solidFill>
              </a:rPr>
              <a:t>Контроль - это количественная и качественная оценка и учет результатов работы.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22381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630" y="609600"/>
            <a:ext cx="6570618" cy="5425440"/>
          </a:xfr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1"/>
                </a:solidFill>
              </a:rPr>
              <a:t>5.</a:t>
            </a:r>
            <a:r>
              <a:rPr lang="ru-RU" b="1" u="sng" dirty="0">
                <a:solidFill>
                  <a:schemeClr val="tx1"/>
                </a:solidFill>
              </a:rPr>
              <a:t>Координация</a:t>
            </a:r>
            <a:r>
              <a:rPr lang="ru-RU" dirty="0">
                <a:solidFill>
                  <a:schemeClr val="tx1"/>
                </a:solidFill>
              </a:rPr>
              <a:t> - регулярное и оперативное воздействие руководителя на сотрудников путем установления рациональных связей между ними, осуществляемое с целью добиться от них согласованной и слаженной работы в процессе достижения целей </a:t>
            </a:r>
            <a:r>
              <a:rPr lang="ru-RU" dirty="0" smtClean="0">
                <a:solidFill>
                  <a:schemeClr val="tx1"/>
                </a:solidFill>
              </a:rPr>
              <a:t>и выполнения </a:t>
            </a:r>
            <a:r>
              <a:rPr lang="ru-RU" dirty="0">
                <a:solidFill>
                  <a:schemeClr val="tx1"/>
                </a:solidFill>
              </a:rPr>
              <a:t>задач.</a:t>
            </a:r>
          </a:p>
        </p:txBody>
      </p:sp>
      <p:pic>
        <p:nvPicPr>
          <p:cNvPr id="4" name="Рисунок 3" descr="https://gz.khabkrai.ru/photos/2509_x92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0698" y="1017270"/>
            <a:ext cx="4610100" cy="4610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060661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4294967295"/>
          </p:nvPr>
        </p:nvSpPr>
        <p:spPr>
          <a:xfrm>
            <a:off x="592183" y="357052"/>
            <a:ext cx="10872107" cy="571109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b="1" dirty="0" smtClean="0">
                <a:solidFill>
                  <a:schemeClr val="tx1"/>
                </a:solidFill>
              </a:rPr>
              <a:t>	Основа </a:t>
            </a:r>
            <a:r>
              <a:rPr lang="ru-RU" sz="2400" b="1" dirty="0">
                <a:solidFill>
                  <a:schemeClr val="tx1"/>
                </a:solidFill>
              </a:rPr>
              <a:t>управленческой деятельности </a:t>
            </a:r>
            <a:r>
              <a:rPr lang="ru-RU" sz="2400" dirty="0">
                <a:solidFill>
                  <a:schemeClr val="tx1"/>
                </a:solidFill>
              </a:rPr>
              <a:t>– это выполнение менеджером </a:t>
            </a:r>
            <a:r>
              <a:rPr lang="ru-RU" sz="2400" dirty="0" smtClean="0">
                <a:solidFill>
                  <a:schemeClr val="tx1"/>
                </a:solidFill>
              </a:rPr>
              <a:t>определенных действий - функций</a:t>
            </a:r>
            <a:r>
              <a:rPr lang="ru-RU" sz="2400" dirty="0">
                <a:solidFill>
                  <a:schemeClr val="tx1"/>
                </a:solidFill>
              </a:rPr>
              <a:t>, которые составляют так называемый </a:t>
            </a:r>
            <a:r>
              <a:rPr lang="ru-RU" sz="2400" b="1" dirty="0">
                <a:solidFill>
                  <a:schemeClr val="tx1"/>
                </a:solidFill>
              </a:rPr>
              <a:t>цикл менеджмента</a:t>
            </a:r>
            <a:r>
              <a:rPr lang="ru-RU" sz="2400" dirty="0">
                <a:solidFill>
                  <a:schemeClr val="tx1"/>
                </a:solidFill>
              </a:rPr>
              <a:t>. </a:t>
            </a:r>
            <a:endParaRPr lang="ru-RU" sz="2400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2400" b="1" dirty="0" smtClean="0">
                <a:solidFill>
                  <a:schemeClr val="tx1"/>
                </a:solidFill>
              </a:rPr>
              <a:t>	Функция </a:t>
            </a:r>
            <a:r>
              <a:rPr lang="ru-RU" sz="2400" b="1" dirty="0">
                <a:solidFill>
                  <a:schemeClr val="tx1"/>
                </a:solidFill>
              </a:rPr>
              <a:t>– </a:t>
            </a:r>
            <a:r>
              <a:rPr lang="ru-RU" sz="2400" dirty="0">
                <a:solidFill>
                  <a:schemeClr val="tx1"/>
                </a:solidFill>
              </a:rPr>
              <a:t>это конкретный вид управленческой деятельности, соответствующая организация работы, которая осуществляется специальными приемами и способами. </a:t>
            </a:r>
            <a:endParaRPr lang="ru-RU" sz="2400" dirty="0" smtClean="0">
              <a:solidFill>
                <a:schemeClr val="tx1"/>
              </a:solidFill>
            </a:endParaRPr>
          </a:p>
          <a:p>
            <a:pPr marL="0" indent="0" algn="just"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Выделяют основные функции – это действия</a:t>
            </a:r>
            <a:r>
              <a:rPr lang="ru-RU" sz="2400" dirty="0" smtClean="0">
                <a:solidFill>
                  <a:schemeClr val="tx1"/>
                </a:solidFill>
              </a:rPr>
              <a:t>, которые </a:t>
            </a:r>
            <a:r>
              <a:rPr lang="ru-RU" sz="2400" dirty="0" smtClean="0">
                <a:solidFill>
                  <a:schemeClr val="tx1"/>
                </a:solidFill>
              </a:rPr>
              <a:t>выполняют руководители любого уровня и эти функции универсальны в применении.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tx1"/>
                </a:solidFill>
              </a:rPr>
              <a:t>	Основными  </a:t>
            </a:r>
            <a:r>
              <a:rPr lang="ru-RU" sz="2400" b="1" dirty="0">
                <a:solidFill>
                  <a:schemeClr val="tx1"/>
                </a:solidFill>
              </a:rPr>
              <a:t>функциями являются: </a:t>
            </a:r>
            <a:endParaRPr lang="ru-RU" sz="2400" b="1" dirty="0" smtClean="0">
              <a:solidFill>
                <a:schemeClr val="tx1"/>
              </a:solidFill>
            </a:endParaRPr>
          </a:p>
          <a:p>
            <a:r>
              <a:rPr lang="ru-RU" sz="2400" dirty="0" smtClean="0">
                <a:solidFill>
                  <a:schemeClr val="tx1"/>
                </a:solidFill>
              </a:rPr>
              <a:t>планирование </a:t>
            </a:r>
            <a:r>
              <a:rPr lang="ru-RU" sz="2400" dirty="0">
                <a:solidFill>
                  <a:schemeClr val="tx1"/>
                </a:solidFill>
              </a:rPr>
              <a:t>(прогнозирование); </a:t>
            </a:r>
            <a:endParaRPr lang="ru-RU" sz="2400" dirty="0" smtClean="0">
              <a:solidFill>
                <a:schemeClr val="tx1"/>
              </a:solidFill>
            </a:endParaRPr>
          </a:p>
          <a:p>
            <a:r>
              <a:rPr lang="ru-RU" sz="2400" dirty="0" smtClean="0">
                <a:solidFill>
                  <a:schemeClr val="tx1"/>
                </a:solidFill>
              </a:rPr>
              <a:t>организация </a:t>
            </a:r>
            <a:r>
              <a:rPr lang="ru-RU" sz="2400" dirty="0">
                <a:solidFill>
                  <a:schemeClr val="tx1"/>
                </a:solidFill>
              </a:rPr>
              <a:t>(</a:t>
            </a:r>
            <a:r>
              <a:rPr lang="ru-RU" sz="2400" dirty="0" err="1">
                <a:solidFill>
                  <a:schemeClr val="tx1"/>
                </a:solidFill>
              </a:rPr>
              <a:t>организовывание</a:t>
            </a:r>
            <a:r>
              <a:rPr lang="ru-RU" sz="2400" dirty="0">
                <a:solidFill>
                  <a:schemeClr val="tx1"/>
                </a:solidFill>
              </a:rPr>
              <a:t>) (координация и регулирование); </a:t>
            </a:r>
            <a:endParaRPr lang="ru-RU" sz="2400" dirty="0" smtClean="0">
              <a:solidFill>
                <a:schemeClr val="tx1"/>
              </a:solidFill>
            </a:endParaRPr>
          </a:p>
          <a:p>
            <a:r>
              <a:rPr lang="ru-RU" sz="2400" dirty="0" smtClean="0">
                <a:solidFill>
                  <a:schemeClr val="tx1"/>
                </a:solidFill>
              </a:rPr>
              <a:t>мотивация</a:t>
            </a:r>
            <a:r>
              <a:rPr lang="ru-RU" sz="2400" dirty="0">
                <a:solidFill>
                  <a:schemeClr val="tx1"/>
                </a:solidFill>
              </a:rPr>
              <a:t>; </a:t>
            </a:r>
            <a:endParaRPr lang="ru-RU" sz="2400" dirty="0" smtClean="0">
              <a:solidFill>
                <a:schemeClr val="tx1"/>
              </a:solidFill>
            </a:endParaRPr>
          </a:p>
          <a:p>
            <a:r>
              <a:rPr lang="ru-RU" sz="2400" dirty="0" smtClean="0">
                <a:solidFill>
                  <a:schemeClr val="tx1"/>
                </a:solidFill>
              </a:rPr>
              <a:t>контроль </a:t>
            </a:r>
            <a:r>
              <a:rPr lang="ru-RU" sz="2400" dirty="0">
                <a:solidFill>
                  <a:schemeClr val="tx1"/>
                </a:solidFill>
              </a:rPr>
              <a:t>(учет и анализ</a:t>
            </a:r>
            <a:r>
              <a:rPr lang="ru-RU" sz="2400" dirty="0" smtClean="0">
                <a:solidFill>
                  <a:schemeClr val="tx1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871518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5759" y="266700"/>
            <a:ext cx="11155681" cy="2739390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Специальные функции </a:t>
            </a:r>
            <a:r>
              <a:rPr lang="ru-RU" dirty="0" smtClean="0">
                <a:solidFill>
                  <a:schemeClr val="tx1"/>
                </a:solidFill>
              </a:rPr>
              <a:t>– это действия, которые отражают специфику деятельности предприятия , отрасли.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sz="18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65758" y="2491740"/>
            <a:ext cx="11155681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Например</a:t>
            </a:r>
            <a:r>
              <a:rPr lang="ru-RU" sz="3200" dirty="0" smtClean="0"/>
              <a:t>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3200" dirty="0" smtClean="0"/>
              <a:t>Кадровая  функция</a:t>
            </a:r>
            <a:r>
              <a:rPr lang="en-US" sz="3200" dirty="0" smtClean="0"/>
              <a:t>(</a:t>
            </a:r>
            <a:r>
              <a:rPr lang="ru-RU" sz="3200" dirty="0"/>
              <a:t>например подбор </a:t>
            </a:r>
            <a:r>
              <a:rPr lang="ru-RU" sz="3200" dirty="0" smtClean="0"/>
              <a:t>и </a:t>
            </a:r>
            <a:r>
              <a:rPr lang="ru-RU" sz="3200" dirty="0"/>
              <a:t>работа с кадрами в полиции существенно отличается от работы с кадрами учителей в школе</a:t>
            </a:r>
            <a:r>
              <a:rPr lang="ru-RU" sz="3200" dirty="0" smtClean="0"/>
              <a:t>);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3200" dirty="0" smtClean="0"/>
              <a:t>Ведение </a:t>
            </a:r>
            <a:r>
              <a:rPr lang="ru-RU" sz="3200" dirty="0"/>
              <a:t>отчетности</a:t>
            </a:r>
            <a:r>
              <a:rPr lang="ru-RU" sz="3200" dirty="0" smtClean="0"/>
              <a:t>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3200" dirty="0" smtClean="0"/>
              <a:t>Реклама </a:t>
            </a:r>
            <a:r>
              <a:rPr lang="ru-RU" sz="3200" dirty="0"/>
              <a:t>предприятия</a:t>
            </a:r>
            <a:r>
              <a:rPr lang="ru-RU" sz="3200" dirty="0" smtClean="0"/>
              <a:t>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3200" dirty="0" smtClean="0"/>
              <a:t>Организация </a:t>
            </a:r>
            <a:r>
              <a:rPr lang="ru-RU" sz="3200" dirty="0"/>
              <a:t>питания коллектива и т.д.</a:t>
            </a:r>
            <a:br>
              <a:rPr lang="ru-RU" sz="3200" dirty="0"/>
            </a:b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8898642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05734" y="2162992"/>
            <a:ext cx="11047125" cy="2649038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chemeClr val="tx1"/>
                </a:solidFill>
              </a:rPr>
              <a:t>Цикл </a:t>
            </a:r>
            <a:r>
              <a:rPr lang="ru-RU" sz="4000" b="1" dirty="0" smtClean="0">
                <a:solidFill>
                  <a:schemeClr val="tx1"/>
                </a:solidFill>
              </a:rPr>
              <a:t>менеджмента </a:t>
            </a:r>
            <a:r>
              <a:rPr lang="ru-RU" sz="4000" dirty="0" smtClean="0">
                <a:solidFill>
                  <a:schemeClr val="tx1"/>
                </a:solidFill>
              </a:rPr>
              <a:t>– </a:t>
            </a:r>
            <a:r>
              <a:rPr lang="ru-RU" sz="4000" dirty="0">
                <a:solidFill>
                  <a:schemeClr val="tx1"/>
                </a:solidFill>
              </a:rPr>
              <a:t>совокупность процессов, совершаемых в течение определенного времени</a:t>
            </a:r>
            <a:r>
              <a:rPr lang="ru-RU" sz="4000" dirty="0" smtClean="0">
                <a:solidFill>
                  <a:schemeClr val="tx1"/>
                </a:solidFill>
              </a:rPr>
              <a:t>.</a:t>
            </a:r>
            <a:br>
              <a:rPr lang="ru-RU" sz="4000" dirty="0" smtClean="0">
                <a:solidFill>
                  <a:schemeClr val="tx1"/>
                </a:solidFill>
              </a:rPr>
            </a:br>
            <a:r>
              <a:rPr lang="ru-RU" sz="4000" dirty="0" smtClean="0">
                <a:solidFill>
                  <a:schemeClr val="tx1"/>
                </a:solidFill>
              </a:rPr>
              <a:t>Цикл </a:t>
            </a:r>
            <a:r>
              <a:rPr lang="ru-RU" sz="4000" dirty="0">
                <a:solidFill>
                  <a:schemeClr val="tx1"/>
                </a:solidFill>
              </a:rPr>
              <a:t>менеджмента обычно осуществляется непрерывно и имеет тенденцию к возобновлению</a:t>
            </a:r>
            <a:r>
              <a:rPr lang="ru-RU" sz="4000" dirty="0" smtClean="0">
                <a:solidFill>
                  <a:schemeClr val="tx1"/>
                </a:solidFill>
              </a:rPr>
              <a:t>.</a:t>
            </a:r>
            <a:br>
              <a:rPr lang="ru-RU" sz="4000" dirty="0" smtClean="0">
                <a:solidFill>
                  <a:schemeClr val="tx1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6532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8944" y="175260"/>
            <a:ext cx="8596668" cy="704850"/>
          </a:xfrm>
        </p:spPr>
        <p:txBody>
          <a:bodyPr/>
          <a:lstStyle/>
          <a:p>
            <a:r>
              <a:rPr lang="ru-RU" dirty="0" smtClean="0"/>
              <a:t>СХЕМА ЦИКЛА МЕНЕДЖМЕНТА</a:t>
            </a:r>
            <a:endParaRPr lang="ru-RU" dirty="0"/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11" t="16587" r="9669" b="7760"/>
          <a:stretch/>
        </p:blipFill>
        <p:spPr bwMode="auto">
          <a:xfrm>
            <a:off x="1371600" y="880110"/>
            <a:ext cx="8229600" cy="5809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13712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43100" y="118110"/>
            <a:ext cx="11015556" cy="13208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Характеристика общих функций цикла менеджмента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85750" y="1449070"/>
            <a:ext cx="5657850" cy="5237480"/>
          </a:xfrm>
          <a:ln w="57150">
            <a:solidFill>
              <a:schemeClr val="accent1">
                <a:lumMod val="75000"/>
              </a:schemeClr>
            </a:solidFill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800" b="1" u="sng" dirty="0" smtClean="0">
                <a:solidFill>
                  <a:schemeClr val="tx1"/>
                </a:solidFill>
              </a:rPr>
              <a:t>Планирование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 smtClean="0">
                <a:solidFill>
                  <a:schemeClr val="tx1"/>
                </a:solidFill>
              </a:rPr>
              <a:t>– функция на </a:t>
            </a:r>
            <a:r>
              <a:rPr lang="ru-RU" sz="2800" dirty="0">
                <a:solidFill>
                  <a:schemeClr val="tx1"/>
                </a:solidFill>
              </a:rPr>
              <a:t>которой определяются цели деятельности и необходимые для этого средства и действия. Планирование прокладывает курс, по которому организация будет идти, чтобы достичь цели</a:t>
            </a:r>
            <a:r>
              <a:rPr lang="ru-RU" sz="2800" dirty="0" smtClean="0">
                <a:solidFill>
                  <a:schemeClr val="tx1"/>
                </a:solidFill>
              </a:rPr>
              <a:t>.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Планирование </a:t>
            </a:r>
            <a:r>
              <a:rPr lang="ru-RU" sz="2800" dirty="0" smtClean="0">
                <a:solidFill>
                  <a:schemeClr val="tx1"/>
                </a:solidFill>
              </a:rPr>
              <a:t>может быть:</a:t>
            </a:r>
            <a:endParaRPr lang="ru-RU" sz="28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1.Долгосрочным;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2.Среднесрочным;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chemeClr val="tx1"/>
                </a:solidFill>
              </a:rPr>
              <a:t>3.Краткосрочным.</a:t>
            </a:r>
          </a:p>
          <a:p>
            <a:endParaRPr lang="ru-RU" dirty="0"/>
          </a:p>
        </p:txBody>
      </p:sp>
      <p:pic>
        <p:nvPicPr>
          <p:cNvPr id="7" name="Рисунок 6" descr="https://avatars.mds.yandex.net/get-zen_doc/1535103/pub_5d120ddeea4adc05c6256574_5d121d596f100900afa353be/scale_120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0878" y="1714065"/>
            <a:ext cx="5732145" cy="43272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957711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26174" y="232410"/>
            <a:ext cx="8596668" cy="1320800"/>
          </a:xfrm>
        </p:spPr>
        <p:txBody>
          <a:bodyPr/>
          <a:lstStyle/>
          <a:p>
            <a:r>
              <a:rPr lang="ru-RU" dirty="0" smtClean="0"/>
              <a:t>ВИДЫ ПЛАНИРОВАНИЯ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7304" y="1131889"/>
            <a:ext cx="10615506" cy="3880773"/>
          </a:xfrm>
        </p:spPr>
        <p:txBody>
          <a:bodyPr>
            <a:noAutofit/>
          </a:bodyPr>
          <a:lstStyle/>
          <a:p>
            <a:pPr algn="just"/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Trebuchet MS (Заголовки)"/>
                <a:cs typeface="Times New Roman" panose="02020603050405020304" pitchFamily="18" charset="0"/>
              </a:rPr>
              <a:t>Стратегическое планирование </a:t>
            </a:r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  <a:latin typeface="Trebuchet MS (Заголовки)"/>
                <a:cs typeface="Times New Roman" panose="02020603050405020304" pitchFamily="18" charset="0"/>
              </a:rPr>
              <a:t>- процесс </a:t>
            </a:r>
            <a:r>
              <a:rPr lang="ru-RU" sz="2800" dirty="0">
                <a:solidFill>
                  <a:schemeClr val="bg2">
                    <a:lumMod val="10000"/>
                  </a:schemeClr>
                </a:solidFill>
                <a:latin typeface="Trebuchet MS (Заголовки)"/>
                <a:cs typeface="Times New Roman" panose="02020603050405020304" pitchFamily="18" charset="0"/>
              </a:rPr>
              <a:t>разработки стратегии и основных методов ее осуществления, смыслом которого является процесс моделирования будущего с учетом определенных целей и сформулированной концепции долговременного </a:t>
            </a:r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  <a:latin typeface="Trebuchet MS (Заголовки)"/>
                <a:cs typeface="Times New Roman" panose="02020603050405020304" pitchFamily="18" charset="0"/>
              </a:rPr>
              <a:t>развития.</a:t>
            </a:r>
          </a:p>
          <a:p>
            <a:pPr algn="just"/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Trebuchet MS (Заголовки)"/>
                <a:cs typeface="Times New Roman" panose="02020603050405020304" pitchFamily="18" charset="0"/>
              </a:rPr>
              <a:t>Тактическое планирование </a:t>
            </a:r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  <a:latin typeface="Trebuchet MS (Заголовки)"/>
                <a:cs typeface="Times New Roman" panose="02020603050405020304" pitchFamily="18" charset="0"/>
              </a:rPr>
              <a:t>- </a:t>
            </a:r>
            <a:r>
              <a:rPr lang="ru-RU" sz="2800" dirty="0">
                <a:solidFill>
                  <a:schemeClr val="bg2">
                    <a:lumMod val="10000"/>
                  </a:schemeClr>
                </a:solidFill>
                <a:latin typeface="Trebuchet MS (Заголовки)"/>
                <a:cs typeface="Times New Roman" panose="02020603050405020304" pitchFamily="18" charset="0"/>
              </a:rPr>
              <a:t> уточнение, коррекция, дополнение, конкретизация </a:t>
            </a:r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  <a:latin typeface="Trebuchet MS (Заголовки)"/>
                <a:cs typeface="Times New Roman" panose="02020603050405020304" pitchFamily="18" charset="0"/>
              </a:rPr>
              <a:t>стратегии.</a:t>
            </a:r>
          </a:p>
          <a:p>
            <a:pPr algn="just"/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Trebuchet MS (Заголовки)"/>
                <a:cs typeface="Times New Roman" panose="02020603050405020304" pitchFamily="18" charset="0"/>
              </a:rPr>
              <a:t>Текущее (оперативное) планирование </a:t>
            </a:r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  <a:latin typeface="Trebuchet MS (Заголовки)"/>
                <a:cs typeface="Times New Roman" panose="02020603050405020304" pitchFamily="18" charset="0"/>
              </a:rPr>
              <a:t>- планирование </a:t>
            </a:r>
            <a:r>
              <a:rPr lang="ru-RU" sz="2800" dirty="0">
                <a:solidFill>
                  <a:schemeClr val="bg2">
                    <a:lumMod val="10000"/>
                  </a:schemeClr>
                </a:solidFill>
                <a:latin typeface="Trebuchet MS (Заголовки)"/>
                <a:cs typeface="Times New Roman" panose="02020603050405020304" pitchFamily="18" charset="0"/>
              </a:rPr>
              <a:t>работы предприятия (команды проекта) на определенный период (день, месяц, квартал, год)</a:t>
            </a:r>
          </a:p>
          <a:p>
            <a:pPr algn="just"/>
            <a:endParaRPr lang="ru-RU" sz="2800" dirty="0">
              <a:solidFill>
                <a:schemeClr val="bg2">
                  <a:lumMod val="10000"/>
                </a:schemeClr>
              </a:solidFill>
              <a:latin typeface="Trebuchet MS (Заголовки)"/>
              <a:cs typeface="Times New Roman" panose="02020603050405020304" pitchFamily="18" charset="0"/>
            </a:endParaRPr>
          </a:p>
          <a:p>
            <a:pPr algn="just"/>
            <a:endParaRPr lang="ru-RU" sz="2800" dirty="0">
              <a:solidFill>
                <a:schemeClr val="bg2">
                  <a:lumMod val="10000"/>
                </a:schemeClr>
              </a:solidFill>
              <a:latin typeface="Trebuchet MS (Заголовки)"/>
              <a:cs typeface="Times New Roman" panose="02020603050405020304" pitchFamily="18" charset="0"/>
            </a:endParaRPr>
          </a:p>
          <a:p>
            <a:pPr algn="just"/>
            <a:endParaRPr lang="ru-RU" sz="2800" dirty="0">
              <a:latin typeface="Trebuchet MS (Заголовки)"/>
            </a:endParaRPr>
          </a:p>
        </p:txBody>
      </p:sp>
    </p:spTree>
    <p:extLst>
      <p:ext uri="{BB962C8B-B14F-4D97-AF65-F5344CB8AC3E}">
        <p14:creationId xmlns:p14="http://schemas.microsoft.com/office/powerpoint/2010/main" val="7521261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5854" y="674689"/>
            <a:ext cx="11427036" cy="3880773"/>
          </a:xfrm>
        </p:spPr>
        <p:txBody>
          <a:bodyPr>
            <a:noAutofit/>
          </a:bodyPr>
          <a:lstStyle/>
          <a:p>
            <a:r>
              <a:rPr lang="ru-RU" sz="2800" b="1" i="1" dirty="0">
                <a:solidFill>
                  <a:schemeClr val="tx1"/>
                </a:solidFill>
              </a:rPr>
              <a:t>Основными принципами </a:t>
            </a:r>
            <a:r>
              <a:rPr lang="ru-RU" sz="2800" b="1" i="1" dirty="0" smtClean="0">
                <a:solidFill>
                  <a:schemeClr val="tx1"/>
                </a:solidFill>
              </a:rPr>
              <a:t>планирования </a:t>
            </a:r>
            <a:r>
              <a:rPr lang="ru-RU" sz="2800" i="1" dirty="0" smtClean="0">
                <a:solidFill>
                  <a:schemeClr val="tx1"/>
                </a:solidFill>
              </a:rPr>
              <a:t>являются:</a:t>
            </a:r>
            <a:r>
              <a:rPr lang="ru-RU" sz="2800" dirty="0">
                <a:solidFill>
                  <a:schemeClr val="tx1"/>
                </a:solidFill>
              </a:rPr>
              <a:t> </a:t>
            </a:r>
            <a:r>
              <a:rPr lang="ru-RU" sz="2800" dirty="0" smtClean="0">
                <a:solidFill>
                  <a:schemeClr val="tx1"/>
                </a:solidFill>
              </a:rPr>
              <a:t>комплексность</a:t>
            </a:r>
            <a:r>
              <a:rPr lang="ru-RU" sz="2800" dirty="0">
                <a:solidFill>
                  <a:schemeClr val="tx1"/>
                </a:solidFill>
              </a:rPr>
              <a:t>, точность, непрерывность (органическое единство перспективных и текущих планов), гибкость, экономичность. </a:t>
            </a:r>
            <a:endParaRPr lang="ru-RU" sz="2800" dirty="0" smtClean="0">
              <a:solidFill>
                <a:schemeClr val="tx1"/>
              </a:solidFill>
            </a:endParaRPr>
          </a:p>
          <a:p>
            <a:r>
              <a:rPr lang="ru-RU" sz="2800" b="1" dirty="0" smtClean="0">
                <a:solidFill>
                  <a:schemeClr val="tx1"/>
                </a:solidFill>
              </a:rPr>
              <a:t>Целостность </a:t>
            </a:r>
            <a:r>
              <a:rPr lang="ru-RU" sz="2800" b="1" dirty="0">
                <a:solidFill>
                  <a:schemeClr val="tx1"/>
                </a:solidFill>
              </a:rPr>
              <a:t>перспективного и текущего планирования </a:t>
            </a:r>
            <a:r>
              <a:rPr lang="ru-RU" sz="2800" dirty="0">
                <a:solidFill>
                  <a:schemeClr val="tx1"/>
                </a:solidFill>
              </a:rPr>
              <a:t>— одно из главных условий, обеспечивающих непрерывность производственного процесса, бесперебойную работу предприятия, стабильность его хозяйственных связей. </a:t>
            </a:r>
            <a:endParaRPr lang="ru-RU" sz="2800" dirty="0" smtClean="0">
              <a:solidFill>
                <a:schemeClr val="tx1"/>
              </a:solidFill>
            </a:endParaRPr>
          </a:p>
          <a:p>
            <a:r>
              <a:rPr lang="ru-RU" sz="2800" dirty="0" smtClean="0">
                <a:solidFill>
                  <a:schemeClr val="tx1"/>
                </a:solidFill>
              </a:rPr>
              <a:t>План </a:t>
            </a:r>
            <a:r>
              <a:rPr lang="ru-RU" sz="2800" dirty="0">
                <a:solidFill>
                  <a:schemeClr val="tx1"/>
                </a:solidFill>
              </a:rPr>
              <a:t>предприятия выступает как научно обоснованная программа его дальнейшего развития. В плане не только ставятся определенные конечные цели, но и предусматриваются условия их достижения.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18183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730590"/>
            <a:ext cx="6320790" cy="5614307"/>
          </a:xfrm>
          <a:ln w="57150"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chemeClr val="tx1"/>
                </a:solidFill>
              </a:rPr>
              <a:t>2.</a:t>
            </a:r>
            <a:r>
              <a:rPr lang="ru-RU" sz="2800" b="1" u="sng" dirty="0" smtClean="0">
                <a:solidFill>
                  <a:schemeClr val="tx1"/>
                </a:solidFill>
              </a:rPr>
              <a:t>Организация</a:t>
            </a:r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>
                <a:solidFill>
                  <a:schemeClr val="tx1"/>
                </a:solidFill>
              </a:rPr>
              <a:t>– это функция, создающая условия для эффективной деятельности людей на основе координации их усилий</a:t>
            </a:r>
            <a:r>
              <a:rPr lang="ru-RU" sz="2800" dirty="0" smtClean="0">
                <a:solidFill>
                  <a:schemeClr val="tx1"/>
                </a:solidFill>
              </a:rPr>
              <a:t>.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Она </a:t>
            </a:r>
            <a:r>
              <a:rPr lang="ru-RU" sz="2800" dirty="0" smtClean="0">
                <a:solidFill>
                  <a:schemeClr val="tx1"/>
                </a:solidFill>
              </a:rPr>
              <a:t>включает:</a:t>
            </a:r>
            <a:r>
              <a:rPr lang="ru-RU" sz="2800" dirty="0" smtClean="0">
                <a:solidFill>
                  <a:schemeClr val="tx1"/>
                </a:solidFill>
              </a:rPr>
              <a:t/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● Создание </a:t>
            </a:r>
            <a:r>
              <a:rPr lang="ru-RU" sz="2800" dirty="0" smtClean="0">
                <a:solidFill>
                  <a:schemeClr val="tx1"/>
                </a:solidFill>
              </a:rPr>
              <a:t>оптимальных условий для труда и отдыха </a:t>
            </a:r>
            <a:r>
              <a:rPr lang="ru-RU" sz="2800" dirty="0" smtClean="0">
                <a:solidFill>
                  <a:schemeClr val="tx1"/>
                </a:solidFill>
              </a:rPr>
              <a:t>(оборудование</a:t>
            </a:r>
            <a:r>
              <a:rPr lang="ru-RU" sz="2800" dirty="0" smtClean="0">
                <a:solidFill>
                  <a:schemeClr val="tx1"/>
                </a:solidFill>
              </a:rPr>
              <a:t>, графики выхода на работу, санитарные требования, техника безопасности</a:t>
            </a:r>
            <a:r>
              <a:rPr lang="ru-RU" sz="2800" dirty="0" smtClean="0">
                <a:solidFill>
                  <a:schemeClr val="tx1"/>
                </a:solidFill>
              </a:rPr>
              <a:t>);</a:t>
            </a:r>
            <a:r>
              <a:rPr lang="ru-RU" sz="2800" dirty="0">
                <a:solidFill>
                  <a:schemeClr val="tx1"/>
                </a:solidFill>
              </a:rPr>
              <a:t/>
            </a:r>
            <a:br>
              <a:rPr lang="ru-RU" sz="2800" dirty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● Создание </a:t>
            </a:r>
            <a:r>
              <a:rPr lang="ru-RU" sz="2800" dirty="0" smtClean="0">
                <a:solidFill>
                  <a:schemeClr val="tx1"/>
                </a:solidFill>
              </a:rPr>
              <a:t>организационной структуры управления;</a:t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> 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https://dop.pskovedu.ru/file/download/dop/3D6AE432267EB8A2195DFC409F98769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6570" y="1108710"/>
            <a:ext cx="5045528" cy="48580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90252604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112</TotalTime>
  <Words>439</Words>
  <Application>Microsoft Office PowerPoint</Application>
  <PresentationFormat>Широкоэкранный</PresentationFormat>
  <Paragraphs>55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5" baseType="lpstr">
      <vt:lpstr>Arial</vt:lpstr>
      <vt:lpstr>Calibri</vt:lpstr>
      <vt:lpstr>Symbol</vt:lpstr>
      <vt:lpstr>Times New Roman</vt:lpstr>
      <vt:lpstr>Trebuchet MS</vt:lpstr>
      <vt:lpstr>Trebuchet MS (Заголовки)</vt:lpstr>
      <vt:lpstr>Wingdings</vt:lpstr>
      <vt:lpstr>Wingdings 3</vt:lpstr>
      <vt:lpstr>Грань</vt:lpstr>
      <vt:lpstr>Презентация PowerPoint</vt:lpstr>
      <vt:lpstr>Презентация PowerPoint</vt:lpstr>
      <vt:lpstr>Специальные функции – это действия, которые отражают специфику деятельности предприятия , отрасли.   </vt:lpstr>
      <vt:lpstr>Цикл менеджмента – совокупность процессов, совершаемых в течение определенного времени. Цикл менеджмента обычно осуществляется непрерывно и имеет тенденцию к возобновлению.  </vt:lpstr>
      <vt:lpstr>СХЕМА ЦИКЛА МЕНЕДЖМЕНТА</vt:lpstr>
      <vt:lpstr>Характеристика общих функций цикла менеджмента</vt:lpstr>
      <vt:lpstr>ВИДЫ ПЛАНИРОВАНИЯ</vt:lpstr>
      <vt:lpstr>Презентация PowerPoint</vt:lpstr>
      <vt:lpstr>2.Организация – это функция, создающая условия для эффективной деятельности людей на основе координации их усилий. Она включает: ● Создание оптимальных условий для труда и отдыха (оборудование, графики выхода на работу, санитарные требования, техника безопасности); ● Создание организационной структуры управления;  </vt:lpstr>
      <vt:lpstr>Презентация PowerPoint</vt:lpstr>
      <vt:lpstr>Презентация PowerPoint</vt:lpstr>
      <vt:lpstr>3.Мотивация персонала-это процесс побуждения себя и других людей для успешного выполнения работы и продвижения к намеченным целям.  Для этого осуществляются: материальное и моральное стимулирование, создаются условия для проявления активности и саморазвития.</vt:lpstr>
      <vt:lpstr>Мотивация бывает материальной, моральной и социальной.  </vt:lpstr>
      <vt:lpstr>4. Контроль – управленческая деятельность, заключающаяся в проверке и сопоставлении фактических результатов с заданными.  Эта функция осуществляется через:  ● Наблюдения ● Проверку всех сторон деятельности ● Учет  ● Анализ</vt:lpstr>
      <vt:lpstr>Презентация PowerPoint</vt:lpstr>
      <vt:lpstr>5.Координация - регулярное и оперативное воздействие руководителя на сотрудников путем установления рациональных связей между ними, осуществляемое с целью добиться от них согласованной и слаженной работы в процессе достижения целей и выполнения задач.</vt:lpstr>
    </vt:vector>
  </TitlesOfParts>
  <Company>Reanimator Extreme Edition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</dc:title>
  <dc:creator>Максим Щербаков</dc:creator>
  <cp:lastModifiedBy>Анна</cp:lastModifiedBy>
  <cp:revision>15</cp:revision>
  <dcterms:created xsi:type="dcterms:W3CDTF">2020-11-15T11:25:23Z</dcterms:created>
  <dcterms:modified xsi:type="dcterms:W3CDTF">2024-10-01T17:16:14Z</dcterms:modified>
</cp:coreProperties>
</file>