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66" r:id="rId12"/>
    <p:sldId id="270" r:id="rId13"/>
    <p:sldId id="267" r:id="rId14"/>
    <p:sldId id="281" r:id="rId15"/>
    <p:sldId id="282" r:id="rId16"/>
    <p:sldId id="271" r:id="rId17"/>
    <p:sldId id="283" r:id="rId18"/>
    <p:sldId id="284" r:id="rId19"/>
    <p:sldId id="285" r:id="rId20"/>
    <p:sldId id="273" r:id="rId21"/>
    <p:sldId id="275" r:id="rId22"/>
    <p:sldId id="272" r:id="rId23"/>
    <p:sldId id="286" r:id="rId24"/>
    <p:sldId id="274" r:id="rId25"/>
    <p:sldId id="276" r:id="rId26"/>
    <p:sldId id="277" r:id="rId27"/>
    <p:sldId id="280" r:id="rId28"/>
    <p:sldId id="287" r:id="rId29"/>
    <p:sldId id="288" r:id="rId30"/>
    <p:sldId id="290" r:id="rId31"/>
    <p:sldId id="289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FDFB8C-EA4C-4E3D-AFEC-F7484D7D5D78}" type="datetimeFigureOut">
              <a:rPr lang="ru-RU" smtClean="0"/>
              <a:pPr/>
              <a:t>22.10.2021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89FA07-D820-4AC2-9B65-3AD49A1B83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36912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ТЕХНИКО-ЭКОНОМИЧЕСКОЕ ПЛАНИРОВАНИЕ  </a:t>
            </a:r>
            <a:br>
              <a:rPr lang="ru-RU" dirty="0" smtClean="0"/>
            </a:br>
            <a:r>
              <a:rPr lang="ru-RU" dirty="0" smtClean="0"/>
              <a:t>В СТРУКТУРНОМ ПОДРАЗДЕЛЕНИИ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602627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300" dirty="0" smtClean="0"/>
              <a:t>Под </a:t>
            </a:r>
            <a:r>
              <a:rPr lang="ru-RU" sz="4300" i="1" dirty="0" smtClean="0"/>
              <a:t>производственной мощностью</a:t>
            </a:r>
            <a:r>
              <a:rPr lang="ru-RU" sz="4300" dirty="0" smtClean="0"/>
              <a:t> понимается максимально возможный годовой выпуск продукции при полном использовании оборудования и производственных площадей, применение прогрессивных методов организации производства, норм трудоемкости изготовления продукции.</a:t>
            </a:r>
          </a:p>
          <a:p>
            <a:pPr>
              <a:buNone/>
            </a:pPr>
            <a:r>
              <a:rPr lang="ru-RU" sz="4300" dirty="0" smtClean="0"/>
              <a:t> </a:t>
            </a:r>
          </a:p>
          <a:p>
            <a:pPr>
              <a:buNone/>
            </a:pPr>
            <a:r>
              <a:rPr lang="ru-RU" sz="4300" dirty="0" smtClean="0"/>
              <a:t>Производственная мощность измеряется в натуральном (</a:t>
            </a:r>
            <a:r>
              <a:rPr lang="ru-RU" sz="4300" dirty="0" err="1" smtClean="0"/>
              <a:t>шт</a:t>
            </a:r>
            <a:r>
              <a:rPr lang="ru-RU" sz="4300" dirty="0" smtClean="0"/>
              <a:t>, т), в стоимостном (в руб. и в трудовом (в нормо-часах) выражениях.</a:t>
            </a:r>
          </a:p>
          <a:p>
            <a:pPr>
              <a:buNone/>
            </a:pPr>
            <a:endParaRPr lang="ru-RU" sz="4300" dirty="0" smtClean="0"/>
          </a:p>
          <a:p>
            <a:pPr>
              <a:buNone/>
            </a:pPr>
            <a:r>
              <a:rPr lang="ru-RU" sz="4300" dirty="0" smtClean="0"/>
              <a:t>Расчет производственной мощности необходим для определения максимального выпуска продукции, для выявления «узких» мест и принятия мер, устраняющих диспропорции в производственной мощности отдельных цехов.</a:t>
            </a:r>
          </a:p>
          <a:p>
            <a:pPr>
              <a:buNone/>
            </a:pPr>
            <a:endParaRPr lang="ru-RU" sz="4300" dirty="0" smtClean="0"/>
          </a:p>
          <a:p>
            <a:pPr>
              <a:buNone/>
            </a:pPr>
            <a:r>
              <a:rPr lang="ru-RU" sz="4300" dirty="0" smtClean="0"/>
              <a:t>Различают </a:t>
            </a:r>
            <a:r>
              <a:rPr lang="ru-RU" sz="4300" b="1" dirty="0" smtClean="0"/>
              <a:t>входную, выходную и среднегодовую </a:t>
            </a:r>
            <a:r>
              <a:rPr lang="ru-RU" sz="4300" dirty="0" smtClean="0"/>
              <a:t>мощности.</a:t>
            </a:r>
          </a:p>
          <a:p>
            <a:pPr>
              <a:buNone/>
            </a:pPr>
            <a:r>
              <a:rPr lang="ru-RU" sz="4300" b="1" i="1" dirty="0" smtClean="0"/>
              <a:t>Входная мощность </a:t>
            </a:r>
            <a:r>
              <a:rPr lang="ru-RU" sz="4300" dirty="0" smtClean="0"/>
              <a:t>определяется на основании имеющегося оборудования и достигнутого уровня трудоемкости изготовления на начало планируемого года.</a:t>
            </a:r>
          </a:p>
          <a:p>
            <a:pPr>
              <a:buNone/>
            </a:pPr>
            <a:endParaRPr lang="ru-RU" sz="4300" i="1" dirty="0" smtClean="0"/>
          </a:p>
          <a:p>
            <a:pPr>
              <a:buNone/>
            </a:pPr>
            <a:r>
              <a:rPr lang="ru-RU" sz="4300" b="1" i="1" dirty="0" smtClean="0"/>
              <a:t>Выходная мощность </a:t>
            </a:r>
            <a:r>
              <a:rPr lang="ru-RU" sz="4300" dirty="0" smtClean="0"/>
              <a:t>определяется на конец года</a:t>
            </a:r>
          </a:p>
          <a:p>
            <a:pPr>
              <a:buNone/>
            </a:pPr>
            <a:r>
              <a:rPr lang="ru-RU" sz="4300" dirty="0" smtClean="0"/>
              <a:t> </a:t>
            </a:r>
          </a:p>
          <a:p>
            <a:pPr algn="ctr">
              <a:buNone/>
            </a:pPr>
            <a:r>
              <a:rPr lang="ru-RU" sz="4300" dirty="0" err="1" smtClean="0"/>
              <a:t>Мвых</a:t>
            </a:r>
            <a:r>
              <a:rPr lang="ru-RU" sz="4300" dirty="0" smtClean="0"/>
              <a:t> = </a:t>
            </a:r>
            <a:r>
              <a:rPr lang="ru-RU" sz="4300" dirty="0" err="1" smtClean="0"/>
              <a:t>Мвх</a:t>
            </a:r>
            <a:r>
              <a:rPr lang="ru-RU" sz="4300" dirty="0" smtClean="0"/>
              <a:t> + </a:t>
            </a:r>
            <a:r>
              <a:rPr lang="ru-RU" sz="4300" dirty="0" err="1" smtClean="0"/>
              <a:t>Мд</a:t>
            </a:r>
            <a:r>
              <a:rPr lang="ru-RU" sz="4300" dirty="0" smtClean="0"/>
              <a:t> + Мм – Мл, шт.</a:t>
            </a:r>
          </a:p>
          <a:p>
            <a:pPr>
              <a:buNone/>
            </a:pPr>
            <a:r>
              <a:rPr lang="ru-RU" sz="4300" dirty="0" smtClean="0"/>
              <a:t>где	   </a:t>
            </a:r>
            <a:r>
              <a:rPr lang="ru-RU" sz="4300" dirty="0" err="1" smtClean="0"/>
              <a:t>Мвх</a:t>
            </a:r>
            <a:r>
              <a:rPr lang="ru-RU" sz="4300" dirty="0" smtClean="0"/>
              <a:t> – входная мощность, шт.</a:t>
            </a:r>
          </a:p>
          <a:p>
            <a:pPr>
              <a:buNone/>
            </a:pPr>
            <a:r>
              <a:rPr lang="ru-RU" sz="4300" dirty="0" smtClean="0"/>
              <a:t>                 </a:t>
            </a:r>
            <a:r>
              <a:rPr lang="ru-RU" sz="4300" dirty="0" err="1" smtClean="0"/>
              <a:t>Мд</a:t>
            </a:r>
            <a:r>
              <a:rPr lang="ru-RU" sz="4300" dirty="0" smtClean="0"/>
              <a:t> – дополнительная мощность в связи с вводом в эксплуатацию нового оборудования,  шт.</a:t>
            </a:r>
          </a:p>
          <a:p>
            <a:pPr>
              <a:buNone/>
            </a:pPr>
            <a:r>
              <a:rPr lang="ru-RU" sz="4300" dirty="0" smtClean="0"/>
              <a:t>                 Мм – мощность, нарастающая в связи с модернизацией оборудования и уменьшением трудоемкости, шт.</a:t>
            </a:r>
          </a:p>
          <a:p>
            <a:pPr>
              <a:buNone/>
            </a:pPr>
            <a:r>
              <a:rPr lang="ru-RU" sz="4300" dirty="0" smtClean="0"/>
              <a:t>                 Мл – мощность ликвидируемая в связи с выводом из эксплуатации устаревшего оборудования, шт.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Содержимое 1"/>
          <p:cNvSpPr txBox="1">
            <a:spLocks/>
          </p:cNvSpPr>
          <p:nvPr/>
        </p:nvSpPr>
        <p:spPr>
          <a:xfrm>
            <a:off x="323528" y="188641"/>
            <a:ext cx="8229600" cy="648072"/>
          </a:xfrm>
          <a:prstGeom prst="rect">
            <a:avLst/>
          </a:prstGeom>
        </p:spPr>
        <p:txBody>
          <a:bodyPr vert="horz">
            <a:normAutofit fontScale="700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kumimoji="0" lang="ru-RU" sz="27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lang="ru-RU" sz="2700" b="1" dirty="0" smtClean="0"/>
              <a:t>. Расчет производственной мощности.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ru-RU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50405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i="1" dirty="0" smtClean="0"/>
              <a:t>Среднегодовая</a:t>
            </a:r>
            <a:r>
              <a:rPr lang="ru-RU" sz="1600" i="1" dirty="0" smtClean="0"/>
              <a:t> мощность </a:t>
            </a:r>
            <a:r>
              <a:rPr lang="ru-RU" sz="1600" dirty="0" smtClean="0"/>
              <a:t>равна:</a:t>
            </a:r>
          </a:p>
          <a:p>
            <a:pPr>
              <a:buNone/>
            </a:pPr>
            <a:endParaRPr lang="ru-RU" sz="1600" dirty="0" smtClean="0"/>
          </a:p>
          <a:p>
            <a:pPr algn="ctr">
              <a:buNone/>
            </a:pPr>
            <a:endParaRPr lang="ru-RU" sz="1600" i="1" dirty="0" smtClean="0"/>
          </a:p>
          <a:p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400" dirty="0" smtClean="0"/>
              <a:t>Где   </a:t>
            </a:r>
            <a:r>
              <a:rPr lang="ru-RU" sz="1400" dirty="0" err="1" smtClean="0"/>
              <a:t>ПМ</a:t>
            </a:r>
            <a:r>
              <a:rPr lang="ru-RU" sz="1400" baseline="-25000" dirty="0" err="1" smtClean="0"/>
              <a:t>нг</a:t>
            </a:r>
            <a:r>
              <a:rPr lang="ru-RU" sz="1400" dirty="0" smtClean="0"/>
              <a:t> , </a:t>
            </a:r>
            <a:r>
              <a:rPr lang="ru-RU" sz="1400" dirty="0" err="1" smtClean="0"/>
              <a:t>ПМ</a:t>
            </a:r>
            <a:r>
              <a:rPr lang="ru-RU" sz="1400" baseline="-25000" dirty="0" err="1" smtClean="0"/>
              <a:t>в</a:t>
            </a:r>
            <a:r>
              <a:rPr lang="ru-RU" sz="1400" dirty="0" smtClean="0"/>
              <a:t>, </a:t>
            </a:r>
            <a:r>
              <a:rPr lang="ru-RU" sz="1400" dirty="0" err="1" smtClean="0"/>
              <a:t>ПМ</a:t>
            </a:r>
            <a:r>
              <a:rPr lang="ru-RU" sz="1400" baseline="-25000" dirty="0" err="1" smtClean="0"/>
              <a:t>л</a:t>
            </a:r>
            <a:r>
              <a:rPr lang="ru-RU" sz="1400" dirty="0" smtClean="0"/>
              <a:t> – производственная мощность на начало года, входная и ликвидируемая, ед.</a:t>
            </a:r>
          </a:p>
          <a:p>
            <a:pPr>
              <a:buNone/>
            </a:pPr>
            <a:r>
              <a:rPr lang="ru-RU" sz="1400" dirty="0" smtClean="0"/>
              <a:t>        </a:t>
            </a:r>
            <a:r>
              <a:rPr lang="ru-RU" sz="1400" dirty="0" err="1" smtClean="0"/>
              <a:t>Тд</a:t>
            </a:r>
            <a:r>
              <a:rPr lang="ru-RU" sz="1400" dirty="0" smtClean="0"/>
              <a:t>, Тл – количество месяцев соответственно вводимой и ликвидируемой мощностей.</a:t>
            </a:r>
          </a:p>
          <a:p>
            <a:pPr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Производственная мощность рассчитывается отдельно по дополнительным, механическим и сборочным цехам; внутри цеха – по участкам, внутри участка – по группам оборудования (токарным, фрезерным станкам и т.д.)</a:t>
            </a:r>
          </a:p>
          <a:p>
            <a:pPr>
              <a:buNone/>
            </a:pPr>
            <a:r>
              <a:rPr lang="ru-RU" sz="1400" b="1" i="1" dirty="0" smtClean="0"/>
              <a:t>Годовая производственная мощность </a:t>
            </a:r>
            <a:r>
              <a:rPr lang="ru-RU" sz="1400" dirty="0" smtClean="0"/>
              <a:t>по каждой группе оборудования</a:t>
            </a:r>
            <a:r>
              <a:rPr lang="ru-RU" sz="1400" i="1" dirty="0" smtClean="0"/>
              <a:t> </a:t>
            </a:r>
            <a:r>
              <a:rPr lang="ru-RU" sz="1400" dirty="0" smtClean="0"/>
              <a:t>определяется по формуле: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pPr>
              <a:buNone/>
            </a:pPr>
            <a:r>
              <a:rPr lang="ru-RU" sz="1400" dirty="0" smtClean="0"/>
              <a:t>Где S – количество единиц оборудования в группе, шт. (в расчет берется как действующее, так и находящееся в расчете оборудование (резервное оборудование не учитывается).</a:t>
            </a:r>
          </a:p>
          <a:p>
            <a:pPr>
              <a:buNone/>
            </a:pPr>
            <a:r>
              <a:rPr lang="ru-RU" sz="1400" dirty="0" smtClean="0"/>
              <a:t>      </a:t>
            </a:r>
            <a:r>
              <a:rPr lang="ru-RU" sz="1400" dirty="0" err="1" smtClean="0"/>
              <a:t>Fд</a:t>
            </a:r>
            <a:r>
              <a:rPr lang="ru-RU" sz="1400" dirty="0" smtClean="0"/>
              <a:t> – годовой действительный фонд времени (показывает, сколько часов год отрабатывает единица оборудования).</a:t>
            </a:r>
          </a:p>
          <a:p>
            <a:r>
              <a:rPr lang="ru-RU" sz="1400" dirty="0" err="1" smtClean="0"/>
              <a:t>Кв</a:t>
            </a:r>
            <a:r>
              <a:rPr lang="ru-RU" sz="1400" dirty="0" smtClean="0"/>
              <a:t> – коэффициент выполнения норм рабочими.</a:t>
            </a:r>
          </a:p>
          <a:p>
            <a:r>
              <a:rPr lang="ru-RU" sz="1400" dirty="0" err="1" smtClean="0"/>
              <a:t>Тст</a:t>
            </a:r>
            <a:r>
              <a:rPr lang="ru-RU" sz="1400" dirty="0" smtClean="0"/>
              <a:t> – средневзвешенная </a:t>
            </a:r>
            <a:r>
              <a:rPr lang="ru-RU" sz="1400" dirty="0" err="1" smtClean="0"/>
              <a:t>станкоемкость</a:t>
            </a:r>
            <a:r>
              <a:rPr lang="ru-RU" sz="1400" dirty="0" smtClean="0"/>
              <a:t> единицы продукции, час. </a:t>
            </a:r>
            <a:endParaRPr lang="ru-RU" sz="1400" dirty="0"/>
          </a:p>
        </p:txBody>
      </p:sp>
      <p:pic>
        <p:nvPicPr>
          <p:cNvPr id="5" name="Рисунок 4"/>
          <p:cNvPicPr/>
          <p:nvPr/>
        </p:nvPicPr>
        <p:blipFill>
          <a:blip r:embed="rId2" cstate="print"/>
          <a:srcRect l="36661" t="40166" r="38222" b="46538"/>
          <a:stretch>
            <a:fillRect/>
          </a:stretch>
        </p:blipFill>
        <p:spPr bwMode="auto">
          <a:xfrm>
            <a:off x="2987824" y="764704"/>
            <a:ext cx="3386534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print"/>
          <a:srcRect l="40717" t="37950" r="41810" b="47646"/>
          <a:stretch>
            <a:fillRect/>
          </a:stretch>
        </p:blipFill>
        <p:spPr bwMode="auto">
          <a:xfrm>
            <a:off x="3491880" y="4149080"/>
            <a:ext cx="198999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800" b="1" i="1" dirty="0" err="1" smtClean="0"/>
              <a:t>Станкоемкость</a:t>
            </a:r>
            <a:r>
              <a:rPr lang="ru-RU" sz="1800" i="1" dirty="0" smtClean="0"/>
              <a:t> </a:t>
            </a:r>
            <a:r>
              <a:rPr lang="ru-RU" sz="1800" dirty="0" smtClean="0"/>
              <a:t>–</a:t>
            </a:r>
            <a:r>
              <a:rPr lang="ru-RU" sz="1800" i="1" dirty="0" smtClean="0"/>
              <a:t> </a:t>
            </a:r>
            <a:r>
              <a:rPr lang="ru-RU" sz="1800" dirty="0" smtClean="0"/>
              <a:t>это часть трудоемкости,</a:t>
            </a:r>
            <a:r>
              <a:rPr lang="ru-RU" sz="1800" i="1" dirty="0" smtClean="0"/>
              <a:t> </a:t>
            </a:r>
            <a:r>
              <a:rPr lang="ru-RU" sz="1800" dirty="0" smtClean="0"/>
              <a:t>т.е.</a:t>
            </a:r>
            <a:r>
              <a:rPr lang="ru-RU" sz="1800" i="1" dirty="0" smtClean="0"/>
              <a:t> </a:t>
            </a:r>
            <a:r>
              <a:rPr lang="ru-RU" sz="1800" dirty="0" smtClean="0"/>
              <a:t>время,</a:t>
            </a:r>
            <a:r>
              <a:rPr lang="ru-RU" sz="1800" i="1" dirty="0" smtClean="0"/>
              <a:t> </a:t>
            </a:r>
            <a:r>
              <a:rPr lang="ru-RU" sz="1800" dirty="0" smtClean="0"/>
              <a:t>в течение которого деталь находится на станке.</a:t>
            </a:r>
          </a:p>
          <a:p>
            <a:pPr lvl="0">
              <a:buNone/>
            </a:pPr>
            <a:r>
              <a:rPr lang="ru-RU" sz="1800" dirty="0" smtClean="0"/>
              <a:t>В работе оборудования различают номинальный и действительный фонды времени.</a:t>
            </a:r>
          </a:p>
          <a:p>
            <a:pPr>
              <a:buNone/>
            </a:pPr>
            <a:r>
              <a:rPr lang="ru-RU" sz="1800" b="1" i="1" dirty="0" smtClean="0"/>
              <a:t>Номинальный фонд </a:t>
            </a:r>
            <a:r>
              <a:rPr lang="ru-RU" sz="1800" dirty="0" smtClean="0"/>
              <a:t>не учитывает потерь времени,</a:t>
            </a:r>
            <a:r>
              <a:rPr lang="ru-RU" sz="1800" i="1" dirty="0" smtClean="0"/>
              <a:t> </a:t>
            </a:r>
            <a:r>
              <a:rPr lang="ru-RU" sz="1800" dirty="0" smtClean="0"/>
              <a:t>необходимых для</a:t>
            </a:r>
            <a:r>
              <a:rPr lang="ru-RU" sz="1800" i="1" dirty="0" smtClean="0"/>
              <a:t> </a:t>
            </a:r>
            <a:r>
              <a:rPr lang="ru-RU" sz="1800" dirty="0" smtClean="0"/>
              <a:t>ремонта станка.</a:t>
            </a:r>
          </a:p>
          <a:p>
            <a:pPr algn="ctr">
              <a:buNone/>
            </a:pPr>
            <a:r>
              <a:rPr lang="ru-RU" sz="1800" dirty="0" err="1" smtClean="0"/>
              <a:t>Фн</a:t>
            </a:r>
            <a:r>
              <a:rPr lang="ru-RU" sz="1800" dirty="0" smtClean="0"/>
              <a:t> = </a:t>
            </a:r>
            <a:r>
              <a:rPr lang="ru-RU" sz="1800" dirty="0" err="1" smtClean="0"/>
              <a:t>Д</a:t>
            </a:r>
            <a:r>
              <a:rPr lang="ru-RU" sz="1800" baseline="-25000" dirty="0" err="1" smtClean="0"/>
              <a:t>р</a:t>
            </a:r>
            <a:r>
              <a:rPr lang="ru-RU" sz="1800" dirty="0" smtClean="0"/>
              <a:t> × К</a:t>
            </a:r>
            <a:r>
              <a:rPr lang="ru-RU" sz="1800" baseline="-25000" dirty="0" smtClean="0"/>
              <a:t>с</a:t>
            </a:r>
            <a:r>
              <a:rPr lang="ru-RU" sz="1800" dirty="0" smtClean="0"/>
              <a:t> × с, </a:t>
            </a:r>
            <a:r>
              <a:rPr lang="ru-RU" sz="1800" i="1" dirty="0" smtClean="0"/>
              <a:t>час.</a:t>
            </a:r>
            <a:r>
              <a:rPr lang="ru-RU" sz="1800" dirty="0" smtClean="0"/>
              <a:t> </a:t>
            </a:r>
          </a:p>
          <a:p>
            <a:pPr>
              <a:buNone/>
            </a:pPr>
            <a:r>
              <a:rPr lang="ru-RU" sz="1800" dirty="0" smtClean="0"/>
              <a:t>Где	</a:t>
            </a:r>
            <a:r>
              <a:rPr lang="ru-RU" sz="1800" dirty="0" err="1" smtClean="0"/>
              <a:t>Д</a:t>
            </a:r>
            <a:r>
              <a:rPr lang="ru-RU" sz="1800" baseline="-25000" dirty="0" err="1" smtClean="0"/>
              <a:t>р</a:t>
            </a:r>
            <a:r>
              <a:rPr lang="ru-RU" sz="1800" dirty="0" smtClean="0"/>
              <a:t> – количество рабочих дней в году</a:t>
            </a:r>
          </a:p>
          <a:p>
            <a:pPr>
              <a:buNone/>
            </a:pPr>
            <a:r>
              <a:rPr lang="ru-RU" sz="1800" i="1" dirty="0" smtClean="0"/>
              <a:t>       Кс – </a:t>
            </a:r>
            <a:r>
              <a:rPr lang="ru-RU" sz="1800" dirty="0" smtClean="0"/>
              <a:t>количество смен в сутки</a:t>
            </a:r>
            <a:endParaRPr lang="ru-RU" sz="1800" baseline="-25000" dirty="0" smtClean="0"/>
          </a:p>
          <a:p>
            <a:pPr>
              <a:buNone/>
            </a:pPr>
            <a:r>
              <a:rPr lang="ru-RU" sz="1800" i="1" baseline="-25000" dirty="0" smtClean="0"/>
              <a:t>          </a:t>
            </a:r>
            <a:r>
              <a:rPr lang="ru-RU" sz="1800" i="1" dirty="0" smtClean="0"/>
              <a:t>с – продолжительность смены, час</a:t>
            </a:r>
          </a:p>
          <a:p>
            <a:pPr>
              <a:buNone/>
            </a:pPr>
            <a:r>
              <a:rPr lang="ru-RU" sz="1800" b="1" i="1" dirty="0" smtClean="0"/>
              <a:t>Действительный фонд </a:t>
            </a:r>
            <a:r>
              <a:rPr lang="ru-RU" sz="1800" dirty="0" smtClean="0"/>
              <a:t>меньше номинального на величину потерь времени на ремонт оборудования.</a:t>
            </a:r>
          </a:p>
          <a:p>
            <a:pPr>
              <a:buNone/>
            </a:pPr>
            <a:r>
              <a:rPr lang="ru-RU" sz="1800" dirty="0" smtClean="0"/>
              <a:t> </a:t>
            </a:r>
          </a:p>
          <a:p>
            <a:pPr algn="ctr">
              <a:buNone/>
            </a:pPr>
            <a:r>
              <a:rPr lang="ru-RU" sz="1800" dirty="0" err="1" smtClean="0"/>
              <a:t>Фд</a:t>
            </a:r>
            <a:r>
              <a:rPr lang="ru-RU" sz="1800" dirty="0" smtClean="0"/>
              <a:t> =  </a:t>
            </a:r>
            <a:r>
              <a:rPr lang="ru-RU" sz="1800" dirty="0" err="1" smtClean="0"/>
              <a:t>Фн</a:t>
            </a:r>
            <a:r>
              <a:rPr lang="ru-RU" sz="1800" dirty="0" smtClean="0"/>
              <a:t> × К</a:t>
            </a:r>
            <a:r>
              <a:rPr lang="ru-RU" sz="1800" i="1" dirty="0" smtClean="0"/>
              <a:t>,</a:t>
            </a:r>
            <a:r>
              <a:rPr lang="ru-RU" sz="1800" dirty="0" smtClean="0"/>
              <a:t> </a:t>
            </a:r>
            <a:r>
              <a:rPr lang="ru-RU" sz="1800" i="1" dirty="0" smtClean="0"/>
              <a:t>час.</a:t>
            </a: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Где    К – коэффициент, учитывающий потери времени на ремонт.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r>
              <a:rPr lang="ru-RU" sz="1800" dirty="0" smtClean="0"/>
              <a:t>Потери времени на ремонт зависят от сложности ремонта и от трудоемкости ремонтных работ </a:t>
            </a:r>
          </a:p>
          <a:p>
            <a:pPr>
              <a:buNone/>
            </a:pPr>
            <a:r>
              <a:rPr lang="ru-RU" sz="1600" dirty="0" smtClean="0"/>
              <a:t> </a:t>
            </a:r>
          </a:p>
          <a:p>
            <a:pPr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9361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dirty="0" smtClean="0"/>
              <a:t>Для характеристики производственной мощности и ее использования применяется </a:t>
            </a:r>
            <a:r>
              <a:rPr lang="ru-RU" sz="1800" b="1" i="1" dirty="0" smtClean="0"/>
              <a:t>показатель использования среднегодовой мощности</a:t>
            </a:r>
            <a:r>
              <a:rPr lang="ru-RU" sz="1800" b="1" dirty="0" smtClean="0"/>
              <a:t> </a:t>
            </a:r>
            <a:r>
              <a:rPr lang="ru-RU" sz="1800" dirty="0" smtClean="0"/>
              <a:t>(выражается в процентах и в долях).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1196752"/>
            <a:ext cx="1743075" cy="428625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3568" y="1700808"/>
            <a:ext cx="80648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lang="ru-RU" dirty="0" smtClean="0"/>
              <a:t>Где	</a:t>
            </a:r>
            <a:r>
              <a:rPr lang="ru-RU" dirty="0" err="1" smtClean="0"/>
              <a:t>Nп</a:t>
            </a:r>
            <a:r>
              <a:rPr lang="ru-RU" dirty="0" smtClean="0"/>
              <a:t> – количество продукции по плану производства, шт.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lang="ru-RU" dirty="0" smtClean="0"/>
              <a:t>               М ср.г – среднегодовая мощность, шт.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9512" y="2348880"/>
            <a:ext cx="882047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lang="ru-RU" b="1" dirty="0" smtClean="0"/>
              <a:t>Расчет потребного количества оборудования</a:t>
            </a:r>
          </a:p>
          <a:p>
            <a:pPr marL="0" marR="0" lvl="0" indent="15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2900" algn="l"/>
              </a:tabLst>
            </a:pPr>
            <a:r>
              <a:rPr lang="ru-RU" dirty="0" smtClean="0"/>
              <a:t>В плане производства и реализации продукции производится расчет потребного количества оборудования с целью проверки возможности выполнения заданного в плане объема работ на имеющемся оборудовании.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3645024"/>
            <a:ext cx="1440160" cy="507485"/>
          </a:xfrm>
          <a:prstGeom prst="rect">
            <a:avLst/>
          </a:prstGeom>
          <a:noFill/>
        </p:spPr>
      </p:pic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0960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 ед.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4272677"/>
            <a:ext cx="87129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С</a:t>
            </a:r>
            <a:r>
              <a:rPr lang="ru-RU" baseline="-25000" dirty="0" smtClean="0"/>
              <a:t>р </a:t>
            </a:r>
            <a:r>
              <a:rPr lang="ru-RU" dirty="0" smtClean="0"/>
              <a:t>– расчетное количество оборудования (станков) данного типа, ед.;</a:t>
            </a:r>
          </a:p>
          <a:p>
            <a:r>
              <a:rPr lang="ru-RU" dirty="0" err="1" smtClean="0"/>
              <a:t>Т</a:t>
            </a:r>
            <a:r>
              <a:rPr lang="ru-RU" baseline="-25000" dirty="0" err="1" smtClean="0"/>
              <a:t>шт</a:t>
            </a:r>
            <a:r>
              <a:rPr lang="ru-RU" baseline="-25000" dirty="0" smtClean="0"/>
              <a:t> </a:t>
            </a:r>
            <a:r>
              <a:rPr lang="ru-RU" dirty="0" smtClean="0"/>
              <a:t>– норма время на операцию, выполняемую на данном типе оборудования, мин. (час.);</a:t>
            </a:r>
          </a:p>
          <a:p>
            <a:r>
              <a:rPr lang="ru-RU" dirty="0" smtClean="0"/>
              <a:t>N – годовой объем выпуска изделий, шт.;</a:t>
            </a:r>
          </a:p>
          <a:p>
            <a:r>
              <a:rPr lang="ru-RU" dirty="0" err="1" smtClean="0"/>
              <a:t>F</a:t>
            </a:r>
            <a:r>
              <a:rPr lang="ru-RU" baseline="-25000" dirty="0" err="1" smtClean="0"/>
              <a:t>д</a:t>
            </a:r>
            <a:r>
              <a:rPr lang="ru-RU" baseline="-25000" dirty="0" smtClean="0"/>
              <a:t> </a:t>
            </a:r>
            <a:r>
              <a:rPr lang="ru-RU" dirty="0" smtClean="0"/>
              <a:t>– действительный годовой фонд времени работы единицы оборудования, час;</a:t>
            </a:r>
          </a:p>
          <a:p>
            <a:r>
              <a:rPr lang="ru-RU" dirty="0" err="1" smtClean="0"/>
              <a:t>Кв</a:t>
            </a:r>
            <a:r>
              <a:rPr lang="ru-RU" dirty="0" smtClean="0"/>
              <a:t> – переводный коэффициент из часов в минуты (применяется в том случае, если </a:t>
            </a:r>
            <a:r>
              <a:rPr lang="ru-RU" dirty="0" err="1" smtClean="0"/>
              <a:t>Т</a:t>
            </a:r>
            <a:r>
              <a:rPr lang="ru-RU" baseline="-25000" dirty="0" err="1" smtClean="0"/>
              <a:t>шт</a:t>
            </a:r>
            <a:r>
              <a:rPr lang="ru-RU" dirty="0" smtClean="0"/>
              <a:t> дано в минутах и равен 60).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Все мероприятия плана группируются по следующим важнейшим направлениям: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Научно-исследовательские и опытно-конструкторские работы;</a:t>
            </a:r>
          </a:p>
          <a:p>
            <a:r>
              <a:rPr lang="ru-RU" dirty="0" smtClean="0"/>
              <a:t>Создание, освоение новых изделий и повышение качества выпускаемой продукции;</a:t>
            </a:r>
          </a:p>
          <a:p>
            <a:r>
              <a:rPr lang="ru-RU" dirty="0" smtClean="0"/>
              <a:t>Внедрение прогрессивных технологий, механизация и автоматизация производства;</a:t>
            </a:r>
          </a:p>
          <a:p>
            <a:r>
              <a:rPr lang="ru-RU" dirty="0" smtClean="0"/>
              <a:t>Совершенствование управления, планирования, организации производства;</a:t>
            </a:r>
          </a:p>
          <a:p>
            <a:r>
              <a:rPr lang="ru-RU" dirty="0" smtClean="0"/>
              <a:t>Капитальный ремонт и модернизация основных фондов; </a:t>
            </a:r>
          </a:p>
          <a:p>
            <a:r>
              <a:rPr lang="ru-RU" dirty="0" smtClean="0"/>
              <a:t>Мероприятия по экономии материалов, топлива, энергии.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700" dirty="0" smtClean="0"/>
              <a:t>4. План технического развития и организации 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Задачей этого раздела является создание и систематизация плановых технико-экономических нормативов и норм для разработки обоснованного плана (а в дальнейшем – для учета и контроля).</a:t>
            </a:r>
          </a:p>
          <a:p>
            <a:pPr>
              <a:buNone/>
            </a:pPr>
            <a:r>
              <a:rPr lang="ru-RU" sz="2800" dirty="0" smtClean="0"/>
              <a:t>Нормы и нормативы устанавливаются на использование:</a:t>
            </a:r>
            <a:endParaRPr lang="ru-RU" sz="2000" dirty="0" smtClean="0"/>
          </a:p>
          <a:p>
            <a:pPr lvl="1"/>
            <a:r>
              <a:rPr lang="ru-RU" sz="2400" dirty="0" smtClean="0"/>
              <a:t>средств труда;</a:t>
            </a:r>
            <a:endParaRPr lang="ru-RU" sz="2000" dirty="0" smtClean="0"/>
          </a:p>
          <a:p>
            <a:pPr lvl="1"/>
            <a:r>
              <a:rPr lang="ru-RU" sz="2400" dirty="0" smtClean="0"/>
              <a:t>предметов труда;</a:t>
            </a:r>
            <a:endParaRPr lang="ru-RU" sz="2000" dirty="0" smtClean="0"/>
          </a:p>
          <a:p>
            <a:pPr lvl="1"/>
            <a:r>
              <a:rPr lang="ru-RU" sz="2400" dirty="0" smtClean="0"/>
              <a:t>живого труда.</a:t>
            </a:r>
            <a:endParaRPr lang="ru-RU" sz="1800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5. Нормы и нормативы</a:t>
            </a:r>
            <a:endParaRPr lang="ru-RU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b="1" dirty="0" smtClean="0"/>
              <a:t>При нормировании средств труда</a:t>
            </a:r>
            <a:r>
              <a:rPr lang="ru-RU" dirty="0" smtClean="0"/>
              <a:t> должны устанавливаться нормы и нормативы на обслуживание, режим работы оборудования, ремонт оборудования и зданий (норма обслуживания на 1 наладчика в смену, норматив коэффициента сменности оборудования.)</a:t>
            </a:r>
          </a:p>
          <a:p>
            <a:pPr>
              <a:buNone/>
            </a:pPr>
            <a:r>
              <a:rPr lang="ru-RU" b="1" dirty="0" smtClean="0"/>
              <a:t>Нормы и нормативы расходов предметов труда</a:t>
            </a:r>
            <a:r>
              <a:rPr lang="ru-RU" dirty="0" smtClean="0"/>
              <a:t> устанавливаются на основные материалы и полуфабрикаты, комплектующие изделия, </a:t>
            </a:r>
            <a:r>
              <a:rPr lang="ru-RU" dirty="0" smtClean="0"/>
              <a:t>вспомогательные </a:t>
            </a:r>
            <a:r>
              <a:rPr lang="ru-RU" dirty="0" smtClean="0"/>
              <a:t>материалы, топливно-энергетические ресурсы, используемые в процессе производства (нормы расхода стали, э/энергии на 1 изделие и т.д.)</a:t>
            </a:r>
          </a:p>
          <a:p>
            <a:pPr>
              <a:buNone/>
            </a:pPr>
            <a:r>
              <a:rPr lang="ru-RU" b="1" dirty="0" smtClean="0"/>
              <a:t>При нормировании живого труда</a:t>
            </a:r>
            <a:r>
              <a:rPr lang="ru-RU" dirty="0" smtClean="0"/>
              <a:t> устанавливаются нормы времени обработки деталей, сборки изделий, нормативы обслуживания станков, установок и численности работающих (трудоемкость, норма относительной численности).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Этот раздел имеет целью определить задание по наращиванию производственных мощностей для обеспечения роста производства, а также по вводу в действие объектов непроизводственного назначения (жилья).</a:t>
            </a:r>
          </a:p>
          <a:p>
            <a:pPr>
              <a:buNone/>
            </a:pPr>
            <a:r>
              <a:rPr lang="ru-RU" dirty="0" smtClean="0"/>
              <a:t>Этот раздел разрабатывается по следующим направлениям:</a:t>
            </a:r>
          </a:p>
          <a:p>
            <a:r>
              <a:rPr lang="ru-RU" dirty="0" smtClean="0"/>
              <a:t>прирост производственных мощностей за счет реконструкции действующего производства.</a:t>
            </a:r>
          </a:p>
          <a:p>
            <a:r>
              <a:rPr lang="ru-RU" dirty="0" smtClean="0"/>
              <a:t>ввод в действие новых производственных мощностей за счет расширения и строительства новых цехов.</a:t>
            </a:r>
          </a:p>
          <a:p>
            <a:pPr lvl="0"/>
            <a:r>
              <a:rPr lang="ru-RU" dirty="0" smtClean="0"/>
              <a:t>ввод в действие непроизводственных объектов.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6. План капитальных вложений и капитального строительства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этом разделе планируется: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Потребность предприятия во всех видах материальных ресурсов.</a:t>
            </a:r>
          </a:p>
          <a:p>
            <a:pPr lvl="0"/>
            <a:r>
              <a:rPr lang="ru-RU" dirty="0" smtClean="0"/>
              <a:t>Размеры запасов материалов на складах.</a:t>
            </a:r>
          </a:p>
          <a:p>
            <a:pPr lvl="0"/>
            <a:r>
              <a:rPr lang="ru-RU" dirty="0" smtClean="0"/>
              <a:t>Плановый объем завоза каждого вида материалов.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 smtClean="0"/>
              <a:t>7. План материально-технического обеспечения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В этом разделе планируются следующие показатели: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Производительность труда.</a:t>
            </a:r>
          </a:p>
          <a:p>
            <a:pPr>
              <a:buNone/>
            </a:pPr>
            <a:r>
              <a:rPr lang="ru-RU" dirty="0" smtClean="0"/>
              <a:t>2. Численность работающих по категориям.</a:t>
            </a:r>
          </a:p>
          <a:p>
            <a:pPr>
              <a:buNone/>
            </a:pPr>
            <a:r>
              <a:rPr lang="ru-RU" dirty="0" smtClean="0"/>
              <a:t>3. Общий годовой фонд заработной платы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8. План по труду и кадрам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Задачи ТЭП:</a:t>
            </a:r>
          </a:p>
          <a:p>
            <a:pPr lvl="0"/>
            <a:r>
              <a:rPr lang="ru-RU" dirty="0" smtClean="0"/>
              <a:t>определение основных направлений развития;</a:t>
            </a:r>
          </a:p>
          <a:p>
            <a:pPr lvl="0"/>
            <a:r>
              <a:rPr lang="ru-RU" dirty="0" smtClean="0"/>
              <a:t>определение объемов продаж (объемов оказания услуг);</a:t>
            </a:r>
          </a:p>
          <a:p>
            <a:pPr lvl="0"/>
            <a:r>
              <a:rPr lang="ru-RU" dirty="0" smtClean="0"/>
              <a:t>расчет и определение объемов производства;</a:t>
            </a:r>
          </a:p>
          <a:p>
            <a:pPr lvl="0"/>
            <a:r>
              <a:rPr lang="ru-RU" dirty="0" smtClean="0"/>
              <a:t>расчет и определение экономических показателей работы предприятия и его подразделений;</a:t>
            </a:r>
          </a:p>
          <a:p>
            <a:pPr lvl="0"/>
            <a:r>
              <a:rPr lang="ru-RU" dirty="0" smtClean="0"/>
              <a:t>расчет потребности в трудовых, материальных и финансовых ресурсах;</a:t>
            </a:r>
          </a:p>
          <a:p>
            <a:pPr lvl="0"/>
            <a:r>
              <a:rPr lang="ru-RU" dirty="0" smtClean="0"/>
              <a:t>подведение итогов и анализ результатов деятельности.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194421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Для определения потребного количества рабочих рассчитывают годовой эффективный фонд времени, устанавливающий число рабочих часов, которое должно быть отработано 1 рабочим за год.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699792" y="2492896"/>
          <a:ext cx="5400600" cy="444500"/>
        </p:xfrm>
        <a:graphic>
          <a:graphicData uri="http://schemas.openxmlformats.org/drawingml/2006/table">
            <a:tbl>
              <a:tblPr/>
              <a:tblGrid>
                <a:gridCol w="3898558"/>
                <a:gridCol w="1502042"/>
              </a:tblGrid>
              <a:tr h="441960">
                <a:tc>
                  <a:txBody>
                    <a:bodyPr/>
                    <a:lstStyle/>
                    <a:p>
                      <a:pPr>
                        <a:lnSpc>
                          <a:spcPts val="348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 err="1">
                          <a:latin typeface="Cambria Math"/>
                          <a:ea typeface="Cambria Math"/>
                          <a:cs typeface="Cambria Math"/>
                        </a:rPr>
                        <a:t>Фэф</a:t>
                      </a:r>
                      <a:r>
                        <a:rPr lang="ru-RU" sz="2400" dirty="0">
                          <a:latin typeface="Cambria Math"/>
                          <a:ea typeface="Cambria Math"/>
                          <a:cs typeface="Cambria Math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=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Др</a:t>
                      </a:r>
                      <a:r>
                        <a:rPr lang="ru-RU" sz="2400" dirty="0">
                          <a:latin typeface="Cambria Math"/>
                          <a:ea typeface="Cambria Math"/>
                          <a:cs typeface="Cambria Math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– (О</a:t>
                      </a:r>
                      <a:r>
                        <a:rPr lang="ru-RU" sz="2400" dirty="0">
                          <a:latin typeface="Cambria Math"/>
                          <a:ea typeface="Cambria Math"/>
                          <a:cs typeface="Cambria Math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+Н)</a:t>
                      </a:r>
                      <a:r>
                        <a:rPr lang="ru-RU" sz="2400" dirty="0">
                          <a:latin typeface="Cambria Math"/>
                          <a:ea typeface="Cambria Math"/>
                          <a:cs typeface="Cambria Math"/>
                        </a:rPr>
                        <a:t> ×  с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400" dirty="0">
                          <a:latin typeface="Cambria Math"/>
                          <a:ea typeface="Cambria Math"/>
                          <a:cs typeface="Cambria Math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час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251520" y="3356992"/>
            <a:ext cx="889248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6600" algn="l"/>
              </a:tabLs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Где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6600" algn="l"/>
              </a:tabLst>
            </a:pPr>
            <a:r>
              <a:rPr lang="ru-RU" sz="2400" dirty="0" err="1" smtClean="0">
                <a:latin typeface="Times New Roman"/>
                <a:ea typeface="Times New Roman"/>
                <a:cs typeface="Times New Roman"/>
              </a:rPr>
              <a:t>Др</a:t>
            </a: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 – количество рабочих дней в году;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36600" algn="l"/>
              </a:tabLs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О – средняя продолжительность отпусков, дни.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6600" algn="l"/>
              </a:tabLs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Н – средняя продолжительность невыходов в связи с болезнью и другими уважительными причинами, дни.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736600" algn="l"/>
              </a:tabLst>
            </a:pPr>
            <a:r>
              <a:rPr lang="ru-RU" sz="2400" dirty="0" smtClean="0">
                <a:latin typeface="Times New Roman"/>
                <a:ea typeface="Times New Roman"/>
                <a:cs typeface="Times New Roman"/>
              </a:rPr>
              <a:t>с – продолжительность смены, час.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При осуществлении планирования фонда оплаты труда рассчитываются показатели:</a:t>
            </a:r>
          </a:p>
          <a:p>
            <a:pPr lvl="0"/>
            <a:r>
              <a:rPr lang="ru-RU" dirty="0" smtClean="0"/>
              <a:t>Фонды заработной платы по отдельным категориям работающих;</a:t>
            </a:r>
          </a:p>
          <a:p>
            <a:pPr lvl="0"/>
            <a:r>
              <a:rPr lang="ru-RU" dirty="0" smtClean="0"/>
              <a:t>Общий фонд заработной платы промышленно-производственного персонала по предприятию в целом;</a:t>
            </a:r>
          </a:p>
          <a:p>
            <a:pPr lvl="0"/>
            <a:r>
              <a:rPr lang="ru-RU" dirty="0" smtClean="0"/>
              <a:t>Среднемесячная заработная плата на одного работающего (рабочего).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Исходными данными для расчетов служат:</a:t>
            </a:r>
          </a:p>
          <a:p>
            <a:pPr lvl="0"/>
            <a:r>
              <a:rPr lang="ru-RU" dirty="0" smtClean="0"/>
              <a:t>объемы производства товарной продукции;</a:t>
            </a:r>
          </a:p>
          <a:p>
            <a:pPr lvl="0"/>
            <a:r>
              <a:rPr lang="ru-RU" dirty="0" smtClean="0"/>
              <a:t>данные о трудоемкости продукции с указанием профессии исполнителей и их квалификации</a:t>
            </a:r>
          </a:p>
          <a:p>
            <a:pPr lvl="0"/>
            <a:r>
              <a:rPr lang="ru-RU" dirty="0" smtClean="0"/>
              <a:t>тарифная сетка</a:t>
            </a:r>
          </a:p>
          <a:p>
            <a:pPr lvl="0"/>
            <a:r>
              <a:rPr lang="ru-RU" dirty="0" smtClean="0"/>
              <a:t>штатное расписание</a:t>
            </a:r>
          </a:p>
          <a:p>
            <a:pPr lvl="0"/>
            <a:r>
              <a:rPr lang="ru-RU" dirty="0" smtClean="0"/>
              <a:t>расчеты потребности в основных и вспомогательных рабочих Методы планирования фонда оплаты труда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200" i="1" dirty="0" smtClean="0"/>
              <a:t>Планирование фонда заработной платы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Плановый годовой фонд оплаты труда (</a:t>
            </a:r>
            <a:r>
              <a:rPr lang="ru-RU" dirty="0" err="1" smtClean="0"/>
              <a:t>ФЗ</a:t>
            </a:r>
            <a:r>
              <a:rPr lang="ru-RU" i="1" baseline="-25000" dirty="0" err="1" smtClean="0"/>
              <a:t>п</a:t>
            </a:r>
            <a:r>
              <a:rPr lang="ru-RU" dirty="0" smtClean="0"/>
              <a:t>) определяется по формуле: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ФЗ</a:t>
            </a:r>
            <a:r>
              <a:rPr lang="ru-RU" baseline="-25000" dirty="0" err="1" smtClean="0"/>
              <a:t>пл</a:t>
            </a:r>
            <a:r>
              <a:rPr lang="ru-RU" dirty="0" smtClean="0"/>
              <a:t> = </a:t>
            </a:r>
            <a:r>
              <a:rPr lang="ru-RU" dirty="0" err="1" smtClean="0"/>
              <a:t>ФЗ</a:t>
            </a:r>
            <a:r>
              <a:rPr lang="ru-RU" baseline="-25000" dirty="0" err="1" smtClean="0"/>
              <a:t>б</a:t>
            </a:r>
            <a:r>
              <a:rPr lang="ru-RU" dirty="0" smtClean="0"/>
              <a:t> × </a:t>
            </a:r>
            <a:r>
              <a:rPr lang="ru-RU" dirty="0" err="1" smtClean="0"/>
              <a:t>К</a:t>
            </a:r>
            <a:r>
              <a:rPr lang="ru-RU" baseline="-25000" dirty="0" err="1" smtClean="0"/>
              <a:t>о.п</a:t>
            </a:r>
            <a:r>
              <a:rPr lang="ru-RU" baseline="-25000" dirty="0" smtClean="0"/>
              <a:t>.</a:t>
            </a:r>
            <a:r>
              <a:rPr lang="ru-RU" dirty="0" smtClean="0"/>
              <a:t> ± </a:t>
            </a:r>
            <a:r>
              <a:rPr lang="ru-RU" dirty="0" err="1" smtClean="0"/>
              <a:t>Э</a:t>
            </a:r>
            <a:r>
              <a:rPr lang="ru-RU" baseline="-25000" dirty="0" err="1" smtClean="0"/>
              <a:t>ч</a:t>
            </a:r>
            <a:r>
              <a:rPr lang="ru-RU" dirty="0" smtClean="0"/>
              <a:t> × </a:t>
            </a:r>
            <a:r>
              <a:rPr lang="ru-RU" dirty="0" err="1" smtClean="0"/>
              <a:t>ЗП</a:t>
            </a:r>
            <a:r>
              <a:rPr lang="ru-RU" baseline="-25000" dirty="0" err="1" smtClean="0"/>
              <a:t>ср</a:t>
            </a:r>
            <a:r>
              <a:rPr lang="ru-RU" dirty="0" smtClean="0"/>
              <a:t> × 12, руб.</a:t>
            </a:r>
          </a:p>
          <a:p>
            <a:pPr algn="ctr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Где	</a:t>
            </a:r>
            <a:r>
              <a:rPr lang="ru-RU" dirty="0" err="1" smtClean="0"/>
              <a:t>ФЗ</a:t>
            </a:r>
            <a:r>
              <a:rPr lang="ru-RU" i="1" baseline="-25000" dirty="0" err="1" smtClean="0"/>
              <a:t>б</a:t>
            </a:r>
            <a:r>
              <a:rPr lang="ru-RU" dirty="0" smtClean="0"/>
              <a:t> – фонд заработной платы базисного  </a:t>
            </a:r>
          </a:p>
          <a:p>
            <a:pPr>
              <a:buNone/>
            </a:pPr>
            <a:r>
              <a:rPr lang="ru-RU" dirty="0" smtClean="0"/>
              <a:t>                 года</a:t>
            </a:r>
          </a:p>
          <a:p>
            <a:pPr>
              <a:buNone/>
            </a:pPr>
            <a:r>
              <a:rPr lang="ru-RU" dirty="0" smtClean="0"/>
              <a:t>         К</a:t>
            </a:r>
            <a:r>
              <a:rPr lang="ru-RU" i="1" baseline="-25000" dirty="0" smtClean="0"/>
              <a:t>оп</a:t>
            </a:r>
            <a:r>
              <a:rPr lang="ru-RU" dirty="0" smtClean="0"/>
              <a:t> – фактический или ожидаемый </a:t>
            </a:r>
          </a:p>
          <a:p>
            <a:pPr>
              <a:buNone/>
            </a:pPr>
            <a:r>
              <a:rPr lang="ru-RU" dirty="0" smtClean="0"/>
              <a:t>                 планируемый коэффициент роста  </a:t>
            </a:r>
          </a:p>
          <a:p>
            <a:pPr>
              <a:buNone/>
            </a:pPr>
            <a:r>
              <a:rPr lang="ru-RU" dirty="0" smtClean="0"/>
              <a:t>                 объема производства;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Э</a:t>
            </a:r>
            <a:r>
              <a:rPr lang="ru-RU" i="1" baseline="-25000" dirty="0" err="1" smtClean="0"/>
              <a:t>ч</a:t>
            </a:r>
            <a:r>
              <a:rPr lang="ru-RU" dirty="0" smtClean="0"/>
              <a:t> – планируемый уровень сокращения </a:t>
            </a:r>
          </a:p>
          <a:p>
            <a:pPr>
              <a:buNone/>
            </a:pPr>
            <a:r>
              <a:rPr lang="ru-RU" dirty="0" smtClean="0"/>
              <a:t>                (роста) численности работников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ЗП</a:t>
            </a:r>
            <a:r>
              <a:rPr lang="ru-RU" baseline="-25000" dirty="0" err="1" smtClean="0"/>
              <a:t>ср</a:t>
            </a:r>
            <a:r>
              <a:rPr lang="ru-RU" dirty="0" smtClean="0"/>
              <a:t> – достигнутый уровень средней</a:t>
            </a:r>
          </a:p>
          <a:p>
            <a:pPr>
              <a:buNone/>
            </a:pPr>
            <a:r>
              <a:rPr lang="ru-RU" smtClean="0"/>
              <a:t>                    </a:t>
            </a:r>
            <a:r>
              <a:rPr lang="ru-RU" dirty="0" smtClean="0"/>
              <a:t>заработной платы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В этом разделе годового плана определяются:</a:t>
            </a:r>
          </a:p>
          <a:p>
            <a:pPr>
              <a:buFontTx/>
              <a:buChar char="-"/>
            </a:pPr>
            <a:r>
              <a:rPr lang="ru-RU" dirty="0" smtClean="0"/>
              <a:t>плановая себестоимость каждого вида выпускаемой продукции (калькуляция);</a:t>
            </a:r>
          </a:p>
          <a:p>
            <a:pPr>
              <a:buFontTx/>
              <a:buChar char="-"/>
            </a:pPr>
            <a:r>
              <a:rPr lang="ru-RU" dirty="0" smtClean="0"/>
              <a:t>смета затрат на производство;</a:t>
            </a:r>
          </a:p>
          <a:p>
            <a:pPr>
              <a:buFontTx/>
              <a:buChar char="-"/>
            </a:pPr>
            <a:r>
              <a:rPr lang="ru-RU" dirty="0" smtClean="0"/>
              <a:t>снижение себестоимости сравниваемой продукции;</a:t>
            </a:r>
          </a:p>
          <a:p>
            <a:pPr>
              <a:buFontTx/>
              <a:buChar char="-"/>
            </a:pPr>
            <a:r>
              <a:rPr lang="ru-RU" dirty="0" smtClean="0"/>
              <a:t>прибыль и уровень рентабельности.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Плановая себестоимость каждого вида выполнений товарной партии рассчитывается в следующей последовательности.</a:t>
            </a:r>
          </a:p>
          <a:p>
            <a:endParaRPr lang="ru-RU" dirty="0" smtClean="0"/>
          </a:p>
          <a:p>
            <a:pPr lvl="0"/>
            <a:r>
              <a:rPr lang="ru-RU" dirty="0" smtClean="0"/>
              <a:t>Производится расчет затрат по основным прямым статьям калькуляции (материалы, комплектующие, отчисления во внебюджетные фонды).</a:t>
            </a:r>
          </a:p>
          <a:p>
            <a:endParaRPr lang="ru-RU" dirty="0" smtClean="0"/>
          </a:p>
          <a:p>
            <a:pPr lvl="0"/>
            <a:r>
              <a:rPr lang="ru-RU" dirty="0" smtClean="0"/>
              <a:t>Разрабатываются сметы расходов на содержание и эксплуатацию оборудования и цеховых расходов каждым цехом основного производства:</a:t>
            </a:r>
          </a:p>
          <a:p>
            <a:endParaRPr lang="ru-RU" dirty="0" smtClean="0"/>
          </a:p>
          <a:p>
            <a:r>
              <a:rPr lang="ru-RU" dirty="0" smtClean="0"/>
              <a:t>Затем эти сметы направляются в планово-экономический отдел завода и там сводятся в аналогические сметы по предприятию в целом.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Планово-экономический отдел рассчитывает сметы прочих производственных общехозяйственных и коммерческих расходов.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Рассчитываются плановые калькуляции на все виды выпускаемой продукции.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634082"/>
          </a:xfrm>
        </p:spPr>
        <p:txBody>
          <a:bodyPr>
            <a:normAutofit fontScale="90000"/>
          </a:bodyPr>
          <a:lstStyle/>
          <a:p>
            <a:pPr lvl="0"/>
            <a:r>
              <a:rPr lang="ru-RU" sz="2200" dirty="0" smtClean="0"/>
              <a:t>9. План по себестоимости, прибыли и рентабельности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02627"/>
          </a:xfrm>
        </p:spPr>
        <p:txBody>
          <a:bodyPr>
            <a:normAutofit fontScale="70000" lnSpcReduction="20000"/>
          </a:bodyPr>
          <a:lstStyle/>
          <a:p>
            <a:pPr lvl="0">
              <a:buNone/>
            </a:pPr>
            <a:r>
              <a:rPr lang="ru-RU" dirty="0" smtClean="0"/>
              <a:t>В смете затрат на производство определяется общая сумма затрат за год на всю продукцию в виде свода ранее сделанных расчетов: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плана материально-технического обеспечения, определяющие затраты на необходимые материалы, топливо, энергию.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плана по труду и кадрам, определяющего необходимый фонд заработной платы и отчисления во внебюджетные фонды.</a:t>
            </a:r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сметы расходов на создание и эксплуатацию оборудования. </a:t>
            </a:r>
          </a:p>
          <a:p>
            <a:pPr>
              <a:buFontTx/>
              <a:buChar char="-"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- сметы цеховых расходов.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- сметы общехозяйственных расходов.</a:t>
            </a:r>
          </a:p>
          <a:p>
            <a:pPr>
              <a:buNone/>
            </a:pPr>
            <a:endParaRPr lang="ru-RU" dirty="0" smtClean="0"/>
          </a:p>
          <a:p>
            <a:pPr>
              <a:buFontTx/>
              <a:buChar char="-"/>
            </a:pPr>
            <a:r>
              <a:rPr lang="ru-RU" dirty="0" smtClean="0"/>
              <a:t>сметы прочих производственных расходов. </a:t>
            </a:r>
          </a:p>
          <a:p>
            <a:pPr>
              <a:buNone/>
            </a:pPr>
            <a:r>
              <a:rPr lang="ru-RU" dirty="0" smtClean="0"/>
              <a:t>- сметы коммерческих расходов.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53061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Смета затрат на производство планируется по следующим статьям: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1. Сырье и основные материалы;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2. Вспомогательные материалы;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3. Комплектующие изделия;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4. Топливо;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5. Энергия;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6. Амортизация основных фондов;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7. Основная и дополнительная зарплата всех категорий работающих;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8. Отчисления во внебюджетные фонды;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9. Прочие денежные расходы.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dirty="0" smtClean="0"/>
              <a:t>В этом разделе обобщаются результаты предыдущих разделов годового плана.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Разрабатывается финансовый план в виде баланса доходов и расходов. Баланс имеет 2 части – в доходной части определяются доходы от всех видов хозяйственной деятельности, в расходной части планируются необходимые расходы.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Основным видам доходов является выручка от реализации продукции основного производства, услуг промышленного характера.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Кроме того, могут быть доходы от </a:t>
            </a:r>
            <a:r>
              <a:rPr lang="ru-RU" dirty="0" err="1" smtClean="0"/>
              <a:t>внереализационных</a:t>
            </a:r>
            <a:r>
              <a:rPr lang="ru-RU" dirty="0" smtClean="0"/>
              <a:t> операций оптового характера. Например, средства, полученные от продажи ненужного оборудования и имущества и т.д.</a:t>
            </a:r>
          </a:p>
          <a:p>
            <a:pPr>
              <a:buNone/>
            </a:pPr>
            <a:r>
              <a:rPr lang="ru-RU" dirty="0" smtClean="0"/>
              <a:t>К расходам предприятия относятся, в первую очередь затраты на производство. Могут возникать и </a:t>
            </a:r>
            <a:r>
              <a:rPr lang="ru-RU" dirty="0" err="1" smtClean="0"/>
              <a:t>внереализационные</a:t>
            </a:r>
            <a:r>
              <a:rPr lang="ru-RU" dirty="0" smtClean="0"/>
              <a:t> расходы: затраты на содержание жилищного хозяйства, стоимость демонтажа, подлежащего продаже ненужного оборудования и другие.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Разница между суммой всех доходов и суммой всех расходов образует балансовую прибыль.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10. Финансовый план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Распределению подлежит чистая прибыль.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Один из основных вопросов распределения прибыли – сочетание текущих потребностей с перспективными.</a:t>
            </a:r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В этом разделе планируется резервный фонд (страховой фонд или фонд риска) в соответствии с уставом предприятия и действующим законодательством.</a:t>
            </a:r>
          </a:p>
          <a:p>
            <a:pPr>
              <a:buNone/>
            </a:pPr>
            <a:r>
              <a:rPr lang="ru-RU" dirty="0" smtClean="0"/>
              <a:t>Резервный фонд необходим для обеспечения деятельности предприятия при неблагоприятной конъектуре рынка, задержка заказчиками платежей за поставленную продукцию, недостатка средств для возврата кредитов или оплаты векселей, погашение убытков.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Резервный фонд создается в размере не более 25% уставного капитала. Формирование резервного фонда осуществляется путем отчислений в него части чистой прибыли, причем на эту сумму уменьшается налогооблагаемая прибыль.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Сумма, отчисляемая в данном году в резервный фонд не должна превышать 50% налогооблагаемой прибыли предприятия.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634082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11. План распределения прибыли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Основная задача этого раздела – предусмотреть мероприятия, устраняющие отрицательное воздействие производственного процесса предприятия на окружающую среду.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Мероприятия этого раздела разрабатываются в следующих направлениях:</a:t>
            </a:r>
          </a:p>
          <a:p>
            <a:pPr lvl="0"/>
            <a:r>
              <a:rPr lang="ru-RU" dirty="0" smtClean="0"/>
              <a:t>охрана и рациональное использование природных ресурсов;</a:t>
            </a:r>
          </a:p>
          <a:p>
            <a:pPr lvl="0"/>
            <a:r>
              <a:rPr lang="ru-RU" dirty="0" smtClean="0"/>
              <a:t>охрана воздушной среды;</a:t>
            </a:r>
          </a:p>
          <a:p>
            <a:pPr lvl="0"/>
            <a:r>
              <a:rPr lang="ru-RU" dirty="0" smtClean="0"/>
              <a:t>ввод в действие сооружений по охране окружающей среды;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12. План по охране окружающей среды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В этом разделе разрабатывается комплекс мероприятий, направленных на улучшение социально-культурных, жилищно-бытовых условий, сохранение работоспособности и укрепление здоровья, повышение общеобразовательного уровня и профессиональной квалификации работников, улучшение условий труда.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13. План социального развития коллектива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Предприятие может разрабатывать годовой план по следующим взаимосвязанным разделам:</a:t>
            </a:r>
          </a:p>
          <a:p>
            <a:pPr lvl="0"/>
            <a:r>
              <a:rPr lang="ru-RU" dirty="0" smtClean="0"/>
              <a:t>Основные показатели плана.</a:t>
            </a:r>
          </a:p>
          <a:p>
            <a:pPr lvl="0"/>
            <a:r>
              <a:rPr lang="ru-RU" dirty="0" smtClean="0"/>
              <a:t>План маркетинга.</a:t>
            </a:r>
          </a:p>
          <a:p>
            <a:pPr lvl="0"/>
            <a:r>
              <a:rPr lang="ru-RU" dirty="0" smtClean="0"/>
              <a:t>План производства и реализации продукции.</a:t>
            </a:r>
          </a:p>
          <a:p>
            <a:pPr lvl="0"/>
            <a:r>
              <a:rPr lang="ru-RU" dirty="0" smtClean="0"/>
              <a:t>План технического развития и организации производства.</a:t>
            </a:r>
          </a:p>
          <a:p>
            <a:pPr lvl="0"/>
            <a:r>
              <a:rPr lang="ru-RU" dirty="0" smtClean="0"/>
              <a:t>Нормы и нормативы.</a:t>
            </a:r>
          </a:p>
          <a:p>
            <a:pPr lvl="0"/>
            <a:r>
              <a:rPr lang="ru-RU" dirty="0" smtClean="0"/>
              <a:t>План как вложения и капитального строительства.</a:t>
            </a:r>
          </a:p>
          <a:p>
            <a:pPr lvl="0"/>
            <a:r>
              <a:rPr lang="ru-RU" dirty="0" smtClean="0"/>
              <a:t>План материально-технического обеспечения.</a:t>
            </a:r>
          </a:p>
          <a:p>
            <a:pPr lvl="0"/>
            <a:r>
              <a:rPr lang="ru-RU" dirty="0" smtClean="0"/>
              <a:t>План по труду и кадрам.</a:t>
            </a:r>
          </a:p>
          <a:p>
            <a:pPr lvl="0"/>
            <a:r>
              <a:rPr lang="ru-RU" dirty="0" smtClean="0"/>
              <a:t>План по себестоимости, прибыли и рентабельности.</a:t>
            </a:r>
          </a:p>
          <a:p>
            <a:pPr lvl="0"/>
            <a:r>
              <a:rPr lang="ru-RU" dirty="0" smtClean="0"/>
              <a:t>Финансовый план.</a:t>
            </a:r>
          </a:p>
          <a:p>
            <a:pPr lvl="0"/>
            <a:r>
              <a:rPr lang="ru-RU" dirty="0" smtClean="0"/>
              <a:t>План распределения прибыли.</a:t>
            </a:r>
          </a:p>
          <a:p>
            <a:pPr lvl="0"/>
            <a:r>
              <a:rPr lang="ru-RU" dirty="0" smtClean="0"/>
              <a:t>План по охране окружающей среды.</a:t>
            </a:r>
          </a:p>
          <a:p>
            <a:pPr lvl="0"/>
            <a:r>
              <a:rPr lang="ru-RU" dirty="0" smtClean="0"/>
              <a:t>План социального развития коллектива.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ГОДОВОЙ ПЛАН РАБОТЫ ПРЕДПРИЯТИЯ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8254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Оперативно-производственное планирование (ОПП) является завершающим этапом внутрифирменного планирования.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Включает доведение заданий исходя из годового объема выпуска продукции предприятия до цехов, участков, рабочих мест, а также организация выполнения этих заданий и контроль.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При осуществлении ОПП плановые задания предприятия расчленяются на составные части, определяются подлежащие выполнению конкретные работы и по каждой работе – время выполнения.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Важнейшая задача ОПП – является обеспечение равномерного выпуска продукции в соответствии с установленной номенклатурой в установленные сроки и с наибольшей эффективностью.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100" dirty="0" smtClean="0"/>
              <a:t>ЗАДАЧИ И СОДЕРЖАНИЕ ОПЕРАТИВНО-ПРОИЗВОДСТВЕННОГО ПЛАНИРОВАНИЯ</a:t>
            </a: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ОПП состоит из следующих 3-х этапов:</a:t>
            </a:r>
          </a:p>
          <a:p>
            <a:pPr lvl="0">
              <a:buNone/>
            </a:pPr>
            <a:r>
              <a:rPr lang="ru-RU" dirty="0" smtClean="0"/>
              <a:t>1. Объемное планирование – это объемные расчеты, связанные с доведением плановых заданий до цехов.</a:t>
            </a:r>
          </a:p>
          <a:p>
            <a:pPr lvl="0">
              <a:buNone/>
            </a:pPr>
            <a:r>
              <a:rPr lang="ru-RU" dirty="0" smtClean="0"/>
              <a:t>2. Календарное планирование – составление календарного плана производства по срокам и объемам для каждого цеха.</a:t>
            </a:r>
          </a:p>
          <a:p>
            <a:pPr lvl="0">
              <a:buNone/>
            </a:pPr>
            <a:r>
              <a:rPr lang="ru-RU" dirty="0" smtClean="0"/>
              <a:t>3. </a:t>
            </a:r>
            <a:r>
              <a:rPr lang="ru-RU" dirty="0" err="1" smtClean="0"/>
              <a:t>Диспетчирование</a:t>
            </a:r>
            <a:r>
              <a:rPr lang="ru-RU" dirty="0" smtClean="0"/>
              <a:t> производства – оперативный контроль, координация и регулирование хода производства.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ЭТАПЫ ОПП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ОПП подразделяется на внутрицеховые и межцеховые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Внутрицеховое ОПП осуществляется производственно – диспетчерским бюро цехов и предусматривает</a:t>
            </a:r>
          </a:p>
          <a:p>
            <a:r>
              <a:rPr lang="ru-RU" dirty="0" smtClean="0"/>
              <a:t>расчет составления и организацию выполнения производственных заданий участков бригад, отдельных р. м, т. е. внутрицеховое ОПП призвано координировать работу участков, р. м и вспомогательных служб цеха.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Межцеховое ОПП осуществляется производственно-диспетчерским отделом. Его содержанием является разработка взаимосвязанных календарных планов цехам предприятия в соответствии с общезаводским планом – графиком выпуска продукции, расчет календарно – плановых нормативов движения производства. </a:t>
            </a:r>
          </a:p>
          <a:p>
            <a:pPr>
              <a:buNone/>
            </a:pPr>
            <a:r>
              <a:rPr lang="ru-RU" dirty="0" smtClean="0"/>
              <a:t>Расчет загрузки оборудования по цехам, оперативный учет, контроль и регулирование хода производства по заводу в целом, т. е. межцеховое планирование осуществляет взаимное увязывание цеховых планов производства, оценку текущего состояния производства.</a:t>
            </a:r>
          </a:p>
          <a:p>
            <a:pPr>
              <a:buNone/>
            </a:pPr>
            <a:r>
              <a:rPr lang="ru-RU" dirty="0" smtClean="0"/>
              <a:t>Данные оперативного учета и контроля производства используются в оперативном управлении предприятием.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ВИДЫ ОПП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2800" dirty="0" smtClean="0"/>
              <a:t>Под системой ОПП понимается методика и техника плановой работы, определяемые степенью централизации плановой работы, выбранной планово-учетной единицей, дифференциацией плановых периодов, составом</a:t>
            </a:r>
            <a:r>
              <a:rPr lang="ru-RU" sz="2000" dirty="0" smtClean="0"/>
              <a:t> </a:t>
            </a:r>
            <a:r>
              <a:rPr lang="ru-RU" sz="2800" dirty="0" smtClean="0"/>
              <a:t>точностью календарно – плановых нормативов, а также составом, порядком, порядком оформления и движения планово-учетной документации.</a:t>
            </a:r>
            <a:endParaRPr lang="ru-RU" sz="2000" dirty="0" smtClean="0"/>
          </a:p>
          <a:p>
            <a:endParaRPr lang="ru-RU" sz="2000" dirty="0" smtClean="0"/>
          </a:p>
          <a:p>
            <a:pPr>
              <a:buNone/>
            </a:pPr>
            <a:r>
              <a:rPr lang="ru-RU" sz="2800" dirty="0" smtClean="0"/>
              <a:t>Выбор системы ОПП зависит от ряда условий, важнейшими из которых являются: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1. </a:t>
            </a:r>
            <a:r>
              <a:rPr lang="ru-RU" sz="2400" b="1" dirty="0" smtClean="0"/>
              <a:t>Типы производства</a:t>
            </a:r>
            <a:endParaRPr lang="ru-RU" sz="1800" b="1" dirty="0" smtClean="0"/>
          </a:p>
          <a:p>
            <a:pPr lvl="0">
              <a:buNone/>
            </a:pPr>
            <a:r>
              <a:rPr lang="ru-RU" sz="2800" dirty="0" smtClean="0"/>
              <a:t>С точки зрения планирования основными признаками типа производства являются: </a:t>
            </a:r>
            <a:endParaRPr lang="ru-RU" sz="3600" dirty="0" smtClean="0"/>
          </a:p>
          <a:p>
            <a:pPr>
              <a:buNone/>
            </a:pPr>
            <a:r>
              <a:rPr lang="ru-RU" sz="2800" dirty="0" smtClean="0"/>
              <a:t>а) степень повторяемости производства – отдельных видов продукции плановым периодам, определяющая периодичность повторения одних и тех же работ на рабочих местах.</a:t>
            </a:r>
            <a:endParaRPr lang="ru-RU" sz="3600" dirty="0" smtClean="0"/>
          </a:p>
          <a:p>
            <a:pPr>
              <a:buNone/>
            </a:pPr>
            <a:r>
              <a:rPr lang="ru-RU" sz="2800" dirty="0" smtClean="0"/>
              <a:t>б) количество продукции каждого вида, которое должно быть представлено в течение планового периода.</a:t>
            </a:r>
            <a:endParaRPr lang="ru-RU" sz="3600" dirty="0" smtClean="0"/>
          </a:p>
          <a:p>
            <a:pPr>
              <a:buNone/>
            </a:pPr>
            <a:r>
              <a:rPr lang="ru-RU" sz="2800" dirty="0" smtClean="0"/>
              <a:t>в) степень непрерывности движения предметов труда в процессе производства.</a:t>
            </a:r>
            <a:endParaRPr lang="ru-RU" sz="2000" dirty="0" smtClean="0"/>
          </a:p>
          <a:p>
            <a:pPr>
              <a:buNone/>
            </a:pPr>
            <a:endParaRPr lang="ru-RU" sz="3600" dirty="0" smtClean="0"/>
          </a:p>
          <a:p>
            <a:pPr lvl="0">
              <a:buNone/>
            </a:pPr>
            <a:r>
              <a:rPr lang="ru-RU" sz="2800" b="1" dirty="0" smtClean="0"/>
              <a:t>2. Производственная структура предприятия и его цехов.</a:t>
            </a:r>
            <a:endParaRPr lang="ru-RU" sz="2000" b="1" dirty="0" smtClean="0"/>
          </a:p>
          <a:p>
            <a:pPr>
              <a:buNone/>
            </a:pPr>
            <a:endParaRPr lang="ru-RU" sz="3600" dirty="0" smtClean="0"/>
          </a:p>
          <a:p>
            <a:pPr>
              <a:buNone/>
            </a:pPr>
            <a:r>
              <a:rPr lang="ru-RU" sz="2800" dirty="0" smtClean="0"/>
              <a:t>Она отражает характер разделения труда между цехами, участками, т. е. характер производственной специализации и кооперации.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800" dirty="0" smtClean="0"/>
              <a:t>3. </a:t>
            </a:r>
            <a:r>
              <a:rPr lang="ru-RU" sz="2800" b="1" dirty="0" err="1" smtClean="0"/>
              <a:t>Технико</a:t>
            </a:r>
            <a:r>
              <a:rPr lang="ru-RU" sz="2800" b="1" dirty="0" smtClean="0"/>
              <a:t> – экономическая характеристика изготавливаемой продукции</a:t>
            </a:r>
            <a:r>
              <a:rPr lang="ru-RU" sz="2800" dirty="0" smtClean="0"/>
              <a:t>, определяемая степенью сложности и трудоемкостью изготовления.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r>
              <a:rPr lang="ru-RU" sz="2800" dirty="0" smtClean="0"/>
              <a:t>4. </a:t>
            </a:r>
            <a:r>
              <a:rPr lang="ru-RU" sz="2800" b="1" dirty="0" smtClean="0"/>
              <a:t>Характер связей обрабатывающего и заготовительного цехов</a:t>
            </a:r>
            <a:r>
              <a:rPr lang="ru-RU" sz="2800" dirty="0" smtClean="0"/>
              <a:t>.</a:t>
            </a:r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УСЛОВИЯ ВЫБОРА СИСТЕМЫ ОПП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Планово-учетные единицы, применяемые во внутрифирменном планировании, можно объединить в 3 группы.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1 группа: штучные единицы – одна деталь, один узел, одно изделие.</a:t>
            </a:r>
          </a:p>
          <a:p>
            <a:pPr>
              <a:buNone/>
            </a:pPr>
            <a:r>
              <a:rPr lang="ru-RU" dirty="0" smtClean="0"/>
              <a:t>2 группа: комплектные (сложные) единицы, состоящие из нескольких элементарных планируемых единиц.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В зависимости от порядка образования, такими единицами могут быть :</a:t>
            </a:r>
          </a:p>
          <a:p>
            <a:pPr lvl="0"/>
            <a:r>
              <a:rPr lang="ru-RU" dirty="0" smtClean="0"/>
              <a:t>комплект разных деталей, образующих одно изделие;</a:t>
            </a:r>
          </a:p>
          <a:p>
            <a:pPr lvl="0"/>
            <a:r>
              <a:rPr lang="ru-RU" dirty="0" smtClean="0"/>
              <a:t>комплект разных деталей, часть изделия (узел).</a:t>
            </a:r>
          </a:p>
          <a:p>
            <a:pPr lvl="0"/>
            <a:r>
              <a:rPr lang="ru-RU" dirty="0" smtClean="0"/>
              <a:t>комплект однородных или разных деталей, объединенных каким – либо одним производственным признаком, например, имеющих одинаковую продолжительность производственного цикла, одинаковые партии запуска или одинаковые технологические процессы.</a:t>
            </a:r>
          </a:p>
          <a:p>
            <a:pPr>
              <a:buNone/>
            </a:pPr>
            <a:r>
              <a:rPr lang="ru-RU" dirty="0" smtClean="0"/>
              <a:t>3 группа – заказ как сложная единица, состоящая из нескольких изделий.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ПЛАНОВО - УЧЕТНЫЕ ЕДИНИЦЫ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В зависимости от условий производства, различают три основных системы ОПП:</a:t>
            </a:r>
          </a:p>
          <a:p>
            <a:pPr>
              <a:buNone/>
            </a:pPr>
            <a:r>
              <a:rPr lang="ru-RU" dirty="0" smtClean="0"/>
              <a:t>- </a:t>
            </a:r>
            <a:r>
              <a:rPr lang="ru-RU" dirty="0" err="1" smtClean="0"/>
              <a:t>подетальная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err="1" smtClean="0"/>
              <a:t>покомплектная</a:t>
            </a:r>
            <a:r>
              <a:rPr lang="ru-RU" dirty="0" smtClean="0"/>
              <a:t> </a:t>
            </a:r>
          </a:p>
          <a:p>
            <a:pPr>
              <a:buFontTx/>
              <a:buChar char="-"/>
            </a:pPr>
            <a:r>
              <a:rPr lang="ru-RU" dirty="0" smtClean="0"/>
              <a:t>позаказная.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Каждая система характеризуется следующими главными признаками: </a:t>
            </a:r>
          </a:p>
          <a:p>
            <a:pPr>
              <a:buNone/>
            </a:pPr>
            <a:r>
              <a:rPr lang="ru-RU" dirty="0" smtClean="0"/>
              <a:t>а) планово-учетной единицей применяемой при составлении </a:t>
            </a:r>
            <a:r>
              <a:rPr lang="ru-RU" dirty="0" err="1" smtClean="0"/>
              <a:t>произ-водственных</a:t>
            </a:r>
            <a:r>
              <a:rPr lang="ru-RU" dirty="0" smtClean="0"/>
              <a:t> программ, при учете, контроле и анализе их выполнения, при </a:t>
            </a:r>
            <a:r>
              <a:rPr lang="ru-RU" dirty="0" err="1" smtClean="0"/>
              <a:t>калькулировании</a:t>
            </a:r>
            <a:r>
              <a:rPr lang="ru-RU" dirty="0" smtClean="0"/>
              <a:t> продукции.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б) составом и точностью расчетов, необходимо для своевременного равномерного выпуска продукции.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в) соотношением объемов плановой работы между заводоуправлением и цехами-исполнителями.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СИСТЕМЫ ОПП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Наиболее распространена на предприятиях машиностроения, </a:t>
            </a:r>
            <a:r>
              <a:rPr lang="ru-RU" dirty="0" err="1" smtClean="0"/>
              <a:t>прибо-ростроения</a:t>
            </a:r>
            <a:r>
              <a:rPr lang="ru-RU" dirty="0" smtClean="0"/>
              <a:t> в условиях серийного и массового производства.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Она имеет ряд преимуществ:</a:t>
            </a:r>
          </a:p>
          <a:p>
            <a:r>
              <a:rPr lang="ru-RU" dirty="0" smtClean="0"/>
              <a:t>Система облегчает оперативное регулирование различных </a:t>
            </a:r>
            <a:r>
              <a:rPr lang="ru-RU" dirty="0" err="1" smtClean="0"/>
              <a:t>отклоне-ний</a:t>
            </a:r>
            <a:r>
              <a:rPr lang="ru-RU" dirty="0" smtClean="0"/>
              <a:t> от плановых заданий, обеспечивает быструю замену одних деталей другими при невозможности своевременного их запуска в производство.</a:t>
            </a:r>
          </a:p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Календарное распределение объемов продукции производится с точностью до суток и смен. Применение подетального планирования вызывает необходимость подетального расчета потребности в материалах, расчета подетальных норм времени для определения числа рабочих мест и рабочих.</a:t>
            </a:r>
          </a:p>
          <a:p>
            <a:pPr lvl="0"/>
            <a:endParaRPr lang="ru-RU" dirty="0" smtClean="0"/>
          </a:p>
          <a:p>
            <a:r>
              <a:rPr lang="ru-RU" dirty="0" err="1" smtClean="0"/>
              <a:t>Подетальной</a:t>
            </a:r>
            <a:r>
              <a:rPr lang="ru-RU" dirty="0" smtClean="0"/>
              <a:t> системе планирования соответствует подетальное </a:t>
            </a:r>
            <a:r>
              <a:rPr lang="ru-RU" dirty="0" err="1" smtClean="0"/>
              <a:t>каль-кулирование</a:t>
            </a:r>
            <a:r>
              <a:rPr lang="ru-RU" dirty="0" smtClean="0"/>
              <a:t> себестоимости, </a:t>
            </a:r>
            <a:r>
              <a:rPr lang="ru-RU" dirty="0" err="1" smtClean="0"/>
              <a:t>подетальный</a:t>
            </a:r>
            <a:r>
              <a:rPr lang="ru-RU" dirty="0" smtClean="0"/>
              <a:t> учет и контроль выполнения производственной программы.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Подетальная</a:t>
            </a:r>
            <a:r>
              <a:rPr lang="ru-RU" dirty="0" smtClean="0"/>
              <a:t> система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sz="2500" dirty="0" smtClean="0"/>
              <a:t>Применяется в серийном производстве с длительным производственным циклом. Эта система осуществляется по одному из трёх вариантов:</a:t>
            </a:r>
          </a:p>
          <a:p>
            <a:pPr>
              <a:buNone/>
            </a:pPr>
            <a:r>
              <a:rPr lang="ru-RU" sz="2500" dirty="0" smtClean="0"/>
              <a:t>1. Комплектные по изделиям</a:t>
            </a:r>
          </a:p>
          <a:p>
            <a:pPr>
              <a:buNone/>
            </a:pPr>
            <a:r>
              <a:rPr lang="ru-RU" sz="2500" dirty="0" smtClean="0"/>
              <a:t>2. Комплектные по узлам.</a:t>
            </a:r>
          </a:p>
          <a:p>
            <a:pPr>
              <a:buNone/>
            </a:pPr>
            <a:r>
              <a:rPr lang="ru-RU" sz="2500" dirty="0" smtClean="0"/>
              <a:t>3. Комплектные по группам деталей.</a:t>
            </a:r>
          </a:p>
          <a:p>
            <a:pPr>
              <a:buNone/>
            </a:pPr>
            <a:r>
              <a:rPr lang="ru-RU" sz="2500" dirty="0" smtClean="0"/>
              <a:t>Все варианты основаны на объединении, укрупнении планируемых единиц. При этом преследуется 2 цели:</a:t>
            </a:r>
          </a:p>
          <a:p>
            <a:pPr lvl="1"/>
            <a:r>
              <a:rPr lang="ru-RU" sz="2500" dirty="0" smtClean="0"/>
              <a:t>уменьшить количество номенклатурных позиций;</a:t>
            </a:r>
          </a:p>
          <a:p>
            <a:pPr lvl="1"/>
            <a:r>
              <a:rPr lang="ru-RU" sz="2500" dirty="0" smtClean="0"/>
              <a:t>обеспечить комплектный ход производства и комплектное поступление в выпускающих цех деталей из заготовленных и обрабатывающих цехов.</a:t>
            </a:r>
          </a:p>
          <a:p>
            <a:pPr>
              <a:buNone/>
            </a:pP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Наиболее часто применяется комплектная система по изделию в целом.</a:t>
            </a:r>
          </a:p>
          <a:p>
            <a:pPr>
              <a:buNone/>
            </a:pPr>
            <a:r>
              <a:rPr lang="ru-RU" sz="2500" dirty="0" smtClean="0"/>
              <a:t>Планируемой единицей в этом случае является:</a:t>
            </a:r>
          </a:p>
          <a:p>
            <a:pPr lvl="0"/>
            <a:r>
              <a:rPr lang="ru-RU" sz="2500" dirty="0" smtClean="0"/>
              <a:t>Для заготовленных цехов комплект деталей на 1 изделие;</a:t>
            </a:r>
          </a:p>
          <a:p>
            <a:pPr lvl="0"/>
            <a:r>
              <a:rPr lang="ru-RU" sz="2500" dirty="0" smtClean="0"/>
              <a:t>Для цехов узловой сборки – комплект узлов на 1 изделие;</a:t>
            </a:r>
          </a:p>
          <a:p>
            <a:pPr lvl="0"/>
            <a:r>
              <a:rPr lang="ru-RU" sz="2500" dirty="0" smtClean="0"/>
              <a:t>Для цехов окончательной сделки – изделия.</a:t>
            </a:r>
          </a:p>
          <a:p>
            <a:pPr>
              <a:buNone/>
            </a:pPr>
            <a:r>
              <a:rPr lang="ru-RU" sz="2500" dirty="0" smtClean="0"/>
              <a:t>Унифицированные детали, т. е. одинаковые для нескольких изделий (крепежные детали) выделяются в самостоятельную группу и планируются по специальным внутризаводским заказам.</a:t>
            </a:r>
          </a:p>
          <a:p>
            <a:pPr>
              <a:buNone/>
            </a:pPr>
            <a:endParaRPr lang="ru-RU" sz="2500" dirty="0" smtClean="0"/>
          </a:p>
          <a:p>
            <a:pPr>
              <a:buNone/>
            </a:pPr>
            <a:r>
              <a:rPr lang="ru-RU" sz="2500" dirty="0" smtClean="0"/>
              <a:t>Преимуществом этой системы является возможность обеспечения жесткой плановой дисциплины; цеха сдают свою продукцию комплектно и всякое недовыполнение программы за месяц включается в задание следующего планового месяца.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Покомплектная</a:t>
            </a:r>
            <a:r>
              <a:rPr lang="ru-RU" dirty="0" smtClean="0"/>
              <a:t> система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Применяется в условиях единичного производства.</a:t>
            </a:r>
          </a:p>
          <a:p>
            <a:pPr>
              <a:buNone/>
            </a:pPr>
            <a:r>
              <a:rPr lang="ru-RU" dirty="0" smtClean="0"/>
              <a:t>Ей соответствует позаказная система учета и </a:t>
            </a:r>
            <a:r>
              <a:rPr lang="ru-RU" dirty="0" err="1" smtClean="0"/>
              <a:t>калькулирования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До передачи в производство заказы проходят 2 подготовительных этапа:</a:t>
            </a:r>
          </a:p>
          <a:p>
            <a:pPr lvl="0">
              <a:buNone/>
            </a:pPr>
            <a:r>
              <a:rPr lang="ru-RU" i="1" dirty="0" smtClean="0"/>
              <a:t>1. Изучение запроса заказчика.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 этом этапе устанавливается возможность и целесообразность </a:t>
            </a:r>
            <a:r>
              <a:rPr lang="ru-RU" dirty="0" err="1" smtClean="0"/>
              <a:t>вы-полнения</a:t>
            </a:r>
            <a:r>
              <a:rPr lang="ru-RU" dirty="0" smtClean="0"/>
              <a:t> заказа. В случае положительного решения рассчитываются себестоимость, цена, сроки выполнения. Эти данные включаются в договор, после оформления и подписания которого заказ становится объектом планирования.</a:t>
            </a:r>
          </a:p>
          <a:p>
            <a:pPr lvl="0">
              <a:buNone/>
            </a:pPr>
            <a:r>
              <a:rPr lang="ru-RU" i="1" dirty="0" smtClean="0"/>
              <a:t>2. Подготовка принятого заказа к запуску в производство.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На этом этапе составляется единый график подготовки и выполнения заказа.</a:t>
            </a:r>
          </a:p>
          <a:p>
            <a:pPr>
              <a:buNone/>
            </a:pPr>
            <a:r>
              <a:rPr lang="ru-RU" dirty="0" smtClean="0"/>
              <a:t>При длительном производственном цикле изготовления заказа в производственного заказа каждого месяца могут включаться части заказа отдельные агрегаты или узлы изделия.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Позаказная система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dirty="0" smtClean="0"/>
              <a:t>В серийном производстве изделия изготавливаются периодически повторяющимися сериями. Детали обрабатываются партиями, за одним рабочим местом закрепляется изготовление нескольких деталей. Т. е. количество операций технологического процесса превышает количество рабочих мест.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Это означает, что для выпуска изделия требуется соблюдение определенной последовательности обработки партий различных деталей.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 lvl="0">
              <a:buNone/>
            </a:pPr>
            <a:r>
              <a:rPr lang="ru-RU" dirty="0" smtClean="0"/>
              <a:t>В серийном производстве рассчитываются следующие календарно-плановые нормативы: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1. Размеры производственных партий для всех деталей.</a:t>
            </a:r>
          </a:p>
          <a:p>
            <a:pPr>
              <a:buNone/>
            </a:pPr>
            <a:r>
              <a:rPr lang="ru-RU" dirty="0" smtClean="0"/>
              <a:t>2. Периодичность повторения запуска и выпуска партий деталей.</a:t>
            </a:r>
          </a:p>
          <a:p>
            <a:pPr>
              <a:buNone/>
            </a:pPr>
            <a:r>
              <a:rPr lang="ru-RU" dirty="0" smtClean="0"/>
              <a:t>3. Длительность производственного цикла изготовления изделия.</a:t>
            </a:r>
          </a:p>
          <a:p>
            <a:pPr>
              <a:buNone/>
            </a:pPr>
            <a:r>
              <a:rPr lang="ru-RU" dirty="0" smtClean="0"/>
              <a:t>4. Величина опережений запуска (выпуска) партий.</a:t>
            </a:r>
          </a:p>
          <a:p>
            <a:pPr>
              <a:buNone/>
            </a:pPr>
            <a:r>
              <a:rPr lang="ru-RU" dirty="0" smtClean="0"/>
              <a:t>5. Нормативные заделы.</a:t>
            </a:r>
          </a:p>
          <a:p>
            <a:pPr>
              <a:buNone/>
            </a:pPr>
            <a:r>
              <a:rPr lang="ru-RU" dirty="0" smtClean="0"/>
              <a:t>6. Нормативный график запуска (выпуска) партий.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ОПП в серийном типе производства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i="1" dirty="0" smtClean="0"/>
              <a:t>Все показатели плана по характеру и содержанию делятся на:</a:t>
            </a:r>
            <a:endParaRPr lang="ru-RU" dirty="0" smtClean="0"/>
          </a:p>
          <a:p>
            <a:pPr lvl="0"/>
            <a:r>
              <a:rPr lang="ru-RU" dirty="0" smtClean="0"/>
              <a:t>количественные и качественные;</a:t>
            </a:r>
          </a:p>
          <a:p>
            <a:pPr lvl="0"/>
            <a:r>
              <a:rPr lang="ru-RU" dirty="0" smtClean="0"/>
              <a:t>натуральные и стоимостные.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dirty="0" smtClean="0"/>
              <a:t>Количественные показатели </a:t>
            </a:r>
            <a:r>
              <a:rPr lang="ru-RU" dirty="0" smtClean="0"/>
              <a:t>характеризуют абсолютное значение намечаемых результатов производства и необходимых для этого ресурсов (выпуск продукции в штуках, затраты на приобретение материалов в руб., стоимость основных фондов в руб. и т.д.).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dirty="0" smtClean="0"/>
              <a:t>Качественные</a:t>
            </a:r>
            <a:r>
              <a:rPr lang="ru-RU" i="1" dirty="0" smtClean="0"/>
              <a:t> показатели </a:t>
            </a:r>
            <a:r>
              <a:rPr lang="ru-RU" dirty="0" smtClean="0"/>
              <a:t>характеризуют эффективность производства с использованием нескольких количественных показателей и являются относительными показателями (показатели использования основных фондов, рентабельность, производительность труда).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dirty="0" smtClean="0"/>
              <a:t>Натуральные показатели </a:t>
            </a:r>
            <a:r>
              <a:rPr lang="ru-RU" dirty="0" smtClean="0"/>
              <a:t>характеризуют результаты работы и производственные ресурсы в натурально-вещественном измерении (например: производство продукции в штуках, запасы металла в кг и т.д.)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i="1" dirty="0" smtClean="0"/>
              <a:t>Стоимостные показатели</a:t>
            </a:r>
            <a:r>
              <a:rPr lang="ru-RU" i="1" dirty="0" smtClean="0"/>
              <a:t> </a:t>
            </a:r>
            <a:r>
              <a:rPr lang="ru-RU" dirty="0" smtClean="0"/>
              <a:t>характеризуют результаты работы и производственные ресурсы в денежном измерении (производства в руб., запасы материалов в руб. и т.д.).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/>
              <a:t>1. Основные показатели плана</a:t>
            </a:r>
            <a:endParaRPr lang="ru-RU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А) расчетно-аналитическим методом;</a:t>
            </a:r>
          </a:p>
          <a:p>
            <a:pPr>
              <a:buNone/>
            </a:pPr>
            <a:r>
              <a:rPr lang="ru-RU" dirty="0" smtClean="0"/>
              <a:t>Б) </a:t>
            </a:r>
            <a:r>
              <a:rPr lang="ru-RU" dirty="0" smtClean="0"/>
              <a:t>методом подбора.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sz="1000" dirty="0" smtClean="0"/>
              <a:t/>
            </a:r>
            <a:br>
              <a:rPr lang="ru-RU" sz="1000" dirty="0" smtClean="0"/>
            </a:br>
            <a:r>
              <a:rPr lang="ru-RU" dirty="0" smtClean="0"/>
              <a:t>РАСЧЕТ </a:t>
            </a:r>
            <a:r>
              <a:rPr lang="ru-RU" dirty="0" smtClean="0"/>
              <a:t>КАЛЕНДАРНО-ПЛАНОВЫХ НОРМАТИВОВ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этом разделе намечают мероприятия: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По выявлению запросов рынка с целью правильной организации в номенклатуре производственной продукции, также новых видов продукции для производства;</a:t>
            </a:r>
          </a:p>
          <a:p>
            <a:pPr lvl="0"/>
            <a:r>
              <a:rPr lang="ru-RU" dirty="0" smtClean="0"/>
              <a:t>По изучению и выявлению конкурентов, их технологий, цен, качества продукции.</a:t>
            </a:r>
          </a:p>
          <a:p>
            <a:pPr lvl="0"/>
            <a:r>
              <a:rPr lang="ru-RU" dirty="0" smtClean="0"/>
              <a:t>По организации сбыта продукции: оптом в розницу, по договорам, на свободный рынок.</a:t>
            </a:r>
          </a:p>
          <a:p>
            <a:pPr lvl="0"/>
            <a:r>
              <a:rPr lang="ru-RU" dirty="0" smtClean="0"/>
              <a:t>По участию в выставках, ярмарках.</a:t>
            </a:r>
          </a:p>
          <a:p>
            <a:pPr lvl="0"/>
            <a:r>
              <a:rPr lang="ru-RU" dirty="0" smtClean="0"/>
              <a:t>По стимулированию продаж (скидки в ценах).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2. План маркетинга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82547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Является основным разделом годового плана, т.к. он определяет производственно-хозяйственную деятельность предприятия и является основанием для разработки остальных разделов.</a:t>
            </a:r>
          </a:p>
          <a:p>
            <a:pPr>
              <a:buNone/>
            </a:pPr>
            <a:r>
              <a:rPr lang="ru-RU" dirty="0" smtClean="0"/>
              <a:t>План производства состоит из 2-х подразделов:</a:t>
            </a:r>
          </a:p>
          <a:p>
            <a:pPr lvl="0"/>
            <a:r>
              <a:rPr lang="ru-RU" b="1" dirty="0" smtClean="0"/>
              <a:t>Разработка производственной программы.</a:t>
            </a:r>
          </a:p>
          <a:p>
            <a:pPr lvl="0"/>
            <a:r>
              <a:rPr lang="ru-RU" b="1" dirty="0" smtClean="0"/>
              <a:t>Расчет производственной мощности.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/>
              <a:t>1. Производственная программа </a:t>
            </a:r>
            <a:r>
              <a:rPr lang="ru-RU" dirty="0" smtClean="0"/>
              <a:t>– это задание по выпуску основной продукции на год. Основанием для расчета производственной программы являются маркетинговые исследования рынка и договора на поставки продукции.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Производственная программа устанавливается:</a:t>
            </a:r>
          </a:p>
          <a:p>
            <a:pPr>
              <a:buNone/>
            </a:pPr>
            <a:r>
              <a:rPr lang="ru-RU" dirty="0" smtClean="0"/>
              <a:t>– в натуральных показателях (в штуках, </a:t>
            </a:r>
            <a:r>
              <a:rPr lang="ru-RU" dirty="0" err="1" smtClean="0"/>
              <a:t>машино-комплектах</a:t>
            </a:r>
            <a:r>
              <a:rPr lang="ru-RU" dirty="0" smtClean="0"/>
              <a:t>, и т.д.) </a:t>
            </a:r>
          </a:p>
          <a:p>
            <a:pPr>
              <a:buNone/>
            </a:pPr>
            <a:r>
              <a:rPr lang="ru-RU" dirty="0" smtClean="0"/>
              <a:t>Составляется номенклатура продукции, которая будет производиться;</a:t>
            </a:r>
          </a:p>
          <a:p>
            <a:pPr>
              <a:buNone/>
            </a:pPr>
            <a:r>
              <a:rPr lang="ru-RU" dirty="0" smtClean="0"/>
              <a:t>– в стоимостном выражении по оптовой отпускной цене предприятия. Годовая производственная программа распределяется по кварталам с учетом сроков выпуска согласно договорам и числа рабочих дней в квартале. Затем формируются годовые плановые задания цехам основного и вспомогательного производства.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 fontScale="90000"/>
          </a:bodyPr>
          <a:lstStyle/>
          <a:p>
            <a:pPr lvl="0"/>
            <a:r>
              <a:rPr lang="ru-RU" dirty="0" smtClean="0"/>
              <a:t>3. План производства и реализации продукции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2900" dirty="0" smtClean="0"/>
              <a:t>При составлении производственной программы необходимо рассчитать также объем товарной продукции:</a:t>
            </a:r>
          </a:p>
          <a:p>
            <a:pPr>
              <a:buNone/>
            </a:pPr>
            <a:r>
              <a:rPr lang="ru-RU" sz="2900" dirty="0" smtClean="0"/>
              <a:t>В состав товарной продукции включаются:</a:t>
            </a:r>
          </a:p>
          <a:p>
            <a:pPr>
              <a:buNone/>
            </a:pPr>
            <a:r>
              <a:rPr lang="ru-RU" sz="2800" dirty="0" smtClean="0"/>
              <a:t>– готовая продукция основного производства, которая сдана на склад для продажи потребителю;</a:t>
            </a:r>
            <a:endParaRPr lang="ru-RU" sz="2000" dirty="0" smtClean="0"/>
          </a:p>
          <a:p>
            <a:pPr>
              <a:buNone/>
            </a:pPr>
            <a:r>
              <a:rPr lang="ru-RU" sz="2800" dirty="0" smtClean="0"/>
              <a:t>– запасные части и полуфабрикаты собственного производства, которые предназначены для реализации на сторону:– услуги промышленного характера, предназначенные к отпуску на сторону (отпуск пара, горячей воды, услуги транспорта);</a:t>
            </a:r>
            <a:endParaRPr lang="ru-RU" sz="2000" dirty="0" smtClean="0"/>
          </a:p>
          <a:p>
            <a:pPr>
              <a:buNone/>
            </a:pPr>
            <a:r>
              <a:rPr lang="ru-RU" sz="2800" dirty="0" smtClean="0"/>
              <a:t>– стоимость капитального ремонта своего оборудования и транспортных средств;</a:t>
            </a:r>
            <a:endParaRPr lang="ru-RU" sz="2000" dirty="0" smtClean="0"/>
          </a:p>
          <a:p>
            <a:pPr>
              <a:buNone/>
            </a:pPr>
            <a:r>
              <a:rPr lang="ru-RU" sz="2800" dirty="0" smtClean="0"/>
              <a:t>– стоимость нестандартного оборудования, инструмента, приспособлений, изготовленного предприятием для собственного производства.</a:t>
            </a:r>
            <a:endParaRPr lang="ru-RU" sz="2000" dirty="0" smtClean="0"/>
          </a:p>
          <a:p>
            <a:pPr>
              <a:buNone/>
            </a:pPr>
            <a:endParaRPr lang="ru-RU" sz="2800" dirty="0" smtClean="0"/>
          </a:p>
          <a:p>
            <a:pPr>
              <a:buNone/>
            </a:pPr>
            <a:r>
              <a:rPr lang="ru-RU" sz="2800" dirty="0" smtClean="0"/>
              <a:t>Объем товарной продукции планируется в текущих и сопоставимых ценах.</a:t>
            </a:r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2160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Объем реализованной продукции определяется по формуле: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П</a:t>
            </a:r>
            <a:r>
              <a:rPr lang="ru-RU" baseline="-25000" dirty="0" err="1" smtClean="0"/>
              <a:t>р</a:t>
            </a:r>
            <a:r>
              <a:rPr lang="ru-RU" dirty="0" smtClean="0"/>
              <a:t> = </a:t>
            </a:r>
            <a:r>
              <a:rPr lang="ru-RU" dirty="0" err="1" smtClean="0"/>
              <a:t>П</a:t>
            </a:r>
            <a:r>
              <a:rPr lang="ru-RU" baseline="-25000" dirty="0" err="1" smtClean="0"/>
              <a:t>т</a:t>
            </a:r>
            <a:r>
              <a:rPr lang="ru-RU" dirty="0" smtClean="0"/>
              <a:t> + </a:t>
            </a:r>
            <a:r>
              <a:rPr lang="ru-RU" dirty="0" err="1" smtClean="0"/>
              <a:t>О</a:t>
            </a:r>
            <a:r>
              <a:rPr lang="ru-RU" baseline="-25000" dirty="0" err="1" smtClean="0"/>
              <a:t>ф</a:t>
            </a:r>
            <a:r>
              <a:rPr lang="ru-RU" dirty="0" smtClean="0"/>
              <a:t> − О</a:t>
            </a:r>
            <a:r>
              <a:rPr lang="ru-RU" baseline="-25000" dirty="0" smtClean="0"/>
              <a:t>н,</a:t>
            </a:r>
            <a:r>
              <a:rPr lang="ru-RU" dirty="0" smtClean="0"/>
              <a:t>, руб.</a:t>
            </a: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79512" y="2758616"/>
            <a:ext cx="8568952" cy="343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</a:tabLst>
            </a:pPr>
            <a:r>
              <a:rPr lang="ru-RU" sz="2700" dirty="0" smtClean="0"/>
              <a:t>где	</a:t>
            </a:r>
            <a:r>
              <a:rPr lang="ru-RU" sz="2700" dirty="0" err="1" smtClean="0"/>
              <a:t>Пт</a:t>
            </a:r>
            <a:r>
              <a:rPr lang="ru-RU" sz="2700" dirty="0" smtClean="0"/>
              <a:t> – товарная продукция, руб.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</a:tabLst>
            </a:pPr>
            <a:r>
              <a:rPr lang="ru-RU" sz="2700" dirty="0" smtClean="0"/>
              <a:t>          </a:t>
            </a:r>
            <a:r>
              <a:rPr lang="ru-RU" sz="2700" dirty="0" err="1" smtClean="0"/>
              <a:t>Оф</a:t>
            </a:r>
            <a:r>
              <a:rPr lang="ru-RU" sz="2700" dirty="0" smtClean="0"/>
              <a:t> – фактические остатки готовой продукции на складе предприятия на начало планируемого года, руб.                                                                                                                         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</a:tabLst>
            </a:pPr>
            <a:r>
              <a:rPr lang="ru-RU" sz="2700" dirty="0" smtClean="0"/>
              <a:t>          Он, – нормативные остатки готовой продукции на складе, которые необходимы для обеспечения бесперебойной реализации, руб.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054100" algn="l"/>
              </a:tabLst>
            </a:pPr>
            <a:endParaRPr lang="ru-RU" sz="1400" dirty="0" smtClean="0"/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541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04665"/>
            <a:ext cx="8229600" cy="2304255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8000" dirty="0" smtClean="0"/>
              <a:t>Объем незавершенного производства планируется на год в виде изменения его остатков.</a:t>
            </a:r>
          </a:p>
          <a:p>
            <a:pPr algn="ctr">
              <a:buNone/>
            </a:pPr>
            <a:r>
              <a:rPr lang="ru-RU" sz="8000" dirty="0" err="1" smtClean="0"/>
              <a:t>П</a:t>
            </a:r>
            <a:r>
              <a:rPr lang="ru-RU" sz="8000" baseline="-25000" dirty="0" err="1" smtClean="0"/>
              <a:t>в</a:t>
            </a:r>
            <a:r>
              <a:rPr lang="ru-RU" sz="8000" dirty="0" smtClean="0"/>
              <a:t> = </a:t>
            </a:r>
            <a:r>
              <a:rPr lang="ru-RU" sz="8000" dirty="0" err="1" smtClean="0"/>
              <a:t>П</a:t>
            </a:r>
            <a:r>
              <a:rPr lang="ru-RU" sz="8000" baseline="-25000" dirty="0" err="1" smtClean="0"/>
              <a:t>т</a:t>
            </a:r>
            <a:r>
              <a:rPr lang="ru-RU" sz="8000" dirty="0" smtClean="0"/>
              <a:t> ± ∆НП, руб.</a:t>
            </a:r>
          </a:p>
          <a:p>
            <a:pPr>
              <a:buNone/>
            </a:pPr>
            <a:r>
              <a:rPr lang="ru-RU" sz="8000" dirty="0" smtClean="0"/>
              <a:t>Где	</a:t>
            </a:r>
            <a:r>
              <a:rPr lang="ru-RU" sz="8000" dirty="0" err="1" smtClean="0"/>
              <a:t>П</a:t>
            </a:r>
            <a:r>
              <a:rPr lang="ru-RU" sz="8000" baseline="-25000" dirty="0" err="1" smtClean="0"/>
              <a:t>в</a:t>
            </a:r>
            <a:r>
              <a:rPr lang="ru-RU" sz="8000" dirty="0" smtClean="0"/>
              <a:t> – валовая продукция, руб.</a:t>
            </a:r>
          </a:p>
          <a:p>
            <a:pPr>
              <a:buNone/>
            </a:pPr>
            <a:r>
              <a:rPr lang="ru-RU" sz="8000" dirty="0" smtClean="0"/>
              <a:t>          ∆НП – изменение остатков незавершенного производства, руб.</a:t>
            </a:r>
          </a:p>
          <a:p>
            <a:pPr>
              <a:buNone/>
            </a:pPr>
            <a:endParaRPr lang="ru-RU" sz="8000" dirty="0" smtClean="0"/>
          </a:p>
          <a:p>
            <a:pPr>
              <a:buNone/>
            </a:pPr>
            <a:r>
              <a:rPr lang="ru-RU" sz="8000" dirty="0" smtClean="0"/>
              <a:t>Изменение остатков незавершенного производства равно:</a:t>
            </a:r>
          </a:p>
          <a:p>
            <a:pPr algn="ctr">
              <a:buNone/>
            </a:pPr>
            <a:r>
              <a:rPr lang="ru-RU" sz="8000" dirty="0" smtClean="0"/>
              <a:t>∆НП = </a:t>
            </a:r>
            <a:r>
              <a:rPr lang="ru-RU" sz="8000" dirty="0" err="1" smtClean="0"/>
              <a:t>НП</a:t>
            </a:r>
            <a:r>
              <a:rPr lang="ru-RU" sz="8000" baseline="-25000" dirty="0" err="1" smtClean="0"/>
              <a:t>к</a:t>
            </a:r>
            <a:r>
              <a:rPr lang="ru-RU" sz="8000" dirty="0" smtClean="0"/>
              <a:t> − </a:t>
            </a:r>
            <a:r>
              <a:rPr lang="ru-RU" sz="8000" dirty="0" err="1" smtClean="0"/>
              <a:t>НП</a:t>
            </a:r>
            <a:r>
              <a:rPr lang="ru-RU" sz="8000" baseline="-25000" dirty="0" err="1" smtClean="0"/>
              <a:t>н</a:t>
            </a:r>
            <a:r>
              <a:rPr lang="ru-RU" sz="8000" dirty="0" smtClean="0"/>
              <a:t>, руб.</a:t>
            </a:r>
          </a:p>
          <a:p>
            <a:pPr>
              <a:buNone/>
            </a:pPr>
            <a:endParaRPr lang="ru-RU" sz="8000" dirty="0" smtClean="0"/>
          </a:p>
          <a:p>
            <a:pPr>
              <a:buNone/>
            </a:pPr>
            <a:r>
              <a:rPr lang="ru-RU" sz="8000" dirty="0" smtClean="0"/>
              <a:t>Если предприятие планирует увеличение объема производства, то оно должно запланировать прирост незавершенного производства. (∆НП со знаком " + ")</a:t>
            </a:r>
          </a:p>
          <a:p>
            <a:pPr>
              <a:buNone/>
            </a:pPr>
            <a:r>
              <a:rPr lang="ru-RU" sz="8000" dirty="0" smtClean="0"/>
              <a:t>Если предприятие планирует уменьшение объема производства, то оно должно запланировать сокращение незавершенного производства (∆НП со знаком "– ")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6491</TotalTime>
  <Words>2799</Words>
  <Application>Microsoft Office PowerPoint</Application>
  <PresentationFormat>Экран (4:3)</PresentationFormat>
  <Paragraphs>408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Открытая</vt:lpstr>
      <vt:lpstr>ТЕХНИКО-ЭКОНОМИЧЕСКОЕ ПЛАНИРОВАНИЕ   В СТРУКТУРНОМ ПОДРАЗДЕЛЕНИИ</vt:lpstr>
      <vt:lpstr>Слайд 2</vt:lpstr>
      <vt:lpstr>ГОДОВОЙ ПЛАН РАБОТЫ ПРЕДПРИЯТИЯ </vt:lpstr>
      <vt:lpstr>1. Основные показатели плана</vt:lpstr>
      <vt:lpstr>2. План маркетинга</vt:lpstr>
      <vt:lpstr>3. План производства и реализации продукции 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4. План технического развития и организации производства</vt:lpstr>
      <vt:lpstr>5. Нормы и нормативы</vt:lpstr>
      <vt:lpstr>Слайд 16</vt:lpstr>
      <vt:lpstr>6. План капитальных вложений и капитального строительства </vt:lpstr>
      <vt:lpstr>7. План материально-технического обеспечения </vt:lpstr>
      <vt:lpstr>8. План по труду и кадрам</vt:lpstr>
      <vt:lpstr>Слайд 20</vt:lpstr>
      <vt:lpstr>Планирование фонда заработной платы </vt:lpstr>
      <vt:lpstr>Слайд 22</vt:lpstr>
      <vt:lpstr>9. План по себестоимости, прибыли и рентабельности </vt:lpstr>
      <vt:lpstr>Слайд 24</vt:lpstr>
      <vt:lpstr>Слайд 25</vt:lpstr>
      <vt:lpstr>10. Финансовый план</vt:lpstr>
      <vt:lpstr>11. План распределения прибыли </vt:lpstr>
      <vt:lpstr>12. План по охране окружающей среды </vt:lpstr>
      <vt:lpstr>13. План социального развития коллектива </vt:lpstr>
      <vt:lpstr>ЗАДАЧИ И СОДЕРЖАНИЕ ОПЕРАТИВНО-ПРОИЗВОДСТВЕННОГО ПЛАНИРОВАНИЯ</vt:lpstr>
      <vt:lpstr>ЭТАПЫ ОПП</vt:lpstr>
      <vt:lpstr>ВИДЫ ОПП</vt:lpstr>
      <vt:lpstr>УСЛОВИЯ ВЫБОРА СИСТЕМЫ ОПП</vt:lpstr>
      <vt:lpstr>ПЛАНОВО - УЧЕТНЫЕ ЕДИНИЦЫ</vt:lpstr>
      <vt:lpstr>СИСТЕМЫ ОПП</vt:lpstr>
      <vt:lpstr>Подетальная система</vt:lpstr>
      <vt:lpstr>Покомплектная система</vt:lpstr>
      <vt:lpstr>Позаказная система</vt:lpstr>
      <vt:lpstr>Особенности ОПП в серийном типе производства</vt:lpstr>
      <vt:lpstr>    РАСЧЕТ КАЛЕНДАРНО-ПЛАНОВЫХ НОРМАТИВОВ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и управление подразделением организации</dc:title>
  <dc:creator>kuklina</dc:creator>
  <cp:lastModifiedBy>kuklina</cp:lastModifiedBy>
  <cp:revision>88</cp:revision>
  <dcterms:created xsi:type="dcterms:W3CDTF">2019-09-17T05:51:43Z</dcterms:created>
  <dcterms:modified xsi:type="dcterms:W3CDTF">2021-10-22T06:42:05Z</dcterms:modified>
</cp:coreProperties>
</file>