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1" r:id="rId30"/>
    <p:sldId id="287" r:id="rId31"/>
    <p:sldId id="285" r:id="rId32"/>
    <p:sldId id="286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95096-B739-4A06-B595-5CEEBAF5D4F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047A3-A98C-405A-A700-D59B32E3E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95096-B739-4A06-B595-5CEEBAF5D4F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047A3-A98C-405A-A700-D59B32E3E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95096-B739-4A06-B595-5CEEBAF5D4F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047A3-A98C-405A-A700-D59B32E3E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95096-B739-4A06-B595-5CEEBAF5D4F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047A3-A98C-405A-A700-D59B32E3E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95096-B739-4A06-B595-5CEEBAF5D4F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047A3-A98C-405A-A700-D59B32E3E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95096-B739-4A06-B595-5CEEBAF5D4F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047A3-A98C-405A-A700-D59B32E3E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95096-B739-4A06-B595-5CEEBAF5D4F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047A3-A98C-405A-A700-D59B32E3E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95096-B739-4A06-B595-5CEEBAF5D4F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047A3-A98C-405A-A700-D59B32E3E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95096-B739-4A06-B595-5CEEBAF5D4F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047A3-A98C-405A-A700-D59B32E3E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95096-B739-4A06-B595-5CEEBAF5D4F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047A3-A98C-405A-A700-D59B32E3E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95096-B739-4A06-B595-5CEEBAF5D4F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047A3-A98C-405A-A700-D59B32E3E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2E95096-B739-4A06-B595-5CEEBAF5D4F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9047A3-A98C-405A-A700-D59B32E3E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4brain.ru/blog/%D0%BC%D0%BE%D0%B6%D0%BD%D0%BE-%D0%BB%D0%B8-%D0%BD%D0%B0%D0%B9%D1%82%D0%B8-%D1%81%D0%B2%D0%BE%D0%B1%D0%BE%D0%B4%D0%BD%D0%BE%D0%B5-%D0%B2%D1%80%D0%B5%D0%BC%D1%8F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4brain.ru/blog/%D1%86%D0%B5%D0%BB%D0%B8-smart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Организация планирования работы структурных подразделений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6018" name="Picture 2" descr="http://player.myshared.ru/6/544817/slides/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209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4994" name="Picture 2" descr="http://player.myshared.ru/6/544817/slides/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54494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0" name="Picture 2" descr="http://player.myshared.ru/6/544817/slides/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4494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9090" name="Picture 2" descr="http://player.myshared.ru/6/544817/slides/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336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6" name="Picture 2" descr="http://player.myshared.ru/6/544817/slides/slide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20944" cy="6336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7042" name="Picture 2" descr="http://player.myshared.ru/6/544817/slides/slid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39944" cy="6479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62" name="Picture 2" descr="http://player.myshared.ru/6/544817/slides/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7"/>
            <a:ext cx="8568952" cy="6264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player.myshared.ru/6/544817/slides/slide_17.jpg"/>
          <p:cNvPicPr>
            <a:picLocks noChangeAspect="1" noChangeArrowheads="1"/>
          </p:cNvPicPr>
          <p:nvPr/>
        </p:nvPicPr>
        <p:blipFill>
          <a:blip r:embed="rId2" cstate="print"/>
          <a:srcRect b="72801"/>
          <a:stretch>
            <a:fillRect/>
          </a:stretch>
        </p:blipFill>
        <p:spPr bwMode="auto">
          <a:xfrm>
            <a:off x="323528" y="332656"/>
            <a:ext cx="8568952" cy="17281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136339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Необходимость </a:t>
            </a:r>
            <a:r>
              <a:rPr lang="ru-RU" dirty="0"/>
              <a:t>цели и задач, переориентация цели в плоскость этапов организационного развития («цель на </a:t>
            </a:r>
            <a:r>
              <a:rPr lang="ru-RU" dirty="0" smtClean="0"/>
              <a:t>2020 </a:t>
            </a:r>
            <a:r>
              <a:rPr lang="ru-RU" dirty="0"/>
              <a:t>год»);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Увязка </a:t>
            </a:r>
            <a:r>
              <a:rPr lang="ru-RU" dirty="0"/>
              <a:t>мероприятий с исполнителями, сроками, ресурсами и показателями эффекта;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Встраивание </a:t>
            </a:r>
            <a:r>
              <a:rPr lang="ru-RU" dirty="0"/>
              <a:t>протоколов поручений в контекст планирования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3186" name="Picture 2" descr="http://player.myshared.ru/6/544817/slides/slide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39944" cy="6479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0114" name="Picture 2" descr="http://player.myshared.ru/6/544817/slides/slide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player.myshared.ru/6/544817/slides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282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4210" name="Picture 2" descr="http://player.myshared.ru/6/544817/slides/slide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71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ttp://player.myshared.ru/6/544817/slides/slide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17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6258" name="Picture 2" descr="http://player.myshared.ru/6/544817/slides/slide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5234" name="Picture 2" descr="http://player.myshared.ru/6/544817/slides/slide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653136"/>
            <a:ext cx="8183880" cy="1728192"/>
          </a:xfrm>
        </p:spPr>
        <p:txBody>
          <a:bodyPr>
            <a:normAutofit fontScale="90000"/>
          </a:bodyPr>
          <a:lstStyle/>
          <a:p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Матрица Эйзенхауэра представляет собой четыре квадранта, основанием которых служат две оси — это ось важности (по вертикали) и ось срочности (по горизонтали). В итоге получается, что каждый квадрант отличается своими качественными показателями. В каждый из квадрантов записываются все задачи и дела, благодаря чему образуется предельно ясная и объективная картина того, чем следует заняться в первую очередь, чем – во вторую, а чем вообще заниматься не стоит.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4" name="Picture 2" descr="http://player.myshared.ru/6/544817/slides/slide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176464" cy="4246071"/>
          </a:xfrm>
          <a:prstGeom prst="rect">
            <a:avLst/>
          </a:prstGeom>
          <a:noFill/>
        </p:spPr>
      </p:pic>
      <p:pic>
        <p:nvPicPr>
          <p:cNvPr id="100356" name="Picture 4" descr="Ð¼Ð°ÑÑÐ¸ÑÐ° 2 Ð½Ð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170040" cy="417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¼Ð°ÑÑÐ¸ÑÐ° 2 Ð½Ð°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728192" cy="17281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54868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548680"/>
            <a:ext cx="66247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b="1" dirty="0"/>
              <a:t>Квадрант A: важные и срочные дела</a:t>
            </a:r>
          </a:p>
          <a:p>
            <a:pPr fontAlgn="base"/>
            <a:r>
              <a:rPr lang="ru-RU" sz="1400" dirty="0"/>
              <a:t>При идеальном планировании этот квадрант матрицы должен оставаться пустым, т.к. появление важных и срочных дел является показателем неорганизованности и допущения завала. Эта часть графика заполняется у многих людей из-за присущей им лени и неправильной расстановки приоритетов. Естественно, временами подобные дела могут появляться у каждого человека, но если это происходит ежедневно, то самое время обратить внимание на </a:t>
            </a:r>
            <a:r>
              <a:rPr lang="ru-RU" sz="1400" dirty="0">
                <a:hlinkClick r:id="rId3"/>
              </a:rPr>
              <a:t>самодисциплину</a:t>
            </a:r>
            <a:r>
              <a:rPr lang="ru-RU" sz="1400" dirty="0"/>
              <a:t>.</a:t>
            </a:r>
          </a:p>
          <a:p>
            <a:pPr fontAlgn="base"/>
            <a:r>
              <a:rPr lang="ru-RU" sz="1400" dirty="0"/>
              <a:t>Итак, появления дел в квадранте A следует избегать. А для этого необходимо лишь вовремя выполнять пункты остальных квадрантов. Но если в первый квадрант что-то всё же и стоит вписывать, то это:</a:t>
            </a:r>
          </a:p>
          <a:p>
            <a:pPr fontAlgn="base"/>
            <a:r>
              <a:rPr lang="ru-RU" sz="1400" dirty="0" smtClean="0"/>
              <a:t>- Дела</a:t>
            </a:r>
            <a:r>
              <a:rPr lang="ru-RU" sz="1400" dirty="0"/>
              <a:t>, невыполнение которых отрицательно сказывается на достижении поставленных целей</a:t>
            </a:r>
          </a:p>
          <a:p>
            <a:pPr fontAlgn="base"/>
            <a:r>
              <a:rPr lang="ru-RU" sz="1400" dirty="0" smtClean="0"/>
              <a:t>- Дела</a:t>
            </a:r>
            <a:r>
              <a:rPr lang="ru-RU" sz="1400" dirty="0"/>
              <a:t>, невыполнение которых может стать причиной затруднений и неприятностей</a:t>
            </a:r>
          </a:p>
          <a:p>
            <a:pPr fontAlgn="base"/>
            <a:r>
              <a:rPr lang="ru-RU" sz="1400" dirty="0" smtClean="0"/>
              <a:t>- Дела</a:t>
            </a:r>
            <a:r>
              <a:rPr lang="ru-RU" sz="1400" dirty="0"/>
              <a:t>, которые имеют отношение к здоровью</a:t>
            </a:r>
          </a:p>
          <a:p>
            <a:pPr fontAlgn="base"/>
            <a:r>
              <a:rPr lang="ru-RU" sz="1400" dirty="0"/>
              <a:t>Важно также помнить о том, что существует такое понятие как «делегирование». Это означает, что при появлении в вашем квадранте A дел, которые можно кому-либо перепоручить, этой возможностью следует непременно воспользоваться для того чтобы как можно быстрее урегулировать другие важные и срочные дела.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¼Ð°ÑÑÐ¸ÑÐ° 2 Ð½Ð°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728192" cy="17281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54868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548680"/>
            <a:ext cx="66247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b="1" dirty="0"/>
              <a:t>Квадрант B: важные, но не срочные дела</a:t>
            </a:r>
          </a:p>
          <a:p>
            <a:pPr fontAlgn="base"/>
            <a:r>
              <a:rPr lang="ru-RU" sz="1400" dirty="0"/>
              <a:t>Второй квадрант заслуживает наибольшего внимания, т.к. дела, находящиеся именно в нём, являются наиболее приоритетными и перспективными, и именно из них должны состоять повседневные задачи любого человека. Замечено, что люди, которые занимаются преимущественно делами этого квадранта, достигают в жизни наибольших успехов, продвигаются по службе, зарабатывают больше денег, имеют достаточно свободного времени и живут счастливой и насыщенной жизнью.</a:t>
            </a:r>
          </a:p>
          <a:p>
            <a:pPr fontAlgn="base"/>
            <a:r>
              <a:rPr lang="ru-RU" sz="1400" dirty="0"/>
              <a:t>Обратите внимание также и на то, что отсутствие срочности позволяет подходить к решению любых задач более обдуманно и конструктивно, а это в свою очередь позволяет человеку раскрывать свой потенциал в полной мере, самостоятельно продумывать все нюансы своей деятельности и управлять временными рамками своих дел. </a:t>
            </a:r>
            <a:endParaRPr lang="ru-RU" sz="1400" dirty="0" smtClean="0"/>
          </a:p>
          <a:p>
            <a:pPr fontAlgn="base"/>
            <a:r>
              <a:rPr lang="ru-RU" sz="1400" dirty="0" smtClean="0"/>
              <a:t>Но </a:t>
            </a:r>
            <a:r>
              <a:rPr lang="ru-RU" sz="1400" dirty="0"/>
              <a:t>здесь, помимо всего прочего, нужно помнить, что дела, находящиеся в квадранте B, если их не выполнять своевременно, могут с лёгкостью попасть в квадрант A, став ещё более важными и требующими скорейшего выполнения.</a:t>
            </a:r>
          </a:p>
          <a:p>
            <a:pPr fontAlgn="base"/>
            <a:r>
              <a:rPr lang="ru-RU" sz="1400" dirty="0"/>
              <a:t>Опытные специалисты по </a:t>
            </a:r>
            <a:r>
              <a:rPr lang="ru-RU" sz="1400" dirty="0" err="1"/>
              <a:t>тайм-менеджменту</a:t>
            </a:r>
            <a:r>
              <a:rPr lang="ru-RU" sz="1400" dirty="0"/>
              <a:t> рекомендуют включать в квадрант B все текущие дела, связанные с основной деятельностью, планирование и анализ работы, </a:t>
            </a:r>
            <a:r>
              <a:rPr lang="ru-RU" sz="1400" dirty="0" smtClean="0"/>
              <a:t>соблюдение </a:t>
            </a:r>
            <a:r>
              <a:rPr lang="ru-RU" sz="1400" dirty="0"/>
              <a:t>оптимального </a:t>
            </a:r>
            <a:r>
              <a:rPr lang="ru-RU" sz="1400" dirty="0" smtClean="0"/>
              <a:t>графика. </a:t>
            </a:r>
            <a:r>
              <a:rPr lang="ru-RU" sz="1400" dirty="0"/>
              <a:t>Т.е. всё то, из чего состоит наша обычная повседневность.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¼Ð°ÑÑÐ¸ÑÐ° 2 Ð½Ð°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728192" cy="17281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54868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548680"/>
            <a:ext cx="6624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b="1" dirty="0"/>
              <a:t>Квадрант C: срочные, но не важные дела</a:t>
            </a:r>
          </a:p>
          <a:p>
            <a:pPr fontAlgn="base"/>
            <a:endParaRPr lang="ru-RU" sz="1400" dirty="0" smtClean="0"/>
          </a:p>
          <a:p>
            <a:pPr fontAlgn="base"/>
            <a:r>
              <a:rPr lang="ru-RU" sz="1400" dirty="0" smtClean="0"/>
              <a:t>Дела</a:t>
            </a:r>
            <a:r>
              <a:rPr lang="ru-RU" sz="1400" dirty="0"/>
              <a:t>, которые находятся в этом квадранте, по большей части являются отвлекающими и нисколько не приближающими человека к намеченным результатам. Нередко они просто мешают сосредоточению на действительно важных задачах и снижают эффективность. </a:t>
            </a:r>
            <a:endParaRPr lang="ru-RU" sz="1400" dirty="0" smtClean="0"/>
          </a:p>
          <a:p>
            <a:pPr fontAlgn="base"/>
            <a:r>
              <a:rPr lang="ru-RU" sz="1400" dirty="0" smtClean="0"/>
              <a:t>Главное </a:t>
            </a:r>
            <a:r>
              <a:rPr lang="ru-RU" sz="1400" dirty="0"/>
              <a:t>при работе с матрицей – не перепутать срочные дела из квадранта C со срочными делами из квадранта A. Иначе образуется неразбериха и то, что должно быть выполнено в первую очередь, остаётся на втором плане. Всегда помните о своих </a:t>
            </a:r>
            <a:r>
              <a:rPr lang="ru-RU" sz="1400" dirty="0">
                <a:hlinkClick r:id="rId3"/>
              </a:rPr>
              <a:t>целях</a:t>
            </a:r>
            <a:r>
              <a:rPr lang="ru-RU" sz="1400" dirty="0"/>
              <a:t> и учитесь отличать важное от второстепенного.</a:t>
            </a:r>
          </a:p>
          <a:p>
            <a:pPr fontAlgn="base"/>
            <a:endParaRPr lang="ru-RU" sz="1400" dirty="0" smtClean="0"/>
          </a:p>
          <a:p>
            <a:pPr fontAlgn="base"/>
            <a:r>
              <a:rPr lang="ru-RU" sz="1400" dirty="0" smtClean="0"/>
              <a:t>К </a:t>
            </a:r>
            <a:r>
              <a:rPr lang="ru-RU" sz="1400" dirty="0"/>
              <a:t>делам квадранта C можно отнести, к примеру, навязанные кем-либо со стороны встречи или переговоры, </a:t>
            </a:r>
            <a:r>
              <a:rPr lang="ru-RU" sz="1400" dirty="0" smtClean="0"/>
              <a:t>устранение </a:t>
            </a:r>
            <a:r>
              <a:rPr lang="ru-RU" sz="1400" dirty="0"/>
              <a:t>не жизненно важных, но требующих внимания отвлекающих </a:t>
            </a:r>
            <a:r>
              <a:rPr lang="ru-RU" sz="1400" dirty="0" smtClean="0"/>
              <a:t>факторов, </a:t>
            </a:r>
            <a:r>
              <a:rPr lang="ru-RU" sz="1400" dirty="0"/>
              <a:t>а также другие всевозможные дела, которые не продвигают вас вперёд, а только тормозят.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¼Ð°ÑÑÐ¸ÑÐ° 2 Ð½Ð°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728192" cy="17281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54868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548680"/>
            <a:ext cx="66247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b="1" dirty="0"/>
              <a:t>Квадрант D: не срочные и не важные дела</a:t>
            </a:r>
          </a:p>
          <a:p>
            <a:pPr fontAlgn="base"/>
            <a:r>
              <a:rPr lang="ru-RU" sz="1400" dirty="0"/>
              <a:t>Задачи, относящиеся к последнему квадранту, не приносят совсем никакой пользы. Во многих случаях полезно не только заниматься ими в последнюю очередь, но и не заниматься ими вообще. Хотя знать о них непременно нужно, т.к. именно они являются «пожирателями времени».</a:t>
            </a:r>
          </a:p>
          <a:p>
            <a:pPr fontAlgn="base"/>
            <a:r>
              <a:rPr lang="ru-RU" sz="1400" dirty="0"/>
              <a:t>Интересна и ещё одна особенность дел из данной группы: они являются очень привлекательными для многих людей – эти дела просты в выполнении и доставляют удовольствие, позволяют расслабиться и приятно провести время. Поэтому и противостоять соблазну ими позаниматься бывает довольно проблематично. Но делать это непременно нужно.</a:t>
            </a:r>
          </a:p>
          <a:p>
            <a:pPr fontAlgn="base"/>
            <a:r>
              <a:rPr lang="ru-RU" sz="1400" dirty="0"/>
              <a:t>В квадрант D можно записать такие дела как разговоры по телефону с друзьями о чём-то несущественном, ненужная переписка или времяпрепровождение в </a:t>
            </a:r>
            <a:r>
              <a:rPr lang="ru-RU" sz="1400" dirty="0" err="1"/>
              <a:t>соцсетях</a:t>
            </a:r>
            <a:r>
              <a:rPr lang="ru-RU" sz="1400" dirty="0"/>
              <a:t>, </a:t>
            </a:r>
            <a:r>
              <a:rPr lang="ru-RU" sz="1400" dirty="0" smtClean="0"/>
              <a:t>компьютерные </a:t>
            </a:r>
            <a:r>
              <a:rPr lang="ru-RU" sz="1400" dirty="0"/>
              <a:t>игры и т.п. </a:t>
            </a:r>
            <a:r>
              <a:rPr lang="ru-RU" sz="1400" dirty="0" smtClean="0"/>
              <a:t>Если </a:t>
            </a:r>
            <a:r>
              <a:rPr lang="ru-RU" sz="1400" dirty="0"/>
              <a:t>же полностью избавить себя от занятия делами из квадранта D не удаётся или не хочется, то нужно отложить их выполнение хотя бы до того момента, когда дела из квадрантов B и C будут выполнены, а время, которое будет уделяться делам квадранта D, должно быть сведено к минимуму. </a:t>
            </a:r>
          </a:p>
          <a:p>
            <a:pPr fontAlgn="base"/>
            <a:r>
              <a:rPr lang="ru-RU" sz="1400" dirty="0"/>
              <a:t>Как только вы освоите матрицу Эйзенхауэра и научитесь грамотно распределять внутри неё свои дела, вы заметите, что у вас появилось довольного много нового свободного времени, вы успеваете всё делать своевременно и без спешки, все ваши дела в порядке, цели достигаются одна за </a:t>
            </a:r>
            <a:r>
              <a:rPr lang="ru-RU" sz="1400" dirty="0" smtClean="0"/>
              <a:t>другой. Всё </a:t>
            </a:r>
            <a:r>
              <a:rPr lang="ru-RU" sz="1400" dirty="0"/>
              <a:t>дело в организованности и собранности.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8306" name="Picture 2" descr="http://player.myshared.ru/6/544817/slides/slide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6/544817/slides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237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4450" name="Picture 2" descr="http://player.myshared.ru/6/544817/slides/slide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6498" name="Picture 2" descr="http://player.myshared.ru/6/544817/slides/slide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8832980" cy="6292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5474" name="Picture 2" descr="http://player.myshared.ru/6/544817/slides/slide_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71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player.myshared.ru/6/544817/slides/slide_31.jpg"/>
          <p:cNvPicPr>
            <a:picLocks noChangeAspect="1" noChangeArrowheads="1"/>
          </p:cNvPicPr>
          <p:nvPr/>
        </p:nvPicPr>
        <p:blipFill>
          <a:blip r:embed="rId2" cstate="print"/>
          <a:srcRect b="30701"/>
          <a:stretch>
            <a:fillRect/>
          </a:stretch>
        </p:blipFill>
        <p:spPr bwMode="auto">
          <a:xfrm>
            <a:off x="323528" y="332656"/>
            <a:ext cx="849694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player.myshared.ru/6/544817/slides/slide_4.jpg"/>
          <p:cNvPicPr>
            <a:picLocks noChangeAspect="1" noChangeArrowheads="1"/>
          </p:cNvPicPr>
          <p:nvPr/>
        </p:nvPicPr>
        <p:blipFill>
          <a:blip r:embed="rId2" cstate="print"/>
          <a:srcRect b="73096"/>
          <a:stretch>
            <a:fillRect/>
          </a:stretch>
        </p:blipFill>
        <p:spPr bwMode="auto">
          <a:xfrm>
            <a:off x="323528" y="332656"/>
            <a:ext cx="8496944" cy="16561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41333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Внимание </a:t>
            </a:r>
            <a:r>
              <a:rPr lang="ru-RU" dirty="0"/>
              <a:t>только при прохождении контрольных точек, в остальное время рутинная работа;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Стратегические </a:t>
            </a:r>
            <a:r>
              <a:rPr lang="ru-RU" dirty="0"/>
              <a:t>мероприятия дублируются традиционными и засчитываются как реализация Стратегии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player.myshared.ru/6/544817/slides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11952" cy="6201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player.myshared.ru/6/544817/slides/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192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4" name="Picture 2" descr="http://player.myshared.ru/6/544817/slides/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4035"/>
            <a:ext cx="8640960" cy="6210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946" name="Picture 2" descr="http://player.myshared.ru/6/544817/slides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4035"/>
            <a:ext cx="8568952" cy="6156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2" name="Picture 2" descr="http://player.myshared.ru/6/544817/slides/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4035"/>
            <a:ext cx="8711952" cy="6273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</TotalTime>
  <Words>750</Words>
  <Application>Microsoft Office PowerPoint</Application>
  <PresentationFormat>Экран (4:3)</PresentationFormat>
  <Paragraphs>30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Аспект</vt:lpstr>
      <vt:lpstr>Организация планирования работы структурных подразделений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Матрица Эйзенхауэра представляет собой четыре квадранта, основанием которых служат две оси — это ось важности (по вертикали) и ось срочности (по горизонтали). В итоге получается, что каждый квадрант отличается своими качественными показателями. В каждый из квадрантов записываются все задачи и дела, благодаря чему образуется предельно ясная и объективная картина того, чем следует заняться в первую очередь, чем – во вторую, а чем вообще заниматься не стоит. 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планирования работы структурных подразделений </dc:title>
  <dc:creator>kuklina</dc:creator>
  <cp:lastModifiedBy>kuklina</cp:lastModifiedBy>
  <cp:revision>11</cp:revision>
  <dcterms:created xsi:type="dcterms:W3CDTF">2019-09-17T03:41:55Z</dcterms:created>
  <dcterms:modified xsi:type="dcterms:W3CDTF">2019-09-19T05:25:26Z</dcterms:modified>
</cp:coreProperties>
</file>