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9" r:id="rId13"/>
    <p:sldId id="266" r:id="rId14"/>
    <p:sldId id="270" r:id="rId15"/>
    <p:sldId id="267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80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работы и управление подразделением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Преимущества данной структуры:</a:t>
            </a:r>
            <a:endParaRPr lang="ru-RU" dirty="0" smtClean="0"/>
          </a:p>
          <a:p>
            <a:r>
              <a:rPr lang="ru-RU" dirty="0" smtClean="0"/>
              <a:t>Простое построение</a:t>
            </a:r>
          </a:p>
          <a:p>
            <a:r>
              <a:rPr lang="ru-RU" dirty="0" smtClean="0"/>
              <a:t>Гибкость</a:t>
            </a:r>
          </a:p>
          <a:p>
            <a:r>
              <a:rPr lang="ru-RU" dirty="0" smtClean="0"/>
              <a:t>Динамичность</a:t>
            </a:r>
          </a:p>
          <a:p>
            <a:r>
              <a:rPr lang="ru-RU" dirty="0" smtClean="0"/>
              <a:t>Концентрация внимания на конкретном рынке с конкретным ассортиментом товаров и услуг.</a:t>
            </a:r>
          </a:p>
          <a:p>
            <a:r>
              <a:rPr lang="ru-RU" dirty="0" smtClean="0"/>
              <a:t>Однозначное ограничение задач, компетенции, ответственности.</a:t>
            </a:r>
          </a:p>
          <a:p>
            <a:pPr>
              <a:buNone/>
            </a:pPr>
            <a:r>
              <a:rPr lang="ru-RU" i="1" dirty="0" smtClean="0"/>
              <a:t>Недостатки данной структуры:</a:t>
            </a:r>
            <a:endParaRPr lang="ru-RU" dirty="0" smtClean="0"/>
          </a:p>
          <a:p>
            <a:r>
              <a:rPr lang="ru-RU" dirty="0" smtClean="0"/>
              <a:t>Затруднительные связи между инстанциями</a:t>
            </a:r>
          </a:p>
          <a:p>
            <a:r>
              <a:rPr lang="ru-RU" dirty="0" smtClean="0"/>
              <a:t>Руководитель несет за все ответственность</a:t>
            </a:r>
          </a:p>
          <a:p>
            <a:r>
              <a:rPr lang="ru-RU" dirty="0" smtClean="0"/>
              <a:t>Концентрация власти в управляющей верхушке</a:t>
            </a:r>
          </a:p>
          <a:p>
            <a:r>
              <a:rPr lang="ru-RU" dirty="0" smtClean="0"/>
              <a:t>Сильная загрузка средних уровней управления</a:t>
            </a:r>
          </a:p>
          <a:p>
            <a:r>
              <a:rPr lang="ru-RU" dirty="0" smtClean="0"/>
              <a:t>По мере роста возникает кризис руководства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304255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Функциональная</a:t>
            </a:r>
            <a:r>
              <a:rPr lang="ru-RU" i="1" dirty="0" smtClean="0"/>
              <a:t> </a:t>
            </a:r>
            <a:r>
              <a:rPr lang="ru-RU" dirty="0" smtClean="0"/>
              <a:t>-</a:t>
            </a:r>
            <a:r>
              <a:rPr lang="ru-RU" i="1" dirty="0" smtClean="0"/>
              <a:t> </a:t>
            </a:r>
            <a:r>
              <a:rPr lang="ru-RU" dirty="0" smtClean="0"/>
              <a:t>вид организационной структуры,</a:t>
            </a:r>
            <a:r>
              <a:rPr lang="ru-RU" i="1" dirty="0" smtClean="0"/>
              <a:t> </a:t>
            </a:r>
            <a:r>
              <a:rPr lang="ru-RU" dirty="0" smtClean="0"/>
              <a:t>подразумевающий</a:t>
            </a:r>
            <a:r>
              <a:rPr lang="ru-RU" i="1" dirty="0" smtClean="0"/>
              <a:t> </a:t>
            </a:r>
            <a:r>
              <a:rPr lang="ru-RU" dirty="0" smtClean="0"/>
              <a:t>собой группирование конкретных должностей в отделы. Строится на основе общих видов деятельности.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12"/>
          <p:cNvPicPr/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27584" y="2708920"/>
            <a:ext cx="7992888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Преимущества данной организационной структуры:</a:t>
            </a:r>
            <a:endParaRPr lang="ru-RU" dirty="0" smtClean="0"/>
          </a:p>
          <a:p>
            <a:r>
              <a:rPr lang="ru-RU" dirty="0" smtClean="0"/>
              <a:t>Централизованный контроль </a:t>
            </a:r>
            <a:r>
              <a:rPr lang="ru-RU" dirty="0" smtClean="0"/>
              <a:t>за достижением </a:t>
            </a:r>
            <a:r>
              <a:rPr lang="ru-RU" dirty="0" smtClean="0"/>
              <a:t>результатов стратегии</a:t>
            </a:r>
          </a:p>
          <a:p>
            <a:r>
              <a:rPr lang="ru-RU" dirty="0" smtClean="0"/>
              <a:t>Эффективность управления </a:t>
            </a:r>
            <a:r>
              <a:rPr lang="ru-RU" dirty="0" smtClean="0"/>
              <a:t>для организаций</a:t>
            </a:r>
            <a:r>
              <a:rPr lang="ru-RU" dirty="0" smtClean="0"/>
              <a:t>, действующих в одной </a:t>
            </a:r>
            <a:r>
              <a:rPr lang="ru-RU" dirty="0" smtClean="0"/>
              <a:t>сфере бизнеса</a:t>
            </a:r>
            <a:endParaRPr lang="ru-RU" dirty="0" smtClean="0"/>
          </a:p>
          <a:p>
            <a:r>
              <a:rPr lang="ru-RU" dirty="0" smtClean="0"/>
              <a:t>Возможность достижения </a:t>
            </a:r>
            <a:r>
              <a:rPr lang="ru-RU" dirty="0" smtClean="0"/>
              <a:t>эффекта масштаба </a:t>
            </a:r>
            <a:r>
              <a:rPr lang="ru-RU" dirty="0" smtClean="0"/>
              <a:t>на </a:t>
            </a:r>
            <a:r>
              <a:rPr lang="ru-RU" dirty="0" smtClean="0"/>
              <a:t>функциональных разграничениях</a:t>
            </a:r>
            <a:endParaRPr lang="ru-RU" dirty="0" smtClean="0"/>
          </a:p>
          <a:p>
            <a:r>
              <a:rPr lang="ru-RU" dirty="0" smtClean="0"/>
              <a:t>Уменьшение дублирования работ</a:t>
            </a:r>
          </a:p>
          <a:p>
            <a:r>
              <a:rPr lang="ru-RU" dirty="0" smtClean="0"/>
              <a:t>Высокая компетентность специалистов, отвечающих за выполнение конкретных функций</a:t>
            </a:r>
          </a:p>
          <a:p>
            <a:pPr>
              <a:buNone/>
            </a:pPr>
            <a:r>
              <a:rPr lang="ru-RU" i="1" dirty="0" smtClean="0"/>
              <a:t>Недостатки данной организационной структуры:</a:t>
            </a:r>
            <a:endParaRPr lang="ru-RU" dirty="0" smtClean="0"/>
          </a:p>
          <a:p>
            <a:r>
              <a:rPr lang="ru-RU" dirty="0" smtClean="0"/>
              <a:t>Сложность координации подразделений</a:t>
            </a:r>
          </a:p>
          <a:p>
            <a:r>
              <a:rPr lang="ru-RU" dirty="0" smtClean="0"/>
              <a:t>Излишняя специализация и </a:t>
            </a:r>
            <a:r>
              <a:rPr lang="ru-RU" dirty="0" smtClean="0"/>
              <a:t>узость управленческого </a:t>
            </a:r>
            <a:r>
              <a:rPr lang="ru-RU" dirty="0" smtClean="0"/>
              <a:t>мышления</a:t>
            </a:r>
          </a:p>
          <a:p>
            <a:r>
              <a:rPr lang="ru-RU" dirty="0" smtClean="0"/>
              <a:t>Вероятность конкуренции и </a:t>
            </a:r>
            <a:r>
              <a:rPr lang="ru-RU" dirty="0" smtClean="0"/>
              <a:t>конфликтов между </a:t>
            </a:r>
            <a:r>
              <a:rPr lang="ru-RU" dirty="0" smtClean="0"/>
              <a:t>подразделениями</a:t>
            </a:r>
          </a:p>
          <a:p>
            <a:r>
              <a:rPr lang="ru-RU" dirty="0" smtClean="0"/>
              <a:t>Делегирование </a:t>
            </a:r>
            <a:r>
              <a:rPr lang="ru-RU" dirty="0" smtClean="0"/>
              <a:t>основной ответственности </a:t>
            </a:r>
            <a:r>
              <a:rPr lang="ru-RU" dirty="0" smtClean="0"/>
              <a:t>за </a:t>
            </a:r>
            <a:r>
              <a:rPr lang="ru-RU" dirty="0" smtClean="0"/>
              <a:t>эффективность.</a:t>
            </a:r>
            <a:endParaRPr lang="ru-RU" dirty="0" smtClean="0"/>
          </a:p>
          <a:p>
            <a:r>
              <a:rPr lang="ru-RU" dirty="0" smtClean="0"/>
              <a:t>Длительная процедура принятия решений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0162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 smtClean="0"/>
              <a:t>Линейно-функциональная структура</a:t>
            </a:r>
            <a:r>
              <a:rPr lang="ru-RU" dirty="0" smtClean="0"/>
              <a:t>:</a:t>
            </a:r>
            <a:r>
              <a:rPr lang="ru-RU" i="1" dirty="0" smtClean="0"/>
              <a:t> </a:t>
            </a:r>
            <a:r>
              <a:rPr lang="ru-RU" dirty="0" smtClean="0"/>
              <a:t>Назначение функциональных</a:t>
            </a:r>
            <a:r>
              <a:rPr lang="ru-RU" i="1" dirty="0" smtClean="0"/>
              <a:t> </a:t>
            </a:r>
            <a:r>
              <a:rPr lang="ru-RU" dirty="0" smtClean="0"/>
              <a:t>служб заключается в подготовке для линейных руководителей данных, чтобы те в свою очередь могли принять компетентное решение.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13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67544" y="2492896"/>
            <a:ext cx="8460432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Многолетний опыт использования линейно-функциональных структур управления показал, что они </a:t>
            </a:r>
            <a:r>
              <a:rPr lang="ru-RU" i="1" u="sng" dirty="0" smtClean="0"/>
              <a:t>наиболее эффективны</a:t>
            </a:r>
            <a:r>
              <a:rPr lang="ru-RU" dirty="0" smtClean="0"/>
              <a:t> там, где аппарату управления приходится выполнять множество рутинных, часто повторяющихся процедур и операций при сравнительной стабильности управленческих задач и функций: посредством жесткой системы связей обеспечивается четкая работа каждой подсистемы и организации в целом.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то же время выявились </a:t>
            </a:r>
            <a:r>
              <a:rPr lang="ru-RU" dirty="0" smtClean="0"/>
              <a:t>существенные</a:t>
            </a:r>
            <a:r>
              <a:rPr lang="ru-RU" dirty="0" smtClean="0"/>
              <a:t> </a:t>
            </a:r>
            <a:r>
              <a:rPr lang="ru-RU" i="1" u="sng" dirty="0" smtClean="0"/>
              <a:t>недостатки</a:t>
            </a:r>
            <a:r>
              <a:rPr lang="ru-RU" u="sng" dirty="0" smtClean="0"/>
              <a:t>,</a:t>
            </a:r>
            <a:r>
              <a:rPr lang="ru-RU" dirty="0" smtClean="0"/>
              <a:t> среди которых в первую очередь отмечают следующие: невосприимчивость к изменениям, особенно под воздействием научно-технического и технологического прогресса; закостенелость системы отношений между звеньями и работниками аппарата управления, обязанными строго следовать правилам и процедурам; медленную передачу и переработку информации из-за множества согласований (как по вертикали, так и по горизонтали); замедление прогресса управленческих решений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22322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Дивизиональная структура управления </a:t>
            </a:r>
            <a:r>
              <a:rPr lang="ru-RU" dirty="0" smtClean="0"/>
              <a:t>подразумевает собой то,</a:t>
            </a:r>
            <a:r>
              <a:rPr lang="ru-RU" i="1" dirty="0" smtClean="0"/>
              <a:t> </a:t>
            </a:r>
            <a:r>
              <a:rPr lang="ru-RU" dirty="0" smtClean="0"/>
              <a:t>что</a:t>
            </a:r>
            <a:r>
              <a:rPr lang="ru-RU" i="1" dirty="0" smtClean="0"/>
              <a:t> </a:t>
            </a:r>
            <a:r>
              <a:rPr lang="ru-RU" dirty="0" smtClean="0"/>
              <a:t>критерием группирования должностей в дивизионы (отделы) выступают </a:t>
            </a:r>
            <a:r>
              <a:rPr lang="ru-RU" dirty="0" smtClean="0"/>
              <a:t>виды </a:t>
            </a:r>
            <a:r>
              <a:rPr lang="ru-RU" dirty="0" smtClean="0"/>
              <a:t>выпускаемой предприятием продукции, группы потребителей или </a:t>
            </a:r>
            <a:r>
              <a:rPr lang="ru-RU" dirty="0" smtClean="0"/>
              <a:t>регионы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45698" t="35897" r="28327" b="27351"/>
          <a:stretch>
            <a:fillRect/>
          </a:stretch>
        </p:blipFill>
        <p:spPr bwMode="auto">
          <a:xfrm>
            <a:off x="1187624" y="2708920"/>
            <a:ext cx="756084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Достоинства </a:t>
            </a:r>
            <a:r>
              <a:rPr lang="ru-RU" b="1" dirty="0" err="1" smtClean="0"/>
              <a:t>дивизиональной</a:t>
            </a:r>
            <a:r>
              <a:rPr lang="ru-RU" b="1" dirty="0" smtClean="0"/>
              <a:t> структуры управления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 более тесная связь производства с потребителями, ускоренная реакция на изменения во внешней среде;</a:t>
            </a:r>
          </a:p>
          <a:p>
            <a:r>
              <a:rPr lang="ru-RU" dirty="0" smtClean="0"/>
              <a:t>— улучшение координации работ в подразделениях вследствие подчинения одному лицу;</a:t>
            </a:r>
          </a:p>
          <a:p>
            <a:r>
              <a:rPr lang="ru-RU" dirty="0" smtClean="0"/>
              <a:t>— возникновение у подразделений конкурентных преимуществ малых форм;</a:t>
            </a:r>
          </a:p>
          <a:p>
            <a:r>
              <a:rPr lang="ru-RU" dirty="0" smtClean="0"/>
              <a:t>— четкое разграничение ответственности;</a:t>
            </a:r>
          </a:p>
          <a:p>
            <a:r>
              <a:rPr lang="ru-RU" dirty="0" smtClean="0"/>
              <a:t>— высокая самостоятельность структурных единиц;</a:t>
            </a:r>
          </a:p>
          <a:p>
            <a:r>
              <a:rPr lang="ru-RU" dirty="0" smtClean="0"/>
              <a:t>— разгрузка высшего менеджмента;</a:t>
            </a:r>
          </a:p>
          <a:p>
            <a:r>
              <a:rPr lang="ru-RU" dirty="0" smtClean="0"/>
              <a:t>— простота коммуникационных сетей.</a:t>
            </a:r>
          </a:p>
          <a:p>
            <a:pPr>
              <a:buNone/>
            </a:pPr>
            <a:r>
              <a:rPr lang="ru-RU" b="1" dirty="0" smtClean="0"/>
              <a:t>Недостатки </a:t>
            </a:r>
            <a:r>
              <a:rPr lang="ru-RU" b="1" dirty="0" err="1" smtClean="0"/>
              <a:t>дивизиональной</a:t>
            </a:r>
            <a:r>
              <a:rPr lang="ru-RU" b="1" dirty="0" smtClean="0"/>
              <a:t> структуры управления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— высокая потребность в руководящих кадрах;</a:t>
            </a:r>
          </a:p>
          <a:p>
            <a:r>
              <a:rPr lang="ru-RU" dirty="0" smtClean="0"/>
              <a:t>— сложная координация;</a:t>
            </a:r>
          </a:p>
          <a:p>
            <a:r>
              <a:rPr lang="ru-RU" dirty="0" smtClean="0"/>
              <a:t>— повышенные затраты за счет дублирования функций;</a:t>
            </a:r>
          </a:p>
          <a:p>
            <a:r>
              <a:rPr lang="ru-RU" dirty="0" smtClean="0"/>
              <a:t>— сложность осуществления единой политики;</a:t>
            </a:r>
          </a:p>
          <a:p>
            <a:r>
              <a:rPr lang="ru-RU" dirty="0" smtClean="0"/>
              <a:t>— разобщенность персонала.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1944216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Матричная структура </a:t>
            </a:r>
            <a:r>
              <a:rPr lang="ru-RU" dirty="0" smtClean="0"/>
              <a:t>предполагает одновременное группирование</a:t>
            </a:r>
            <a:r>
              <a:rPr lang="ru-RU" i="1" dirty="0" smtClean="0"/>
              <a:t> </a:t>
            </a:r>
            <a:r>
              <a:rPr lang="ru-RU" dirty="0" smtClean="0"/>
              <a:t>на одном уровне управления по нескольким критериям.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15"/>
          <p:cNvPicPr/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611560" y="2276872"/>
            <a:ext cx="8208912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К </a:t>
            </a:r>
            <a:r>
              <a:rPr lang="ru-RU" b="1" dirty="0" smtClean="0"/>
              <a:t>достоинствам</a:t>
            </a:r>
            <a:r>
              <a:rPr lang="ru-RU" dirty="0" smtClean="0"/>
              <a:t> этого типа организации относится возможность осуществлять широкий спектр деятельности в условиях ограничения человеческих ресурсов. Эта структура позволяет создавать эффективные команды, направленные на выполнение конкретного проекта. Отдача от человеческого капитала здесь максимальна, а инновации, </a:t>
            </a:r>
            <a:r>
              <a:rPr lang="ru-RU" dirty="0" err="1" smtClean="0"/>
              <a:t>креативность</a:t>
            </a:r>
            <a:r>
              <a:rPr lang="ru-RU" dirty="0" smtClean="0"/>
              <a:t> и инициатива здесь поощряются гораздо больше, чем в остальных </a:t>
            </a:r>
            <a:r>
              <a:rPr lang="ru-RU" dirty="0" smtClean="0"/>
              <a:t>структурах</a:t>
            </a:r>
            <a:r>
              <a:rPr lang="ru-RU" dirty="0" smtClean="0"/>
              <a:t>. Менеджеры среднего звена вовлечены в стратегическое планирование, что также дает возможность сочетать теорию планирования и практику исполнения.</a:t>
            </a:r>
          </a:p>
          <a:p>
            <a:pPr>
              <a:buNone/>
            </a:pPr>
            <a:r>
              <a:rPr lang="ru-RU" b="1" dirty="0" smtClean="0"/>
              <a:t>Минусов </a:t>
            </a:r>
            <a:r>
              <a:rPr lang="ru-RU" dirty="0" smtClean="0"/>
              <a:t>у этой структуры выделено не так много, но и они могут привести к действительно плачевным последствиям.</a:t>
            </a:r>
          </a:p>
          <a:p>
            <a:r>
              <a:rPr lang="ru-RU" dirty="0" smtClean="0"/>
              <a:t>Во-первых, двойное подчинение создает путаницу и дает возможность работникам отлынивать от работы путем поиска противоречий в заданиях от разных руководителей.</a:t>
            </a:r>
          </a:p>
          <a:p>
            <a:r>
              <a:rPr lang="ru-RU" dirty="0" smtClean="0"/>
              <a:t>Во-вторых, матричная структура требует огромной вертикальной координации для того чтобы плюсы подобной организации не превратились в минусы.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Формирование рабочей группы по созданию службы, отвечающей за </a:t>
            </a:r>
            <a:r>
              <a:rPr lang="ru-RU" dirty="0" smtClean="0"/>
              <a:t>разработку предложений</a:t>
            </a:r>
            <a:endParaRPr lang="ru-RU" dirty="0" smtClean="0"/>
          </a:p>
          <a:p>
            <a:pPr lvl="0"/>
            <a:r>
              <a:rPr lang="ru-RU" dirty="0" smtClean="0"/>
              <a:t>Определение задач и функций службы, сферы полномочий и </a:t>
            </a:r>
            <a:r>
              <a:rPr lang="ru-RU" dirty="0" smtClean="0"/>
              <a:t>ответственности;</a:t>
            </a:r>
            <a:endParaRPr lang="ru-RU" dirty="0" smtClean="0"/>
          </a:p>
          <a:p>
            <a:pPr lvl="0"/>
            <a:r>
              <a:rPr lang="ru-RU" dirty="0" smtClean="0"/>
              <a:t>Определение статуса и подотчетности службы, её места в </a:t>
            </a:r>
            <a:r>
              <a:rPr lang="ru-RU" dirty="0" smtClean="0"/>
              <a:t>организационной структуре</a:t>
            </a:r>
            <a:endParaRPr lang="ru-RU" dirty="0" smtClean="0"/>
          </a:p>
          <a:p>
            <a:pPr lvl="0"/>
            <a:r>
              <a:rPr lang="ru-RU" dirty="0" smtClean="0"/>
              <a:t>Составление штатного расписания и должностных инструкций </a:t>
            </a:r>
            <a:r>
              <a:rPr lang="ru-RU" dirty="0" smtClean="0"/>
              <a:t>специалистов</a:t>
            </a:r>
            <a:endParaRPr lang="ru-RU" dirty="0" smtClean="0"/>
          </a:p>
          <a:p>
            <a:pPr lvl="0"/>
            <a:r>
              <a:rPr lang="ru-RU" dirty="0" smtClean="0"/>
              <a:t>Установление перечня критериев оценки работы службы</a:t>
            </a:r>
          </a:p>
          <a:p>
            <a:pPr lvl="0"/>
            <a:r>
              <a:rPr lang="ru-RU" dirty="0" smtClean="0"/>
              <a:t>Определение порядка взаимодействия с другими подразделениями</a:t>
            </a:r>
          </a:p>
          <a:p>
            <a:pPr lvl="0"/>
            <a:r>
              <a:rPr lang="ru-RU" dirty="0" smtClean="0"/>
              <a:t>Назначение руководителя службы</a:t>
            </a:r>
          </a:p>
          <a:p>
            <a:pPr lvl="0"/>
            <a:r>
              <a:rPr lang="ru-RU" dirty="0" smtClean="0"/>
              <a:t>Разработка и утверждение Положения о службе</a:t>
            </a:r>
          </a:p>
          <a:p>
            <a:pPr lvl="0"/>
            <a:r>
              <a:rPr lang="ru-RU" dirty="0" smtClean="0"/>
              <a:t>Издание приказа о введении организационно-распорядительных </a:t>
            </a:r>
            <a:r>
              <a:rPr lang="ru-RU" dirty="0" smtClean="0"/>
              <a:t>документов</a:t>
            </a:r>
            <a:r>
              <a:rPr lang="ru-RU" dirty="0" smtClean="0"/>
              <a:t>, регламентирующих деятельность службы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ПРОЦЕДУРА СОЗДАНИЯ СТРУКТУРНОГО ПОДРАЗДЕЛЕНИЯ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Курс «Организация </a:t>
            </a:r>
            <a:r>
              <a:rPr lang="ru-RU" dirty="0" smtClean="0"/>
              <a:t>работы </a:t>
            </a:r>
            <a:r>
              <a:rPr lang="ru-RU" dirty="0" smtClean="0"/>
              <a:t>и управление подразделением организации» направлен </a:t>
            </a:r>
            <a:r>
              <a:rPr lang="ru-RU" dirty="0" smtClean="0"/>
              <a:t>на формирование специалиста широкого профиля, способного обобщать управленческие, экономические явления, обеспечивать развитие предприятий, разрабатывать направления повышения эффективности их деятельности в условиях рыночной </a:t>
            </a:r>
            <a:r>
              <a:rPr lang="ru-RU" dirty="0" smtClean="0"/>
              <a:t>экономики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Простота структуры. 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Чем </a:t>
            </a:r>
            <a:r>
              <a:rPr lang="ru-RU" dirty="0" smtClean="0"/>
              <a:t>проще структура, тем мобильнее управление ею и выше шансы на </a:t>
            </a:r>
            <a:r>
              <a:rPr lang="ru-RU" dirty="0" smtClean="0"/>
              <a:t>успех</a:t>
            </a:r>
            <a:endParaRPr lang="ru-RU" dirty="0" smtClean="0"/>
          </a:p>
          <a:p>
            <a:pPr lvl="0"/>
            <a:r>
              <a:rPr lang="ru-RU" dirty="0" smtClean="0"/>
              <a:t>Эффективная система связей между </a:t>
            </a:r>
            <a:r>
              <a:rPr lang="ru-RU" dirty="0" smtClean="0"/>
              <a:t>подразделениями.</a:t>
            </a:r>
          </a:p>
          <a:p>
            <a:pPr lvl="0">
              <a:buNone/>
            </a:pPr>
            <a:r>
              <a:rPr lang="ru-RU" dirty="0" smtClean="0"/>
              <a:t>Это </a:t>
            </a:r>
            <a:r>
              <a:rPr lang="ru-RU" dirty="0" smtClean="0"/>
              <a:t>обеспечивает четкую передачу информации и обратную </a:t>
            </a:r>
            <a:r>
              <a:rPr lang="ru-RU" dirty="0" smtClean="0"/>
              <a:t>связь</a:t>
            </a:r>
            <a:endParaRPr lang="ru-RU" dirty="0" smtClean="0"/>
          </a:p>
          <a:p>
            <a:pPr lvl="0"/>
            <a:r>
              <a:rPr lang="ru-RU" dirty="0" err="1" smtClean="0"/>
              <a:t>Малозвенность</a:t>
            </a:r>
            <a:r>
              <a:rPr lang="ru-RU" dirty="0" smtClean="0"/>
              <a:t> </a:t>
            </a:r>
            <a:r>
              <a:rPr lang="ru-RU" dirty="0" smtClean="0"/>
              <a:t>структуры.</a:t>
            </a:r>
          </a:p>
          <a:p>
            <a:pPr lvl="0">
              <a:buNone/>
            </a:pPr>
            <a:r>
              <a:rPr lang="ru-RU" dirty="0" smtClean="0"/>
              <a:t>Чем </a:t>
            </a:r>
            <a:r>
              <a:rPr lang="ru-RU" dirty="0" smtClean="0"/>
              <a:t>меньшим количеством звеньев </a:t>
            </a:r>
            <a:r>
              <a:rPr lang="ru-RU" dirty="0" smtClean="0"/>
              <a:t>характеризуется </a:t>
            </a:r>
            <a:r>
              <a:rPr lang="ru-RU" dirty="0" smtClean="0"/>
              <a:t>структура, тем более оперативной оказывается передача </a:t>
            </a:r>
            <a:r>
              <a:rPr lang="ru-RU" dirty="0" smtClean="0"/>
              <a:t>информации </a:t>
            </a:r>
            <a:r>
              <a:rPr lang="ru-RU" dirty="0" smtClean="0"/>
              <a:t>как сверху вниз, так и снизу </a:t>
            </a:r>
            <a:r>
              <a:rPr lang="ru-RU" dirty="0" smtClean="0"/>
              <a:t>вверх</a:t>
            </a:r>
            <a:endParaRPr lang="ru-RU" dirty="0" smtClean="0"/>
          </a:p>
          <a:p>
            <a:pPr lvl="0"/>
            <a:r>
              <a:rPr lang="ru-RU" dirty="0" smtClean="0"/>
              <a:t>Гибкость и приспособляемость. 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Под </a:t>
            </a:r>
            <a:r>
              <a:rPr lang="ru-RU" dirty="0" smtClean="0"/>
              <a:t>влиянием высоких темпов </a:t>
            </a:r>
            <a:r>
              <a:rPr lang="ru-RU" dirty="0" smtClean="0"/>
              <a:t>технического прогресса</a:t>
            </a:r>
            <a:r>
              <a:rPr lang="ru-RU" dirty="0" smtClean="0"/>
              <a:t>, роста масштабов производства изменяется характер и направление целей предприятия, способы их достижения.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ТРЕБОВАНИЯ К ПОСТРОЕНИЮ ОРГСТРУКТУРЫ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положение о подразделении,</a:t>
            </a:r>
          </a:p>
          <a:p>
            <a:pPr lvl="0"/>
            <a:r>
              <a:rPr lang="ru-RU" dirty="0" smtClean="0"/>
              <a:t>штатное расписание,</a:t>
            </a:r>
          </a:p>
          <a:p>
            <a:pPr lvl="0"/>
            <a:r>
              <a:rPr lang="ru-RU" dirty="0" smtClean="0"/>
              <a:t>должностные инструкции,</a:t>
            </a:r>
          </a:p>
          <a:p>
            <a:pPr lvl="0"/>
            <a:r>
              <a:rPr lang="ru-RU" dirty="0" smtClean="0"/>
              <a:t>положение об отчетности, оценке, мотивации и </a:t>
            </a:r>
            <a:r>
              <a:rPr lang="ru-RU" dirty="0" err="1" smtClean="0"/>
              <a:t>т.д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ДОКУМЕНТЫ, РЕГЛАМЕНТИРУЮЩИЕ РАБОТУ </a:t>
            </a:r>
            <a:r>
              <a:rPr lang="ru-RU" sz="3600" dirty="0" smtClean="0"/>
              <a:t>ПОДРАЗДЕЛЕНИЯ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быть достижимой;</a:t>
            </a:r>
          </a:p>
          <a:p>
            <a:pPr lvl="0"/>
            <a:r>
              <a:rPr lang="ru-RU" dirty="0" smtClean="0"/>
              <a:t>поддаваться структурированию;</a:t>
            </a:r>
          </a:p>
          <a:p>
            <a:pPr lvl="0"/>
            <a:r>
              <a:rPr lang="ru-RU" dirty="0" smtClean="0"/>
              <a:t>подчиняться или увязываться с целями деятельности организации в </a:t>
            </a:r>
            <a:r>
              <a:rPr lang="ru-RU" dirty="0" smtClean="0"/>
              <a:t>целом;</a:t>
            </a:r>
            <a:endParaRPr lang="ru-RU" dirty="0" smtClean="0"/>
          </a:p>
          <a:p>
            <a:pPr lvl="0"/>
            <a:r>
              <a:rPr lang="ru-RU" dirty="0" smtClean="0"/>
              <a:t>определять назначение и конечный результат деятельности </a:t>
            </a:r>
            <a:r>
              <a:rPr lang="ru-RU" dirty="0" smtClean="0"/>
              <a:t>подразделения;</a:t>
            </a:r>
            <a:endParaRPr lang="ru-RU" dirty="0" smtClean="0"/>
          </a:p>
          <a:p>
            <a:pPr lvl="0"/>
            <a:r>
              <a:rPr lang="ru-RU" dirty="0" smtClean="0"/>
              <a:t>представлять собой концентрированное выражение задач и функций подразделения</a:t>
            </a:r>
            <a:r>
              <a:rPr lang="ru-RU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быть определенной точно и конкретно.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ОСНОВНЫЕ ЦЕЛИ СТРУКТУРНОГО ПОДРАЗДЕЛЕНИЯ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Под задачей понимается определенное направление деятельности структурного подразделения, обеспечивающее достижение поставленной перед подразделением цели.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ОСНОВНЫЕ ЗАДАЧИ СТРУКТУРНОГО ПОДРАЗДЕЛЕНИЯ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Функции структурного подразделения должны быть </a:t>
            </a:r>
            <a:r>
              <a:rPr lang="ru-RU" i="1" dirty="0" smtClean="0"/>
              <a:t>сформулированы </a:t>
            </a:r>
            <a:r>
              <a:rPr lang="ru-RU" i="1" dirty="0" smtClean="0"/>
              <a:t>таким образом, чтобы они отвечали на главный вопрос: «Что и как нужно делать для того, чтобы выполнить задачу?» 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Они </a:t>
            </a:r>
            <a:r>
              <a:rPr lang="ru-RU" i="1" dirty="0" smtClean="0"/>
              <a:t>должны быть </a:t>
            </a:r>
            <a:r>
              <a:rPr lang="ru-RU" i="1" dirty="0" smtClean="0"/>
              <a:t>ориентированы </a:t>
            </a:r>
            <a:r>
              <a:rPr lang="ru-RU" i="1" dirty="0" smtClean="0"/>
              <a:t>на конечные результаты деятельности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dirty="0" smtClean="0"/>
              <a:t>При этом необходимо </a:t>
            </a:r>
            <a:r>
              <a:rPr lang="ru-RU" dirty="0" smtClean="0"/>
              <a:t>руководствоваться следующими правилами</a:t>
            </a:r>
            <a:r>
              <a:rPr lang="ru-RU" dirty="0" smtClean="0"/>
              <a:t>:</a:t>
            </a:r>
            <a:endParaRPr lang="ru-RU" dirty="0" smtClean="0"/>
          </a:p>
          <a:p>
            <a:pPr lvl="0"/>
            <a:r>
              <a:rPr lang="ru-RU" dirty="0" smtClean="0"/>
              <a:t>функции должны быть сформулированы так, чтобы выделить конкретные действия, выполнением которых решаются задачи, поставленные перед </a:t>
            </a:r>
            <a:r>
              <a:rPr lang="ru-RU" dirty="0" smtClean="0"/>
              <a:t>подразделением;</a:t>
            </a:r>
            <a:endParaRPr lang="ru-RU" dirty="0" smtClean="0"/>
          </a:p>
          <a:p>
            <a:pPr lvl="0"/>
            <a:r>
              <a:rPr lang="ru-RU" dirty="0" smtClean="0"/>
              <a:t>функции должны быть изложены полно (чтобы не вносить изменения по мере выявления «неучтенных</a:t>
            </a:r>
            <a:r>
              <a:rPr lang="ru-RU" dirty="0" smtClean="0"/>
              <a:t>»);</a:t>
            </a:r>
            <a:endParaRPr lang="ru-RU" dirty="0" smtClean="0"/>
          </a:p>
          <a:p>
            <a:pPr lvl="0"/>
            <a:r>
              <a:rPr lang="ru-RU" dirty="0" smtClean="0"/>
              <a:t>перечисление функций желательно начинать с основных, постепенно </a:t>
            </a:r>
            <a:r>
              <a:rPr lang="ru-RU" dirty="0" smtClean="0"/>
              <a:t>переходя </a:t>
            </a:r>
            <a:r>
              <a:rPr lang="ru-RU" dirty="0" smtClean="0"/>
              <a:t>ко второстепенным и текущим</a:t>
            </a:r>
            <a:r>
              <a:rPr lang="ru-RU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функции одного структурного подразделения не должны дублировать функции другого структурного подразделения</a:t>
            </a:r>
            <a:r>
              <a:rPr lang="ru-RU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функции структурного подразделения должны быть увязаны с функциями тех подразделений, с которыми у подразделения существуют </a:t>
            </a:r>
            <a:r>
              <a:rPr lang="ru-RU" dirty="0" smtClean="0"/>
              <a:t>функциональные </a:t>
            </a:r>
            <a:r>
              <a:rPr lang="ru-RU" dirty="0" smtClean="0"/>
              <a:t>связи</a:t>
            </a:r>
            <a:r>
              <a:rPr lang="ru-RU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функции должны поддаваться структурированию (то есть разделению на должностные обязанности работников подразделения</a:t>
            </a:r>
            <a:r>
              <a:rPr lang="ru-RU" dirty="0" smtClean="0"/>
              <a:t>);</a:t>
            </a:r>
            <a:endParaRPr lang="ru-RU" dirty="0" smtClean="0"/>
          </a:p>
          <a:p>
            <a:pPr lvl="0"/>
            <a:r>
              <a:rPr lang="ru-RU" dirty="0" smtClean="0"/>
              <a:t>функции должны быть сформулированы таким образом, чтобы была </a:t>
            </a:r>
            <a:r>
              <a:rPr lang="ru-RU" dirty="0" smtClean="0"/>
              <a:t>возможность </a:t>
            </a:r>
            <a:r>
              <a:rPr lang="ru-RU" dirty="0" smtClean="0"/>
              <a:t>оценить результаты деятельности подразделения</a:t>
            </a:r>
            <a:r>
              <a:rPr lang="ru-RU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функции не должны выходить за пределы задач подразделения и должны корреспондировать с правомочиями и правами подразделения.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ФУНКЦИИ СТРУКТУРНОГО ПОДРАЗДЕЛЕНИЯ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/>
          <a:lstStyle/>
          <a:p>
            <a:r>
              <a:rPr lang="ru-RU" dirty="0" smtClean="0"/>
              <a:t>основы организации и планирования деятельности организации и управления ею;</a:t>
            </a:r>
          </a:p>
          <a:p>
            <a:r>
              <a:rPr lang="ru-RU" dirty="0" smtClean="0"/>
              <a:t>основные показатели производственно-хозяйственной деятельности организации;</a:t>
            </a:r>
          </a:p>
          <a:p>
            <a:r>
              <a:rPr lang="ru-RU" dirty="0" smtClean="0"/>
              <a:t>виды и формы технической и отчетной документации;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равила и нормы охраны труда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результате изучения профессионального модуля должны знать: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400" dirty="0" smtClean="0"/>
              <a:t>Наиболее распространенным </a:t>
            </a:r>
            <a:r>
              <a:rPr lang="ru-RU" sz="2400" dirty="0" smtClean="0"/>
              <a:t>является структурирование организации </a:t>
            </a:r>
            <a:r>
              <a:rPr lang="ru-RU" dirty="0" smtClean="0"/>
              <a:t>на </a:t>
            </a:r>
            <a:r>
              <a:rPr lang="ru-RU" dirty="0" smtClean="0"/>
              <a:t>следующие </a:t>
            </a:r>
            <a:r>
              <a:rPr lang="ru-RU" dirty="0" smtClean="0"/>
              <a:t>подразделения: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b="1" i="1" dirty="0" smtClean="0"/>
              <a:t>Управления</a:t>
            </a:r>
            <a:r>
              <a:rPr lang="ru-RU" b="1" dirty="0" smtClean="0"/>
              <a:t>.</a:t>
            </a:r>
            <a:r>
              <a:rPr lang="ru-RU" b="1" i="1" dirty="0" smtClean="0"/>
              <a:t> </a:t>
            </a:r>
            <a:r>
              <a:rPr lang="ru-RU" i="1" dirty="0" smtClean="0"/>
              <a:t>Это подразделения</a:t>
            </a:r>
            <a:r>
              <a:rPr lang="ru-RU" dirty="0" smtClean="0"/>
              <a:t>,</a:t>
            </a:r>
            <a:r>
              <a:rPr lang="ru-RU" i="1" dirty="0" smtClean="0"/>
              <a:t> </a:t>
            </a:r>
            <a:r>
              <a:rPr lang="ru-RU" dirty="0" smtClean="0"/>
              <a:t>образованные по отраслевому и</a:t>
            </a:r>
            <a:r>
              <a:rPr lang="ru-RU" i="1" dirty="0" smtClean="0"/>
              <a:t> </a:t>
            </a:r>
            <a:r>
              <a:rPr lang="ru-RU" dirty="0" smtClean="0"/>
              <a:t>функциональному признаку, и </a:t>
            </a:r>
            <a:r>
              <a:rPr lang="ru-RU" i="1" dirty="0" smtClean="0"/>
              <a:t>обеспечивающие реализацию отдельных </a:t>
            </a:r>
            <a:r>
              <a:rPr lang="ru-RU" i="1" dirty="0" smtClean="0"/>
              <a:t>направлений </a:t>
            </a:r>
            <a:r>
              <a:rPr lang="ru-RU" i="1" dirty="0" smtClean="0"/>
              <a:t>деятельности организации и </a:t>
            </a:r>
            <a:r>
              <a:rPr lang="ru-RU" i="1" dirty="0" smtClean="0"/>
              <a:t>осуществляющие </a:t>
            </a:r>
            <a:r>
              <a:rPr lang="ru-RU" i="1" dirty="0" smtClean="0"/>
              <a:t>управление </a:t>
            </a:r>
            <a:r>
              <a:rPr lang="ru-RU" i="1" dirty="0" smtClean="0"/>
              <a:t>организацией</a:t>
            </a:r>
            <a:r>
              <a:rPr lang="ru-RU" dirty="0" smtClean="0"/>
              <a:t>.</a:t>
            </a:r>
            <a:endParaRPr lang="ru-RU" i="1" dirty="0" smtClean="0"/>
          </a:p>
          <a:p>
            <a:pPr lvl="0"/>
            <a:r>
              <a:rPr lang="ru-RU" b="1" i="1" dirty="0" smtClean="0"/>
              <a:t>Отделения</a:t>
            </a:r>
            <a:r>
              <a:rPr lang="ru-RU" b="1" dirty="0" smtClean="0"/>
              <a:t>.</a:t>
            </a:r>
            <a:r>
              <a:rPr lang="ru-RU" b="1" i="1" dirty="0" smtClean="0"/>
              <a:t> </a:t>
            </a:r>
            <a:r>
              <a:rPr lang="ru-RU" dirty="0" smtClean="0"/>
              <a:t>На отделения чаще всего структурируются лечебно-профилактические, медицинские учреждения и организации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pPr lvl="0"/>
            <a:r>
              <a:rPr lang="ru-RU" b="1" i="1" dirty="0" smtClean="0"/>
              <a:t>Департаменты</a:t>
            </a:r>
            <a:r>
              <a:rPr lang="ru-RU" b="1" i="1" dirty="0" smtClean="0"/>
              <a:t>. </a:t>
            </a:r>
            <a:r>
              <a:rPr lang="ru-RU" dirty="0" smtClean="0"/>
              <a:t>Представляют собой подразделения,</a:t>
            </a:r>
            <a:r>
              <a:rPr lang="ru-RU" i="1" dirty="0" smtClean="0"/>
              <a:t> </a:t>
            </a:r>
            <a:r>
              <a:rPr lang="ru-RU" dirty="0" smtClean="0"/>
              <a:t>структурированные </a:t>
            </a:r>
            <a:r>
              <a:rPr lang="ru-RU" dirty="0" smtClean="0"/>
              <a:t>по отраслевому и функциональному признаку, которые, </a:t>
            </a:r>
            <a:r>
              <a:rPr lang="ru-RU" i="1" dirty="0" smtClean="0"/>
              <a:t>обеспечивают </a:t>
            </a:r>
            <a:r>
              <a:rPr lang="ru-RU" i="1" dirty="0" smtClean="0"/>
              <a:t>реализацию отдельных направлений деятельности организации</a:t>
            </a:r>
            <a:r>
              <a:rPr lang="ru-RU" dirty="0" smtClean="0"/>
              <a:t>.</a:t>
            </a:r>
            <a:r>
              <a:rPr lang="ru-RU" i="1" dirty="0" smtClean="0"/>
              <a:t> </a:t>
            </a:r>
            <a:endParaRPr lang="ru-RU" i="1" dirty="0" smtClean="0"/>
          </a:p>
          <a:p>
            <a:pPr lvl="0"/>
            <a:r>
              <a:rPr lang="ru-RU" b="1" i="1" dirty="0" smtClean="0"/>
              <a:t>Отделы</a:t>
            </a:r>
            <a:r>
              <a:rPr lang="ru-RU" b="1" dirty="0" smtClean="0"/>
              <a:t>.</a:t>
            </a:r>
            <a:r>
              <a:rPr lang="ru-RU" b="1" i="1" dirty="0" smtClean="0"/>
              <a:t> </a:t>
            </a:r>
            <a:endParaRPr lang="ru-RU" b="1" i="1" dirty="0" smtClean="0"/>
          </a:p>
          <a:p>
            <a:pPr lvl="0"/>
            <a:r>
              <a:rPr lang="ru-RU" b="1" i="1" dirty="0" smtClean="0"/>
              <a:t>Службы</a:t>
            </a:r>
            <a:r>
              <a:rPr lang="ru-RU" b="1" i="1" dirty="0" smtClean="0"/>
              <a:t>. </a:t>
            </a:r>
            <a:endParaRPr lang="ru-RU" b="1" i="1" dirty="0" smtClean="0"/>
          </a:p>
          <a:p>
            <a:pPr lvl="0"/>
            <a:r>
              <a:rPr lang="ru-RU" b="1" i="1" dirty="0" smtClean="0"/>
              <a:t>Бюро</a:t>
            </a:r>
            <a:r>
              <a:rPr lang="ru-RU" b="1" i="1" dirty="0" smtClean="0"/>
              <a:t>. </a:t>
            </a:r>
            <a:endParaRPr lang="ru-RU" b="1" i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ВИДЫ </a:t>
            </a:r>
            <a:r>
              <a:rPr lang="ru-RU" sz="3600" dirty="0" smtClean="0"/>
              <a:t>СТРУКТУРНЫХ ПОДРАЗДЕЛЕНИЙ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производственные единицы</a:t>
            </a:r>
            <a:r>
              <a:rPr lang="ru-RU" dirty="0" smtClean="0"/>
              <a:t> (например, цеха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i="1" dirty="0" smtClean="0"/>
              <a:t>единицы, обслуживающие производство </a:t>
            </a:r>
            <a:r>
              <a:rPr lang="ru-RU" dirty="0" smtClean="0"/>
              <a:t>(например,</a:t>
            </a:r>
            <a:r>
              <a:rPr lang="ru-RU" i="1" dirty="0" smtClean="0"/>
              <a:t> </a:t>
            </a:r>
            <a:r>
              <a:rPr lang="ru-RU" dirty="0" smtClean="0"/>
              <a:t>мастерские,</a:t>
            </a:r>
            <a:r>
              <a:rPr lang="ru-RU" i="1" dirty="0" smtClean="0"/>
              <a:t> </a:t>
            </a:r>
            <a:r>
              <a:rPr lang="ru-RU" dirty="0" smtClean="0"/>
              <a:t>лаборатории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Помимо вышеперечисленных в качестве самостоятельных структурных подразделений создаются 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Наиболее простой является структуризация на разделы:</a:t>
            </a:r>
          </a:p>
          <a:p>
            <a:pPr lvl="0"/>
            <a:r>
              <a:rPr lang="ru-RU" dirty="0" smtClean="0"/>
              <a:t>«Общие положения».</a:t>
            </a:r>
          </a:p>
          <a:p>
            <a:pPr lvl="0"/>
            <a:r>
              <a:rPr lang="ru-RU" dirty="0" smtClean="0"/>
              <a:t>«Цели и задачи».</a:t>
            </a:r>
          </a:p>
          <a:p>
            <a:pPr lvl="0"/>
            <a:r>
              <a:rPr lang="ru-RU" dirty="0" smtClean="0"/>
              <a:t>«Функции</a:t>
            </a:r>
            <a:r>
              <a:rPr lang="ru-RU" dirty="0" smtClean="0"/>
              <a:t>».</a:t>
            </a:r>
            <a:endParaRPr lang="ru-RU" dirty="0" smtClean="0"/>
          </a:p>
          <a:p>
            <a:pPr lvl="0"/>
            <a:r>
              <a:rPr lang="ru-RU" dirty="0" smtClean="0"/>
              <a:t>«Права».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Более </a:t>
            </a:r>
            <a:r>
              <a:rPr lang="ru-RU" dirty="0" smtClean="0"/>
              <a:t>сложной является структура, в которой к вышеперечисленным разделам добавляются разделы</a:t>
            </a:r>
            <a:r>
              <a:rPr lang="ru-RU" dirty="0" smtClean="0"/>
              <a:t>:</a:t>
            </a:r>
            <a:endParaRPr lang="ru-RU" dirty="0" smtClean="0"/>
          </a:p>
          <a:p>
            <a:pPr lvl="0"/>
            <a:r>
              <a:rPr lang="ru-RU" dirty="0" smtClean="0"/>
              <a:t>«Структура и штатная численность»;</a:t>
            </a:r>
          </a:p>
          <a:p>
            <a:pPr lvl="0"/>
            <a:r>
              <a:rPr lang="ru-RU" dirty="0" smtClean="0"/>
              <a:t>«Руководство (управление)»;</a:t>
            </a:r>
          </a:p>
          <a:p>
            <a:pPr lvl="0"/>
            <a:r>
              <a:rPr lang="ru-RU" dirty="0" smtClean="0"/>
              <a:t>«Взаимодействие»;</a:t>
            </a:r>
          </a:p>
          <a:p>
            <a:pPr lvl="0"/>
            <a:r>
              <a:rPr lang="ru-RU" dirty="0" smtClean="0"/>
              <a:t>«Ответственность».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ПОЛОЖЕНИЕ </a:t>
            </a:r>
            <a:r>
              <a:rPr lang="ru-RU" dirty="0" smtClean="0"/>
              <a:t>О СТРУКТУРНОМ ПОДРАЗДЕЛЕНИИ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8254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Под организационной структурой управления понимается </a:t>
            </a:r>
            <a:r>
              <a:rPr lang="ru-RU" dirty="0" smtClean="0"/>
              <a:t>упорядоченная </a:t>
            </a:r>
            <a:r>
              <a:rPr lang="ru-RU" dirty="0" smtClean="0"/>
              <a:t>совокупность взаимосвязанных элементов, находящихся между собой в устойчивых отношениях, обеспечивающих их функционирование и развитие как единого целого.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Элементами структуры являются отдельные работники, службы и </a:t>
            </a:r>
            <a:r>
              <a:rPr lang="ru-RU" dirty="0" smtClean="0"/>
              <a:t>другие </a:t>
            </a:r>
            <a:r>
              <a:rPr lang="ru-RU" dirty="0" smtClean="0"/>
              <a:t>звенья аппарата управления. В рамках структуры протекает </a:t>
            </a:r>
            <a:r>
              <a:rPr lang="ru-RU" dirty="0" smtClean="0"/>
              <a:t>управленческий </a:t>
            </a:r>
            <a:r>
              <a:rPr lang="ru-RU" dirty="0" smtClean="0"/>
              <a:t>процесс (движение информации и принятие управленческих решений), между участниками которого распределены задачи и функции управления, а, следовательно, - права и ответственность за их выполнение.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ОРГАНИЗАЦИОННАЯ СТРУКТУРА </a:t>
            </a:r>
            <a:r>
              <a:rPr lang="ru-RU" sz="3100" dirty="0" smtClean="0"/>
              <a:t>ПОДРАЗДЕЛЕНИЯ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Построение организационной структуры базируется на функциях </a:t>
            </a:r>
            <a:r>
              <a:rPr lang="ru-RU" sz="2000" dirty="0" smtClean="0"/>
              <a:t>менеджмента </a:t>
            </a:r>
            <a:r>
              <a:rPr lang="ru-RU" sz="2000" dirty="0" smtClean="0"/>
              <a:t>и определяется </a:t>
            </a:r>
            <a:r>
              <a:rPr lang="ru-RU" sz="2000" i="1" dirty="0" smtClean="0"/>
              <a:t>принципом первичности функции и вторичности</a:t>
            </a:r>
            <a:r>
              <a:rPr lang="ru-RU" sz="2000" dirty="0" smtClean="0"/>
              <a:t> </a:t>
            </a:r>
            <a:r>
              <a:rPr lang="ru-RU" sz="2000" i="1" dirty="0" smtClean="0"/>
              <a:t>органа управления, </a:t>
            </a:r>
            <a:r>
              <a:rPr lang="ru-RU" sz="2000" dirty="0" smtClean="0"/>
              <a:t>имея характер пирамиды,</a:t>
            </a:r>
            <a:r>
              <a:rPr lang="ru-RU" sz="2000" i="1" dirty="0" smtClean="0"/>
              <a:t> </a:t>
            </a:r>
            <a:r>
              <a:rPr lang="ru-RU" sz="2000" dirty="0" smtClean="0"/>
              <a:t>т.е.</a:t>
            </a:r>
            <a:r>
              <a:rPr lang="ru-RU" sz="2000" i="1" dirty="0" smtClean="0"/>
              <a:t> </a:t>
            </a:r>
            <a:r>
              <a:rPr lang="ru-RU" sz="2000" dirty="0" smtClean="0"/>
              <a:t>содержит несколько </a:t>
            </a:r>
            <a:r>
              <a:rPr lang="ru-RU" sz="2000" dirty="0" smtClean="0"/>
              <a:t>уровней управления 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4" name="Picture 10"/>
          <p:cNvPicPr/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7416824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2163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/>
              <a:t>Линейная структура </a:t>
            </a:r>
            <a:r>
              <a:rPr lang="ru-RU" dirty="0" smtClean="0"/>
              <a:t>управления предприятием подразумевает собой</a:t>
            </a:r>
            <a:r>
              <a:rPr lang="ru-RU" i="1" dirty="0" smtClean="0"/>
              <a:t> </a:t>
            </a:r>
            <a:r>
              <a:rPr lang="ru-RU" dirty="0" smtClean="0"/>
              <a:t>то, что каждым подразделением руководит управленец, осуществляющий единоличное руководство подчиненными сотрудниками и </a:t>
            </a:r>
            <a:r>
              <a:rPr lang="ru-RU" dirty="0" smtClean="0"/>
              <a:t>сосредоточивший в себе </a:t>
            </a:r>
            <a:r>
              <a:rPr lang="ru-RU" dirty="0" smtClean="0"/>
              <a:t>все функции управления. Данный управленец в свою очередь </a:t>
            </a:r>
            <a:r>
              <a:rPr lang="ru-RU" dirty="0" smtClean="0"/>
              <a:t>подчиняется </a:t>
            </a:r>
            <a:r>
              <a:rPr lang="ru-RU" dirty="0" smtClean="0"/>
              <a:t>вышестоящему управленцу.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ТИПЫ ОРГАНИЗАЦИОННЫХ СТРУКТУР УПРАВЛЕНИЯ ПРЕДПРИЯТИЕМ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11"/>
          <p:cNvPicPr/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27584" y="3140968"/>
            <a:ext cx="7776864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2850</TotalTime>
  <Words>1253</Words>
  <Application>Microsoft Office PowerPoint</Application>
  <PresentationFormat>Экран (4:3)</PresentationFormat>
  <Paragraphs>131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Открытая</vt:lpstr>
      <vt:lpstr>Организация работы и управление подразделением организации</vt:lpstr>
      <vt:lpstr>Слайд 2</vt:lpstr>
      <vt:lpstr>В результате изучения профессионального модуля должны знать:</vt:lpstr>
      <vt:lpstr> ВИДЫ СТРУКТУРНЫХ ПОДРАЗДЕЛЕНИЙ </vt:lpstr>
      <vt:lpstr>Помимо вышеперечисленных в качестве самостоятельных структурных подразделений создаются </vt:lpstr>
      <vt:lpstr>ПОЛОЖЕНИЕ О СТРУКТУРНОМ ПОДРАЗДЕЛЕНИИ</vt:lpstr>
      <vt:lpstr>ОРГАНИЗАЦИОННАЯ СТРУКТУРА ПОДРАЗДЕЛЕНИЯ</vt:lpstr>
      <vt:lpstr>Слайд 8</vt:lpstr>
      <vt:lpstr>ТИПЫ ОРГАНИЗАЦИОННЫХ СТРУКТУР УПРАВЛЕНИЯ ПРЕДПРИЯТИЕМ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ПРОЦЕДУРА СОЗДАНИЯ СТРУКТУРНОГО ПОДРАЗДЕЛЕНИЯ </vt:lpstr>
      <vt:lpstr>ТРЕБОВАНИЯ К ПОСТРОЕНИЮ ОРГСТРУКТУРЫ </vt:lpstr>
      <vt:lpstr>ДОКУМЕНТЫ, РЕГЛАМЕНТИРУЮЩИЕ РАБОТУ ПОДРАЗДЕЛЕНИЯ </vt:lpstr>
      <vt:lpstr>ОСНОВНЫЕ ЦЕЛИ СТРУКТУРНОГО ПОДРАЗДЕЛЕНИЯ </vt:lpstr>
      <vt:lpstr>ОСНОВНЫЕ ЗАДАЧИ СТРУКТУРНОГО ПОДРАЗДЕЛЕНИЯ </vt:lpstr>
      <vt:lpstr>ФУНКЦИИ СТРУКТУРНОГО ПОДРАЗДЕЛЕНИЯ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и управление подразделением организации</dc:title>
  <dc:creator>kuklina</dc:creator>
  <cp:lastModifiedBy>kuklina</cp:lastModifiedBy>
  <cp:revision>17</cp:revision>
  <dcterms:created xsi:type="dcterms:W3CDTF">2019-09-17T05:51:43Z</dcterms:created>
  <dcterms:modified xsi:type="dcterms:W3CDTF">2019-09-19T05:21:48Z</dcterms:modified>
</cp:coreProperties>
</file>