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06935" y="0"/>
            <a:ext cx="404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Рынок труда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s://present5.com/presentation/111318_454675115/image-5.jpg"/>
          <p:cNvPicPr>
            <a:picLocks noChangeAspect="1" noChangeArrowheads="1"/>
          </p:cNvPicPr>
          <p:nvPr/>
        </p:nvPicPr>
        <p:blipFill>
          <a:blip r:embed="rId3" cstate="print"/>
          <a:srcRect l="2751" t="14000" r="1963" b="6201"/>
          <a:stretch>
            <a:fillRect/>
          </a:stretch>
        </p:blipFill>
        <p:spPr bwMode="auto">
          <a:xfrm>
            <a:off x="179512" y="764704"/>
            <a:ext cx="8712968" cy="4104456"/>
          </a:xfrm>
          <a:prstGeom prst="rect">
            <a:avLst/>
          </a:prstGeom>
          <a:noFill/>
        </p:spPr>
      </p:pic>
      <p:pic>
        <p:nvPicPr>
          <p:cNvPr id="11268" name="Picture 4" descr="https://myslide.ru/documents_7/01d019e4179b554c7b492d3efd79bf6b/img10.jpg"/>
          <p:cNvPicPr>
            <a:picLocks noChangeAspect="1" noChangeArrowheads="1"/>
          </p:cNvPicPr>
          <p:nvPr/>
        </p:nvPicPr>
        <p:blipFill>
          <a:blip r:embed="rId4" cstate="print"/>
          <a:srcRect l="3780" t="44099" r="4556" b="28181"/>
          <a:stretch>
            <a:fillRect/>
          </a:stretch>
        </p:blipFill>
        <p:spPr bwMode="auto">
          <a:xfrm>
            <a:off x="755576" y="4941168"/>
            <a:ext cx="761975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Модели рынка труда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Модель рынка труда США</a:t>
            </a:r>
          </a:p>
          <a:p>
            <a:pPr marL="457200" indent="-457200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Модель рынка труда Японии</a:t>
            </a:r>
          </a:p>
          <a:p>
            <a:pPr marL="457200" indent="-457200">
              <a:buFontTx/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Модель рынка труда Швеции</a:t>
            </a:r>
          </a:p>
          <a:p>
            <a:pPr marL="457200" indent="-457200">
              <a:buFontTx/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Модель рынка труда России</a:t>
            </a:r>
          </a:p>
          <a:p>
            <a:pPr marL="457200" indent="-457200">
              <a:buFontTx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-1714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Модели рынка труда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present5.com/presentation/51287874_253149356/image-8.jpg"/>
          <p:cNvPicPr>
            <a:picLocks noChangeAspect="1" noChangeArrowheads="1"/>
          </p:cNvPicPr>
          <p:nvPr/>
        </p:nvPicPr>
        <p:blipFill>
          <a:blip r:embed="rId3" cstate="print"/>
          <a:srcRect l="2100" t="12600" r="2351" b="2001"/>
          <a:stretch>
            <a:fillRect/>
          </a:stretch>
        </p:blipFill>
        <p:spPr bwMode="auto">
          <a:xfrm>
            <a:off x="-1" y="476672"/>
            <a:ext cx="9144001" cy="6129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Безработица: причины и социальные последств</a:t>
            </a:r>
            <a:r>
              <a:rPr lang="ru-RU" sz="2400" dirty="0" smtClean="0"/>
              <a:t>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Безработным</a:t>
            </a:r>
            <a:r>
              <a:rPr lang="ru-RU" dirty="0" smtClean="0"/>
              <a:t> признается любой, кто на данный момент не имеет работы, ищет работу и готов приступить к ней.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40580"/>
              </p:ext>
            </p:extLst>
          </p:nvPr>
        </p:nvGraphicFramePr>
        <p:xfrm>
          <a:off x="179512" y="1196752"/>
          <a:ext cx="8784976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69127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безработицы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Фрикционная (временная)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связана с перемещением людей с одной работы на другую, из одной местности в другую. </a:t>
                      </a:r>
                      <a:endParaRPr lang="ru-RU" sz="1500" dirty="0"/>
                    </a:p>
                  </a:txBody>
                  <a:tcPr/>
                </a:tc>
              </a:tr>
              <a:tr h="51372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Добровольная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 увольняется по собственному желанию, в связи с 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неудовлетворительной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зарплатой, условиями труда.</a:t>
                      </a:r>
                    </a:p>
                  </a:txBody>
                  <a:tcPr/>
                </a:tc>
              </a:tr>
              <a:tr h="71564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Структурная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Связана с изменением в технологиях, а также с тем, что рынок товаров и услуг постоянно изменяется: появляются 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новые товары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которые вытесняют старые, не пользующиеся спросом.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Вынужденная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сокращении объемов производства.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Институциональная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Возникает, когда сама организация рынка труда недостаточно эффективна: неполная информация о вакансиях, завышенное пособие по безработице, заниженные налоги на доходы.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Сезонная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Связана с неодинаковыми объемами производства, выполняемыми некоторыми отраслями в различные периоды времени, то есть в одни месяцы спрос на рабочую силу в этих 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отраслях растет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другие – уменьшается. 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Циклическая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Связана с недостаточным совокупным спросом на товары и услуги, который вызывает рост безработицы в тех отраслях, где эти 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товары производятся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166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Безработица: причины и социальные последствия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556792"/>
          <a:ext cx="8784976" cy="229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56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безработицы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Скрытая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условиях неполного использования ресурсов предприятия, вызванного экономическим кризисом, предприятия не увольняют</a:t>
                      </a:r>
                    </a:p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работников, а переводят их на сокращенный режим рабочего  времени (неполная рабочая неделя или рабочий день), либо отправляют вынужденные неоплачиваемые отпуска. </a:t>
                      </a:r>
                      <a:endParaRPr lang="ru-RU" sz="15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720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Застойная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люди, которые не хотят работать – это так называемые бомжи, нищие.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-1714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Безработица: причины и социальные последствия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6537" t="12600" r="33851" b="21251"/>
          <a:stretch>
            <a:fillRect/>
          </a:stretch>
        </p:blipFill>
        <p:spPr bwMode="auto">
          <a:xfrm>
            <a:off x="755576" y="1052736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Карьера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Карьера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(от французского профессия,  поприще) - быстрое и успешное продвижение в служебной или другой деятельности; достижение известности, славы или материальной выгоды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Деловая карьера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поступательное продвижение личности, связанное с ростом профессиональных навыков, статуса, социальной роли и размера вознаграждения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Виды и типы карьеры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42464"/>
          <a:ext cx="8928992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6301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карьеры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Внутриорганизационная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предполагает прохождение всех ступеней карьерного роста (обучение, поступление на работу, профессиональный рост, поддержка и развитие индивидуальных профессиональных способностей, уход на пенсию) в рамках одной организации.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Межорганизационная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предполагает, что работник проходит все ступени карьерного роста в разных организациях.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Специализированная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 различные этапы своей профессиональной деятельности проходит в рамках одной профессии. При этом организация может оставаться одной и той же или меняться.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Неспециализированная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Разные этапы своего профессионального пути работник проходит в качестве специалиста, владеющего разными профессиями, специальностями. Организация при этом может как меняться, так оставаться той же.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Виды и типы карьеры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96752"/>
          <a:ext cx="8928992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6301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карьеры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Вертикальная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Понимается подъем на более высокую ступень структурной иерархии (повышение в должности, которое сопровождается более высоким уровнем оплаты труда).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Горизонтальная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карьеры, предполагающий либо перемещение в др. функциональную область деятельности, либо выполнение определенной служебной роли на ступени, не имеющей жесткого формального закрепления в организационной структуре; к горизонтальной карьере можно отнести также расширение или усложнение задач на прежней ступени (как правило, с адекватным изменением вознаграждения).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Ступенчатая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карьеры — совмещающий элементы вертикальной и горизонтальной карьеры.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Скрытая (центростремительная)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карьеры наименее очевидный для окружающих, предполагающий движение к ядру, к руководству организацией. Скрытая карьера доступна ограниченному кругу работников, как правило, имеющих обширные деловые связи вне организации.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myslide.ru/documents_4/df37103bac0b1730a1d155dcd509bd10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2735" t="16400" r="27063" b="12201"/>
          <a:stretch>
            <a:fillRect/>
          </a:stretch>
        </p:blipFill>
        <p:spPr bwMode="auto">
          <a:xfrm>
            <a:off x="467544" y="260647"/>
            <a:ext cx="8136904" cy="650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s://cf.ppt-online.org/files/slide/z/zfGSZEusdIgYKHCjTQLJrWwV6cykUm90be8no4/slide-9.jpg"/>
          <p:cNvPicPr>
            <a:picLocks noChangeAspect="1" noChangeArrowheads="1"/>
          </p:cNvPicPr>
          <p:nvPr/>
        </p:nvPicPr>
        <p:blipFill>
          <a:blip r:embed="rId3" cstate="print"/>
          <a:srcRect l="10336" t="3943" r="4763" b="26077"/>
          <a:stretch>
            <a:fillRect/>
          </a:stretch>
        </p:blipFill>
        <p:spPr bwMode="auto">
          <a:xfrm>
            <a:off x="395536" y="404664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s://cf2.ppt-online.org/files2/slide/0/0UnO85BoXZjaHEtCm1TVLwd7vNQ2MgykKq9ifz/slide-9.jpg"/>
          <p:cNvPicPr>
            <a:picLocks noChangeAspect="1" noChangeArrowheads="1"/>
          </p:cNvPicPr>
          <p:nvPr/>
        </p:nvPicPr>
        <p:blipFill>
          <a:blip r:embed="rId3" cstate="print"/>
          <a:srcRect l="6270" t="3943" r="4399" b="30019"/>
          <a:stretch>
            <a:fillRect/>
          </a:stretch>
        </p:blipFill>
        <p:spPr bwMode="auto">
          <a:xfrm>
            <a:off x="251520" y="620688"/>
            <a:ext cx="871296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Рынок профессий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купля- продажа конкретного вида труда, когда свой труд предлагают продавцы (ищущие работу), имеющие одинаковую профессию.</a:t>
            </a: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«вечные»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профессии и специальности, обслуживающие основные потребности человека, которые никогда не исчезают (врач, земледелец, строитель, парикмахер и т.д.); </a:t>
            </a:r>
          </a:p>
          <a:p>
            <a:pPr marL="457200" indent="-4572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«сквозные»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(распространенные), по которым рабочие места, должности есть практически на каждом предприятии, в любом учреждении, в любом районе (электромонтер, слесарь, секретарь и т.д.); </a:t>
            </a:r>
          </a:p>
          <a:p>
            <a:pPr marL="457200" indent="-4572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«дефицитные»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 данный момент и в ближайшее будущее), спрос на которые на рынке труда не удовлетворен; </a:t>
            </a:r>
          </a:p>
          <a:p>
            <a:pPr marL="457200" indent="-4572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«перспективные»,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т.е. те профессии и специальности, спрос на которые будет возрастать; </a:t>
            </a:r>
          </a:p>
          <a:p>
            <a:pPr marL="457200" indent="-4572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«свободные»,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т.е. те профессии и специальности, которые можно реализовать в режиме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независимо от экономической конъюнктуры.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Конкурентоспособность на рынке </a:t>
            </a:r>
          </a:p>
          <a:p>
            <a:pPr marL="457200" indent="-4572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Первая модель - «Профессионал».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Конкурентоспособность такого специалиста обеспечивается высоким уровнем профессиональной квалификации. Он достиг вершин профессионального мастерства, знает все( или почти все) о свой профессии. </a:t>
            </a:r>
          </a:p>
          <a:p>
            <a:pPr marL="457200" indent="-4572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Вторая модель – «Универсал».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Высокий спрос на таких специалистов поддерживается за счет того, что человек владеет несколькими профессиями, разнообразными компетенциями, а значит, способен выполнять различные виды работ, заменять, если надо, своих коллег. Обычно такие специалисты незаменимы на малых предприятиях, где количество персонала ограничено. </a:t>
            </a:r>
          </a:p>
          <a:p>
            <a:pPr marL="457200" indent="-4572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Третья модель – « Хороший работник».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конкурентоспособность остается высокой благодаря обладанию такими качествами как трудолюбие, обязательность, ответственность. Этот тип работника привлекателен для работодателя по тем специальностям, где эти качества являются профессионально важными.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Конкурентоспособность на рынке </a:t>
            </a: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Четвертая модель – «Гибкий».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специалист, который умеет перестраиваться, осваивать новые виды деятельности, быстро переключатся на выполнения других функций. Чаще всего эти качества бывают востребованы в венчурных фирмах, на инновационных производствах. </a:t>
            </a: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Пятая модель – «Целеустремленный».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Конкурентоспособность такого специалиста достигается за счет его упорства, настойчивости, которые «пробивают любые стены» и рано или поздно помогают преодолеть любые препятствия. </a:t>
            </a: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Шестая модель – «Мобильность»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Спрос на такого специалиста обеспечивается его «легкостью на подъем», позволяющей значительно расширить географию поиска работы и форм трудоустройства. </a:t>
            </a: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Седьмая модель – «Коммуникатор».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конкурентоспособность на современном рынке труда связана с умением общаться, дружить, устанавливать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2735" t="27950" r="27653" b="21650"/>
          <a:stretch>
            <a:fillRect/>
          </a:stretch>
        </p:blipFill>
        <p:spPr bwMode="auto">
          <a:xfrm>
            <a:off x="251520" y="692696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s0.slide-share.ru/s_slide/59e619f0c99ff15617c886347ad971ea/462e3b7f-5937-4f9c-84f1-15abcb4b3884.jpeg"/>
          <p:cNvPicPr>
            <a:picLocks noChangeAspect="1" noChangeArrowheads="1"/>
          </p:cNvPicPr>
          <p:nvPr/>
        </p:nvPicPr>
        <p:blipFill>
          <a:blip r:embed="rId3" cstate="print"/>
          <a:srcRect l="3538" t="7350" r="3538" b="11801"/>
          <a:stretch>
            <a:fillRect/>
          </a:stretch>
        </p:blipFill>
        <p:spPr bwMode="auto">
          <a:xfrm>
            <a:off x="323528" y="620688"/>
            <a:ext cx="849694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15057" t="14300" r="33560" b="15351"/>
          <a:stretch>
            <a:fillRect/>
          </a:stretch>
        </p:blipFill>
        <p:spPr bwMode="auto">
          <a:xfrm>
            <a:off x="611560" y="404664"/>
            <a:ext cx="7992888" cy="615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964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lobov</dc:creator>
  <cp:lastModifiedBy>sekretar</cp:lastModifiedBy>
  <cp:revision>20</cp:revision>
  <dcterms:created xsi:type="dcterms:W3CDTF">2022-11-20T09:04:03Z</dcterms:created>
  <dcterms:modified xsi:type="dcterms:W3CDTF">2023-02-08T01:22:10Z</dcterms:modified>
</cp:coreProperties>
</file>