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D180F76-078E-4308-A889-9F56329D16B8}">
  <a:tblStyle styleId="{7D180F76-078E-4308-A889-9F56329D16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7" autoAdjust="0"/>
  </p:normalViewPr>
  <p:slideViewPr>
    <p:cSldViewPr snapToGrid="0">
      <p:cViewPr varScale="1">
        <p:scale>
          <a:sx n="100" d="100"/>
          <a:sy n="100" d="100"/>
        </p:scale>
        <p:origin x="-19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44883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FF"/>
            </a:gs>
            <a:gs pos="50000">
              <a:schemeClr val="lt1"/>
            </a:gs>
            <a:gs pos="100000">
              <a:srgbClr val="CCFFFF"/>
            </a:gs>
          </a:gsLst>
          <a:lin ang="189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2552700" y="952500"/>
            <a:ext cx="4038600" cy="1295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19050" cap="flat" cmpd="sng">
                  <a:solidFill>
                    <a:srgbClr val="99CC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/>
              </a:rPr>
              <a:t>Понятие </a:t>
            </a:r>
          </a:p>
        </p:txBody>
      </p:sp>
      <p:sp>
        <p:nvSpPr>
          <p:cNvPr id="90" name="Google Shape;90;p13"/>
          <p:cNvSpPr/>
          <p:nvPr/>
        </p:nvSpPr>
        <p:spPr>
          <a:xfrm>
            <a:off x="1524000" y="2768600"/>
            <a:ext cx="6096000" cy="1524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 dirty="0">
                <a:ln w="19050" cap="flat" cmpd="sng">
                  <a:solidFill>
                    <a:srgbClr val="99CC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/>
              </a:rPr>
              <a:t>ПРОИЗВОДНОЙ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5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sp>
        <p:nvSpPr>
          <p:cNvPr id="497" name="Google Shape;497;p25"/>
          <p:cNvSpPr txBox="1"/>
          <p:nvPr/>
        </p:nvSpPr>
        <p:spPr>
          <a:xfrm>
            <a:off x="2286000" y="180975"/>
            <a:ext cx="57531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C4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дифференцирования</a:t>
            </a:r>
            <a:endParaRPr/>
          </a:p>
        </p:txBody>
      </p:sp>
      <p:sp>
        <p:nvSpPr>
          <p:cNvPr id="498" name="Google Shape;498;p25"/>
          <p:cNvSpPr txBox="1"/>
          <p:nvPr/>
        </p:nvSpPr>
        <p:spPr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 txBox="1"/>
          <p:nvPr/>
        </p:nvSpPr>
        <p:spPr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 txBox="1"/>
          <p:nvPr/>
        </p:nvSpPr>
        <p:spPr>
          <a:xfrm>
            <a:off x="2133600" y="1143000"/>
            <a:ext cx="45878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Производная сложной функции</a:t>
            </a:r>
            <a:endParaRPr/>
          </a:p>
        </p:txBody>
      </p:sp>
      <p:sp>
        <p:nvSpPr>
          <p:cNvPr id="501" name="Google Shape;501;p25"/>
          <p:cNvSpPr txBox="1"/>
          <p:nvPr/>
        </p:nvSpPr>
        <p:spPr>
          <a:xfrm>
            <a:off x="3124200" y="3505200"/>
            <a:ext cx="2546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Частный  случай</a:t>
            </a:r>
            <a:endParaRPr/>
          </a:p>
        </p:txBody>
      </p:sp>
      <p:sp>
        <p:nvSpPr>
          <p:cNvPr id="502" name="Google Shape;502;p25"/>
          <p:cNvSpPr txBox="1"/>
          <p:nvPr/>
        </p:nvSpPr>
        <p:spPr>
          <a:xfrm>
            <a:off x="0" y="32813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 txBox="1"/>
          <p:nvPr/>
        </p:nvSpPr>
        <p:spPr>
          <a:xfrm>
            <a:off x="0" y="31384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 txBox="1"/>
          <p:nvPr/>
        </p:nvSpPr>
        <p:spPr>
          <a:xfrm>
            <a:off x="0" y="32813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981200"/>
            <a:ext cx="7315200" cy="1106487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25"/>
          <p:cNvSpPr txBox="1"/>
          <p:nvPr/>
        </p:nvSpPr>
        <p:spPr>
          <a:xfrm>
            <a:off x="0" y="32813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7" name="Google Shape;50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4343400"/>
            <a:ext cx="6477000" cy="100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pic>
        <p:nvPicPr>
          <p:cNvPr id="513" name="Google Shape;51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905000"/>
            <a:ext cx="3810000" cy="7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3124200"/>
            <a:ext cx="47244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4343400"/>
            <a:ext cx="3429000" cy="795337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26"/>
          <p:cNvSpPr txBox="1"/>
          <p:nvPr/>
        </p:nvSpPr>
        <p:spPr>
          <a:xfrm>
            <a:off x="-228600" y="3505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6"/>
          <p:cNvSpPr txBox="1"/>
          <p:nvPr/>
        </p:nvSpPr>
        <p:spPr>
          <a:xfrm>
            <a:off x="0" y="31257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6"/>
          <p:cNvSpPr txBox="1"/>
          <p:nvPr/>
        </p:nvSpPr>
        <p:spPr>
          <a:xfrm>
            <a:off x="0" y="34591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19" name="Google Shape;519;p26"/>
          <p:cNvSpPr txBox="1"/>
          <p:nvPr/>
        </p:nvSpPr>
        <p:spPr>
          <a:xfrm>
            <a:off x="1127125" y="523875"/>
            <a:ext cx="34432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Найти производную</a:t>
            </a:r>
            <a:endParaRPr/>
          </a:p>
        </p:txBody>
      </p:sp>
      <p:sp>
        <p:nvSpPr>
          <p:cNvPr id="520" name="Google Shape;520;p26"/>
          <p:cNvSpPr txBox="1"/>
          <p:nvPr/>
        </p:nvSpPr>
        <p:spPr>
          <a:xfrm>
            <a:off x="593725" y="1184275"/>
            <a:ext cx="1508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526" name="Google Shape;526;p27"/>
          <p:cNvSpPr txBox="1"/>
          <p:nvPr/>
        </p:nvSpPr>
        <p:spPr>
          <a:xfrm>
            <a:off x="-228600" y="3505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27"/>
          <p:cNvSpPr txBox="1"/>
          <p:nvPr/>
        </p:nvSpPr>
        <p:spPr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27"/>
          <p:cNvSpPr txBox="1"/>
          <p:nvPr/>
        </p:nvSpPr>
        <p:spPr>
          <a:xfrm>
            <a:off x="0" y="34591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29" name="Google Shape;529;p27"/>
          <p:cNvSpPr txBox="1"/>
          <p:nvPr/>
        </p:nvSpPr>
        <p:spPr>
          <a:xfrm>
            <a:off x="1127125" y="523875"/>
            <a:ext cx="34432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Найти производную</a:t>
            </a:r>
            <a:endParaRPr/>
          </a:p>
        </p:txBody>
      </p:sp>
      <p:sp>
        <p:nvSpPr>
          <p:cNvPr id="530" name="Google Shape;530;p27"/>
          <p:cNvSpPr txBox="1"/>
          <p:nvPr/>
        </p:nvSpPr>
        <p:spPr>
          <a:xfrm>
            <a:off x="609600" y="1219200"/>
            <a:ext cx="1508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2</a:t>
            </a:r>
            <a:endParaRPr/>
          </a:p>
        </p:txBody>
      </p:sp>
      <p:pic>
        <p:nvPicPr>
          <p:cNvPr id="531" name="Google Shape;5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828800"/>
            <a:ext cx="2286000" cy="72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800" y="1905000"/>
            <a:ext cx="1905000" cy="573087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27"/>
          <p:cNvSpPr txBox="1"/>
          <p:nvPr/>
        </p:nvSpPr>
        <p:spPr>
          <a:xfrm>
            <a:off x="0" y="3016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7"/>
          <p:cNvSpPr txBox="1"/>
          <p:nvPr/>
        </p:nvSpPr>
        <p:spPr>
          <a:xfrm>
            <a:off x="0" y="3330575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535" name="Google Shape;53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3505200"/>
            <a:ext cx="2819400" cy="7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0400" y="3429000"/>
            <a:ext cx="4691062" cy="85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600" y="4495800"/>
            <a:ext cx="3810000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27"/>
          <p:cNvSpPr txBox="1"/>
          <p:nvPr/>
        </p:nvSpPr>
        <p:spPr>
          <a:xfrm>
            <a:off x="0" y="27209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7"/>
          <p:cNvSpPr txBox="1"/>
          <p:nvPr/>
        </p:nvSpPr>
        <p:spPr>
          <a:xfrm>
            <a:off x="0" y="3035300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40" name="Google Shape;540;p27"/>
          <p:cNvSpPr txBox="1"/>
          <p:nvPr/>
        </p:nvSpPr>
        <p:spPr>
          <a:xfrm>
            <a:off x="0" y="36242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41" name="Google Shape;541;p27"/>
          <p:cNvSpPr txBox="1"/>
          <p:nvPr/>
        </p:nvSpPr>
        <p:spPr>
          <a:xfrm>
            <a:off x="762000" y="2819400"/>
            <a:ext cx="1508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8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547" name="Google Shape;547;p28"/>
          <p:cNvSpPr txBox="1"/>
          <p:nvPr/>
        </p:nvSpPr>
        <p:spPr>
          <a:xfrm>
            <a:off x="1127125" y="523875"/>
            <a:ext cx="34432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Найти производную</a:t>
            </a:r>
            <a:endParaRPr/>
          </a:p>
        </p:txBody>
      </p:sp>
      <p:sp>
        <p:nvSpPr>
          <p:cNvPr id="548" name="Google Shape;548;p28"/>
          <p:cNvSpPr txBox="1"/>
          <p:nvPr/>
        </p:nvSpPr>
        <p:spPr>
          <a:xfrm>
            <a:off x="762000" y="1295400"/>
            <a:ext cx="1508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4</a:t>
            </a:r>
            <a:endParaRPr/>
          </a:p>
        </p:txBody>
      </p:sp>
      <p:pic>
        <p:nvPicPr>
          <p:cNvPr id="549" name="Google Shape;54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905000"/>
            <a:ext cx="4114800" cy="64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2819400"/>
            <a:ext cx="7848600" cy="81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4114800"/>
            <a:ext cx="6096000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28"/>
          <p:cNvSpPr txBox="1"/>
          <p:nvPr/>
        </p:nvSpPr>
        <p:spPr>
          <a:xfrm>
            <a:off x="0" y="30241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8"/>
          <p:cNvSpPr txBox="1"/>
          <p:nvPr/>
        </p:nvSpPr>
        <p:spPr>
          <a:xfrm>
            <a:off x="0" y="3262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8"/>
          <p:cNvSpPr txBox="1"/>
          <p:nvPr/>
        </p:nvSpPr>
        <p:spPr>
          <a:xfrm>
            <a:off x="0" y="35575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9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560" name="Google Shape;560;p29"/>
          <p:cNvSpPr txBox="1"/>
          <p:nvPr/>
        </p:nvSpPr>
        <p:spPr>
          <a:xfrm>
            <a:off x="914400" y="304800"/>
            <a:ext cx="34432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Найти производную</a:t>
            </a:r>
            <a:endParaRPr/>
          </a:p>
        </p:txBody>
      </p:sp>
      <p:sp>
        <p:nvSpPr>
          <p:cNvPr id="561" name="Google Shape;561;p29"/>
          <p:cNvSpPr txBox="1"/>
          <p:nvPr/>
        </p:nvSpPr>
        <p:spPr>
          <a:xfrm>
            <a:off x="381000" y="914400"/>
            <a:ext cx="1508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5</a:t>
            </a:r>
            <a:endParaRPr/>
          </a:p>
        </p:txBody>
      </p:sp>
      <p:pic>
        <p:nvPicPr>
          <p:cNvPr id="562" name="Google Shape;56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371600"/>
            <a:ext cx="2057400" cy="133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600" y="1447800"/>
            <a:ext cx="60960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2895600"/>
            <a:ext cx="5176837" cy="11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038600"/>
            <a:ext cx="561975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62400" y="5029200"/>
            <a:ext cx="4675187" cy="1277937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29"/>
          <p:cNvSpPr txBox="1"/>
          <p:nvPr/>
        </p:nvSpPr>
        <p:spPr>
          <a:xfrm>
            <a:off x="0" y="1654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9"/>
          <p:cNvSpPr txBox="1"/>
          <p:nvPr/>
        </p:nvSpPr>
        <p:spPr>
          <a:xfrm>
            <a:off x="0" y="2273300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69" name="Google Shape;569;p29"/>
          <p:cNvSpPr txBox="1"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9"/>
          <p:cNvSpPr txBox="1"/>
          <p:nvPr/>
        </p:nvSpPr>
        <p:spPr>
          <a:xfrm>
            <a:off x="0" y="37671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71" name="Google Shape;571;p29"/>
          <p:cNvSpPr txBox="1"/>
          <p:nvPr/>
        </p:nvSpPr>
        <p:spPr>
          <a:xfrm>
            <a:off x="0" y="4622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0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577" name="Google Shape;577;p30"/>
          <p:cNvSpPr txBox="1"/>
          <p:nvPr/>
        </p:nvSpPr>
        <p:spPr>
          <a:xfrm>
            <a:off x="914400" y="304800"/>
            <a:ext cx="34432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Найти производную</a:t>
            </a:r>
            <a:endParaRPr/>
          </a:p>
        </p:txBody>
      </p:sp>
      <p:pic>
        <p:nvPicPr>
          <p:cNvPr id="578" name="Google Shape;57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24000"/>
            <a:ext cx="16764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1600200"/>
            <a:ext cx="27336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81600" y="1600200"/>
            <a:ext cx="1905000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30"/>
          <p:cNvSpPr txBox="1"/>
          <p:nvPr/>
        </p:nvSpPr>
        <p:spPr>
          <a:xfrm>
            <a:off x="0" y="29860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0"/>
          <p:cNvSpPr txBox="1"/>
          <p:nvPr/>
        </p:nvSpPr>
        <p:spPr>
          <a:xfrm>
            <a:off x="0" y="33194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0"/>
          <p:cNvSpPr txBox="1"/>
          <p:nvPr/>
        </p:nvSpPr>
        <p:spPr>
          <a:xfrm>
            <a:off x="0" y="35956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0"/>
          <p:cNvSpPr txBox="1"/>
          <p:nvPr/>
        </p:nvSpPr>
        <p:spPr>
          <a:xfrm>
            <a:off x="381000" y="914400"/>
            <a:ext cx="1508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5</a:t>
            </a:r>
            <a:endParaRPr/>
          </a:p>
        </p:txBody>
      </p:sp>
      <p:sp>
        <p:nvSpPr>
          <p:cNvPr id="585" name="Google Shape;585;p30"/>
          <p:cNvSpPr txBox="1"/>
          <p:nvPr/>
        </p:nvSpPr>
        <p:spPr>
          <a:xfrm>
            <a:off x="457200" y="2743200"/>
            <a:ext cx="1508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6</a:t>
            </a:r>
            <a:endParaRPr/>
          </a:p>
        </p:txBody>
      </p:sp>
      <p:pic>
        <p:nvPicPr>
          <p:cNvPr id="586" name="Google Shape;586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" y="3657600"/>
            <a:ext cx="2133600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67000" y="3733800"/>
            <a:ext cx="28194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30"/>
          <p:cNvSpPr txBox="1"/>
          <p:nvPr/>
        </p:nvSpPr>
        <p:spPr>
          <a:xfrm>
            <a:off x="0" y="31765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0"/>
          <p:cNvSpPr txBox="1"/>
          <p:nvPr/>
        </p:nvSpPr>
        <p:spPr>
          <a:xfrm>
            <a:off x="0" y="34528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/>
          <p:nvPr/>
        </p:nvSpPr>
        <p:spPr>
          <a:xfrm>
            <a:off x="935038" y="476250"/>
            <a:ext cx="7850187" cy="5884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zh-CN" sz="6000">
                <a:effectLst>
                  <a:outerShdw blurRad="38100" dist="38100" dir="2700000" algn="tl">
                    <a:srgbClr val="FFFFFF"/>
                  </a:outerShdw>
                </a:effectLst>
              </a:rPr>
              <a:t>Теорема</a:t>
            </a:r>
            <a:r>
              <a:rPr lang="ru-RU" altLang="zh-CN" sz="6000" b="0"/>
              <a:t>: </a:t>
            </a:r>
          </a:p>
          <a:p>
            <a:pPr>
              <a:spcBef>
                <a:spcPct val="50000"/>
              </a:spcBef>
            </a:pPr>
            <a:r>
              <a:rPr lang="en-US" altLang="ru-RU" sz="3200"/>
              <a:t>Если f(x) – непрерывна на промежутке и имеет f´(x), то </a:t>
            </a:r>
            <a:endParaRPr lang="ru-RU" altLang="zh-CN" sz="3200"/>
          </a:p>
          <a:p>
            <a:pPr>
              <a:spcBef>
                <a:spcPct val="50000"/>
              </a:spcBef>
            </a:pPr>
            <a:r>
              <a:rPr lang="ru-RU" altLang="zh-CN" sz="3200"/>
              <a:t>а) если </a:t>
            </a:r>
            <a:r>
              <a:rPr lang="en-US" altLang="ru-RU" sz="3200">
                <a:solidFill>
                  <a:srgbClr val="FF0066"/>
                </a:solidFill>
              </a:rPr>
              <a:t>f´(x) &gt;</a:t>
            </a:r>
            <a:r>
              <a:rPr lang="ru-RU" altLang="zh-CN" sz="3200">
                <a:solidFill>
                  <a:srgbClr val="FF0066"/>
                </a:solidFill>
              </a:rPr>
              <a:t> 0</a:t>
            </a:r>
            <a:r>
              <a:rPr lang="ru-RU" altLang="zh-CN" sz="3200"/>
              <a:t>, то </a:t>
            </a:r>
            <a:r>
              <a:rPr lang="en-US" altLang="ru-RU" sz="3200"/>
              <a:t>f(x) </a:t>
            </a:r>
            <a:r>
              <a:rPr lang="ru-RU" altLang="zh-CN" sz="3200"/>
              <a:t>– </a:t>
            </a:r>
            <a:r>
              <a:rPr lang="ru-RU" altLang="zh-CN" sz="3200">
                <a:solidFill>
                  <a:srgbClr val="FF0066"/>
                </a:solidFill>
              </a:rPr>
              <a:t>возрастает</a:t>
            </a:r>
          </a:p>
          <a:p>
            <a:pPr>
              <a:spcBef>
                <a:spcPct val="50000"/>
              </a:spcBef>
            </a:pPr>
            <a:r>
              <a:rPr lang="ru-RU" altLang="zh-CN" sz="3200"/>
              <a:t>б) если </a:t>
            </a:r>
            <a:r>
              <a:rPr lang="en-US" altLang="ru-RU" sz="3200">
                <a:solidFill>
                  <a:srgbClr val="33CC33"/>
                </a:solidFill>
              </a:rPr>
              <a:t>f´(x) &lt;</a:t>
            </a:r>
            <a:r>
              <a:rPr lang="ru-RU" altLang="zh-CN" sz="3200">
                <a:solidFill>
                  <a:srgbClr val="33CC33"/>
                </a:solidFill>
              </a:rPr>
              <a:t> 0</a:t>
            </a:r>
            <a:r>
              <a:rPr lang="ru-RU" altLang="zh-CN" sz="3200"/>
              <a:t>, то </a:t>
            </a:r>
            <a:r>
              <a:rPr lang="en-US" altLang="ru-RU" sz="3200"/>
              <a:t>f(x) </a:t>
            </a:r>
            <a:r>
              <a:rPr lang="ru-RU" altLang="zh-CN" sz="3200"/>
              <a:t>– </a:t>
            </a:r>
            <a:r>
              <a:rPr lang="ru-RU" altLang="zh-CN" sz="3200">
                <a:solidFill>
                  <a:srgbClr val="33CC33"/>
                </a:solidFill>
              </a:rPr>
              <a:t>убывает</a:t>
            </a:r>
          </a:p>
          <a:p>
            <a:pPr>
              <a:spcBef>
                <a:spcPct val="50000"/>
              </a:spcBef>
            </a:pPr>
            <a:r>
              <a:rPr lang="ru-RU" altLang="zh-CN" sz="3200"/>
              <a:t>в) если </a:t>
            </a:r>
            <a:r>
              <a:rPr lang="en-US" altLang="ru-RU" sz="3200">
                <a:solidFill>
                  <a:srgbClr val="0033CC"/>
                </a:solidFill>
              </a:rPr>
              <a:t>f´(x) </a:t>
            </a:r>
            <a:r>
              <a:rPr lang="ru-RU" altLang="zh-CN" sz="3200">
                <a:solidFill>
                  <a:srgbClr val="0033CC"/>
                </a:solidFill>
              </a:rPr>
              <a:t>= 0</a:t>
            </a:r>
            <a:r>
              <a:rPr lang="en-US" altLang="ru-RU" sz="3200"/>
              <a:t>, то f(x)</a:t>
            </a:r>
            <a:r>
              <a:rPr lang="ru-RU" altLang="zh-CN" sz="3200"/>
              <a:t> – </a:t>
            </a:r>
            <a:r>
              <a:rPr lang="ru-RU" altLang="zh-CN" sz="3200">
                <a:solidFill>
                  <a:srgbClr val="0033CC"/>
                </a:solidFill>
              </a:rPr>
              <a:t>постоянна </a:t>
            </a:r>
          </a:p>
          <a:p>
            <a:pPr>
              <a:spcBef>
                <a:spcPct val="50000"/>
              </a:spcBef>
            </a:pPr>
            <a:r>
              <a:rPr lang="ru-RU" altLang="zh-CN" sz="3200">
                <a:solidFill>
                  <a:srgbClr val="0033CC"/>
                </a:solidFill>
              </a:rPr>
              <a:t>                                                 </a:t>
            </a:r>
            <a:r>
              <a:rPr lang="ru-RU" altLang="zh-CN" sz="3200"/>
              <a:t>(константа)</a:t>
            </a:r>
          </a:p>
          <a:p>
            <a:pPr>
              <a:spcBef>
                <a:spcPct val="50000"/>
              </a:spcBef>
            </a:pPr>
            <a:endParaRPr lang="en-US" altLang="ru-RU" sz="3200"/>
          </a:p>
        </p:txBody>
      </p:sp>
    </p:spTree>
    <p:extLst>
      <p:ext uri="{BB962C8B-B14F-4D97-AF65-F5344CB8AC3E}">
        <p14:creationId xmlns:p14="http://schemas.microsoft.com/office/powerpoint/2010/main" val="356478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мещающий текст 35842"/>
          <p:cNvSpPr>
            <a:spLocks noGrp="1" noChangeArrowheads="1"/>
          </p:cNvSpPr>
          <p:nvPr>
            <p:ph idx="1"/>
          </p:nvPr>
        </p:nvSpPr>
        <p:spPr>
          <a:xfrm>
            <a:off x="1127811" y="259795"/>
            <a:ext cx="7789863" cy="557053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zh-CN" sz="8000" b="1" dirty="0" smtClean="0">
                <a:solidFill>
                  <a:srgbClr val="0033CC"/>
                </a:solidFill>
              </a:rPr>
              <a:t>Построение   </a:t>
            </a:r>
          </a:p>
          <a:p>
            <a:pPr>
              <a:buFontTx/>
              <a:buNone/>
            </a:pPr>
            <a:r>
              <a:rPr lang="ru-RU" altLang="zh-CN" sz="8000" b="1" dirty="0" smtClean="0">
                <a:solidFill>
                  <a:srgbClr val="0033CC"/>
                </a:solidFill>
              </a:rPr>
              <a:t>      графиков  </a:t>
            </a:r>
          </a:p>
          <a:p>
            <a:pPr>
              <a:buFontTx/>
              <a:buNone/>
            </a:pPr>
            <a:r>
              <a:rPr lang="ru-RU" altLang="zh-CN" sz="8000" b="1" dirty="0" smtClean="0">
                <a:solidFill>
                  <a:srgbClr val="0033CC"/>
                </a:solidFill>
              </a:rPr>
              <a:t>             функций</a:t>
            </a:r>
          </a:p>
        </p:txBody>
      </p:sp>
      <p:grpSp>
        <p:nvGrpSpPr>
          <p:cNvPr id="25603" name="Группа 35844"/>
          <p:cNvGrpSpPr>
            <a:grpSpLocks noChangeAspect="1"/>
          </p:cNvGrpSpPr>
          <p:nvPr/>
        </p:nvGrpSpPr>
        <p:grpSpPr bwMode="auto">
          <a:xfrm>
            <a:off x="863600" y="2673350"/>
            <a:ext cx="3703638" cy="3438525"/>
            <a:chOff x="2281" y="1819"/>
            <a:chExt cx="3953" cy="3623"/>
          </a:xfrm>
        </p:grpSpPr>
        <p:sp>
          <p:nvSpPr>
            <p:cNvPr id="25604" name="Прямоугольник 35845"/>
            <p:cNvSpPr>
              <a:spLocks noChangeAspect="1" noChangeArrowheads="1"/>
            </p:cNvSpPr>
            <p:nvPr/>
          </p:nvSpPr>
          <p:spPr bwMode="auto">
            <a:xfrm>
              <a:off x="2281" y="1819"/>
              <a:ext cx="3953" cy="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25605" name="Прямое соединение 35846"/>
            <p:cNvSpPr>
              <a:spLocks noChangeShapeType="1"/>
            </p:cNvSpPr>
            <p:nvPr/>
          </p:nvSpPr>
          <p:spPr bwMode="auto">
            <a:xfrm flipV="1">
              <a:off x="3128" y="1958"/>
              <a:ext cx="0" cy="334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06" name="Прямое соединение 35847"/>
            <p:cNvSpPr>
              <a:spLocks noChangeShapeType="1"/>
            </p:cNvSpPr>
            <p:nvPr/>
          </p:nvSpPr>
          <p:spPr bwMode="auto">
            <a:xfrm>
              <a:off x="2563" y="4467"/>
              <a:ext cx="3389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07" name="Полилиния 35848"/>
            <p:cNvSpPr>
              <a:spLocks noChangeArrowheads="1"/>
            </p:cNvSpPr>
            <p:nvPr/>
          </p:nvSpPr>
          <p:spPr bwMode="auto">
            <a:xfrm>
              <a:off x="3128" y="2655"/>
              <a:ext cx="2259" cy="2671"/>
            </a:xfrm>
            <a:custGeom>
              <a:avLst/>
              <a:gdLst>
                <a:gd name="T0" fmla="*/ 0 w 2880"/>
                <a:gd name="T1" fmla="*/ 180 h 3450"/>
                <a:gd name="T2" fmla="*/ 540 w 2880"/>
                <a:gd name="T3" fmla="*/ 360 h 3450"/>
                <a:gd name="T4" fmla="*/ 1260 w 2880"/>
                <a:gd name="T5" fmla="*/ 2340 h 3450"/>
                <a:gd name="T6" fmla="*/ 1980 w 2880"/>
                <a:gd name="T7" fmla="*/ 3240 h 3450"/>
                <a:gd name="T8" fmla="*/ 2880 w 2880"/>
                <a:gd name="T9" fmla="*/ 1080 h 3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3450">
                  <a:moveTo>
                    <a:pt x="0" y="180"/>
                  </a:moveTo>
                  <a:cubicBezTo>
                    <a:pt x="165" y="90"/>
                    <a:pt x="330" y="0"/>
                    <a:pt x="540" y="360"/>
                  </a:cubicBezTo>
                  <a:cubicBezTo>
                    <a:pt x="750" y="720"/>
                    <a:pt x="1020" y="1860"/>
                    <a:pt x="1260" y="2340"/>
                  </a:cubicBezTo>
                  <a:cubicBezTo>
                    <a:pt x="1500" y="2820"/>
                    <a:pt x="1710" y="3450"/>
                    <a:pt x="1980" y="3240"/>
                  </a:cubicBezTo>
                  <a:cubicBezTo>
                    <a:pt x="2250" y="3030"/>
                    <a:pt x="2730" y="1440"/>
                    <a:pt x="2880" y="108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2745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55297"/>
          <p:cNvSpPr>
            <a:spLocks noGrp="1"/>
          </p:cNvSpPr>
          <p:nvPr>
            <p:ph type="title"/>
          </p:nvPr>
        </p:nvSpPr>
        <p:spPr>
          <a:xfrm>
            <a:off x="1066800" y="296863"/>
            <a:ext cx="7620000" cy="1152525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 построения графика функции с помощью производной</a:t>
            </a:r>
          </a:p>
        </p:txBody>
      </p:sp>
      <p:sp>
        <p:nvSpPr>
          <p:cNvPr id="55299" name="Замещающее содержимое 55298"/>
          <p:cNvSpPr>
            <a:spLocks noGrp="1" noChangeArrowheads="1"/>
          </p:cNvSpPr>
          <p:nvPr>
            <p:ph idx="1"/>
          </p:nvPr>
        </p:nvSpPr>
        <p:spPr>
          <a:xfrm>
            <a:off x="1066800" y="1520825"/>
            <a:ext cx="7620000" cy="4968875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ru-RU" altLang="zh-CN" sz="2400" b="1" dirty="0" smtClean="0"/>
              <a:t>Найти область определения функции и определить точки разрыва если они существуют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ru-RU" altLang="zh-CN" sz="2400" b="1" dirty="0" smtClean="0"/>
              <a:t>Выяснить является ли функция четно или нечетной, проверить её на периодичность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ru-RU" altLang="zh-CN" sz="2400" b="1" dirty="0" smtClean="0"/>
              <a:t>Найти точки пересечения графика с осями координат, если это возможно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ru-RU" altLang="zh-CN" sz="2400" b="1" dirty="0" smtClean="0"/>
              <a:t>Найти стационарные и критические точки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ru-RU" altLang="zh-CN" sz="2400" b="1" dirty="0" smtClean="0"/>
              <a:t>Найти  точки экстремума функции и промежутки монотонности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ru-RU" altLang="zh-CN" sz="2400" b="1" dirty="0" smtClean="0"/>
              <a:t>Найти координаты ещё нескольких точек (для большей точности)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ru-RU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76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62465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08888" cy="1176338"/>
          </a:xfrm>
        </p:spPr>
        <p:txBody>
          <a:bodyPr/>
          <a:lstStyle/>
          <a:p>
            <a:pPr algn="l"/>
            <a:r>
              <a:rPr lang="ru-RU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Например: исследовать функцию </a:t>
            </a:r>
            <a:br>
              <a:rPr lang="ru-RU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zh-CN" sz="3200" b="1" dirty="0" smtClean="0">
                <a:solidFill>
                  <a:srgbClr val="0033CC"/>
                </a:solidFill>
              </a:rPr>
              <a:t>у = 2х</a:t>
            </a:r>
            <a:r>
              <a:rPr lang="en-US" altLang="ru-RU" sz="3200" b="1" dirty="0" smtClean="0">
                <a:solidFill>
                  <a:srgbClr val="0033CC"/>
                </a:solidFill>
              </a:rPr>
              <a:t>³+3х²</a:t>
            </a:r>
            <a:r>
              <a:rPr lang="ru-RU" altLang="zh-CN" sz="3200" b="1" dirty="0" smtClean="0">
                <a:solidFill>
                  <a:srgbClr val="0033CC"/>
                </a:solidFill>
              </a:rPr>
              <a:t> -1</a:t>
            </a:r>
            <a:r>
              <a:rPr lang="ru-RU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   </a:t>
            </a:r>
            <a:r>
              <a:rPr lang="en-US" altLang="ru-RU" sz="3200" b="1" dirty="0" err="1" smtClean="0">
                <a:solidFill>
                  <a:srgbClr val="0033CC"/>
                </a:solidFill>
              </a:rPr>
              <a:t>построить</a:t>
            </a:r>
            <a:r>
              <a:rPr lang="en-US" altLang="ru-RU" sz="3200" b="1" dirty="0" smtClean="0">
                <a:solidFill>
                  <a:srgbClr val="0033CC"/>
                </a:solidFill>
              </a:rPr>
              <a:t> </a:t>
            </a:r>
            <a:r>
              <a:rPr lang="en-US" altLang="ru-RU" sz="3200" b="1" dirty="0" err="1" smtClean="0">
                <a:solidFill>
                  <a:srgbClr val="0033CC"/>
                </a:solidFill>
              </a:rPr>
              <a:t>её</a:t>
            </a:r>
            <a:r>
              <a:rPr lang="en-US" altLang="ru-RU" sz="3200" b="1" dirty="0" smtClean="0">
                <a:solidFill>
                  <a:srgbClr val="0033CC"/>
                </a:solidFill>
              </a:rPr>
              <a:t> </a:t>
            </a:r>
            <a:r>
              <a:rPr lang="en-US" altLang="ru-RU" sz="3200" b="1" dirty="0" err="1" smtClean="0">
                <a:solidFill>
                  <a:srgbClr val="0033CC"/>
                </a:solidFill>
              </a:rPr>
              <a:t>график</a:t>
            </a:r>
            <a:endParaRPr lang="en-US" altLang="ru-RU" sz="3200" b="1" dirty="0" smtClean="0">
              <a:solidFill>
                <a:srgbClr val="0033CC"/>
              </a:solidFill>
            </a:endParaRPr>
          </a:p>
        </p:txBody>
      </p:sp>
      <p:sp>
        <p:nvSpPr>
          <p:cNvPr id="62467" name="Замещающее содержимое 62466"/>
          <p:cNvSpPr>
            <a:spLocks noGrp="1" noChangeArrowheads="1"/>
          </p:cNvSpPr>
          <p:nvPr>
            <p:ph idx="1"/>
          </p:nvPr>
        </p:nvSpPr>
        <p:spPr>
          <a:xfrm>
            <a:off x="1066800" y="1520825"/>
            <a:ext cx="7620000" cy="5003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zh-CN" sz="2800" b="1" u="sng" dirty="0" smtClean="0"/>
              <a:t>Решение</a:t>
            </a:r>
            <a:r>
              <a:rPr lang="en-US" altLang="ru-RU" sz="2800" dirty="0" smtClean="0"/>
              <a:t>. D</a:t>
            </a:r>
            <a:r>
              <a:rPr lang="ru-RU" altLang="zh-CN" sz="2800" dirty="0" smtClean="0"/>
              <a:t>(у)= (-∞; +∞), четность не определена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zh-CN" sz="2800" u="sng" dirty="0" smtClean="0"/>
              <a:t>Найдем стационарные точки: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zh-CN" sz="2800" dirty="0" smtClean="0"/>
              <a:t> т.к. </a:t>
            </a:r>
            <a:r>
              <a:rPr lang="ru-RU" altLang="zh-CN" sz="2800" b="1" dirty="0" smtClean="0"/>
              <a:t>у</a:t>
            </a:r>
            <a:r>
              <a:rPr lang="el-GR" altLang="ru-RU" sz="2800" b="1" dirty="0" smtClean="0"/>
              <a:t>΄</a:t>
            </a:r>
            <a:r>
              <a:rPr lang="en-US" altLang="ru-RU" sz="2800" b="1" dirty="0" smtClean="0"/>
              <a:t>=6х²</a:t>
            </a:r>
            <a:r>
              <a:rPr lang="ru-RU" altLang="zh-CN" sz="2800" b="1" dirty="0" smtClean="0"/>
              <a:t>+6х=6х(х+1)</a:t>
            </a:r>
            <a:r>
              <a:rPr lang="en-US" altLang="ru-RU" sz="2800" dirty="0" smtClean="0"/>
              <a:t>  =&gt;</a:t>
            </a:r>
            <a:r>
              <a:rPr lang="ru-RU" altLang="zh-CN" sz="2800" dirty="0" smtClean="0"/>
              <a:t> </a:t>
            </a:r>
            <a:r>
              <a:rPr lang="ru-RU" altLang="zh-CN" sz="2800" b="1" dirty="0" smtClean="0"/>
              <a:t>6х(х+1)=0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zh-CN" sz="2800" dirty="0" smtClean="0"/>
              <a:t>   тогда</a:t>
            </a:r>
            <a:r>
              <a:rPr lang="ru-RU" altLang="zh-CN" sz="2800" b="1" dirty="0" smtClean="0"/>
              <a:t> х=0</a:t>
            </a:r>
            <a:r>
              <a:rPr lang="ru-RU" altLang="zh-CN" sz="2800" dirty="0" smtClean="0"/>
              <a:t> и </a:t>
            </a:r>
            <a:r>
              <a:rPr lang="ru-RU" altLang="zh-CN" sz="2800" b="1" dirty="0" smtClean="0"/>
              <a:t>х=-1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стационарные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точки</a:t>
            </a:r>
            <a:endParaRPr lang="en-US" altLang="ru-RU" sz="28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zh-CN" sz="2800" dirty="0" smtClean="0"/>
              <a:t> </a:t>
            </a:r>
            <a:r>
              <a:rPr lang="ru-RU" altLang="zh-CN" sz="2800" u="sng" dirty="0" smtClean="0"/>
              <a:t>Найдем точки экстремума: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zh-CN" sz="2800" dirty="0" smtClean="0"/>
              <a:t>     т.к.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zh-CN" sz="2800" dirty="0" smtClean="0"/>
              <a:t>   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zh-CN" sz="2800" dirty="0" smtClean="0"/>
              <a:t>     и  </a:t>
            </a:r>
            <a:r>
              <a:rPr lang="ru-RU" altLang="zh-CN" sz="2800" b="1" dirty="0" smtClean="0"/>
              <a:t>х=-1</a:t>
            </a:r>
            <a:r>
              <a:rPr lang="ru-RU" altLang="zh-CN" sz="2800" dirty="0" smtClean="0"/>
              <a:t> – точка максимума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zh-CN" sz="2800" dirty="0" smtClean="0"/>
              <a:t>          </a:t>
            </a:r>
            <a:r>
              <a:rPr lang="ru-RU" altLang="zh-CN" sz="2800" b="1" dirty="0" smtClean="0"/>
              <a:t>х= 0</a:t>
            </a:r>
            <a:r>
              <a:rPr lang="ru-RU" altLang="zh-CN" sz="2800" dirty="0" smtClean="0"/>
              <a:t> – точка минимума</a:t>
            </a:r>
          </a:p>
        </p:txBody>
      </p:sp>
      <p:sp>
        <p:nvSpPr>
          <p:cNvPr id="62468" name="Прямое соединение 62467"/>
          <p:cNvSpPr>
            <a:spLocks noChangeShapeType="1"/>
          </p:cNvSpPr>
          <p:nvPr/>
        </p:nvSpPr>
        <p:spPr bwMode="auto">
          <a:xfrm flipV="1">
            <a:off x="3203575" y="4616450"/>
            <a:ext cx="3816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69" name="Прямоугольник 62468"/>
          <p:cNvSpPr>
            <a:spLocks noChangeArrowheads="1"/>
          </p:cNvSpPr>
          <p:nvPr/>
        </p:nvSpPr>
        <p:spPr bwMode="auto">
          <a:xfrm>
            <a:off x="6948488" y="44735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 b="0"/>
              <a:t>х</a:t>
            </a:r>
          </a:p>
        </p:txBody>
      </p:sp>
      <p:sp>
        <p:nvSpPr>
          <p:cNvPr id="62470" name="Прямое соединение 62469"/>
          <p:cNvSpPr>
            <a:spLocks noChangeShapeType="1"/>
          </p:cNvSpPr>
          <p:nvPr/>
        </p:nvSpPr>
        <p:spPr bwMode="auto">
          <a:xfrm>
            <a:off x="4319588" y="4545013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1" name="Прямое соединение 62470"/>
          <p:cNvSpPr>
            <a:spLocks noChangeShapeType="1"/>
          </p:cNvSpPr>
          <p:nvPr/>
        </p:nvSpPr>
        <p:spPr bwMode="auto">
          <a:xfrm>
            <a:off x="5795963" y="4508500"/>
            <a:ext cx="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2" name="Прямоугольник 62471"/>
          <p:cNvSpPr>
            <a:spLocks noChangeArrowheads="1"/>
          </p:cNvSpPr>
          <p:nvPr/>
        </p:nvSpPr>
        <p:spPr bwMode="auto">
          <a:xfrm>
            <a:off x="5616575" y="46164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/>
              <a:t>0</a:t>
            </a:r>
          </a:p>
        </p:txBody>
      </p:sp>
      <p:sp>
        <p:nvSpPr>
          <p:cNvPr id="62473" name="Прямоугольник 62472"/>
          <p:cNvSpPr>
            <a:spLocks noChangeArrowheads="1"/>
          </p:cNvSpPr>
          <p:nvPr/>
        </p:nvSpPr>
        <p:spPr bwMode="auto">
          <a:xfrm>
            <a:off x="4067175" y="461645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/>
              <a:t>-1</a:t>
            </a:r>
          </a:p>
        </p:txBody>
      </p:sp>
      <p:sp>
        <p:nvSpPr>
          <p:cNvPr id="62474" name="Прямоугольник 62473"/>
          <p:cNvSpPr>
            <a:spLocks noChangeArrowheads="1"/>
          </p:cNvSpPr>
          <p:nvPr/>
        </p:nvSpPr>
        <p:spPr bwMode="auto">
          <a:xfrm>
            <a:off x="2735263" y="4184650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0066"/>
                </a:solidFill>
              </a:rPr>
              <a:t>f´(x)</a:t>
            </a:r>
            <a:endParaRPr lang="ru-RU" altLang="zh-CN">
              <a:solidFill>
                <a:srgbClr val="FF0066"/>
              </a:solidFill>
            </a:endParaRPr>
          </a:p>
        </p:txBody>
      </p:sp>
      <p:sp>
        <p:nvSpPr>
          <p:cNvPr id="62475" name="Прямоугольник 62474"/>
          <p:cNvSpPr>
            <a:spLocks noChangeArrowheads="1"/>
          </p:cNvSpPr>
          <p:nvPr/>
        </p:nvSpPr>
        <p:spPr bwMode="auto">
          <a:xfrm>
            <a:off x="3708400" y="4221163"/>
            <a:ext cx="35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/>
              <a:t>+</a:t>
            </a:r>
          </a:p>
        </p:txBody>
      </p:sp>
      <p:sp>
        <p:nvSpPr>
          <p:cNvPr id="62476" name="Прямоугольник 62475"/>
          <p:cNvSpPr>
            <a:spLocks noChangeArrowheads="1"/>
          </p:cNvSpPr>
          <p:nvPr/>
        </p:nvSpPr>
        <p:spPr bwMode="auto">
          <a:xfrm>
            <a:off x="6048375" y="4257675"/>
            <a:ext cx="35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/>
              <a:t>+</a:t>
            </a:r>
          </a:p>
        </p:txBody>
      </p:sp>
      <p:sp>
        <p:nvSpPr>
          <p:cNvPr id="62477" name="Прямоугольник 62476"/>
          <p:cNvSpPr>
            <a:spLocks noChangeArrowheads="1"/>
          </p:cNvSpPr>
          <p:nvPr/>
        </p:nvSpPr>
        <p:spPr bwMode="auto">
          <a:xfrm>
            <a:off x="4932363" y="4113213"/>
            <a:ext cx="3190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 sz="3200"/>
              <a:t>-</a:t>
            </a:r>
          </a:p>
        </p:txBody>
      </p:sp>
      <p:sp>
        <p:nvSpPr>
          <p:cNvPr id="62478" name="Прямоугольник 62477"/>
          <p:cNvSpPr>
            <a:spLocks noChangeArrowheads="1"/>
          </p:cNvSpPr>
          <p:nvPr/>
        </p:nvSpPr>
        <p:spPr bwMode="auto">
          <a:xfrm>
            <a:off x="2735263" y="461645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>
                <a:solidFill>
                  <a:srgbClr val="0033CC"/>
                </a:solidFill>
              </a:rPr>
              <a:t>f(x)</a:t>
            </a:r>
            <a:endParaRPr lang="ru-RU" altLang="zh-CN">
              <a:solidFill>
                <a:srgbClr val="0033CC"/>
              </a:solidFill>
            </a:endParaRPr>
          </a:p>
        </p:txBody>
      </p:sp>
      <p:sp>
        <p:nvSpPr>
          <p:cNvPr id="62479" name="Прямое соединение 62478"/>
          <p:cNvSpPr>
            <a:spLocks noChangeShapeType="1"/>
          </p:cNvSpPr>
          <p:nvPr/>
        </p:nvSpPr>
        <p:spPr bwMode="auto">
          <a:xfrm flipV="1">
            <a:off x="3455988" y="4760913"/>
            <a:ext cx="539750" cy="179387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80" name="Прямое соединение 62479"/>
          <p:cNvSpPr>
            <a:spLocks noChangeShapeType="1"/>
          </p:cNvSpPr>
          <p:nvPr/>
        </p:nvSpPr>
        <p:spPr bwMode="auto">
          <a:xfrm flipV="1">
            <a:off x="6119813" y="4760913"/>
            <a:ext cx="539750" cy="179387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81" name="Прямое соединение 62480"/>
          <p:cNvSpPr>
            <a:spLocks noChangeShapeType="1"/>
          </p:cNvSpPr>
          <p:nvPr/>
        </p:nvSpPr>
        <p:spPr bwMode="auto">
          <a:xfrm>
            <a:off x="4859338" y="4760913"/>
            <a:ext cx="755650" cy="1793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91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cxnSp>
        <p:nvCxnSpPr>
          <p:cNvPr id="97" name="Google Shape;97;p14"/>
          <p:cNvCxnSpPr/>
          <p:nvPr/>
        </p:nvCxnSpPr>
        <p:spPr>
          <a:xfrm rot="10800000">
            <a:off x="1828800" y="533400"/>
            <a:ext cx="0" cy="3581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8" name="Google Shape;98;p14"/>
          <p:cNvCxnSpPr/>
          <p:nvPr/>
        </p:nvCxnSpPr>
        <p:spPr>
          <a:xfrm>
            <a:off x="1295400" y="3429000"/>
            <a:ext cx="3886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99" name="Google Shape;99;p14"/>
          <p:cNvSpPr txBox="1"/>
          <p:nvPr/>
        </p:nvSpPr>
        <p:spPr>
          <a:xfrm>
            <a:off x="5105400" y="3429000"/>
            <a:ext cx="3365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1447800" y="304800"/>
            <a:ext cx="3190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 rot="5400000">
            <a:off x="1219200" y="762000"/>
            <a:ext cx="2590800" cy="2286000"/>
          </a:xfrm>
          <a:custGeom>
            <a:avLst/>
            <a:gdLst/>
            <a:ahLst/>
            <a:cxnLst/>
            <a:rect l="l" t="t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14"/>
          <p:cNvCxnSpPr/>
          <p:nvPr/>
        </p:nvCxnSpPr>
        <p:spPr>
          <a:xfrm>
            <a:off x="2438400" y="2895600"/>
            <a:ext cx="0" cy="533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3" name="Google Shape;103;p14"/>
          <p:cNvCxnSpPr/>
          <p:nvPr/>
        </p:nvCxnSpPr>
        <p:spPr>
          <a:xfrm rot="10800000">
            <a:off x="1752600" y="2895600"/>
            <a:ext cx="685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4" name="Google Shape;104;p14"/>
          <p:cNvCxnSpPr/>
          <p:nvPr/>
        </p:nvCxnSpPr>
        <p:spPr>
          <a:xfrm rot="10800000">
            <a:off x="3429000" y="1676400"/>
            <a:ext cx="0" cy="175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5" name="Google Shape;105;p14"/>
          <p:cNvCxnSpPr/>
          <p:nvPr/>
        </p:nvCxnSpPr>
        <p:spPr>
          <a:xfrm rot="10800000">
            <a:off x="1828800" y="1752600"/>
            <a:ext cx="1600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06" name="Google Shape;10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3429000"/>
            <a:ext cx="3841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4200" y="3657600"/>
            <a:ext cx="1143000" cy="46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3200" y="3048000"/>
            <a:ext cx="457200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0424" y="2743200"/>
            <a:ext cx="9144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1371600"/>
            <a:ext cx="1743075" cy="50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9004" y="2057400"/>
            <a:ext cx="542925" cy="5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81400" y="304800"/>
            <a:ext cx="14478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0" y="2590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0" y="35290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0" y="3733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0" y="39957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4"/>
          <p:cNvSpPr/>
          <p:nvPr/>
        </p:nvSpPr>
        <p:spPr>
          <a:xfrm rot="5400000">
            <a:off x="2933700" y="3086100"/>
            <a:ext cx="76200" cy="9144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DA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4"/>
          <p:cNvSpPr/>
          <p:nvPr/>
        </p:nvSpPr>
        <p:spPr>
          <a:xfrm rot="10800000">
            <a:off x="1600200" y="1752600"/>
            <a:ext cx="152400" cy="1143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DA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29200" y="762000"/>
            <a:ext cx="609600" cy="48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81600" y="1447800"/>
            <a:ext cx="609600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4"/>
          <p:cNvSpPr txBox="1"/>
          <p:nvPr/>
        </p:nvSpPr>
        <p:spPr>
          <a:xfrm>
            <a:off x="5548312" y="762000"/>
            <a:ext cx="35956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приращение аргумента</a:t>
            </a:r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5737225" y="1524000"/>
            <a:ext cx="34067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приращение функции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81600" y="2209800"/>
            <a:ext cx="6223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4"/>
          <p:cNvSpPr txBox="1"/>
          <p:nvPr/>
        </p:nvSpPr>
        <p:spPr>
          <a:xfrm>
            <a:off x="5867400" y="2438400"/>
            <a:ext cx="2974975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Char char="-"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средняя скорость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изменения функции</a:t>
            </a:r>
            <a:endParaRPr/>
          </a:p>
        </p:txBody>
      </p:sp>
      <p:sp>
        <p:nvSpPr>
          <p:cNvPr id="129" name="Google Shape;129;p14"/>
          <p:cNvSpPr txBox="1"/>
          <p:nvPr/>
        </p:nvSpPr>
        <p:spPr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76400" y="4419600"/>
            <a:ext cx="12192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4"/>
          <p:cNvSpPr txBox="1"/>
          <p:nvPr/>
        </p:nvSpPr>
        <p:spPr>
          <a:xfrm>
            <a:off x="539750" y="4419600"/>
            <a:ext cx="8604250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Пусть                   , тогда           будет приближаться к скорости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изменения функции в точке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2362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33528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/>
          <p:nvPr/>
        </p:nvSpPr>
        <p:spPr>
          <a:xfrm>
            <a:off x="1752600" y="2819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4"/>
          <p:cNvSpPr/>
          <p:nvPr/>
        </p:nvSpPr>
        <p:spPr>
          <a:xfrm>
            <a:off x="1752600" y="1676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962400" y="4038600"/>
            <a:ext cx="6223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24400" y="5029200"/>
            <a:ext cx="512762" cy="60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4"/>
          <p:cNvCxnSpPr/>
          <p:nvPr/>
        </p:nvCxnSpPr>
        <p:spPr>
          <a:xfrm flipH="1">
            <a:off x="1676400" y="1371600"/>
            <a:ext cx="2133600" cy="2362200"/>
          </a:xfrm>
          <a:prstGeom prst="straightConnector1">
            <a:avLst/>
          </a:prstGeom>
          <a:noFill/>
          <a:ln w="28575" cap="flat" cmpd="sng">
            <a:solidFill>
              <a:srgbClr val="DA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9" name="Google Shape;139;p14"/>
          <p:cNvCxnSpPr/>
          <p:nvPr/>
        </p:nvCxnSpPr>
        <p:spPr>
          <a:xfrm>
            <a:off x="2438400" y="2895600"/>
            <a:ext cx="990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0" name="Google Shape;140;p14"/>
          <p:cNvSpPr/>
          <p:nvPr/>
        </p:nvSpPr>
        <p:spPr>
          <a:xfrm>
            <a:off x="2743200" y="25908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2209800" y="31242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Замещающее содержимое 65538"/>
          <p:cNvSpPr>
            <a:spLocks noGrp="1" noChangeArrowheads="1"/>
          </p:cNvSpPr>
          <p:nvPr>
            <p:ph idx="1"/>
          </p:nvPr>
        </p:nvSpPr>
        <p:spPr>
          <a:xfrm>
            <a:off x="1066800" y="476250"/>
            <a:ext cx="7620000" cy="608488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altLang="zh-CN" u="sng" dirty="0" smtClean="0"/>
              <a:t>Найдем промежутки монотонности</a:t>
            </a:r>
            <a:r>
              <a:rPr lang="ru-RU" altLang="zh-CN" dirty="0" smtClean="0"/>
              <a:t>:</a:t>
            </a:r>
          </a:p>
          <a:p>
            <a:pPr marL="609600" indent="-609600">
              <a:buFontTx/>
              <a:buNone/>
            </a:pPr>
            <a:r>
              <a:rPr lang="ru-RU" altLang="zh-CN" dirty="0" smtClean="0"/>
              <a:t> при </a:t>
            </a:r>
            <a:r>
              <a:rPr lang="en-US" altLang="ru-RU" b="1" dirty="0" smtClean="0"/>
              <a:t>x </a:t>
            </a:r>
            <a:r>
              <a:rPr lang="el-GR" altLang="ru-RU" b="1" dirty="0" smtClean="0"/>
              <a:t>ϵ</a:t>
            </a:r>
            <a:r>
              <a:rPr lang="en-US" altLang="ru-RU" b="1" dirty="0" smtClean="0"/>
              <a:t> (-∞; -1] </a:t>
            </a:r>
            <a:r>
              <a:rPr lang="ru-RU" altLang="zh-CN" b="1" dirty="0" smtClean="0"/>
              <a:t>и </a:t>
            </a:r>
            <a:r>
              <a:rPr lang="en-US" altLang="ru-RU" b="1" dirty="0" smtClean="0"/>
              <a:t>[0; + ∞</a:t>
            </a:r>
            <a:r>
              <a:rPr lang="ru-RU" altLang="zh-CN" b="1" dirty="0" smtClean="0"/>
              <a:t>) -  </a:t>
            </a:r>
            <a:r>
              <a:rPr lang="ru-RU" altLang="zh-CN" dirty="0" smtClean="0"/>
              <a:t>функция   возрастает</a:t>
            </a:r>
          </a:p>
          <a:p>
            <a:pPr marL="609600" indent="-609600">
              <a:buFontTx/>
              <a:buNone/>
            </a:pPr>
            <a:r>
              <a:rPr lang="ru-RU" altLang="zh-CN" dirty="0" smtClean="0"/>
              <a:t> при </a:t>
            </a:r>
            <a:r>
              <a:rPr lang="en-US" altLang="ru-RU" b="1" dirty="0" smtClean="0"/>
              <a:t>x </a:t>
            </a:r>
            <a:r>
              <a:rPr lang="el-GR" altLang="ru-RU" b="1" dirty="0" smtClean="0"/>
              <a:t>ϵ</a:t>
            </a:r>
            <a:r>
              <a:rPr lang="en-US" altLang="ru-RU" b="1" dirty="0" smtClean="0"/>
              <a:t> [-1; </a:t>
            </a:r>
            <a:r>
              <a:rPr lang="ru-RU" altLang="zh-CN" b="1" dirty="0" smtClean="0"/>
              <a:t>0</a:t>
            </a:r>
            <a:r>
              <a:rPr lang="en-US" altLang="ru-RU" b="1" dirty="0" smtClean="0"/>
              <a:t>] </a:t>
            </a:r>
            <a:r>
              <a:rPr lang="ru-RU" altLang="zh-CN" b="1" dirty="0" smtClean="0"/>
              <a:t>- </a:t>
            </a:r>
            <a:r>
              <a:rPr lang="ru-RU" altLang="zh-CN" dirty="0" smtClean="0"/>
              <a:t>функция убывает</a:t>
            </a:r>
          </a:p>
          <a:p>
            <a:pPr marL="609600" indent="-609600">
              <a:buFontTx/>
              <a:buNone/>
            </a:pPr>
            <a:r>
              <a:rPr lang="ru-RU" altLang="zh-CN" u="sng" dirty="0" smtClean="0"/>
              <a:t>Найдем точки пересечения графика с осями координат:</a:t>
            </a:r>
          </a:p>
          <a:p>
            <a:pPr marL="609600" indent="-609600">
              <a:buFontTx/>
              <a:buNone/>
            </a:pPr>
            <a:r>
              <a:rPr lang="ru-RU" altLang="zh-CN" dirty="0" smtClean="0"/>
              <a:t>      если х=0, то у=-1  </a:t>
            </a:r>
            <a:r>
              <a:rPr lang="en-US" altLang="ru-RU" dirty="0" smtClean="0"/>
              <a:t>=&gt;</a:t>
            </a:r>
            <a:r>
              <a:rPr lang="ru-RU" altLang="zh-CN" dirty="0" smtClean="0"/>
              <a:t>  </a:t>
            </a:r>
            <a:r>
              <a:rPr lang="en-US" altLang="ru-RU" b="1" dirty="0" smtClean="0"/>
              <a:t>(0;-1)</a:t>
            </a:r>
          </a:p>
          <a:p>
            <a:pPr marL="609600" indent="-609600">
              <a:buFontTx/>
              <a:buNone/>
            </a:pPr>
            <a:r>
              <a:rPr lang="ru-RU" altLang="zh-CN" dirty="0" smtClean="0"/>
              <a:t>      если у=0, то  х= -1 </a:t>
            </a:r>
            <a:r>
              <a:rPr lang="en-US" altLang="ru-RU" dirty="0" smtClean="0"/>
              <a:t>=&gt;</a:t>
            </a:r>
            <a:r>
              <a:rPr lang="ru-RU" altLang="zh-CN" dirty="0" smtClean="0"/>
              <a:t>  </a:t>
            </a:r>
            <a:r>
              <a:rPr lang="ru-RU" altLang="zh-CN" b="1" dirty="0" smtClean="0"/>
              <a:t>(-1; 0)</a:t>
            </a:r>
          </a:p>
        </p:txBody>
      </p:sp>
    </p:spTree>
    <p:extLst>
      <p:ext uri="{BB962C8B-B14F-4D97-AF65-F5344CB8AC3E}">
        <p14:creationId xmlns:p14="http://schemas.microsoft.com/office/powerpoint/2010/main" val="18097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Замещающее содержимое 66562"/>
          <p:cNvSpPr>
            <a:spLocks noGrp="1" noChangeArrowheads="1"/>
          </p:cNvSpPr>
          <p:nvPr>
            <p:ph idx="1"/>
          </p:nvPr>
        </p:nvSpPr>
        <p:spPr>
          <a:xfrm>
            <a:off x="1066800" y="400050"/>
            <a:ext cx="7620000" cy="611981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zh-CN" dirty="0" smtClean="0"/>
              <a:t>  </a:t>
            </a:r>
            <a:r>
              <a:rPr lang="ru-RU" altLang="zh-CN" u="sng" dirty="0" smtClean="0"/>
              <a:t>Найдем ещё некоторые точки</a:t>
            </a:r>
            <a:r>
              <a:rPr lang="ru-RU" altLang="zh-CN" dirty="0" smtClean="0"/>
              <a:t> (контрольные, дополнительные):</a:t>
            </a:r>
          </a:p>
          <a:p>
            <a:r>
              <a:rPr lang="ru-RU" altLang="zh-CN" dirty="0" smtClean="0"/>
              <a:t>т.к. </a:t>
            </a:r>
            <a:r>
              <a:rPr lang="ru-RU" altLang="zh-CN" b="1" dirty="0" smtClean="0"/>
              <a:t>х=-1</a:t>
            </a:r>
            <a:r>
              <a:rPr lang="ru-RU" altLang="zh-CN" dirty="0" smtClean="0"/>
              <a:t> – точка максимума, то </a:t>
            </a:r>
            <a:r>
              <a:rPr lang="ru-RU" altLang="zh-CN" sz="4000" dirty="0" smtClean="0"/>
              <a:t>у</a:t>
            </a:r>
            <a:r>
              <a:rPr lang="en-US" altLang="ru-RU" dirty="0" smtClean="0"/>
              <a:t>max=0 =&gt;</a:t>
            </a:r>
            <a:r>
              <a:rPr lang="ru-RU" altLang="zh-CN" dirty="0" smtClean="0"/>
              <a:t> </a:t>
            </a:r>
            <a:r>
              <a:rPr lang="ru-RU" altLang="zh-CN" b="1" dirty="0" smtClean="0"/>
              <a:t>(-1; 0) </a:t>
            </a:r>
            <a:r>
              <a:rPr lang="ru-RU" altLang="zh-CN" sz="2800" dirty="0" smtClean="0"/>
              <a:t>-точка локального максимума </a:t>
            </a:r>
          </a:p>
          <a:p>
            <a:r>
              <a:rPr lang="ru-RU" altLang="zh-CN" dirty="0" smtClean="0"/>
              <a:t>т.к.</a:t>
            </a:r>
            <a:r>
              <a:rPr lang="ru-RU" altLang="zh-CN" b="1" dirty="0" smtClean="0"/>
              <a:t> х= 0</a:t>
            </a:r>
            <a:r>
              <a:rPr lang="ru-RU" altLang="zh-CN" dirty="0" smtClean="0"/>
              <a:t> – точка минимума, </a:t>
            </a:r>
            <a:r>
              <a:rPr lang="ru-RU" altLang="zh-CN" sz="4000" dirty="0" smtClean="0"/>
              <a:t>у</a:t>
            </a:r>
            <a:r>
              <a:rPr lang="en-US" altLang="ru-RU" dirty="0" smtClean="0"/>
              <a:t>min</a:t>
            </a:r>
            <a:r>
              <a:rPr lang="ru-RU" altLang="zh-CN" dirty="0" smtClean="0"/>
              <a:t>=-1  </a:t>
            </a:r>
          </a:p>
          <a:p>
            <a:pPr>
              <a:buFontTx/>
              <a:buNone/>
            </a:pPr>
            <a:r>
              <a:rPr lang="en-US" altLang="ru-RU" dirty="0" smtClean="0"/>
              <a:t>     =&gt;</a:t>
            </a:r>
            <a:r>
              <a:rPr lang="ru-RU" altLang="zh-CN" dirty="0" smtClean="0"/>
              <a:t> </a:t>
            </a:r>
            <a:r>
              <a:rPr lang="ru-RU" altLang="zh-CN" b="1" dirty="0" smtClean="0"/>
              <a:t>(0;-1) </a:t>
            </a:r>
            <a:r>
              <a:rPr lang="ru-RU" altLang="zh-CN" sz="2800" dirty="0" smtClean="0"/>
              <a:t>-точка минимума</a:t>
            </a:r>
            <a:r>
              <a:rPr lang="ru-RU" altLang="zh-CN" dirty="0" smtClean="0"/>
              <a:t> </a:t>
            </a:r>
          </a:p>
          <a:p>
            <a:r>
              <a:rPr lang="ru-RU" altLang="zh-CN" dirty="0" smtClean="0"/>
              <a:t>если х=1, то у=4   </a:t>
            </a:r>
            <a:r>
              <a:rPr lang="en-US" altLang="ru-RU" dirty="0" smtClean="0"/>
              <a:t>=&gt;</a:t>
            </a:r>
            <a:r>
              <a:rPr lang="ru-RU" altLang="zh-CN" dirty="0" smtClean="0"/>
              <a:t> </a:t>
            </a:r>
            <a:r>
              <a:rPr lang="ru-RU" altLang="zh-CN" b="1" dirty="0" smtClean="0"/>
              <a:t>(1;4) </a:t>
            </a:r>
            <a:endParaRPr lang="ru-RU" altLang="zh-CN" dirty="0" smtClean="0"/>
          </a:p>
          <a:p>
            <a:r>
              <a:rPr lang="ru-RU" altLang="zh-CN" dirty="0" smtClean="0"/>
              <a:t>если х=-2, то у=-5 </a:t>
            </a:r>
            <a:r>
              <a:rPr lang="en-US" altLang="ru-RU" dirty="0" smtClean="0"/>
              <a:t>=&gt;</a:t>
            </a:r>
            <a:r>
              <a:rPr lang="ru-RU" altLang="zh-CN" dirty="0" smtClean="0"/>
              <a:t> </a:t>
            </a:r>
            <a:r>
              <a:rPr lang="ru-RU" altLang="zh-CN" b="1" dirty="0" smtClean="0"/>
              <a:t>(-2;-5) </a:t>
            </a:r>
          </a:p>
          <a:p>
            <a:pPr>
              <a:buFontTx/>
              <a:buNone/>
            </a:pPr>
            <a:r>
              <a:rPr lang="ru-RU" altLang="zh-CN" dirty="0" smtClean="0"/>
              <a:t>Удобнее все эти данные заполнять в виде таблицы.</a:t>
            </a:r>
          </a:p>
        </p:txBody>
      </p:sp>
    </p:spTree>
    <p:extLst>
      <p:ext uri="{BB962C8B-B14F-4D97-AF65-F5344CB8AC3E}">
        <p14:creationId xmlns:p14="http://schemas.microsoft.com/office/powerpoint/2010/main" val="19018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168" name="Таблица 87167"/>
          <p:cNvGraphicFramePr/>
          <p:nvPr/>
        </p:nvGraphicFramePr>
        <p:xfrm>
          <a:off x="1223963" y="765175"/>
          <a:ext cx="4876800" cy="3257867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118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b="1">
                          <a:solidFill>
                            <a:srgbClr val="FF0066"/>
                          </a:solidFill>
                        </a:rPr>
                        <a:t>х</a:t>
                      </a:r>
                      <a:endParaRPr lang="ru-RU" altLang="en-US" b="1">
                        <a:solidFill>
                          <a:srgbClr val="FF0066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(-</a:t>
                      </a:r>
                      <a:r>
                        <a:rPr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∞;-1</a:t>
                      </a:r>
                      <a:r>
                        <a:rPr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)</a:t>
                      </a:r>
                      <a:endParaRPr lang="ru-RU" altLang="en-US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-1</a:t>
                      </a:r>
                      <a:endParaRPr lang="ru-RU" altLang="en-US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(-1;0)</a:t>
                      </a:r>
                      <a:endParaRPr lang="ru-RU" altLang="en-US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77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l-GR" altLang="x-none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΄</a:t>
                      </a:r>
                      <a:r>
                        <a:rPr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(х)</a:t>
                      </a:r>
                      <a:endParaRPr lang="el-GR" altLang="x-none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+</a:t>
                      </a:r>
                      <a:endParaRPr lang="ru-RU" altLang="en-US" sz="36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0</a:t>
                      </a:r>
                      <a:endParaRPr lang="ru-RU" altLang="en-US" sz="36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-</a:t>
                      </a:r>
                      <a:endParaRPr lang="ru-RU" altLang="en-US" sz="36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5287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l-GR" altLang="x-none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(х)</a:t>
                      </a:r>
                    </a:p>
                    <a:p>
                      <a:pPr marL="0" lvl="0" indent="0" algn="ctr">
                        <a:buNone/>
                      </a:pPr>
                      <a:endParaRPr lang="ru-RU" altLang="en-US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↑</a:t>
                      </a:r>
                      <a:endParaRPr lang="ru-RU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0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(-1;0)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max</a:t>
                      </a:r>
                      <a:endParaRPr lang="en-US" altLang="x-none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↓</a:t>
                      </a:r>
                      <a:endParaRPr lang="ru-RU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7172" name="Таблица 87171"/>
          <p:cNvGraphicFramePr/>
          <p:nvPr>
            <p:extLst>
              <p:ext uri="{D42A27DB-BD31-4B8C-83A1-F6EECF244321}">
                <p14:modId xmlns:p14="http://schemas.microsoft.com/office/powerpoint/2010/main" val="1836896798"/>
              </p:ext>
            </p:extLst>
          </p:nvPr>
        </p:nvGraphicFramePr>
        <p:xfrm>
          <a:off x="7308850" y="751115"/>
          <a:ext cx="1219200" cy="3270664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5116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8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(0;+</a:t>
                      </a:r>
                      <a:r>
                        <a:rPr sz="28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∞</a:t>
                      </a:r>
                      <a:r>
                        <a:rPr sz="28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)</a:t>
                      </a:r>
                      <a:endParaRPr lang="ru-RU" altLang="en-US" sz="28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T="45740" marB="4574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524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+</a:t>
                      </a:r>
                      <a:endParaRPr lang="ru-RU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Times New Roman" panose="02020603050405020304" pitchFamily="18" charset="0"/>
                      </a:endParaRPr>
                    </a:p>
                  </a:txBody>
                  <a:tcPr marT="45740" marB="4574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575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↑</a:t>
                      </a:r>
                    </a:p>
                    <a:p>
                      <a:pPr marL="0" lvl="0" indent="0" algn="ctr">
                        <a:buNone/>
                      </a:pPr>
                      <a:endParaRPr sz="28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None/>
                      </a:pPr>
                      <a:endParaRPr lang="ru-RU" altLang="en-US" sz="28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Times New Roman" panose="02020603050405020304" pitchFamily="18" charset="0"/>
                      </a:endParaRPr>
                    </a:p>
                  </a:txBody>
                  <a:tcPr marT="45740" marB="4574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7169" name="Таблица 87168"/>
          <p:cNvGraphicFramePr/>
          <p:nvPr>
            <p:extLst>
              <p:ext uri="{D42A27DB-BD31-4B8C-83A1-F6EECF244321}">
                <p14:modId xmlns:p14="http://schemas.microsoft.com/office/powerpoint/2010/main" val="2266126361"/>
              </p:ext>
            </p:extLst>
          </p:nvPr>
        </p:nvGraphicFramePr>
        <p:xfrm>
          <a:off x="6084888" y="783771"/>
          <a:ext cx="1219200" cy="3264408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5286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0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4914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0</a:t>
                      </a:r>
                      <a:endParaRPr lang="ru-RU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5772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 dirty="0"/>
                        <a:t>-1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b="1" dirty="0"/>
                        <a:t>(0;-1)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b="1" dirty="0">
                          <a:cs typeface="Times New Roman" panose="02020603050405020304" pitchFamily="18" charset="0"/>
                        </a:rPr>
                        <a:t>min</a:t>
                      </a:r>
                      <a:endParaRPr lang="en-US" altLang="x-none" b="1" dirty="0"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5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мещающий текст 67586"/>
          <p:cNvSpPr>
            <a:spLocks noGrp="1" noChangeArrowheads="1"/>
          </p:cNvSpPr>
          <p:nvPr>
            <p:ph idx="1"/>
          </p:nvPr>
        </p:nvSpPr>
        <p:spPr>
          <a:xfrm>
            <a:off x="1066800" y="512763"/>
            <a:ext cx="7620000" cy="597693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zh-CN" dirty="0" smtClean="0"/>
              <a:t>Построим график</a:t>
            </a:r>
          </a:p>
          <a:p>
            <a:pPr>
              <a:buFontTx/>
              <a:buNone/>
            </a:pPr>
            <a:r>
              <a:rPr lang="ru-RU" altLang="zh-CN" dirty="0" smtClean="0"/>
              <a:t> функции:</a:t>
            </a:r>
          </a:p>
          <a:p>
            <a:pPr>
              <a:buFontTx/>
              <a:buNone/>
            </a:pPr>
            <a:endParaRPr lang="ru-RU" altLang="zh-CN" dirty="0" smtClean="0"/>
          </a:p>
        </p:txBody>
      </p:sp>
      <p:sp>
        <p:nvSpPr>
          <p:cNvPr id="36867" name="Прямое соединение 67588"/>
          <p:cNvSpPr>
            <a:spLocks noChangeShapeType="1"/>
          </p:cNvSpPr>
          <p:nvPr/>
        </p:nvSpPr>
        <p:spPr bwMode="auto">
          <a:xfrm flipH="1" flipV="1">
            <a:off x="4535488" y="873125"/>
            <a:ext cx="36512" cy="543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68" name="Прямое соединение 67589"/>
          <p:cNvSpPr>
            <a:spLocks noChangeShapeType="1"/>
          </p:cNvSpPr>
          <p:nvPr/>
        </p:nvSpPr>
        <p:spPr bwMode="auto">
          <a:xfrm>
            <a:off x="2376488" y="3429000"/>
            <a:ext cx="4356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69" name="Прямое соединение 67590"/>
          <p:cNvSpPr>
            <a:spLocks noChangeShapeType="1"/>
          </p:cNvSpPr>
          <p:nvPr/>
        </p:nvSpPr>
        <p:spPr bwMode="auto">
          <a:xfrm>
            <a:off x="4932363" y="3321050"/>
            <a:ext cx="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0" name="Прямое соединение 67591"/>
          <p:cNvSpPr>
            <a:spLocks noChangeShapeType="1"/>
          </p:cNvSpPr>
          <p:nvPr/>
        </p:nvSpPr>
        <p:spPr bwMode="auto">
          <a:xfrm>
            <a:off x="5256213" y="3321050"/>
            <a:ext cx="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1" name="Прямое соединение 67592"/>
          <p:cNvSpPr>
            <a:spLocks noChangeShapeType="1"/>
          </p:cNvSpPr>
          <p:nvPr/>
        </p:nvSpPr>
        <p:spPr bwMode="auto">
          <a:xfrm>
            <a:off x="5616575" y="3321050"/>
            <a:ext cx="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2" name="Прямое соединение 67593"/>
          <p:cNvSpPr>
            <a:spLocks noChangeShapeType="1"/>
          </p:cNvSpPr>
          <p:nvPr/>
        </p:nvSpPr>
        <p:spPr bwMode="auto">
          <a:xfrm>
            <a:off x="5976938" y="3357563"/>
            <a:ext cx="0" cy="179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3" name="Прямое соединение 67594"/>
          <p:cNvSpPr>
            <a:spLocks noChangeShapeType="1"/>
          </p:cNvSpPr>
          <p:nvPr/>
        </p:nvSpPr>
        <p:spPr bwMode="auto">
          <a:xfrm>
            <a:off x="4211638" y="3321050"/>
            <a:ext cx="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4" name="Прямое соединение 67595"/>
          <p:cNvSpPr>
            <a:spLocks noChangeShapeType="1"/>
          </p:cNvSpPr>
          <p:nvPr/>
        </p:nvSpPr>
        <p:spPr bwMode="auto">
          <a:xfrm>
            <a:off x="3816350" y="3357563"/>
            <a:ext cx="0" cy="179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5" name="Прямое соединение 67596"/>
          <p:cNvSpPr>
            <a:spLocks noChangeShapeType="1"/>
          </p:cNvSpPr>
          <p:nvPr/>
        </p:nvSpPr>
        <p:spPr bwMode="auto">
          <a:xfrm>
            <a:off x="3455988" y="3321050"/>
            <a:ext cx="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6" name="Прямое соединение 67597"/>
          <p:cNvSpPr>
            <a:spLocks noChangeShapeType="1"/>
          </p:cNvSpPr>
          <p:nvPr/>
        </p:nvSpPr>
        <p:spPr bwMode="auto">
          <a:xfrm>
            <a:off x="3132138" y="3321050"/>
            <a:ext cx="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7" name="Прямое соединение 67599"/>
          <p:cNvSpPr>
            <a:spLocks noChangeShapeType="1"/>
          </p:cNvSpPr>
          <p:nvPr/>
        </p:nvSpPr>
        <p:spPr bwMode="auto">
          <a:xfrm>
            <a:off x="4464050" y="3068638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8" name="Прямое соединение 67600"/>
          <p:cNvSpPr>
            <a:spLocks noChangeShapeType="1"/>
          </p:cNvSpPr>
          <p:nvPr/>
        </p:nvSpPr>
        <p:spPr bwMode="auto">
          <a:xfrm>
            <a:off x="4464050" y="2708275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9" name="Прямое соединение 67602"/>
          <p:cNvSpPr>
            <a:spLocks noChangeShapeType="1"/>
          </p:cNvSpPr>
          <p:nvPr/>
        </p:nvSpPr>
        <p:spPr bwMode="auto">
          <a:xfrm>
            <a:off x="4464050" y="4473575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0" name="Прямое соединение 67603"/>
          <p:cNvSpPr>
            <a:spLocks noChangeShapeType="1"/>
          </p:cNvSpPr>
          <p:nvPr/>
        </p:nvSpPr>
        <p:spPr bwMode="auto">
          <a:xfrm>
            <a:off x="4464050" y="2349500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1" name="Прямое соединение 67604"/>
          <p:cNvSpPr>
            <a:spLocks noChangeShapeType="1"/>
          </p:cNvSpPr>
          <p:nvPr/>
        </p:nvSpPr>
        <p:spPr bwMode="auto">
          <a:xfrm>
            <a:off x="4464050" y="1989138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2" name="Прямое соединение 67605"/>
          <p:cNvSpPr>
            <a:spLocks noChangeShapeType="1"/>
          </p:cNvSpPr>
          <p:nvPr/>
        </p:nvSpPr>
        <p:spPr bwMode="auto">
          <a:xfrm>
            <a:off x="4464050" y="1592263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3" name="Прямое соединение 67606"/>
          <p:cNvSpPr>
            <a:spLocks noChangeShapeType="1"/>
          </p:cNvSpPr>
          <p:nvPr/>
        </p:nvSpPr>
        <p:spPr bwMode="auto">
          <a:xfrm>
            <a:off x="4464050" y="1233488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4" name="Прямое соединение 67607"/>
          <p:cNvSpPr>
            <a:spLocks noChangeShapeType="1"/>
          </p:cNvSpPr>
          <p:nvPr/>
        </p:nvSpPr>
        <p:spPr bwMode="auto">
          <a:xfrm>
            <a:off x="4464050" y="3789363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5" name="Прямое соединение 67608"/>
          <p:cNvSpPr>
            <a:spLocks noChangeShapeType="1"/>
          </p:cNvSpPr>
          <p:nvPr/>
        </p:nvSpPr>
        <p:spPr bwMode="auto">
          <a:xfrm>
            <a:off x="4464050" y="4113213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6" name="Прямое соединение 67609"/>
          <p:cNvSpPr>
            <a:spLocks noChangeShapeType="1"/>
          </p:cNvSpPr>
          <p:nvPr/>
        </p:nvSpPr>
        <p:spPr bwMode="auto">
          <a:xfrm>
            <a:off x="4464050" y="5192713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7" name="Прямое соединение 67610"/>
          <p:cNvSpPr>
            <a:spLocks noChangeShapeType="1"/>
          </p:cNvSpPr>
          <p:nvPr/>
        </p:nvSpPr>
        <p:spPr bwMode="auto">
          <a:xfrm>
            <a:off x="4464050" y="4833938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8" name="Прямое соединение 67611"/>
          <p:cNvSpPr>
            <a:spLocks noChangeShapeType="1"/>
          </p:cNvSpPr>
          <p:nvPr/>
        </p:nvSpPr>
        <p:spPr bwMode="auto">
          <a:xfrm>
            <a:off x="4464050" y="5553075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9" name="Прямое соединение 67612"/>
          <p:cNvSpPr>
            <a:spLocks noChangeShapeType="1"/>
          </p:cNvSpPr>
          <p:nvPr/>
        </p:nvSpPr>
        <p:spPr bwMode="auto">
          <a:xfrm>
            <a:off x="4464050" y="5876925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90" name="Прямоугольник 67613"/>
          <p:cNvSpPr>
            <a:spLocks noChangeArrowheads="1"/>
          </p:cNvSpPr>
          <p:nvPr/>
        </p:nvSpPr>
        <p:spPr bwMode="auto">
          <a:xfrm>
            <a:off x="6767513" y="32131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>
                <a:solidFill>
                  <a:srgbClr val="FF0066"/>
                </a:solidFill>
              </a:rPr>
              <a:t>х</a:t>
            </a:r>
          </a:p>
        </p:txBody>
      </p:sp>
      <p:sp>
        <p:nvSpPr>
          <p:cNvPr id="36891" name="Прямоугольник 67614"/>
          <p:cNvSpPr>
            <a:spLocks noChangeArrowheads="1"/>
          </p:cNvSpPr>
          <p:nvPr/>
        </p:nvSpPr>
        <p:spPr bwMode="auto">
          <a:xfrm>
            <a:off x="4679950" y="6572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>
                <a:solidFill>
                  <a:srgbClr val="FF0066"/>
                </a:solidFill>
              </a:rPr>
              <a:t>у</a:t>
            </a:r>
          </a:p>
        </p:txBody>
      </p:sp>
      <p:sp>
        <p:nvSpPr>
          <p:cNvPr id="36892" name="Прямоугольник 67615"/>
          <p:cNvSpPr>
            <a:spLocks noChangeArrowheads="1"/>
          </p:cNvSpPr>
          <p:nvPr/>
        </p:nvSpPr>
        <p:spPr bwMode="auto">
          <a:xfrm>
            <a:off x="4572000" y="30337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67617" name="Прямоугольник 67616"/>
          <p:cNvSpPr>
            <a:spLocks noChangeArrowheads="1"/>
          </p:cNvSpPr>
          <p:nvPr/>
        </p:nvSpPr>
        <p:spPr bwMode="auto">
          <a:xfrm>
            <a:off x="4032250" y="29241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>
                <a:solidFill>
                  <a:srgbClr val="FD2938"/>
                </a:solidFill>
              </a:rPr>
              <a:t>-1</a:t>
            </a:r>
          </a:p>
        </p:txBody>
      </p:sp>
      <p:sp>
        <p:nvSpPr>
          <p:cNvPr id="67618" name="Прямоугольник 67617"/>
          <p:cNvSpPr>
            <a:spLocks noChangeArrowheads="1"/>
          </p:cNvSpPr>
          <p:nvPr/>
        </p:nvSpPr>
        <p:spPr bwMode="auto">
          <a:xfrm>
            <a:off x="3635375" y="29241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>
                <a:solidFill>
                  <a:srgbClr val="FD2938"/>
                </a:solidFill>
              </a:rPr>
              <a:t>-2</a:t>
            </a:r>
          </a:p>
        </p:txBody>
      </p:sp>
      <p:sp>
        <p:nvSpPr>
          <p:cNvPr id="67619" name="Прямоугольник 67618"/>
          <p:cNvSpPr>
            <a:spLocks noChangeArrowheads="1"/>
          </p:cNvSpPr>
          <p:nvPr/>
        </p:nvSpPr>
        <p:spPr bwMode="auto">
          <a:xfrm>
            <a:off x="4103688" y="17367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>
                <a:solidFill>
                  <a:srgbClr val="FD2938"/>
                </a:solidFill>
              </a:rPr>
              <a:t>4</a:t>
            </a:r>
          </a:p>
        </p:txBody>
      </p:sp>
      <p:sp>
        <p:nvSpPr>
          <p:cNvPr id="67620" name="Прямоугольник 67619"/>
          <p:cNvSpPr>
            <a:spLocks noChangeArrowheads="1"/>
          </p:cNvSpPr>
          <p:nvPr/>
        </p:nvSpPr>
        <p:spPr bwMode="auto">
          <a:xfrm>
            <a:off x="4787900" y="33924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>
                <a:solidFill>
                  <a:srgbClr val="FD2938"/>
                </a:solidFill>
              </a:rPr>
              <a:t>1</a:t>
            </a:r>
          </a:p>
        </p:txBody>
      </p:sp>
      <p:sp>
        <p:nvSpPr>
          <p:cNvPr id="67621" name="Прямоугольник 67620"/>
          <p:cNvSpPr>
            <a:spLocks noChangeArrowheads="1"/>
          </p:cNvSpPr>
          <p:nvPr/>
        </p:nvSpPr>
        <p:spPr bwMode="auto">
          <a:xfrm>
            <a:off x="4679950" y="49418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>
                <a:solidFill>
                  <a:srgbClr val="FD2938"/>
                </a:solidFill>
              </a:rPr>
              <a:t>-5</a:t>
            </a:r>
          </a:p>
        </p:txBody>
      </p:sp>
      <p:sp>
        <p:nvSpPr>
          <p:cNvPr id="67622" name="Овал 67621"/>
          <p:cNvSpPr>
            <a:spLocks noChangeArrowheads="1"/>
          </p:cNvSpPr>
          <p:nvPr/>
        </p:nvSpPr>
        <p:spPr bwMode="auto">
          <a:xfrm>
            <a:off x="3816350" y="515778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en-US"/>
          </a:p>
        </p:txBody>
      </p:sp>
      <p:sp>
        <p:nvSpPr>
          <p:cNvPr id="67623" name="Овал 67622"/>
          <p:cNvSpPr>
            <a:spLocks noChangeArrowheads="1"/>
          </p:cNvSpPr>
          <p:nvPr/>
        </p:nvSpPr>
        <p:spPr bwMode="auto">
          <a:xfrm>
            <a:off x="4140200" y="3357563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en-US"/>
          </a:p>
        </p:txBody>
      </p:sp>
      <p:sp>
        <p:nvSpPr>
          <p:cNvPr id="67624" name="Овал 67623"/>
          <p:cNvSpPr>
            <a:spLocks noChangeArrowheads="1"/>
          </p:cNvSpPr>
          <p:nvPr/>
        </p:nvSpPr>
        <p:spPr bwMode="auto">
          <a:xfrm>
            <a:off x="4500563" y="375285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en-US"/>
          </a:p>
        </p:txBody>
      </p:sp>
      <p:sp>
        <p:nvSpPr>
          <p:cNvPr id="67625" name="Овал 67624"/>
          <p:cNvSpPr>
            <a:spLocks noChangeArrowheads="1"/>
          </p:cNvSpPr>
          <p:nvPr/>
        </p:nvSpPr>
        <p:spPr bwMode="auto">
          <a:xfrm>
            <a:off x="4824413" y="195262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en-US"/>
          </a:p>
        </p:txBody>
      </p:sp>
      <p:sp>
        <p:nvSpPr>
          <p:cNvPr id="67628" name="Полилиния 67627"/>
          <p:cNvSpPr>
            <a:spLocks noChangeArrowheads="1"/>
          </p:cNvSpPr>
          <p:nvPr/>
        </p:nvSpPr>
        <p:spPr bwMode="auto">
          <a:xfrm>
            <a:off x="3816350" y="1233488"/>
            <a:ext cx="1187450" cy="4751387"/>
          </a:xfrm>
          <a:custGeom>
            <a:avLst/>
            <a:gdLst>
              <a:gd name="T0" fmla="*/ 0 w 748"/>
              <a:gd name="T1" fmla="*/ 2993 h 2993"/>
              <a:gd name="T2" fmla="*/ 45 w 748"/>
              <a:gd name="T3" fmla="*/ 2494 h 2993"/>
              <a:gd name="T4" fmla="*/ 227 w 748"/>
              <a:gd name="T5" fmla="*/ 1383 h 2993"/>
              <a:gd name="T6" fmla="*/ 476 w 748"/>
              <a:gd name="T7" fmla="*/ 1632 h 2993"/>
              <a:gd name="T8" fmla="*/ 703 w 748"/>
              <a:gd name="T9" fmla="*/ 476 h 2993"/>
              <a:gd name="T10" fmla="*/ 748 w 748"/>
              <a:gd name="T11" fmla="*/ 0 h 2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8" h="2993">
                <a:moveTo>
                  <a:pt x="0" y="2993"/>
                </a:moveTo>
                <a:cubicBezTo>
                  <a:pt x="3" y="2877"/>
                  <a:pt x="7" y="2762"/>
                  <a:pt x="45" y="2494"/>
                </a:cubicBezTo>
                <a:cubicBezTo>
                  <a:pt x="83" y="2226"/>
                  <a:pt x="155" y="1527"/>
                  <a:pt x="227" y="1383"/>
                </a:cubicBezTo>
                <a:cubicBezTo>
                  <a:pt x="299" y="1239"/>
                  <a:pt x="397" y="1783"/>
                  <a:pt x="476" y="1632"/>
                </a:cubicBezTo>
                <a:cubicBezTo>
                  <a:pt x="555" y="1481"/>
                  <a:pt x="658" y="748"/>
                  <a:pt x="703" y="476"/>
                </a:cubicBezTo>
                <a:cubicBezTo>
                  <a:pt x="748" y="204"/>
                  <a:pt x="741" y="79"/>
                  <a:pt x="748" y="0"/>
                </a:cubicBezTo>
              </a:path>
            </a:pathLst>
          </a:custGeom>
          <a:noFill/>
          <a:ln w="571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602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cxnSp>
        <p:nvCxnSpPr>
          <p:cNvPr id="147" name="Google Shape;147;p15"/>
          <p:cNvCxnSpPr/>
          <p:nvPr/>
        </p:nvCxnSpPr>
        <p:spPr>
          <a:xfrm rot="10800000">
            <a:off x="1828800" y="533400"/>
            <a:ext cx="0" cy="3581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8" name="Google Shape;148;p15"/>
          <p:cNvCxnSpPr/>
          <p:nvPr/>
        </p:nvCxnSpPr>
        <p:spPr>
          <a:xfrm>
            <a:off x="1295400" y="3429000"/>
            <a:ext cx="3886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9" name="Google Shape;149;p15"/>
          <p:cNvSpPr txBox="1"/>
          <p:nvPr/>
        </p:nvSpPr>
        <p:spPr>
          <a:xfrm>
            <a:off x="5105400" y="3429000"/>
            <a:ext cx="3365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150" name="Google Shape;150;p15"/>
          <p:cNvSpPr txBox="1"/>
          <p:nvPr/>
        </p:nvSpPr>
        <p:spPr>
          <a:xfrm>
            <a:off x="1447800" y="304800"/>
            <a:ext cx="3190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/>
          </a:p>
        </p:txBody>
      </p:sp>
      <p:sp>
        <p:nvSpPr>
          <p:cNvPr id="151" name="Google Shape;151;p15"/>
          <p:cNvSpPr/>
          <p:nvPr/>
        </p:nvSpPr>
        <p:spPr>
          <a:xfrm rot="5400000">
            <a:off x="1219200" y="762000"/>
            <a:ext cx="2590800" cy="2286000"/>
          </a:xfrm>
          <a:custGeom>
            <a:avLst/>
            <a:gdLst/>
            <a:ahLst/>
            <a:cxnLst/>
            <a:rect l="l" t="t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15"/>
          <p:cNvCxnSpPr/>
          <p:nvPr/>
        </p:nvCxnSpPr>
        <p:spPr>
          <a:xfrm>
            <a:off x="2438400" y="2895600"/>
            <a:ext cx="0" cy="533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3" name="Google Shape;153;p15"/>
          <p:cNvCxnSpPr/>
          <p:nvPr/>
        </p:nvCxnSpPr>
        <p:spPr>
          <a:xfrm rot="10800000">
            <a:off x="1752600" y="2895600"/>
            <a:ext cx="685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4" name="Google Shape;154;p15"/>
          <p:cNvCxnSpPr/>
          <p:nvPr/>
        </p:nvCxnSpPr>
        <p:spPr>
          <a:xfrm rot="10800000">
            <a:off x="3429000" y="1676400"/>
            <a:ext cx="0" cy="175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5" name="Google Shape;155;p15"/>
          <p:cNvCxnSpPr/>
          <p:nvPr/>
        </p:nvCxnSpPr>
        <p:spPr>
          <a:xfrm rot="10800000">
            <a:off x="1828800" y="1752600"/>
            <a:ext cx="1600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56" name="Google Shape;15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3429000"/>
            <a:ext cx="3841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4200" y="3657600"/>
            <a:ext cx="1143000" cy="46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3200" y="3048000"/>
            <a:ext cx="457200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200" y="2743200"/>
            <a:ext cx="9144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1371600"/>
            <a:ext cx="1743075" cy="50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0600" y="2057400"/>
            <a:ext cx="542925" cy="5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81400" y="304800"/>
            <a:ext cx="14478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5"/>
          <p:cNvSpPr txBox="1"/>
          <p:nvPr/>
        </p:nvSpPr>
        <p:spPr>
          <a:xfrm>
            <a:off x="0" y="2590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5"/>
          <p:cNvSpPr txBox="1"/>
          <p:nvPr/>
        </p:nvSpPr>
        <p:spPr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5"/>
          <p:cNvSpPr txBox="1"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0" y="35290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5"/>
          <p:cNvSpPr txBox="1"/>
          <p:nvPr/>
        </p:nvSpPr>
        <p:spPr>
          <a:xfrm>
            <a:off x="0" y="3733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0" y="39957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5"/>
          <p:cNvSpPr/>
          <p:nvPr/>
        </p:nvSpPr>
        <p:spPr>
          <a:xfrm rot="5400000">
            <a:off x="2933700" y="3086100"/>
            <a:ext cx="76200" cy="9144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DA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5"/>
          <p:cNvSpPr/>
          <p:nvPr/>
        </p:nvSpPr>
        <p:spPr>
          <a:xfrm rot="10800000">
            <a:off x="1600200" y="1752600"/>
            <a:ext cx="152400" cy="1143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DA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5"/>
          <p:cNvSpPr txBox="1"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5"/>
          <p:cNvSpPr txBox="1"/>
          <p:nvPr/>
        </p:nvSpPr>
        <p:spPr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>
            <a:off x="2362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33528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1752600" y="2819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1752600" y="1676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15"/>
          <p:cNvCxnSpPr/>
          <p:nvPr/>
        </p:nvCxnSpPr>
        <p:spPr>
          <a:xfrm flipH="1">
            <a:off x="1676400" y="1371600"/>
            <a:ext cx="2133600" cy="2362200"/>
          </a:xfrm>
          <a:prstGeom prst="straightConnector1">
            <a:avLst/>
          </a:prstGeom>
          <a:noFill/>
          <a:ln w="28575" cap="flat" cmpd="sng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9" name="Google Shape;179;p15"/>
          <p:cNvCxnSpPr/>
          <p:nvPr/>
        </p:nvCxnSpPr>
        <p:spPr>
          <a:xfrm>
            <a:off x="2438400" y="2895600"/>
            <a:ext cx="990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0" name="Google Shape;180;p15"/>
          <p:cNvSpPr/>
          <p:nvPr/>
        </p:nvSpPr>
        <p:spPr>
          <a:xfrm>
            <a:off x="2743200" y="25908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5"/>
          <p:cNvSpPr/>
          <p:nvPr/>
        </p:nvSpPr>
        <p:spPr>
          <a:xfrm>
            <a:off x="2209800" y="31242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34000" y="228600"/>
            <a:ext cx="3200400" cy="11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5"/>
          <p:cNvPicPr preferRelativeResize="0"/>
          <p:nvPr/>
        </p:nvPicPr>
        <p:blipFill rotWithShape="1">
          <a:blip r:embed="rId11">
            <a:alphaModFix amt="85000"/>
          </a:blip>
          <a:srcRect/>
          <a:stretch/>
        </p:blipFill>
        <p:spPr>
          <a:xfrm>
            <a:off x="3733800" y="1828800"/>
            <a:ext cx="5410200" cy="102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5"/>
          <p:cNvSpPr txBox="1"/>
          <p:nvPr/>
        </p:nvSpPr>
        <p:spPr>
          <a:xfrm>
            <a:off x="6019800" y="3530600"/>
            <a:ext cx="228123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4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Определение</a:t>
            </a:r>
            <a:endParaRPr/>
          </a:p>
        </p:txBody>
      </p:sp>
      <p:sp>
        <p:nvSpPr>
          <p:cNvPr id="185" name="Google Shape;185;p15"/>
          <p:cNvSpPr txBox="1"/>
          <p:nvPr/>
        </p:nvSpPr>
        <p:spPr>
          <a:xfrm>
            <a:off x="457200" y="4343400"/>
            <a:ext cx="8191500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Производной функции                       в точке         называют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предел отношения  приращения функции в точке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приращению аргумента в точке         , при условии,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приращение аргумента стремится к 0</a:t>
            </a:r>
            <a:endParaRPr/>
          </a:p>
        </p:txBody>
      </p:sp>
      <p:pic>
        <p:nvPicPr>
          <p:cNvPr id="186" name="Google Shape;186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810000" y="4267200"/>
            <a:ext cx="137160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4267200"/>
            <a:ext cx="4476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0" y="4648200"/>
            <a:ext cx="4476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5029200"/>
            <a:ext cx="44767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5"/>
          <p:cNvSpPr txBox="1"/>
          <p:nvPr/>
        </p:nvSpPr>
        <p:spPr>
          <a:xfrm>
            <a:off x="1600200" y="6096000"/>
            <a:ext cx="18827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Обозначают</a:t>
            </a:r>
            <a:endParaRPr/>
          </a:p>
        </p:txBody>
      </p:sp>
      <p:pic>
        <p:nvPicPr>
          <p:cNvPr id="191" name="Google Shape;191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57600" y="5867400"/>
            <a:ext cx="1371600" cy="765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15"/>
          <p:cNvCxnSpPr/>
          <p:nvPr/>
        </p:nvCxnSpPr>
        <p:spPr>
          <a:xfrm flipH="1">
            <a:off x="1447800" y="1752600"/>
            <a:ext cx="2590800" cy="1905000"/>
          </a:xfrm>
          <a:prstGeom prst="straightConnector1">
            <a:avLst/>
          </a:prstGeom>
          <a:noFill/>
          <a:ln w="38100" cap="flat" cmpd="sng">
            <a:solidFill>
              <a:srgbClr val="C4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93" name="Google Shape;193;p15"/>
          <p:cNvSpPr/>
          <p:nvPr/>
        </p:nvSpPr>
        <p:spPr>
          <a:xfrm>
            <a:off x="2286000" y="3048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flat" cmpd="sng">
            <a:solidFill>
              <a:srgbClr val="C4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288" name="Google Shape;288;p19"/>
          <p:cNvSpPr txBox="1"/>
          <p:nvPr/>
        </p:nvSpPr>
        <p:spPr>
          <a:xfrm>
            <a:off x="2667000" y="381000"/>
            <a:ext cx="3790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4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Таблица производных</a:t>
            </a:r>
            <a:endParaRPr/>
          </a:p>
        </p:txBody>
      </p:sp>
      <p:graphicFrame>
        <p:nvGraphicFramePr>
          <p:cNvPr id="289" name="Google Shape;289;p19"/>
          <p:cNvGraphicFramePr/>
          <p:nvPr/>
        </p:nvGraphicFramePr>
        <p:xfrm>
          <a:off x="228600" y="1143000"/>
          <a:ext cx="8686800" cy="5184750"/>
        </p:xfrm>
        <a:graphic>
          <a:graphicData uri="http://schemas.openxmlformats.org/drawingml/2006/table">
            <a:tbl>
              <a:tblPr>
                <a:noFill/>
                <a:tableStyleId>{7D180F76-078E-4308-A889-9F56329D16B8}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Функция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Производная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0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Производная степенной функции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endParaRPr sz="2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90" name="Google Shape;290;p19"/>
          <p:cNvSpPr txBox="1"/>
          <p:nvPr/>
        </p:nvSpPr>
        <p:spPr>
          <a:xfrm>
            <a:off x="0" y="33099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9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9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9"/>
          <p:cNvSpPr txBox="1"/>
          <p:nvPr/>
        </p:nvSpPr>
        <p:spPr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9"/>
          <p:cNvSpPr txBox="1"/>
          <p:nvPr/>
        </p:nvSpPr>
        <p:spPr>
          <a:xfrm>
            <a:off x="0" y="2997200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95" name="Google Shape;295;p19"/>
          <p:cNvSpPr txBox="1"/>
          <p:nvPr/>
        </p:nvSpPr>
        <p:spPr>
          <a:xfrm>
            <a:off x="0" y="35480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96" name="Google Shape;29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133600"/>
            <a:ext cx="1676400" cy="630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9"/>
          <p:cNvSpPr txBox="1"/>
          <p:nvPr/>
        </p:nvSpPr>
        <p:spPr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9"/>
          <p:cNvSpPr txBox="1"/>
          <p:nvPr/>
        </p:nvSpPr>
        <p:spPr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9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000" y="2133600"/>
            <a:ext cx="274320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9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1905000"/>
            <a:ext cx="2590800" cy="8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200" y="3657600"/>
            <a:ext cx="1447800" cy="53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76600" y="3581400"/>
            <a:ext cx="1524000" cy="64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77000" y="3581400"/>
            <a:ext cx="1219200" cy="64293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9"/>
          <p:cNvSpPr txBox="1"/>
          <p:nvPr/>
        </p:nvSpPr>
        <p:spPr>
          <a:xfrm>
            <a:off x="0" y="28971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9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9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09" name="Google Shape;309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8200" y="4495800"/>
            <a:ext cx="1600200" cy="61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00400" y="4495800"/>
            <a:ext cx="1676400" cy="585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00800" y="4495800"/>
            <a:ext cx="1524000" cy="66198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9"/>
          <p:cNvSpPr txBox="1"/>
          <p:nvPr/>
        </p:nvSpPr>
        <p:spPr>
          <a:xfrm>
            <a:off x="0" y="28590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9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9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15" name="Google Shape;315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85800" y="5410200"/>
            <a:ext cx="1447800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200400" y="5410200"/>
            <a:ext cx="16764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324600" y="5334000"/>
            <a:ext cx="1600200" cy="65246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9"/>
          <p:cNvSpPr txBox="1"/>
          <p:nvPr/>
        </p:nvSpPr>
        <p:spPr>
          <a:xfrm>
            <a:off x="0" y="28590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9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326" name="Google Shape;326;p20"/>
          <p:cNvSpPr txBox="1"/>
          <p:nvPr/>
        </p:nvSpPr>
        <p:spPr>
          <a:xfrm>
            <a:off x="2667000" y="381000"/>
            <a:ext cx="3790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4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Таблица производных</a:t>
            </a:r>
            <a:endParaRPr/>
          </a:p>
        </p:txBody>
      </p:sp>
      <p:graphicFrame>
        <p:nvGraphicFramePr>
          <p:cNvPr id="327" name="Google Shape;327;p20"/>
          <p:cNvGraphicFramePr/>
          <p:nvPr/>
        </p:nvGraphicFramePr>
        <p:xfrm>
          <a:off x="228600" y="1143000"/>
          <a:ext cx="8686800" cy="5032350"/>
        </p:xfrm>
        <a:graphic>
          <a:graphicData uri="http://schemas.openxmlformats.org/drawingml/2006/table">
            <a:tbl>
              <a:tblPr>
                <a:noFill/>
                <a:tableStyleId>{7D180F76-078E-4308-A889-9F56329D16B8}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Функция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Производная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0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Производная степенной функции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0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28" name="Google Shape;328;p20"/>
          <p:cNvSpPr txBox="1"/>
          <p:nvPr/>
        </p:nvSpPr>
        <p:spPr>
          <a:xfrm>
            <a:off x="0" y="33099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0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0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0"/>
          <p:cNvSpPr txBox="1"/>
          <p:nvPr/>
        </p:nvSpPr>
        <p:spPr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0"/>
          <p:cNvSpPr txBox="1"/>
          <p:nvPr/>
        </p:nvSpPr>
        <p:spPr>
          <a:xfrm>
            <a:off x="0" y="2997200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33" name="Google Shape;333;p20"/>
          <p:cNvSpPr txBox="1"/>
          <p:nvPr/>
        </p:nvSpPr>
        <p:spPr>
          <a:xfrm>
            <a:off x="0" y="35480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34" name="Google Shape;3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133600"/>
            <a:ext cx="1676400" cy="630237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0"/>
          <p:cNvSpPr txBox="1"/>
          <p:nvPr/>
        </p:nvSpPr>
        <p:spPr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0"/>
          <p:cNvSpPr txBox="1"/>
          <p:nvPr/>
        </p:nvSpPr>
        <p:spPr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0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000" y="2133600"/>
            <a:ext cx="274320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0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1905000"/>
            <a:ext cx="2590800" cy="8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0"/>
          <p:cNvSpPr txBox="1"/>
          <p:nvPr/>
        </p:nvSpPr>
        <p:spPr>
          <a:xfrm>
            <a:off x="0" y="28971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0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0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44" name="Google Shape;344;p20"/>
          <p:cNvSpPr txBox="1"/>
          <p:nvPr/>
        </p:nvSpPr>
        <p:spPr>
          <a:xfrm>
            <a:off x="0" y="28590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0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0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47" name="Google Shape;347;p20"/>
          <p:cNvSpPr txBox="1"/>
          <p:nvPr/>
        </p:nvSpPr>
        <p:spPr>
          <a:xfrm>
            <a:off x="0" y="28590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0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0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50" name="Google Shape;350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800" y="3581400"/>
            <a:ext cx="15240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48000" y="3581400"/>
            <a:ext cx="205740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43600" y="3429000"/>
            <a:ext cx="2057400" cy="126206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0"/>
          <p:cNvSpPr txBox="1"/>
          <p:nvPr/>
        </p:nvSpPr>
        <p:spPr>
          <a:xfrm>
            <a:off x="0" y="25590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0"/>
          <p:cNvSpPr txBox="1"/>
          <p:nvPr/>
        </p:nvSpPr>
        <p:spPr>
          <a:xfrm>
            <a:off x="0" y="3016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0"/>
          <p:cNvSpPr txBox="1"/>
          <p:nvPr/>
        </p:nvSpPr>
        <p:spPr>
          <a:xfrm>
            <a:off x="0" y="3482975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56" name="Google Shape;356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7200" y="5043487"/>
            <a:ext cx="1905000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71800" y="4954587"/>
            <a:ext cx="2209800" cy="1093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72200" y="5029200"/>
            <a:ext cx="198120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0"/>
          <p:cNvSpPr txBox="1"/>
          <p:nvPr/>
        </p:nvSpPr>
        <p:spPr>
          <a:xfrm>
            <a:off x="0" y="26876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0"/>
          <p:cNvSpPr txBox="1"/>
          <p:nvPr/>
        </p:nvSpPr>
        <p:spPr>
          <a:xfrm>
            <a:off x="0" y="29638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0"/>
          <p:cNvSpPr txBox="1"/>
          <p:nvPr/>
        </p:nvSpPr>
        <p:spPr>
          <a:xfrm>
            <a:off x="0" y="343058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367" name="Google Shape;367;p21"/>
          <p:cNvSpPr txBox="1"/>
          <p:nvPr/>
        </p:nvSpPr>
        <p:spPr>
          <a:xfrm>
            <a:off x="2667000" y="152400"/>
            <a:ext cx="3790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4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Таблица производных</a:t>
            </a:r>
            <a:endParaRPr/>
          </a:p>
        </p:txBody>
      </p:sp>
      <p:graphicFrame>
        <p:nvGraphicFramePr>
          <p:cNvPr id="368" name="Google Shape;368;p21"/>
          <p:cNvGraphicFramePr/>
          <p:nvPr/>
        </p:nvGraphicFramePr>
        <p:xfrm>
          <a:off x="228600" y="609600"/>
          <a:ext cx="8686800" cy="6021375"/>
        </p:xfrm>
        <a:graphic>
          <a:graphicData uri="http://schemas.openxmlformats.org/drawingml/2006/table">
            <a:tbl>
              <a:tblPr>
                <a:noFill/>
                <a:tableStyleId>{7D180F76-078E-4308-A889-9F56329D16B8}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Функция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Производная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Производная показательной функции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Производная логарифмической функции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endParaRPr sz="2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69" name="Google Shape;369;p21"/>
          <p:cNvSpPr txBox="1"/>
          <p:nvPr/>
        </p:nvSpPr>
        <p:spPr>
          <a:xfrm>
            <a:off x="0" y="33099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1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1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1"/>
          <p:cNvSpPr txBox="1"/>
          <p:nvPr/>
        </p:nvSpPr>
        <p:spPr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 txBox="1"/>
          <p:nvPr/>
        </p:nvSpPr>
        <p:spPr>
          <a:xfrm>
            <a:off x="0" y="2997200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74" name="Google Shape;374;p21"/>
          <p:cNvSpPr txBox="1"/>
          <p:nvPr/>
        </p:nvSpPr>
        <p:spPr>
          <a:xfrm>
            <a:off x="0" y="35480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75" name="Google Shape;375;p21"/>
          <p:cNvSpPr txBox="1"/>
          <p:nvPr/>
        </p:nvSpPr>
        <p:spPr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1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1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1"/>
          <p:cNvSpPr txBox="1"/>
          <p:nvPr/>
        </p:nvSpPr>
        <p:spPr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1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81" name="Google Shape;381;p21"/>
          <p:cNvSpPr txBox="1"/>
          <p:nvPr/>
        </p:nvSpPr>
        <p:spPr>
          <a:xfrm>
            <a:off x="0" y="28590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1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84" name="Google Shape;384;p21"/>
          <p:cNvSpPr txBox="1"/>
          <p:nvPr/>
        </p:nvSpPr>
        <p:spPr>
          <a:xfrm>
            <a:off x="0" y="28590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1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1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87" name="Google Shape;38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667000"/>
            <a:ext cx="190500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6600" y="2667000"/>
            <a:ext cx="1981200" cy="72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2590800"/>
            <a:ext cx="1828800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1"/>
          <p:cNvSpPr txBox="1"/>
          <p:nvPr/>
        </p:nvSpPr>
        <p:spPr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1"/>
          <p:cNvSpPr txBox="1"/>
          <p:nvPr/>
        </p:nvSpPr>
        <p:spPr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1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93" name="Google Shape;39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" y="1524000"/>
            <a:ext cx="1828800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43200" y="1600200"/>
            <a:ext cx="2743200" cy="6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1"/>
          <p:cNvSpPr txBox="1"/>
          <p:nvPr/>
        </p:nvSpPr>
        <p:spPr>
          <a:xfrm>
            <a:off x="304800" y="2057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1"/>
          <p:cNvSpPr txBox="1"/>
          <p:nvPr/>
        </p:nvSpPr>
        <p:spPr>
          <a:xfrm>
            <a:off x="0" y="2968625"/>
            <a:ext cx="2698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397" name="Google Shape;397;p21"/>
          <p:cNvSpPr txBox="1"/>
          <p:nvPr/>
        </p:nvSpPr>
        <p:spPr>
          <a:xfrm>
            <a:off x="0" y="351948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98" name="Google Shape;398;p21"/>
          <p:cNvSpPr txBox="1"/>
          <p:nvPr/>
        </p:nvSpPr>
        <p:spPr>
          <a:xfrm>
            <a:off x="0" y="32718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19800" y="1219200"/>
            <a:ext cx="2362200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4800" y="4114800"/>
            <a:ext cx="2362200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48000" y="3810000"/>
            <a:ext cx="2209800" cy="9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67400" y="3505200"/>
            <a:ext cx="2590800" cy="919162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1"/>
          <p:cNvSpPr txBox="1"/>
          <p:nvPr/>
        </p:nvSpPr>
        <p:spPr>
          <a:xfrm>
            <a:off x="0" y="2590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1"/>
          <p:cNvSpPr txBox="1"/>
          <p:nvPr/>
        </p:nvSpPr>
        <p:spPr>
          <a:xfrm>
            <a:off x="0" y="2816225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05" name="Google Shape;405;p21"/>
          <p:cNvSpPr txBox="1"/>
          <p:nvPr/>
        </p:nvSpPr>
        <p:spPr>
          <a:xfrm>
            <a:off x="0" y="35480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06" name="Google Shape;406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3400" y="5791200"/>
            <a:ext cx="1828800" cy="53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429000" y="5562600"/>
            <a:ext cx="15240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248400" y="5630862"/>
            <a:ext cx="1676400" cy="1017587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1"/>
          <p:cNvSpPr txBox="1"/>
          <p:nvPr/>
        </p:nvSpPr>
        <p:spPr>
          <a:xfrm>
            <a:off x="0" y="25781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1"/>
          <p:cNvSpPr txBox="1"/>
          <p:nvPr/>
        </p:nvSpPr>
        <p:spPr>
          <a:xfrm>
            <a:off x="0" y="2816225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11" name="Google Shape;411;p21"/>
          <p:cNvSpPr txBox="1"/>
          <p:nvPr/>
        </p:nvSpPr>
        <p:spPr>
          <a:xfrm>
            <a:off x="0" y="35480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417" name="Google Shape;417;p22"/>
          <p:cNvSpPr txBox="1"/>
          <p:nvPr/>
        </p:nvSpPr>
        <p:spPr>
          <a:xfrm>
            <a:off x="2667000" y="152400"/>
            <a:ext cx="3790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4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Таблица производных</a:t>
            </a:r>
            <a:endParaRPr/>
          </a:p>
        </p:txBody>
      </p:sp>
      <p:graphicFrame>
        <p:nvGraphicFramePr>
          <p:cNvPr id="418" name="Google Shape;418;p22"/>
          <p:cNvGraphicFramePr/>
          <p:nvPr/>
        </p:nvGraphicFramePr>
        <p:xfrm>
          <a:off x="228600" y="914400"/>
          <a:ext cx="8686800" cy="4973625"/>
        </p:xfrm>
        <a:graphic>
          <a:graphicData uri="http://schemas.openxmlformats.org/drawingml/2006/table">
            <a:tbl>
              <a:tblPr>
                <a:noFill/>
                <a:tableStyleId>{7D180F76-078E-4308-A889-9F56329D16B8}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Функция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Производная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5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endParaRPr sz="2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19" name="Google Shape;419;p22"/>
          <p:cNvSpPr txBox="1"/>
          <p:nvPr/>
        </p:nvSpPr>
        <p:spPr>
          <a:xfrm>
            <a:off x="0" y="33099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2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2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2"/>
          <p:cNvSpPr txBox="1"/>
          <p:nvPr/>
        </p:nvSpPr>
        <p:spPr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2"/>
          <p:cNvSpPr txBox="1"/>
          <p:nvPr/>
        </p:nvSpPr>
        <p:spPr>
          <a:xfrm>
            <a:off x="0" y="2997200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24" name="Google Shape;424;p22"/>
          <p:cNvSpPr txBox="1"/>
          <p:nvPr/>
        </p:nvSpPr>
        <p:spPr>
          <a:xfrm>
            <a:off x="0" y="35480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25" name="Google Shape;425;p22"/>
          <p:cNvSpPr txBox="1"/>
          <p:nvPr/>
        </p:nvSpPr>
        <p:spPr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2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2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2"/>
          <p:cNvSpPr txBox="1"/>
          <p:nvPr/>
        </p:nvSpPr>
        <p:spPr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2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2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31" name="Google Shape;431;p22"/>
          <p:cNvSpPr txBox="1"/>
          <p:nvPr/>
        </p:nvSpPr>
        <p:spPr>
          <a:xfrm>
            <a:off x="0" y="28590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2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22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34" name="Google Shape;434;p22"/>
          <p:cNvSpPr txBox="1"/>
          <p:nvPr/>
        </p:nvSpPr>
        <p:spPr>
          <a:xfrm>
            <a:off x="0" y="28590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22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22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37" name="Google Shape;437;p22"/>
          <p:cNvSpPr txBox="1"/>
          <p:nvPr/>
        </p:nvSpPr>
        <p:spPr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2"/>
          <p:cNvSpPr txBox="1"/>
          <p:nvPr/>
        </p:nvSpPr>
        <p:spPr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2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40" name="Google Shape;440;p22"/>
          <p:cNvSpPr txBox="1"/>
          <p:nvPr/>
        </p:nvSpPr>
        <p:spPr>
          <a:xfrm>
            <a:off x="304800" y="2057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2"/>
          <p:cNvSpPr txBox="1"/>
          <p:nvPr/>
        </p:nvSpPr>
        <p:spPr>
          <a:xfrm>
            <a:off x="0" y="2968625"/>
            <a:ext cx="2698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442" name="Google Shape;442;p22"/>
          <p:cNvSpPr txBox="1"/>
          <p:nvPr/>
        </p:nvSpPr>
        <p:spPr>
          <a:xfrm>
            <a:off x="0" y="351948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43" name="Google Shape;443;p22"/>
          <p:cNvSpPr txBox="1"/>
          <p:nvPr/>
        </p:nvSpPr>
        <p:spPr>
          <a:xfrm>
            <a:off x="0" y="32718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2"/>
          <p:cNvSpPr txBox="1"/>
          <p:nvPr/>
        </p:nvSpPr>
        <p:spPr>
          <a:xfrm>
            <a:off x="0" y="2816225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45" name="Google Shape;445;p22"/>
          <p:cNvSpPr txBox="1"/>
          <p:nvPr/>
        </p:nvSpPr>
        <p:spPr>
          <a:xfrm>
            <a:off x="0" y="35480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46" name="Google Shape;446;p22"/>
          <p:cNvSpPr txBox="1"/>
          <p:nvPr/>
        </p:nvSpPr>
        <p:spPr>
          <a:xfrm>
            <a:off x="0" y="2816225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47" name="Google Shape;447;p22"/>
          <p:cNvSpPr txBox="1"/>
          <p:nvPr/>
        </p:nvSpPr>
        <p:spPr>
          <a:xfrm>
            <a:off x="0" y="35480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48" name="Google Shape;44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676400"/>
            <a:ext cx="220980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0" y="1676400"/>
            <a:ext cx="2286000" cy="6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1752600"/>
            <a:ext cx="2514600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2"/>
          <p:cNvSpPr txBox="1"/>
          <p:nvPr/>
        </p:nvSpPr>
        <p:spPr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2"/>
          <p:cNvSpPr txBox="1"/>
          <p:nvPr/>
        </p:nvSpPr>
        <p:spPr>
          <a:xfrm>
            <a:off x="0" y="2997200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53" name="Google Shape;453;p22"/>
          <p:cNvSpPr txBox="1"/>
          <p:nvPr/>
        </p:nvSpPr>
        <p:spPr>
          <a:xfrm>
            <a:off x="0" y="35480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54" name="Google Shape;454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2743200"/>
            <a:ext cx="2225675" cy="59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19400" y="2667000"/>
            <a:ext cx="2584450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91200" y="2667000"/>
            <a:ext cx="2725737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7200" y="3733800"/>
            <a:ext cx="19812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71800" y="3581400"/>
            <a:ext cx="22860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19800" y="3581400"/>
            <a:ext cx="2362200" cy="1033462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2"/>
          <p:cNvSpPr txBox="1"/>
          <p:nvPr/>
        </p:nvSpPr>
        <p:spPr>
          <a:xfrm>
            <a:off x="0" y="25685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2"/>
          <p:cNvSpPr txBox="1"/>
          <p:nvPr/>
        </p:nvSpPr>
        <p:spPr>
          <a:xfrm>
            <a:off x="0" y="2806700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62" name="Google Shape;462;p22"/>
          <p:cNvSpPr txBox="1"/>
          <p:nvPr/>
        </p:nvSpPr>
        <p:spPr>
          <a:xfrm>
            <a:off x="0" y="35480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63" name="Google Shape;463;p2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52437" y="5029200"/>
            <a:ext cx="214312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903537" y="4800600"/>
            <a:ext cx="242252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789612" y="4800600"/>
            <a:ext cx="2671762" cy="103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471" name="Google Shape;471;p23"/>
          <p:cNvSpPr txBox="1"/>
          <p:nvPr/>
        </p:nvSpPr>
        <p:spPr>
          <a:xfrm>
            <a:off x="2286000" y="180975"/>
            <a:ext cx="57531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C4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дифференцирования</a:t>
            </a:r>
            <a:endParaRPr/>
          </a:p>
        </p:txBody>
      </p:sp>
      <p:pic>
        <p:nvPicPr>
          <p:cNvPr id="472" name="Google Shape;47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828800"/>
            <a:ext cx="632460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8400" y="3962400"/>
            <a:ext cx="4343400" cy="903287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23"/>
          <p:cNvSpPr txBox="1"/>
          <p:nvPr/>
        </p:nvSpPr>
        <p:spPr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3"/>
          <p:cNvSpPr txBox="1"/>
          <p:nvPr/>
        </p:nvSpPr>
        <p:spPr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3"/>
          <p:cNvSpPr txBox="1"/>
          <p:nvPr/>
        </p:nvSpPr>
        <p:spPr>
          <a:xfrm>
            <a:off x="2574925" y="1184275"/>
            <a:ext cx="43449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Производная суммы функций</a:t>
            </a:r>
            <a:endParaRPr/>
          </a:p>
        </p:txBody>
      </p:sp>
      <p:sp>
        <p:nvSpPr>
          <p:cNvPr id="477" name="Google Shape;477;p23"/>
          <p:cNvSpPr txBox="1"/>
          <p:nvPr/>
        </p:nvSpPr>
        <p:spPr>
          <a:xfrm>
            <a:off x="1295400" y="3124200"/>
            <a:ext cx="66706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Производная произведения  функции на число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483" name="Google Shape;483;p24"/>
          <p:cNvSpPr txBox="1"/>
          <p:nvPr/>
        </p:nvSpPr>
        <p:spPr>
          <a:xfrm>
            <a:off x="2286000" y="180975"/>
            <a:ext cx="57531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C4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дифференцирования</a:t>
            </a:r>
            <a:endParaRPr/>
          </a:p>
        </p:txBody>
      </p:sp>
      <p:sp>
        <p:nvSpPr>
          <p:cNvPr id="484" name="Google Shape;484;p24"/>
          <p:cNvSpPr txBox="1"/>
          <p:nvPr/>
        </p:nvSpPr>
        <p:spPr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4"/>
          <p:cNvSpPr txBox="1"/>
          <p:nvPr/>
        </p:nvSpPr>
        <p:spPr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4"/>
          <p:cNvSpPr txBox="1"/>
          <p:nvPr/>
        </p:nvSpPr>
        <p:spPr>
          <a:xfrm>
            <a:off x="2133600" y="1143000"/>
            <a:ext cx="53070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Производная произведения функций</a:t>
            </a:r>
            <a:endParaRPr/>
          </a:p>
        </p:txBody>
      </p:sp>
      <p:sp>
        <p:nvSpPr>
          <p:cNvPr id="487" name="Google Shape;487;p24"/>
          <p:cNvSpPr txBox="1"/>
          <p:nvPr/>
        </p:nvSpPr>
        <p:spPr>
          <a:xfrm>
            <a:off x="2209800" y="3276600"/>
            <a:ext cx="47069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Производная частного  функций</a:t>
            </a:r>
            <a:endParaRPr/>
          </a:p>
        </p:txBody>
      </p:sp>
      <p:sp>
        <p:nvSpPr>
          <p:cNvPr id="488" name="Google Shape;488;p24"/>
          <p:cNvSpPr txBox="1"/>
          <p:nvPr/>
        </p:nvSpPr>
        <p:spPr>
          <a:xfrm>
            <a:off x="0" y="32813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905000"/>
            <a:ext cx="8610600" cy="900112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4"/>
          <p:cNvSpPr txBox="1"/>
          <p:nvPr/>
        </p:nvSpPr>
        <p:spPr>
          <a:xfrm>
            <a:off x="0" y="31384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4038600"/>
            <a:ext cx="8229600" cy="18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637</Words>
  <Application>Microsoft Office PowerPoint</Application>
  <PresentationFormat>Экран (4:3)</PresentationFormat>
  <Paragraphs>205</Paragraphs>
  <Slides>23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построения графика функции с помощью производной</vt:lpstr>
      <vt:lpstr>Например: исследовать функцию  у = 2х³+3х² -1  и   построить её график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Фоменко Юлия Юнусова</cp:lastModifiedBy>
  <cp:revision>4</cp:revision>
  <dcterms:modified xsi:type="dcterms:W3CDTF">2025-02-18T05:03:42Z</dcterms:modified>
</cp:coreProperties>
</file>