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8" r:id="rId4"/>
    <p:sldId id="265" r:id="rId5"/>
    <p:sldId id="266" r:id="rId6"/>
    <p:sldId id="259" r:id="rId7"/>
    <p:sldId id="260" r:id="rId8"/>
    <p:sldId id="261" r:id="rId9"/>
    <p:sldId id="268" r:id="rId10"/>
    <p:sldId id="269" r:id="rId11"/>
    <p:sldId id="270" r:id="rId12"/>
    <p:sldId id="267" r:id="rId13"/>
    <p:sldId id="272" r:id="rId14"/>
    <p:sldId id="274" r:id="rId15"/>
    <p:sldId id="271" r:id="rId16"/>
    <p:sldId id="275" r:id="rId17"/>
    <p:sldId id="262" r:id="rId18"/>
    <p:sldId id="263" r:id="rId19"/>
    <p:sldId id="264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4" d="100"/>
          <a:sy n="64" d="100"/>
        </p:scale>
        <p:origin x="-2994" y="-11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1959D5-BF5D-4749-AF80-EFC30AA9E5F4}" type="doc">
      <dgm:prSet loTypeId="urn:microsoft.com/office/officeart/2005/8/layout/vList5" loCatId="list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41190C2-F7CC-468F-BBC5-64A5F8BF5A1A}">
      <dgm:prSet phldrT="[Текст]"/>
      <dgm:spPr/>
      <dgm:t>
        <a:bodyPr/>
        <a:lstStyle/>
        <a:p>
          <a:r>
            <a:rPr lang="ru-RU" dirty="0"/>
            <a:t>Эмпирические</a:t>
          </a:r>
        </a:p>
      </dgm:t>
    </dgm:pt>
    <dgm:pt modelId="{2FE49986-411D-41EF-8AF4-4400973736E5}" type="parTrans" cxnId="{555D715E-28B1-4D4E-8176-C5B64A4BC43D}">
      <dgm:prSet/>
      <dgm:spPr/>
      <dgm:t>
        <a:bodyPr/>
        <a:lstStyle/>
        <a:p>
          <a:endParaRPr lang="ru-RU"/>
        </a:p>
      </dgm:t>
    </dgm:pt>
    <dgm:pt modelId="{44C80B3D-8BAB-4125-987F-E9F2D599DC27}" type="sibTrans" cxnId="{555D715E-28B1-4D4E-8176-C5B64A4BC43D}">
      <dgm:prSet/>
      <dgm:spPr/>
      <dgm:t>
        <a:bodyPr/>
        <a:lstStyle/>
        <a:p>
          <a:endParaRPr lang="ru-RU"/>
        </a:p>
      </dgm:t>
    </dgm:pt>
    <dgm:pt modelId="{857959DC-BF71-4436-BAC8-AFA6FC936EA8}">
      <dgm:prSet phldrT="[Текст]"/>
      <dgm:spPr/>
      <dgm:t>
        <a:bodyPr/>
        <a:lstStyle/>
        <a:p>
          <a:r>
            <a:rPr lang="ru-RU" dirty="0"/>
            <a:t>описание</a:t>
          </a:r>
        </a:p>
      </dgm:t>
    </dgm:pt>
    <dgm:pt modelId="{B0B53FF3-00C4-4C60-B96E-F6E35A700674}" type="parTrans" cxnId="{F349B1A4-D512-40C6-AB4E-BDA6B4583A0E}">
      <dgm:prSet/>
      <dgm:spPr/>
      <dgm:t>
        <a:bodyPr/>
        <a:lstStyle/>
        <a:p>
          <a:endParaRPr lang="ru-RU"/>
        </a:p>
      </dgm:t>
    </dgm:pt>
    <dgm:pt modelId="{A5F5C24C-D0C6-4BD2-A2BF-5EF3B6A42CCA}" type="sibTrans" cxnId="{F349B1A4-D512-40C6-AB4E-BDA6B4583A0E}">
      <dgm:prSet/>
      <dgm:spPr/>
      <dgm:t>
        <a:bodyPr/>
        <a:lstStyle/>
        <a:p>
          <a:endParaRPr lang="ru-RU"/>
        </a:p>
      </dgm:t>
    </dgm:pt>
    <dgm:pt modelId="{80A8F43D-DF2F-4203-A7DB-968722C7AA5B}">
      <dgm:prSet phldrT="[Текст]"/>
      <dgm:spPr/>
      <dgm:t>
        <a:bodyPr/>
        <a:lstStyle/>
        <a:p>
          <a:r>
            <a:rPr lang="ru-RU" dirty="0"/>
            <a:t>измерение</a:t>
          </a:r>
        </a:p>
      </dgm:t>
    </dgm:pt>
    <dgm:pt modelId="{61856BF8-A35C-4040-8D2D-88568C7BC3FC}" type="parTrans" cxnId="{6664F600-BAEA-42A4-9073-3FDF97F32223}">
      <dgm:prSet/>
      <dgm:spPr/>
      <dgm:t>
        <a:bodyPr/>
        <a:lstStyle/>
        <a:p>
          <a:endParaRPr lang="ru-RU"/>
        </a:p>
      </dgm:t>
    </dgm:pt>
    <dgm:pt modelId="{B91BA768-DC40-4FD3-AD9C-F8782EEC98F0}" type="sibTrans" cxnId="{6664F600-BAEA-42A4-9073-3FDF97F32223}">
      <dgm:prSet/>
      <dgm:spPr/>
      <dgm:t>
        <a:bodyPr/>
        <a:lstStyle/>
        <a:p>
          <a:endParaRPr lang="ru-RU"/>
        </a:p>
      </dgm:t>
    </dgm:pt>
    <dgm:pt modelId="{97BE2DDE-C50F-46F5-AFBF-A8F8D477C66A}">
      <dgm:prSet phldrT="[Текст]"/>
      <dgm:spPr/>
      <dgm:t>
        <a:bodyPr/>
        <a:lstStyle/>
        <a:p>
          <a:r>
            <a:rPr lang="ru-RU" dirty="0"/>
            <a:t>Логические </a:t>
          </a:r>
        </a:p>
      </dgm:t>
    </dgm:pt>
    <dgm:pt modelId="{DB6B8C46-1CBD-423A-AC81-9E1099C96A56}" type="parTrans" cxnId="{EA3EA885-D345-4AD3-8EB7-62B3F4E31E21}">
      <dgm:prSet/>
      <dgm:spPr/>
      <dgm:t>
        <a:bodyPr/>
        <a:lstStyle/>
        <a:p>
          <a:endParaRPr lang="ru-RU"/>
        </a:p>
      </dgm:t>
    </dgm:pt>
    <dgm:pt modelId="{8E1A8B36-F68E-44AA-BE91-512C5E15B324}" type="sibTrans" cxnId="{EA3EA885-D345-4AD3-8EB7-62B3F4E31E21}">
      <dgm:prSet/>
      <dgm:spPr/>
      <dgm:t>
        <a:bodyPr/>
        <a:lstStyle/>
        <a:p>
          <a:endParaRPr lang="ru-RU"/>
        </a:p>
      </dgm:t>
    </dgm:pt>
    <dgm:pt modelId="{F1B78FEE-2BCE-4F7E-BD06-AFA42C35333E}">
      <dgm:prSet phldrT="[Текст]"/>
      <dgm:spPr/>
      <dgm:t>
        <a:bodyPr/>
        <a:lstStyle/>
        <a:p>
          <a:r>
            <a:rPr lang="ru-RU" dirty="0"/>
            <a:t>индукция</a:t>
          </a:r>
        </a:p>
      </dgm:t>
    </dgm:pt>
    <dgm:pt modelId="{97053C1A-C362-4ED1-841D-5C633B43A870}" type="parTrans" cxnId="{F69B8B0F-3235-4A8D-AEF0-BBA804B3E824}">
      <dgm:prSet/>
      <dgm:spPr/>
      <dgm:t>
        <a:bodyPr/>
        <a:lstStyle/>
        <a:p>
          <a:endParaRPr lang="ru-RU"/>
        </a:p>
      </dgm:t>
    </dgm:pt>
    <dgm:pt modelId="{79A2ECB3-B7F6-45B4-A5C6-1C5410D7A9B3}" type="sibTrans" cxnId="{F69B8B0F-3235-4A8D-AEF0-BBA804B3E824}">
      <dgm:prSet/>
      <dgm:spPr/>
      <dgm:t>
        <a:bodyPr/>
        <a:lstStyle/>
        <a:p>
          <a:endParaRPr lang="ru-RU"/>
        </a:p>
      </dgm:t>
    </dgm:pt>
    <dgm:pt modelId="{18D8C6AF-D05A-4BDD-83DD-3C4E213FA57E}">
      <dgm:prSet phldrT="[Текст]"/>
      <dgm:spPr/>
      <dgm:t>
        <a:bodyPr/>
        <a:lstStyle/>
        <a:p>
          <a:r>
            <a:rPr lang="ru-RU" dirty="0"/>
            <a:t>абстрагирование</a:t>
          </a:r>
        </a:p>
      </dgm:t>
    </dgm:pt>
    <dgm:pt modelId="{0E897A6E-A376-48E6-B8B3-197567C3C145}" type="parTrans" cxnId="{9FF8DA73-6837-4F16-B02B-BB07062EF53B}">
      <dgm:prSet/>
      <dgm:spPr/>
      <dgm:t>
        <a:bodyPr/>
        <a:lstStyle/>
        <a:p>
          <a:endParaRPr lang="ru-RU"/>
        </a:p>
      </dgm:t>
    </dgm:pt>
    <dgm:pt modelId="{781E5805-B160-462D-ACFB-8846E09FFA79}" type="sibTrans" cxnId="{9FF8DA73-6837-4F16-B02B-BB07062EF53B}">
      <dgm:prSet/>
      <dgm:spPr/>
      <dgm:t>
        <a:bodyPr/>
        <a:lstStyle/>
        <a:p>
          <a:endParaRPr lang="ru-RU"/>
        </a:p>
      </dgm:t>
    </dgm:pt>
    <dgm:pt modelId="{45075B75-D40A-4049-AB23-4AF9223377CA}">
      <dgm:prSet phldrT="[Текст]"/>
      <dgm:spPr/>
      <dgm:t>
        <a:bodyPr/>
        <a:lstStyle/>
        <a:p>
          <a:r>
            <a:rPr lang="ru-RU" dirty="0"/>
            <a:t>сравнение</a:t>
          </a:r>
        </a:p>
      </dgm:t>
    </dgm:pt>
    <dgm:pt modelId="{BC2375BC-CB08-4097-AAD6-8D97F6538ED7}" type="parTrans" cxnId="{C43B96B7-6550-4F76-9C20-0F7854DEC701}">
      <dgm:prSet/>
      <dgm:spPr/>
      <dgm:t>
        <a:bodyPr/>
        <a:lstStyle/>
        <a:p>
          <a:endParaRPr lang="ru-RU"/>
        </a:p>
      </dgm:t>
    </dgm:pt>
    <dgm:pt modelId="{3497A83F-8689-467C-B5B1-257D1F90D4C4}" type="sibTrans" cxnId="{C43B96B7-6550-4F76-9C20-0F7854DEC701}">
      <dgm:prSet/>
      <dgm:spPr/>
      <dgm:t>
        <a:bodyPr/>
        <a:lstStyle/>
        <a:p>
          <a:endParaRPr lang="ru-RU"/>
        </a:p>
      </dgm:t>
    </dgm:pt>
    <dgm:pt modelId="{03EEC471-648A-4D6A-980E-BE2EF10B631C}">
      <dgm:prSet phldrT="[Текст]"/>
      <dgm:spPr/>
      <dgm:t>
        <a:bodyPr/>
        <a:lstStyle/>
        <a:p>
          <a:r>
            <a:rPr lang="ru-RU" dirty="0"/>
            <a:t>дедукция</a:t>
          </a:r>
        </a:p>
      </dgm:t>
    </dgm:pt>
    <dgm:pt modelId="{2E2FE2CA-CA40-4663-82B2-37927C0F771C}" type="parTrans" cxnId="{5224FD45-F21D-45AA-BA81-7C01B358918A}">
      <dgm:prSet/>
      <dgm:spPr/>
      <dgm:t>
        <a:bodyPr/>
        <a:lstStyle/>
        <a:p>
          <a:endParaRPr lang="ru-RU"/>
        </a:p>
      </dgm:t>
    </dgm:pt>
    <dgm:pt modelId="{958F9201-64B0-4A0D-8C39-2A85970E39EB}" type="sibTrans" cxnId="{5224FD45-F21D-45AA-BA81-7C01B358918A}">
      <dgm:prSet/>
      <dgm:spPr/>
      <dgm:t>
        <a:bodyPr/>
        <a:lstStyle/>
        <a:p>
          <a:endParaRPr lang="ru-RU"/>
        </a:p>
      </dgm:t>
    </dgm:pt>
    <dgm:pt modelId="{62D0C03A-8BC2-4F4B-9D1F-1031A244917B}">
      <dgm:prSet phldrT="[Текст]"/>
      <dgm:spPr/>
      <dgm:t>
        <a:bodyPr/>
        <a:lstStyle/>
        <a:p>
          <a:r>
            <a:rPr lang="ru-RU" dirty="0"/>
            <a:t>моделирование</a:t>
          </a:r>
        </a:p>
      </dgm:t>
    </dgm:pt>
    <dgm:pt modelId="{6A722E30-5B6A-46D6-872B-C2ABFAD3F216}" type="parTrans" cxnId="{984A6BB1-CD04-4C01-97F2-F96CD7914E9C}">
      <dgm:prSet/>
      <dgm:spPr/>
      <dgm:t>
        <a:bodyPr/>
        <a:lstStyle/>
        <a:p>
          <a:endParaRPr lang="ru-RU"/>
        </a:p>
      </dgm:t>
    </dgm:pt>
    <dgm:pt modelId="{FF573C19-8A55-4BF4-B53D-A13128FBA316}" type="sibTrans" cxnId="{984A6BB1-CD04-4C01-97F2-F96CD7914E9C}">
      <dgm:prSet/>
      <dgm:spPr/>
      <dgm:t>
        <a:bodyPr/>
        <a:lstStyle/>
        <a:p>
          <a:endParaRPr lang="ru-RU"/>
        </a:p>
      </dgm:t>
    </dgm:pt>
    <dgm:pt modelId="{2E53B1FB-B59C-4D38-9CBA-D8166306AB92}">
      <dgm:prSet phldrT="[Текст]"/>
      <dgm:spPr/>
      <dgm:t>
        <a:bodyPr/>
        <a:lstStyle/>
        <a:p>
          <a:r>
            <a:rPr lang="ru-RU" dirty="0"/>
            <a:t>анализ</a:t>
          </a:r>
        </a:p>
      </dgm:t>
    </dgm:pt>
    <dgm:pt modelId="{0459269B-5DEB-4775-A778-DC3DDDB12671}" type="parTrans" cxnId="{681081AE-96F4-4CB5-B620-7739CD8CB162}">
      <dgm:prSet/>
      <dgm:spPr/>
      <dgm:t>
        <a:bodyPr/>
        <a:lstStyle/>
        <a:p>
          <a:endParaRPr lang="ru-RU"/>
        </a:p>
      </dgm:t>
    </dgm:pt>
    <dgm:pt modelId="{6DCD3E4C-3F8B-4832-BE9C-593D714AF645}" type="sibTrans" cxnId="{681081AE-96F4-4CB5-B620-7739CD8CB162}">
      <dgm:prSet/>
      <dgm:spPr/>
      <dgm:t>
        <a:bodyPr/>
        <a:lstStyle/>
        <a:p>
          <a:endParaRPr lang="ru-RU"/>
        </a:p>
      </dgm:t>
    </dgm:pt>
    <dgm:pt modelId="{D573DCA9-B010-480F-9D2D-0CA01C46FC40}">
      <dgm:prSet phldrT="[Текст]"/>
      <dgm:spPr/>
      <dgm:t>
        <a:bodyPr/>
        <a:lstStyle/>
        <a:p>
          <a:r>
            <a:rPr lang="ru-RU" dirty="0"/>
            <a:t>синтез</a:t>
          </a:r>
        </a:p>
      </dgm:t>
    </dgm:pt>
    <dgm:pt modelId="{2F20652E-54B5-4D31-B46F-283AAEC06D31}" type="parTrans" cxnId="{796F4267-6DF1-406D-BFBA-4E7BD0366B4F}">
      <dgm:prSet/>
      <dgm:spPr/>
      <dgm:t>
        <a:bodyPr/>
        <a:lstStyle/>
        <a:p>
          <a:endParaRPr lang="ru-RU"/>
        </a:p>
      </dgm:t>
    </dgm:pt>
    <dgm:pt modelId="{AD82D99F-33E0-4CAB-A89D-9F1AF14E0483}" type="sibTrans" cxnId="{796F4267-6DF1-406D-BFBA-4E7BD0366B4F}">
      <dgm:prSet/>
      <dgm:spPr/>
      <dgm:t>
        <a:bodyPr/>
        <a:lstStyle/>
        <a:p>
          <a:endParaRPr lang="ru-RU"/>
        </a:p>
      </dgm:t>
    </dgm:pt>
    <dgm:pt modelId="{D4FA9B50-14EF-426C-9630-4A14B72387AE}" type="pres">
      <dgm:prSet presAssocID="{9C1959D5-BF5D-4749-AF80-EFC30AA9E5F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B0AEA4-1B6F-4729-AF7B-6CDC618DEDC9}" type="pres">
      <dgm:prSet presAssocID="{E41190C2-F7CC-468F-BBC5-64A5F8BF5A1A}" presName="linNode" presStyleCnt="0"/>
      <dgm:spPr/>
    </dgm:pt>
    <dgm:pt modelId="{AB7F1D40-625C-4797-8D48-325203FBCAA1}" type="pres">
      <dgm:prSet presAssocID="{E41190C2-F7CC-468F-BBC5-64A5F8BF5A1A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7F894C-F0BC-4887-B2F1-2BF8413C6351}" type="pres">
      <dgm:prSet presAssocID="{E41190C2-F7CC-468F-BBC5-64A5F8BF5A1A}" presName="descendantText" presStyleLbl="alignAccFollowNode1" presStyleIdx="0" presStyleCnt="2" custScaleX="719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C60E61-BC8B-4235-BEBD-7DB975006293}" type="pres">
      <dgm:prSet presAssocID="{44C80B3D-8BAB-4125-987F-E9F2D599DC27}" presName="sp" presStyleCnt="0"/>
      <dgm:spPr/>
    </dgm:pt>
    <dgm:pt modelId="{051ADF7F-F731-4F45-8AAD-EB810FD3F793}" type="pres">
      <dgm:prSet presAssocID="{97BE2DDE-C50F-46F5-AFBF-A8F8D477C66A}" presName="linNode" presStyleCnt="0"/>
      <dgm:spPr/>
    </dgm:pt>
    <dgm:pt modelId="{6DF734F0-338E-410E-A2CE-A478FBB51A00}" type="pres">
      <dgm:prSet presAssocID="{97BE2DDE-C50F-46F5-AFBF-A8F8D477C66A}" presName="parentText" presStyleLbl="node1" presStyleIdx="1" presStyleCnt="2" custScaleY="11975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73D747-23EB-448C-A285-05ABC985CCF6}" type="pres">
      <dgm:prSet presAssocID="{97BE2DDE-C50F-46F5-AFBF-A8F8D477C66A}" presName="descendantText" presStyleLbl="alignAccFollowNode1" presStyleIdx="1" presStyleCnt="2" custScaleX="71959" custScaleY="139533" custLinFactNeighborX="-1549" custLinFactNeighborY="7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F8DA73-6837-4F16-B02B-BB07062EF53B}" srcId="{97BE2DDE-C50F-46F5-AFBF-A8F8D477C66A}" destId="{18D8C6AF-D05A-4BDD-83DD-3C4E213FA57E}" srcOrd="4" destOrd="0" parTransId="{0E897A6E-A376-48E6-B8B3-197567C3C145}" sibTransId="{781E5805-B160-462D-ACFB-8846E09FFA79}"/>
    <dgm:cxn modelId="{2E242B8D-B427-4815-BE4E-31C78B8C5D4A}" type="presOf" srcId="{97BE2DDE-C50F-46F5-AFBF-A8F8D477C66A}" destId="{6DF734F0-338E-410E-A2CE-A478FBB51A00}" srcOrd="0" destOrd="0" presId="urn:microsoft.com/office/officeart/2005/8/layout/vList5"/>
    <dgm:cxn modelId="{796F4267-6DF1-406D-BFBA-4E7BD0366B4F}" srcId="{97BE2DDE-C50F-46F5-AFBF-A8F8D477C66A}" destId="{D573DCA9-B010-480F-9D2D-0CA01C46FC40}" srcOrd="1" destOrd="0" parTransId="{2F20652E-54B5-4D31-B46F-283AAEC06D31}" sibTransId="{AD82D99F-33E0-4CAB-A89D-9F1AF14E0483}"/>
    <dgm:cxn modelId="{F349B1A4-D512-40C6-AB4E-BDA6B4583A0E}" srcId="{E41190C2-F7CC-468F-BBC5-64A5F8BF5A1A}" destId="{857959DC-BF71-4436-BAC8-AFA6FC936EA8}" srcOrd="0" destOrd="0" parTransId="{B0B53FF3-00C4-4C60-B96E-F6E35A700674}" sibTransId="{A5F5C24C-D0C6-4BD2-A2BF-5EF3B6A42CCA}"/>
    <dgm:cxn modelId="{681081AE-96F4-4CB5-B620-7739CD8CB162}" srcId="{97BE2DDE-C50F-46F5-AFBF-A8F8D477C66A}" destId="{2E53B1FB-B59C-4D38-9CBA-D8166306AB92}" srcOrd="0" destOrd="0" parTransId="{0459269B-5DEB-4775-A778-DC3DDDB12671}" sibTransId="{6DCD3E4C-3F8B-4832-BE9C-593D714AF645}"/>
    <dgm:cxn modelId="{C14A6759-D54C-436B-8B04-570532C2CAC3}" type="presOf" srcId="{18D8C6AF-D05A-4BDD-83DD-3C4E213FA57E}" destId="{A273D747-23EB-448C-A285-05ABC985CCF6}" srcOrd="0" destOrd="4" presId="urn:microsoft.com/office/officeart/2005/8/layout/vList5"/>
    <dgm:cxn modelId="{C43B96B7-6550-4F76-9C20-0F7854DEC701}" srcId="{E41190C2-F7CC-468F-BBC5-64A5F8BF5A1A}" destId="{45075B75-D40A-4049-AB23-4AF9223377CA}" srcOrd="1" destOrd="0" parTransId="{BC2375BC-CB08-4097-AAD6-8D97F6538ED7}" sibTransId="{3497A83F-8689-467C-B5B1-257D1F90D4C4}"/>
    <dgm:cxn modelId="{D55F0E4B-5979-4DA3-AA9F-16A230B76803}" type="presOf" srcId="{03EEC471-648A-4D6A-980E-BE2EF10B631C}" destId="{A273D747-23EB-448C-A285-05ABC985CCF6}" srcOrd="0" destOrd="3" presId="urn:microsoft.com/office/officeart/2005/8/layout/vList5"/>
    <dgm:cxn modelId="{E34BFB8D-F4F2-4E85-A98A-E649BB53D1DC}" type="presOf" srcId="{80A8F43D-DF2F-4203-A7DB-968722C7AA5B}" destId="{677F894C-F0BC-4887-B2F1-2BF8413C6351}" srcOrd="0" destOrd="2" presId="urn:microsoft.com/office/officeart/2005/8/layout/vList5"/>
    <dgm:cxn modelId="{62BA9E48-8344-4074-90C1-D1EC8436E20F}" type="presOf" srcId="{D573DCA9-B010-480F-9D2D-0CA01C46FC40}" destId="{A273D747-23EB-448C-A285-05ABC985CCF6}" srcOrd="0" destOrd="1" presId="urn:microsoft.com/office/officeart/2005/8/layout/vList5"/>
    <dgm:cxn modelId="{9D03F4F6-2CCE-4B80-B118-9448A77818C6}" type="presOf" srcId="{2E53B1FB-B59C-4D38-9CBA-D8166306AB92}" destId="{A273D747-23EB-448C-A285-05ABC985CCF6}" srcOrd="0" destOrd="0" presId="urn:microsoft.com/office/officeart/2005/8/layout/vList5"/>
    <dgm:cxn modelId="{EA3EA885-D345-4AD3-8EB7-62B3F4E31E21}" srcId="{9C1959D5-BF5D-4749-AF80-EFC30AA9E5F4}" destId="{97BE2DDE-C50F-46F5-AFBF-A8F8D477C66A}" srcOrd="1" destOrd="0" parTransId="{DB6B8C46-1CBD-423A-AC81-9E1099C96A56}" sibTransId="{8E1A8B36-F68E-44AA-BE91-512C5E15B324}"/>
    <dgm:cxn modelId="{F69B8B0F-3235-4A8D-AEF0-BBA804B3E824}" srcId="{97BE2DDE-C50F-46F5-AFBF-A8F8D477C66A}" destId="{F1B78FEE-2BCE-4F7E-BD06-AFA42C35333E}" srcOrd="2" destOrd="0" parTransId="{97053C1A-C362-4ED1-841D-5C633B43A870}" sibTransId="{79A2ECB3-B7F6-45B4-A5C6-1C5410D7A9B3}"/>
    <dgm:cxn modelId="{EB8D0B1E-98D6-421E-87C3-5DC50F964B65}" type="presOf" srcId="{9C1959D5-BF5D-4749-AF80-EFC30AA9E5F4}" destId="{D4FA9B50-14EF-426C-9630-4A14B72387AE}" srcOrd="0" destOrd="0" presId="urn:microsoft.com/office/officeart/2005/8/layout/vList5"/>
    <dgm:cxn modelId="{BCAD5A9E-8D72-4DE1-8000-9AE842E93513}" type="presOf" srcId="{F1B78FEE-2BCE-4F7E-BD06-AFA42C35333E}" destId="{A273D747-23EB-448C-A285-05ABC985CCF6}" srcOrd="0" destOrd="2" presId="urn:microsoft.com/office/officeart/2005/8/layout/vList5"/>
    <dgm:cxn modelId="{D1F8DEF7-3523-4F4F-A02B-04BE9376F781}" type="presOf" srcId="{62D0C03A-8BC2-4F4B-9D1F-1031A244917B}" destId="{A273D747-23EB-448C-A285-05ABC985CCF6}" srcOrd="0" destOrd="5" presId="urn:microsoft.com/office/officeart/2005/8/layout/vList5"/>
    <dgm:cxn modelId="{F22E42C1-3C81-4D7B-8EB1-6FA15B885716}" type="presOf" srcId="{857959DC-BF71-4436-BAC8-AFA6FC936EA8}" destId="{677F894C-F0BC-4887-B2F1-2BF8413C6351}" srcOrd="0" destOrd="0" presId="urn:microsoft.com/office/officeart/2005/8/layout/vList5"/>
    <dgm:cxn modelId="{984A6BB1-CD04-4C01-97F2-F96CD7914E9C}" srcId="{97BE2DDE-C50F-46F5-AFBF-A8F8D477C66A}" destId="{62D0C03A-8BC2-4F4B-9D1F-1031A244917B}" srcOrd="5" destOrd="0" parTransId="{6A722E30-5B6A-46D6-872B-C2ABFAD3F216}" sibTransId="{FF573C19-8A55-4BF4-B53D-A13128FBA316}"/>
    <dgm:cxn modelId="{10166944-ACB2-49D6-8FE6-F6BEAE59AF17}" type="presOf" srcId="{E41190C2-F7CC-468F-BBC5-64A5F8BF5A1A}" destId="{AB7F1D40-625C-4797-8D48-325203FBCAA1}" srcOrd="0" destOrd="0" presId="urn:microsoft.com/office/officeart/2005/8/layout/vList5"/>
    <dgm:cxn modelId="{555D715E-28B1-4D4E-8176-C5B64A4BC43D}" srcId="{9C1959D5-BF5D-4749-AF80-EFC30AA9E5F4}" destId="{E41190C2-F7CC-468F-BBC5-64A5F8BF5A1A}" srcOrd="0" destOrd="0" parTransId="{2FE49986-411D-41EF-8AF4-4400973736E5}" sibTransId="{44C80B3D-8BAB-4125-987F-E9F2D599DC27}"/>
    <dgm:cxn modelId="{1C29D32D-C318-483F-B36F-F38CB586C436}" type="presOf" srcId="{45075B75-D40A-4049-AB23-4AF9223377CA}" destId="{677F894C-F0BC-4887-B2F1-2BF8413C6351}" srcOrd="0" destOrd="1" presId="urn:microsoft.com/office/officeart/2005/8/layout/vList5"/>
    <dgm:cxn modelId="{6664F600-BAEA-42A4-9073-3FDF97F32223}" srcId="{E41190C2-F7CC-468F-BBC5-64A5F8BF5A1A}" destId="{80A8F43D-DF2F-4203-A7DB-968722C7AA5B}" srcOrd="2" destOrd="0" parTransId="{61856BF8-A35C-4040-8D2D-88568C7BC3FC}" sibTransId="{B91BA768-DC40-4FD3-AD9C-F8782EEC98F0}"/>
    <dgm:cxn modelId="{5224FD45-F21D-45AA-BA81-7C01B358918A}" srcId="{97BE2DDE-C50F-46F5-AFBF-A8F8D477C66A}" destId="{03EEC471-648A-4D6A-980E-BE2EF10B631C}" srcOrd="3" destOrd="0" parTransId="{2E2FE2CA-CA40-4663-82B2-37927C0F771C}" sibTransId="{958F9201-64B0-4A0D-8C39-2A85970E39EB}"/>
    <dgm:cxn modelId="{D2D96DB2-4CA6-4625-B94A-C67F403D39A0}" type="presParOf" srcId="{D4FA9B50-14EF-426C-9630-4A14B72387AE}" destId="{98B0AEA4-1B6F-4729-AF7B-6CDC618DEDC9}" srcOrd="0" destOrd="0" presId="urn:microsoft.com/office/officeart/2005/8/layout/vList5"/>
    <dgm:cxn modelId="{CDCAB1D0-0F3E-4D0F-9008-8C6692198D3B}" type="presParOf" srcId="{98B0AEA4-1B6F-4729-AF7B-6CDC618DEDC9}" destId="{AB7F1D40-625C-4797-8D48-325203FBCAA1}" srcOrd="0" destOrd="0" presId="urn:microsoft.com/office/officeart/2005/8/layout/vList5"/>
    <dgm:cxn modelId="{0C4F7F1A-9BC9-4975-933B-AD0B80EB41F8}" type="presParOf" srcId="{98B0AEA4-1B6F-4729-AF7B-6CDC618DEDC9}" destId="{677F894C-F0BC-4887-B2F1-2BF8413C6351}" srcOrd="1" destOrd="0" presId="urn:microsoft.com/office/officeart/2005/8/layout/vList5"/>
    <dgm:cxn modelId="{BBFEE4A3-7EFE-4A1F-9105-11A259A05BAE}" type="presParOf" srcId="{D4FA9B50-14EF-426C-9630-4A14B72387AE}" destId="{1CC60E61-BC8B-4235-BEBD-7DB975006293}" srcOrd="1" destOrd="0" presId="urn:microsoft.com/office/officeart/2005/8/layout/vList5"/>
    <dgm:cxn modelId="{0432053E-E68D-4248-A72F-FE1227544755}" type="presParOf" srcId="{D4FA9B50-14EF-426C-9630-4A14B72387AE}" destId="{051ADF7F-F731-4F45-8AAD-EB810FD3F793}" srcOrd="2" destOrd="0" presId="urn:microsoft.com/office/officeart/2005/8/layout/vList5"/>
    <dgm:cxn modelId="{B78A4A47-89C1-4BD1-8091-28DAE3F766EC}" type="presParOf" srcId="{051ADF7F-F731-4F45-8AAD-EB810FD3F793}" destId="{6DF734F0-338E-410E-A2CE-A478FBB51A00}" srcOrd="0" destOrd="0" presId="urn:microsoft.com/office/officeart/2005/8/layout/vList5"/>
    <dgm:cxn modelId="{12A23570-3A4E-4238-8DF8-DE89BE8934F8}" type="presParOf" srcId="{051ADF7F-F731-4F45-8AAD-EB810FD3F793}" destId="{A273D747-23EB-448C-A285-05ABC985CCF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7F894C-F0BC-4887-B2F1-2BF8413C6351}">
      <dsp:nvSpPr>
        <dsp:cNvPr id="0" name=""/>
        <dsp:cNvSpPr/>
      </dsp:nvSpPr>
      <dsp:spPr>
        <a:xfrm rot="5400000">
          <a:off x="4516168" y="-531920"/>
          <a:ext cx="2187099" cy="37992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/>
            <a:t>описание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/>
            <a:t>сравнение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/>
            <a:t>измерение</a:t>
          </a:r>
        </a:p>
      </dsp:txBody>
      <dsp:txXfrm rot="-5400000">
        <a:off x="3710096" y="380918"/>
        <a:ext cx="3692479" cy="1973569"/>
      </dsp:txXfrm>
    </dsp:sp>
    <dsp:sp modelId="{AB7F1D40-625C-4797-8D48-325203FBCAA1}">
      <dsp:nvSpPr>
        <dsp:cNvPr id="0" name=""/>
        <dsp:cNvSpPr/>
      </dsp:nvSpPr>
      <dsp:spPr>
        <a:xfrm>
          <a:off x="740245" y="764"/>
          <a:ext cx="2969850" cy="27338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Эмпирические</a:t>
          </a:r>
        </a:p>
      </dsp:txBody>
      <dsp:txXfrm>
        <a:off x="873702" y="134221"/>
        <a:ext cx="2702936" cy="2466960"/>
      </dsp:txXfrm>
    </dsp:sp>
    <dsp:sp modelId="{A273D747-23EB-448C-A285-05ABC985CCF6}">
      <dsp:nvSpPr>
        <dsp:cNvPr id="0" name=""/>
        <dsp:cNvSpPr/>
      </dsp:nvSpPr>
      <dsp:spPr>
        <a:xfrm rot="5400000">
          <a:off x="4033142" y="2627734"/>
          <a:ext cx="3051725" cy="379553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/>
            <a:t>анализ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/>
            <a:t>синтез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/>
            <a:t>индукция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/>
            <a:t>дедукция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/>
            <a:t>абстрагирование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/>
            <a:t>моделирование</a:t>
          </a:r>
        </a:p>
      </dsp:txBody>
      <dsp:txXfrm rot="-5400000">
        <a:off x="3661238" y="3148612"/>
        <a:ext cx="3646561" cy="2753779"/>
      </dsp:txXfrm>
    </dsp:sp>
    <dsp:sp modelId="{6DF734F0-338E-410E-A2CE-A478FBB51A00}">
      <dsp:nvSpPr>
        <dsp:cNvPr id="0" name=""/>
        <dsp:cNvSpPr/>
      </dsp:nvSpPr>
      <dsp:spPr>
        <a:xfrm>
          <a:off x="740245" y="2871332"/>
          <a:ext cx="2966950" cy="32738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Логические </a:t>
          </a:r>
        </a:p>
      </dsp:txBody>
      <dsp:txXfrm>
        <a:off x="885080" y="3016167"/>
        <a:ext cx="2677280" cy="29841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2E74-1C90-4D09-9CBD-9C05069EB76B}" type="datetimeFigureOut">
              <a:rPr lang="ru-RU" smtClean="0"/>
              <a:pPr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DC81B-0BA8-4B9B-85B1-40AA661670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755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2E74-1C90-4D09-9CBD-9C05069EB76B}" type="datetimeFigureOut">
              <a:rPr lang="ru-RU" smtClean="0"/>
              <a:pPr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DC81B-0BA8-4B9B-85B1-40AA661670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650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2E74-1C90-4D09-9CBD-9C05069EB76B}" type="datetimeFigureOut">
              <a:rPr lang="ru-RU" smtClean="0"/>
              <a:pPr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DC81B-0BA8-4B9B-85B1-40AA6616705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41359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2E74-1C90-4D09-9CBD-9C05069EB76B}" type="datetimeFigureOut">
              <a:rPr lang="ru-RU" smtClean="0"/>
              <a:pPr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DC81B-0BA8-4B9B-85B1-40AA661670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691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2E74-1C90-4D09-9CBD-9C05069EB76B}" type="datetimeFigureOut">
              <a:rPr lang="ru-RU" smtClean="0"/>
              <a:pPr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DC81B-0BA8-4B9B-85B1-40AA6616705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89359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2E74-1C90-4D09-9CBD-9C05069EB76B}" type="datetimeFigureOut">
              <a:rPr lang="ru-RU" smtClean="0"/>
              <a:pPr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DC81B-0BA8-4B9B-85B1-40AA661670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373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2E74-1C90-4D09-9CBD-9C05069EB76B}" type="datetimeFigureOut">
              <a:rPr lang="ru-RU" smtClean="0"/>
              <a:pPr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DC81B-0BA8-4B9B-85B1-40AA661670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8598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2E74-1C90-4D09-9CBD-9C05069EB76B}" type="datetimeFigureOut">
              <a:rPr lang="ru-RU" smtClean="0"/>
              <a:pPr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DC81B-0BA8-4B9B-85B1-40AA661670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880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2E74-1C90-4D09-9CBD-9C05069EB76B}" type="datetimeFigureOut">
              <a:rPr lang="ru-RU" smtClean="0"/>
              <a:pPr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DC81B-0BA8-4B9B-85B1-40AA661670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108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2E74-1C90-4D09-9CBD-9C05069EB76B}" type="datetimeFigureOut">
              <a:rPr lang="ru-RU" smtClean="0"/>
              <a:pPr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DC81B-0BA8-4B9B-85B1-40AA661670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917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2E74-1C90-4D09-9CBD-9C05069EB76B}" type="datetimeFigureOut">
              <a:rPr lang="ru-RU" smtClean="0"/>
              <a:pPr/>
              <a:t>04.10.2022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DC81B-0BA8-4B9B-85B1-40AA661670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920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2E74-1C90-4D09-9CBD-9C05069EB76B}" type="datetimeFigureOut">
              <a:rPr lang="ru-RU" smtClean="0"/>
              <a:pPr/>
              <a:t>04.10.2022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DC81B-0BA8-4B9B-85B1-40AA661670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93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2E74-1C90-4D09-9CBD-9C05069EB76B}" type="datetimeFigureOut">
              <a:rPr lang="ru-RU" smtClean="0"/>
              <a:pPr/>
              <a:t>04.10.2022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DC81B-0BA8-4B9B-85B1-40AA661670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384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2E74-1C90-4D09-9CBD-9C05069EB76B}" type="datetimeFigureOut">
              <a:rPr lang="ru-RU" smtClean="0"/>
              <a:pPr/>
              <a:t>04.10.2022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DC81B-0BA8-4B9B-85B1-40AA661670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72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2E74-1C90-4D09-9CBD-9C05069EB76B}" type="datetimeFigureOut">
              <a:rPr lang="ru-RU" smtClean="0"/>
              <a:pPr/>
              <a:t>04.10.2022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DC81B-0BA8-4B9B-85B1-40AA661670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075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D2E74-1C90-4D09-9CBD-9C05069EB76B}" type="datetimeFigureOut">
              <a:rPr lang="ru-RU" smtClean="0"/>
              <a:pPr/>
              <a:t>04.10.2022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DC81B-0BA8-4B9B-85B1-40AA661670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350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D2E74-1C90-4D09-9CBD-9C05069EB76B}" type="datetimeFigureOut">
              <a:rPr lang="ru-RU" smtClean="0"/>
              <a:pPr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2EDC81B-0BA8-4B9B-85B1-40AA661670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669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8421" y="2347110"/>
            <a:ext cx="7547502" cy="1938696"/>
          </a:xfrm>
          <a:prstGeom prst="rect">
            <a:avLst/>
          </a:prstGeom>
          <a:effectLst>
            <a:glow rad="101600">
              <a:schemeClr val="tx1">
                <a:alpha val="26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0790353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55623" y="0"/>
            <a:ext cx="833711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Ограниченность экономических ресурсов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1746" name="Picture 2" descr="https://cf.ppt-online.org/files1/slide/6/6JCEfIwsDgzq5rtucjYXZQL2dMSOFkhbH9NePR/slide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09" y="567294"/>
            <a:ext cx="8074024" cy="60476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2365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55623" y="0"/>
            <a:ext cx="833711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Ограниченность экономических ресурсов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2770" name="Picture 2" descr="https://be5.biz/ekonomika/e020/image/1-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951" y="593786"/>
            <a:ext cx="8524468" cy="447697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08758" y="5391397"/>
            <a:ext cx="85502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Ограниченность</a:t>
            </a:r>
            <a:r>
              <a:rPr lang="ru-RU" sz="2000" dirty="0" smtClean="0"/>
              <a:t> – недостаточность объема имеющихся ресурсов всех видов для производства того объема благ, который люди хотели бы получить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2365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cf2.ppt-online.org/files2/slide/9/9E0IiYtnK4lrg7dXkWp8jZcG5oabqmQFRBhLfP/slide-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1465"/>
            <a:ext cx="8822047" cy="66165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2365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s0.slide-share.ru/s_slide/3855ad3ebe709e8d0bfe4e1ad20cd094/bc5b3886-227a-418a-8ee8-5a040d699acf.jpeg"/>
          <p:cNvPicPr>
            <a:picLocks noChangeAspect="1" noChangeArrowheads="1"/>
          </p:cNvPicPr>
          <p:nvPr/>
        </p:nvPicPr>
        <p:blipFill>
          <a:blip r:embed="rId2" cstate="print"/>
          <a:srcRect l="5758" t="1779" r="5899" b="8708"/>
          <a:stretch>
            <a:fillRect/>
          </a:stretch>
        </p:blipFill>
        <p:spPr bwMode="auto">
          <a:xfrm>
            <a:off x="142503" y="308758"/>
            <a:ext cx="8391557" cy="63770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2365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67544" y="188640"/>
            <a:ext cx="822960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РЫНОЧНЫЕ ОТНОШЕНИЯ В ЭКОНОМИКЕ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2492896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ГЛАВНЫЕ ВОПРОСЫ ЭКОНОМИКИ: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95536" y="1124744"/>
            <a:ext cx="3816424" cy="936104"/>
          </a:xfrm>
          <a:prstGeom prst="roundRect">
            <a:avLst/>
          </a:prstGeom>
          <a:solidFill>
            <a:srgbClr val="002060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РЕСУРСЫ</a:t>
            </a:r>
          </a:p>
          <a:p>
            <a:pPr algn="ctr"/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(ограничены)</a:t>
            </a:r>
            <a:endParaRPr lang="ru-RU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004048" y="1124744"/>
            <a:ext cx="3816424" cy="936104"/>
          </a:xfrm>
          <a:prstGeom prst="roundRect">
            <a:avLst/>
          </a:prstGeom>
          <a:solidFill>
            <a:srgbClr val="002060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ПОТРЕБНОСТИ ЛЮДЕЙ</a:t>
            </a:r>
          </a:p>
          <a:p>
            <a:pPr algn="ctr"/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(безграничны)</a:t>
            </a:r>
            <a:endParaRPr lang="ru-RU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68867"/>
            <a:ext cx="936104" cy="9361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1763688" y="3212976"/>
            <a:ext cx="63367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ЧТО ПРОИЗВОДИТЬ? </a:t>
            </a:r>
            <a:endParaRPr lang="ru-RU" sz="2800" b="1" dirty="0"/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3923928" y="1340768"/>
            <a:ext cx="1080120" cy="0"/>
          </a:xfrm>
          <a:prstGeom prst="straightConnector1">
            <a:avLst/>
          </a:prstGeom>
          <a:ln w="889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4211960" y="1844824"/>
            <a:ext cx="1008112" cy="0"/>
          </a:xfrm>
          <a:prstGeom prst="straightConnector1">
            <a:avLst/>
          </a:prstGeom>
          <a:ln w="889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61619"/>
            <a:ext cx="936104" cy="9361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661248"/>
            <a:ext cx="936104" cy="9361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0" name="Прямоугольник 29"/>
          <p:cNvSpPr/>
          <p:nvPr/>
        </p:nvSpPr>
        <p:spPr>
          <a:xfrm>
            <a:off x="979161" y="3705156"/>
            <a:ext cx="7308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(как определить приоритеты в удовлетворении потребностей, какие товары и в каком количестве производить?)</a:t>
            </a:r>
            <a:endParaRPr lang="ru-RU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1763688" y="4437112"/>
            <a:ext cx="63367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КАК ПРОИЗВОДИТЬ? </a:t>
            </a:r>
            <a:endParaRPr lang="ru-RU" sz="2800" b="1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1835696" y="5589240"/>
            <a:ext cx="63367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ДЛЯ КОГО ПРОИЗВОДИТЬ? </a:t>
            </a:r>
            <a:endParaRPr lang="ru-RU" sz="2800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979160" y="4869160"/>
            <a:ext cx="7308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(какие доступные ресурсы  привлечь и наиболее эффективно использовать, как организовать производство?)</a:t>
            </a:r>
            <a:endParaRPr lang="ru-RU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991036" y="6068790"/>
            <a:ext cx="7308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(как распределить произведенные товары, кто их получит?)</a:t>
            </a:r>
            <a:endParaRPr lang="ru-RU" b="1" dirty="0"/>
          </a:p>
        </p:txBody>
      </p:sp>
      <p:sp>
        <p:nvSpPr>
          <p:cNvPr id="35" name="Правая фигурная скобка 34"/>
          <p:cNvSpPr/>
          <p:nvPr/>
        </p:nvSpPr>
        <p:spPr>
          <a:xfrm>
            <a:off x="6084168" y="3284984"/>
            <a:ext cx="432048" cy="3240360"/>
          </a:xfrm>
          <a:prstGeom prst="rightBrace">
            <a:avLst/>
          </a:prstGeom>
          <a:ln w="889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7984625" y="3212976"/>
            <a:ext cx="1159375" cy="3384376"/>
          </a:xfrm>
          <a:prstGeom prst="roundRect">
            <a:avLst/>
          </a:prstGeom>
          <a:solidFill>
            <a:srgbClr val="002060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ЭКОНОМИЧЕСКАЯ СИСТЕМА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 animBg="1"/>
      <p:bldP spid="18" grpId="0" animBg="1"/>
      <p:bldP spid="12" grpId="0"/>
      <p:bldP spid="30" grpId="0"/>
      <p:bldP spid="30" grpId="1"/>
      <p:bldP spid="31" grpId="0"/>
      <p:bldP spid="32" grpId="0"/>
      <p:bldP spid="33" grpId="0"/>
      <p:bldP spid="33" grpId="1"/>
      <p:bldP spid="34" grpId="0"/>
      <p:bldP spid="34" grpId="1"/>
      <p:bldP spid="35" grpId="0" animBg="1"/>
      <p:bldP spid="3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cf.ppt-online.org/files/slide/y/Yf0y9NVS3hwJH4sixvD7Glk5rMLcjQPXmITt8Z/slide-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375" y="121447"/>
            <a:ext cx="8835242" cy="66178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2365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52559" y="329783"/>
            <a:ext cx="366478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Направления</a:t>
            </a:r>
          </a:p>
          <a:p>
            <a:pPr algn="ctr"/>
            <a:r>
              <a:rPr lang="ru-RU" sz="36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экономики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9745" y="2098622"/>
            <a:ext cx="32832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позитивная</a:t>
            </a:r>
          </a:p>
          <a:p>
            <a:pPr algn="ctr"/>
            <a:r>
              <a:rPr lang="ru-RU" sz="36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экономика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62211" y="2098621"/>
            <a:ext cx="33698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нормальная</a:t>
            </a:r>
          </a:p>
          <a:p>
            <a:pPr algn="ctr"/>
            <a:r>
              <a:rPr lang="ru-RU" sz="36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экономика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9744" y="3298950"/>
            <a:ext cx="32832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(устанавливает причинно-следственные связи, объясняет и описывает процессы и явления)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62210" y="3452837"/>
            <a:ext cx="3369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(формирует предписания практического поведения экономическим агентам)</a:t>
            </a:r>
          </a:p>
        </p:txBody>
      </p:sp>
      <p:sp>
        <p:nvSpPr>
          <p:cNvPr id="7" name="Стрелка вправо 6"/>
          <p:cNvSpPr/>
          <p:nvPr/>
        </p:nvSpPr>
        <p:spPr>
          <a:xfrm rot="9165280">
            <a:off x="1096711" y="1322453"/>
            <a:ext cx="1321564" cy="600164"/>
          </a:xfrm>
          <a:prstGeom prst="rightArrow">
            <a:avLst>
              <a:gd name="adj1" fmla="val 59671"/>
              <a:gd name="adj2" fmla="val 46776"/>
            </a:avLst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1723250">
            <a:off x="5558401" y="1306973"/>
            <a:ext cx="1321564" cy="600164"/>
          </a:xfrm>
          <a:prstGeom prst="rightArrow">
            <a:avLst>
              <a:gd name="adj1" fmla="val 59671"/>
              <a:gd name="adj2" fmla="val 46776"/>
            </a:avLst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65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42797977"/>
              </p:ext>
            </p:extLst>
          </p:nvPr>
        </p:nvGraphicFramePr>
        <p:xfrm>
          <a:off x="594620" y="194873"/>
          <a:ext cx="8249586" cy="61459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 rot="16200000">
            <a:off x="-1201051" y="2790802"/>
            <a:ext cx="5463355" cy="95410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800" b="1" dirty="0">
                <a:ln w="0"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МЕТОДЫ </a:t>
            </a:r>
          </a:p>
          <a:p>
            <a:pPr algn="ctr"/>
            <a:r>
              <a:rPr lang="ru-RU" sz="2800" b="1" dirty="0">
                <a:ln w="0"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ЭКОНОМИЧЕСКОЙ НАУКИ</a:t>
            </a:r>
          </a:p>
        </p:txBody>
      </p:sp>
    </p:spTree>
    <p:extLst>
      <p:ext uri="{BB962C8B-B14F-4D97-AF65-F5344CB8AC3E}">
        <p14:creationId xmlns:p14="http://schemas.microsoft.com/office/powerpoint/2010/main" val="18223357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4753" y="254833"/>
            <a:ext cx="62059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 Black" panose="020B0A04020102020204" pitchFamily="34" charset="0"/>
                <a:cs typeface="Times New Roman" panose="02020603050405020304" pitchFamily="18" charset="0"/>
              </a:rPr>
              <a:t>Домашнее задание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4753" y="962719"/>
            <a:ext cx="79597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Соотнесите экономические проблемы с уровнем экономики, который занимается его изучением.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4222" y="1916826"/>
            <a:ext cx="795977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1)Ученик 10-го классы выбирает сферу будущей трудовой деятельности.</a:t>
            </a:r>
          </a:p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Для привлечения покупателей фирма снижает цену на 20%.</a:t>
            </a:r>
          </a:p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Государственный банк прогнозирует инфляцию в следующем году на уровне 8%.</a:t>
            </a:r>
          </a:p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Из-за повышения таможенных пошлин значительно сократился объем импорта.</a:t>
            </a:r>
          </a:p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На рынке появилась новая модель сотового телефона. </a:t>
            </a:r>
          </a:p>
        </p:txBody>
      </p:sp>
    </p:spTree>
    <p:extLst>
      <p:ext uri="{BB962C8B-B14F-4D97-AF65-F5344CB8AC3E}">
        <p14:creationId xmlns:p14="http://schemas.microsoft.com/office/powerpoint/2010/main" val="33096546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4753" y="254833"/>
            <a:ext cx="62059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n w="12700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 Black" panose="020B0A04020102020204" pitchFamily="34" charset="0"/>
                <a:cs typeface="Times New Roman" panose="02020603050405020304" pitchFamily="18" charset="0"/>
              </a:rPr>
              <a:t>Домашнее задание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4753" y="962719"/>
            <a:ext cx="79597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Соотнесите экономические проблемы с уровнем экономики, который занимается его изучением.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4282" y="2021756"/>
            <a:ext cx="795977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Государство взяло кредит у Международного валютного фонда.</a:t>
            </a:r>
          </a:p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 Уровень безработицы в стране сократился.</a:t>
            </a:r>
          </a:p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8) Шахтер был уволен с работы из-за истощения месторождений. </a:t>
            </a:r>
          </a:p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9) Из-за плохого урожая цены на сельхозпродукцию увеличились.</a:t>
            </a:r>
          </a:p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10) В нескольких регионах России выросли цены на бензин.</a:t>
            </a:r>
          </a:p>
        </p:txBody>
      </p:sp>
    </p:spTree>
    <p:extLst>
      <p:ext uri="{BB962C8B-B14F-4D97-AF65-F5344CB8AC3E}">
        <p14:creationId xmlns:p14="http://schemas.microsoft.com/office/powerpoint/2010/main" val="3268583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4534" y="201354"/>
            <a:ext cx="5157663" cy="1109568"/>
          </a:xfrm>
          <a:prstGeom prst="rect">
            <a:avLst/>
          </a:prstGeom>
        </p:spPr>
      </p:pic>
      <p:sp>
        <p:nvSpPr>
          <p:cNvPr id="4" name="Левая фигурная скобка 3"/>
          <p:cNvSpPr/>
          <p:nvPr/>
        </p:nvSpPr>
        <p:spPr>
          <a:xfrm rot="16200000">
            <a:off x="1327177" y="764466"/>
            <a:ext cx="393896" cy="1819179"/>
          </a:xfrm>
          <a:prstGeom prst="leftBrace">
            <a:avLst>
              <a:gd name="adj1" fmla="val 32265"/>
              <a:gd name="adj2" fmla="val 49582"/>
            </a:avLst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Левая фигурная скобка 4"/>
          <p:cNvSpPr/>
          <p:nvPr/>
        </p:nvSpPr>
        <p:spPr>
          <a:xfrm rot="16200000">
            <a:off x="3936735" y="138456"/>
            <a:ext cx="393896" cy="3071201"/>
          </a:xfrm>
          <a:prstGeom prst="leftBrace">
            <a:avLst>
              <a:gd name="adj1" fmla="val 32265"/>
              <a:gd name="adj2" fmla="val 49582"/>
            </a:avLst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893888" y="1840242"/>
            <a:ext cx="12604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«дом»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60682" y="1871006"/>
            <a:ext cx="15460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«закон»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96224" y="2658794"/>
            <a:ext cx="54112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искусство ведения домашнего хозяйства.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55915" y="3615398"/>
            <a:ext cx="1950939" cy="3013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06" b="100000" l="10000" r="90000">
                        <a14:foregroundMark x1="47500" y1="25425" x2="52250" y2="25526"/>
                        <a14:foregroundMark x1="48000" y1="26226" x2="48250" y2="65465"/>
                        <a14:foregroundMark x1="45250" y1="26727" x2="45250" y2="72873"/>
                        <a14:foregroundMark x1="36875" y1="87487" x2="55875" y2="87888"/>
                      </a14:backgroundRemoval>
                    </a14:imgEffect>
                  </a14:imgLayer>
                </a14:imgProps>
              </a:ext>
            </a:extLst>
          </a:blip>
          <a:srcRect l="27883" t="-1" r="27327" b="55743"/>
          <a:stretch/>
        </p:blipFill>
        <p:spPr>
          <a:xfrm>
            <a:off x="-137278" y="4180016"/>
            <a:ext cx="2062331" cy="26779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30111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2388" y="435397"/>
            <a:ext cx="7867111" cy="2009061"/>
          </a:xfrm>
          <a:prstGeom prst="round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 w="38100"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(как хозяйство)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совокупность 		общественных отношений в сфере 					производства, обмена и распределения 			продукции.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2388" y="4392801"/>
            <a:ext cx="7867111" cy="2009061"/>
          </a:xfrm>
          <a:prstGeom prst="round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 w="38100"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(как наука)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наука, которая 			изучает экономические отношения, законы 		и категории в сфере производства, обмена 		и распределения продукции.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2388" y="2568071"/>
            <a:ext cx="2551674" cy="1701116"/>
          </a:xfrm>
          <a:prstGeom prst="rect">
            <a:avLst/>
          </a:prstGeom>
          <a:ln w="28575">
            <a:solidFill>
              <a:schemeClr val="accent5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4794" y="2568071"/>
            <a:ext cx="2641367" cy="1689154"/>
          </a:xfrm>
          <a:prstGeom prst="rect">
            <a:avLst/>
          </a:prstGeom>
          <a:ln w="28575">
            <a:solidFill>
              <a:schemeClr val="accent5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/>
          <a:srcRect l="10059"/>
          <a:stretch/>
        </p:blipFill>
        <p:spPr>
          <a:xfrm>
            <a:off x="5996061" y="2568071"/>
            <a:ext cx="2383438" cy="1688892"/>
          </a:xfrm>
          <a:prstGeom prst="rect">
            <a:avLst/>
          </a:prstGeom>
          <a:ln w="28575">
            <a:solidFill>
              <a:schemeClr val="accent5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6037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heslide.ru/img/thumbs/0e499ee9e39227cfff42ae2f1d6e1c20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3" y="249379"/>
            <a:ext cx="8740239" cy="65551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3545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bstudy.net/htm/img/21/12267/1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213756"/>
            <a:ext cx="8969861" cy="66442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3545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3766" y="261315"/>
            <a:ext cx="5157663" cy="11095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53260" y="1655693"/>
            <a:ext cx="5273497" cy="768163"/>
          </a:xfrm>
          <a:prstGeom prst="rect">
            <a:avLst/>
          </a:prstGeom>
          <a:effectLst>
            <a:glow rad="63500">
              <a:schemeClr val="accent1">
                <a:alpha val="40000"/>
              </a:schemeClr>
            </a:glow>
          </a:effectLst>
        </p:spPr>
      </p:pic>
      <p:sp>
        <p:nvSpPr>
          <p:cNvPr id="5" name="TextBox 4"/>
          <p:cNvSpPr txBox="1"/>
          <p:nvPr/>
        </p:nvSpPr>
        <p:spPr>
          <a:xfrm>
            <a:off x="2653260" y="2423856"/>
            <a:ext cx="52713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(поведение отдельных потребителей и фирм, отраслевые и региональные рынки и др.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53260" y="3772337"/>
            <a:ext cx="5358848" cy="9022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53260" y="4674623"/>
            <a:ext cx="52713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(экономический рост, безработица, инфляция, денежное обращение, международная торговля и др.)</a:t>
            </a:r>
          </a:p>
        </p:txBody>
      </p:sp>
      <p:sp>
        <p:nvSpPr>
          <p:cNvPr id="11" name="Шеврон 10"/>
          <p:cNvSpPr/>
          <p:nvPr/>
        </p:nvSpPr>
        <p:spPr>
          <a:xfrm>
            <a:off x="1858783" y="1717486"/>
            <a:ext cx="644577" cy="644577"/>
          </a:xfrm>
          <a:prstGeom prst="chevron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Шеврон 11"/>
          <p:cNvSpPr/>
          <p:nvPr/>
        </p:nvSpPr>
        <p:spPr>
          <a:xfrm>
            <a:off x="1858783" y="3901191"/>
            <a:ext cx="644577" cy="644577"/>
          </a:xfrm>
          <a:prstGeom prst="chevron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45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98165" y="2697424"/>
            <a:ext cx="3658583" cy="7870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87778" y="584617"/>
            <a:ext cx="18793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65693" y="1558977"/>
            <a:ext cx="24708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филология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12039" y="3671784"/>
            <a:ext cx="30282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77001" y="4988375"/>
            <a:ext cx="2576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65949" y="5708061"/>
            <a:ext cx="21230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0105" y="4988375"/>
            <a:ext cx="23570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519" y="3671784"/>
            <a:ext cx="26578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9318" y="1558171"/>
            <a:ext cx="30301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правоведение</a:t>
            </a:r>
          </a:p>
        </p:txBody>
      </p:sp>
      <p:cxnSp>
        <p:nvCxnSpPr>
          <p:cNvPr id="12" name="Прямая со стрелкой 11"/>
          <p:cNvCxnSpPr>
            <a:endCxn id="4" idx="2"/>
          </p:cNvCxnSpPr>
          <p:nvPr/>
        </p:nvCxnSpPr>
        <p:spPr>
          <a:xfrm flipV="1">
            <a:off x="6012039" y="2205308"/>
            <a:ext cx="1789089" cy="612843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2" idx="0"/>
            <a:endCxn id="3" idx="2"/>
          </p:cNvCxnSpPr>
          <p:nvPr/>
        </p:nvCxnSpPr>
        <p:spPr>
          <a:xfrm flipV="1">
            <a:off x="4327457" y="1230948"/>
            <a:ext cx="2" cy="1466476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endCxn id="10" idx="2"/>
          </p:cNvCxnSpPr>
          <p:nvPr/>
        </p:nvCxnSpPr>
        <p:spPr>
          <a:xfrm flipH="1" flipV="1">
            <a:off x="1954381" y="2204502"/>
            <a:ext cx="1291874" cy="541401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endCxn id="9" idx="0"/>
          </p:cNvCxnSpPr>
          <p:nvPr/>
        </p:nvCxnSpPr>
        <p:spPr>
          <a:xfrm flipH="1">
            <a:off x="1439441" y="3469505"/>
            <a:ext cx="1328921" cy="202279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2738382" y="3499484"/>
            <a:ext cx="822190" cy="1548852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7" idx="0"/>
          </p:cNvCxnSpPr>
          <p:nvPr/>
        </p:nvCxnSpPr>
        <p:spPr>
          <a:xfrm flipH="1">
            <a:off x="4327458" y="3484495"/>
            <a:ext cx="6136" cy="2223566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5070500" y="3484494"/>
            <a:ext cx="941539" cy="1548852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endCxn id="5" idx="0"/>
          </p:cNvCxnSpPr>
          <p:nvPr/>
        </p:nvCxnSpPr>
        <p:spPr>
          <a:xfrm>
            <a:off x="5947770" y="3454584"/>
            <a:ext cx="1578370" cy="217200"/>
          </a:xfrm>
          <a:prstGeom prst="straightConnector1">
            <a:avLst/>
          </a:prstGeom>
          <a:ln w="762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2583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74375" y="188509"/>
            <a:ext cx="833711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Основы хозяйственной </a:t>
            </a:r>
          </a:p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жизни человечества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122" name="Picture 2" descr="https://for-teacher.ru/edu/data/img/pic-0238qp2tp8-003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57" y="1562595"/>
            <a:ext cx="8894618" cy="3710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2365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01243" y="0"/>
            <a:ext cx="833711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Основы хозяйственной </a:t>
            </a:r>
          </a:p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жизни человечества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0722" name="Picture 2" descr="https://theslide.ru/img/tmb/7/613957/d7b5f8cef7b28edbdb3636a6a794099a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8750" y="1009405"/>
            <a:ext cx="8229600" cy="57654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2365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Желты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148</TotalTime>
  <Words>343</Words>
  <Application>Microsoft Office PowerPoint</Application>
  <PresentationFormat>Экран (4:3)</PresentationFormat>
  <Paragraphs>70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ДНС</dc:creator>
  <cp:lastModifiedBy>sekretar</cp:lastModifiedBy>
  <cp:revision>17</cp:revision>
  <dcterms:created xsi:type="dcterms:W3CDTF">2016-07-26T15:12:30Z</dcterms:created>
  <dcterms:modified xsi:type="dcterms:W3CDTF">2022-10-04T02:23:14Z</dcterms:modified>
</cp:coreProperties>
</file>