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8" d="100"/>
          <a:sy n="118" d="100"/>
        </p:scale>
        <p:origin x="-418" y="-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C8ECC7-A29D-4AFC-999A-0DA83CB21952}" type="datetimeFigureOut">
              <a:rPr lang="ru-RU" smtClean="0"/>
              <a:t>25.10.2025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8333AE-8EBC-485D-8A6C-F4C3346EA7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925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40200" y="449775"/>
            <a:ext cx="3983700" cy="1593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ru-RU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</a:t>
            </a:r>
            <a:r>
              <a:rPr lang="en-US" sz="26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идротермическ</a:t>
            </a:r>
            <a:r>
              <a:rPr lang="ru-RU" sz="26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ая</a:t>
            </a:r>
            <a:r>
              <a:rPr lang="en-US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обработк</a:t>
            </a:r>
            <a:r>
              <a:rPr lang="ru-RU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</a:t>
            </a:r>
            <a:r>
              <a:rPr lang="en-US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</a:t>
            </a:r>
            <a:r>
              <a:rPr lang="en-US" sz="2600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сушк</a:t>
            </a:r>
            <a:r>
              <a:rPr lang="ru-RU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</a:t>
            </a:r>
            <a:r>
              <a:rPr lang="en-US" sz="26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древесины
</a:t>
            </a:r>
            <a:endParaRPr lang="en-US" sz="2600" dirty="0"/>
          </a:p>
        </p:txBody>
      </p:sp>
      <p:sp>
        <p:nvSpPr>
          <p:cNvPr id="5" name="Text 1"/>
          <p:cNvSpPr txBox="1"/>
          <p:nvPr/>
        </p:nvSpPr>
        <p:spPr>
          <a:xfrm>
            <a:off x="340200" y="3118500"/>
            <a:ext cx="3766800" cy="17607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Гидротермическая обработка и сушка улучшают свойства древесины для строительства и производства.
</a:t>
            </a:r>
            <a:r>
              <a:rPr lang="en-US" sz="12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729" y="1521533"/>
            <a:ext cx="4149693" cy="2401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674625" y="4073600"/>
            <a:ext cx="42276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Исследования влажностных свойств древесины, 2023
</a:t>
            </a:r>
            <a:endParaRPr lang="en-US" sz="1000" dirty="0"/>
          </a:p>
        </p:txBody>
      </p:sp>
      <p:sp>
        <p:nvSpPr>
          <p:cNvPr id="5" name="Text 1"/>
          <p:cNvSpPr txBox="1"/>
          <p:nvPr/>
        </p:nvSpPr>
        <p:spPr>
          <a:xfrm>
            <a:off x="415925" y="1699750"/>
            <a:ext cx="3540900" cy="203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19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Равновесная влажность повышается при увеличении влажности воздуха и снижении температуры окружающей среды.
Пониженная температура и высокая влажность приводят к большему содержанию влаги в древесине, что важно учитывать при хранении.
</a:t>
            </a:r>
            <a:endParaRPr lang="en-US" sz="1198" dirty="0"/>
          </a:p>
        </p:txBody>
      </p:sp>
      <p:sp>
        <p:nvSpPr>
          <p:cNvPr id="6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 dirty="0"/>
          </a:p>
        </p:txBody>
      </p:sp>
      <p:sp>
        <p:nvSpPr>
          <p:cNvPr id="7" name="Text 3"/>
          <p:cNvSpPr txBox="1"/>
          <p:nvPr/>
        </p:nvSpPr>
        <p:spPr>
          <a:xfrm>
            <a:off x="415925" y="393900"/>
            <a:ext cx="82146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Равновесная влажность древесины при различных условиях
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637250" y="1470975"/>
            <a:ext cx="5367000" cy="766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Усушка древесины происходит при снижении влаги в клетках, что вызывает уменьшение размеров материала и может привести к трещинам и деформациям в изделиях.
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637250" y="2638079"/>
            <a:ext cx="5367000" cy="766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Разбухание происходит при поглощении древесиной влаги, что приводит к увеличению размеров и может вызвать искажение формы, снижая качество и стабильность изделий.
</a:t>
            </a:r>
            <a:endParaRPr lang="en-US" sz="1000" dirty="0"/>
          </a:p>
        </p:txBody>
      </p:sp>
      <p:sp>
        <p:nvSpPr>
          <p:cNvPr id="7" name="Text 2"/>
          <p:cNvSpPr txBox="1"/>
          <p:nvPr/>
        </p:nvSpPr>
        <p:spPr>
          <a:xfrm>
            <a:off x="637250" y="3769425"/>
            <a:ext cx="5367000" cy="766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 процессы напрямую связаны с содержанием связанной влаги в клеточной структуре и влияют на долговечность и внешний вид готовой продукции.
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337925" y="393900"/>
            <a:ext cx="83889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06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Усушка и разбухание древесины: причины и последствия
</a:t>
            </a:r>
            <a:endParaRPr lang="en-US" sz="2067" dirty="0"/>
          </a:p>
        </p:txBody>
      </p:sp>
      <p:sp>
        <p:nvSpPr>
          <p:cNvPr id="9" name="Text 4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00" y="952627"/>
            <a:ext cx="4124700" cy="3786346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21100" y="393900"/>
            <a:ext cx="83115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Механизмы усушки и разбухания древесины
</a:t>
            </a:r>
            <a:endParaRPr lang="en-US" sz="2400" dirty="0"/>
          </a:p>
        </p:txBody>
      </p:sp>
      <p:sp>
        <p:nvSpPr>
          <p:cNvPr id="5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000" dirty="0"/>
          </a:p>
        </p:txBody>
      </p:sp>
      <p:sp>
        <p:nvSpPr>
          <p:cNvPr id="6" name="Text 2"/>
          <p:cNvSpPr txBox="1"/>
          <p:nvPr/>
        </p:nvSpPr>
        <p:spPr>
          <a:xfrm>
            <a:off x="4545800" y="3070050"/>
            <a:ext cx="3898500" cy="125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Изменение размеров древесины
</a:t>
            </a: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 повышении влажности клетки впитывают воду, расширяются, вызывая разбухание и изменения габаритов. Эти колебания влияют на стабильность размеров и качество продукции.
</a:t>
            </a:r>
            <a:endParaRPr lang="en-US" sz="1300" dirty="0"/>
          </a:p>
        </p:txBody>
      </p:sp>
      <p:sp>
        <p:nvSpPr>
          <p:cNvPr id="7" name="Text 3"/>
          <p:cNvSpPr txBox="1"/>
          <p:nvPr/>
        </p:nvSpPr>
        <p:spPr>
          <a:xfrm>
            <a:off x="4545800" y="1262250"/>
            <a:ext cx="3898500" cy="125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Влияние влаги на клеточную структуру
</a:t>
            </a: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 уменьшении влаги клеточные стенки теряют воду, что приводит к сокращению объёма древесины. Этот процесс сопровождается напряжениями внутри материала, способными вызвать трещины.
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306" y="1527040"/>
            <a:ext cx="218400" cy="17472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8881" y="1505200"/>
            <a:ext cx="218400" cy="2184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9119" y="3371450"/>
            <a:ext cx="197925" cy="2262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7544" y="3371450"/>
            <a:ext cx="197925" cy="226200"/>
          </a:xfrm>
          <a:prstGeom prst="rect">
            <a:avLst/>
          </a:prstGeom>
        </p:spPr>
      </p:pic>
      <p:sp>
        <p:nvSpPr>
          <p:cNvPr id="10" name="Text 0"/>
          <p:cNvSpPr txBox="1"/>
          <p:nvPr/>
        </p:nvSpPr>
        <p:spPr>
          <a:xfrm>
            <a:off x="337920" y="393900"/>
            <a:ext cx="8438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Типы оборудования для сушки древесины
</a:t>
            </a:r>
            <a:endParaRPr lang="en-US" sz="2400" dirty="0"/>
          </a:p>
        </p:txBody>
      </p:sp>
      <p:sp>
        <p:nvSpPr>
          <p:cNvPr id="11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000" dirty="0"/>
          </a:p>
        </p:txBody>
      </p:sp>
      <p:sp>
        <p:nvSpPr>
          <p:cNvPr id="12" name="Text 2"/>
          <p:cNvSpPr txBox="1"/>
          <p:nvPr/>
        </p:nvSpPr>
        <p:spPr>
          <a:xfrm>
            <a:off x="407337" y="1966000"/>
            <a:ext cx="3828300" cy="92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Обеспечивают контроль температуры и влажности в замкнутом пространстве, обеспечивая равномерную и эффективную сушку пиломатериалов.
</a:t>
            </a:r>
            <a:endParaRPr lang="en-US" sz="1200" dirty="0"/>
          </a:p>
        </p:txBody>
      </p:sp>
      <p:sp>
        <p:nvSpPr>
          <p:cNvPr id="13" name="Text 3"/>
          <p:cNvSpPr txBox="1"/>
          <p:nvPr/>
        </p:nvSpPr>
        <p:spPr>
          <a:xfrm>
            <a:off x="950900" y="1408675"/>
            <a:ext cx="3308100" cy="41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Камерные сушильные установки
</a:t>
            </a:r>
            <a:endParaRPr lang="en-US" sz="1400" dirty="0"/>
          </a:p>
        </p:txBody>
      </p:sp>
      <p:sp>
        <p:nvSpPr>
          <p:cNvPr id="14" name="Text 4"/>
          <p:cNvSpPr txBox="1"/>
          <p:nvPr/>
        </p:nvSpPr>
        <p:spPr>
          <a:xfrm>
            <a:off x="4878913" y="1966000"/>
            <a:ext cx="3828300" cy="92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45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Используют поток горячего воздуха для удаления влаги, подходят для быстрой сушки мелких деревянных изделий и обеспечивают хорошую циркуляцию воздуха.
</a:t>
            </a:r>
            <a:endParaRPr lang="en-US" sz="1200" dirty="0"/>
          </a:p>
        </p:txBody>
      </p:sp>
      <p:sp>
        <p:nvSpPr>
          <p:cNvPr id="15" name="Text 5"/>
          <p:cNvSpPr txBox="1"/>
          <p:nvPr/>
        </p:nvSpPr>
        <p:spPr>
          <a:xfrm>
            <a:off x="5430125" y="1418200"/>
            <a:ext cx="33081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Конвекционные сушилки
</a:t>
            </a:r>
            <a:endParaRPr lang="en-US" sz="1400" dirty="0"/>
          </a:p>
        </p:txBody>
      </p:sp>
      <p:sp>
        <p:nvSpPr>
          <p:cNvPr id="16" name="Text 6"/>
          <p:cNvSpPr txBox="1"/>
          <p:nvPr/>
        </p:nvSpPr>
        <p:spPr>
          <a:xfrm>
            <a:off x="4878913" y="3802400"/>
            <a:ext cx="3828300" cy="92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45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Создают низкое давление для ускоренного испарения влаги при низких температурах, снижая риск повреждения древесины и деформаций.
</a:t>
            </a:r>
            <a:endParaRPr lang="en-US" sz="1200" dirty="0"/>
          </a:p>
        </p:txBody>
      </p:sp>
      <p:sp>
        <p:nvSpPr>
          <p:cNvPr id="17" name="Text 7"/>
          <p:cNvSpPr txBox="1"/>
          <p:nvPr/>
        </p:nvSpPr>
        <p:spPr>
          <a:xfrm>
            <a:off x="5430125" y="3271800"/>
            <a:ext cx="3308100" cy="41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Вакуумные сушилки
</a:t>
            </a:r>
            <a:endParaRPr lang="en-US" sz="1400" dirty="0"/>
          </a:p>
        </p:txBody>
      </p:sp>
      <p:sp>
        <p:nvSpPr>
          <p:cNvPr id="18" name="Text 8"/>
          <p:cNvSpPr txBox="1"/>
          <p:nvPr/>
        </p:nvSpPr>
        <p:spPr>
          <a:xfrm>
            <a:off x="407337" y="3802400"/>
            <a:ext cx="3828300" cy="928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Применяют электромагнитные поля для нагрева древесины изнутри, что ускоряет сушку и улучшает качество поверхности материала.
</a:t>
            </a:r>
            <a:endParaRPr lang="en-US" sz="1200" dirty="0"/>
          </a:p>
        </p:txBody>
      </p:sp>
      <p:sp>
        <p:nvSpPr>
          <p:cNvPr id="19" name="Text 9"/>
          <p:cNvSpPr txBox="1"/>
          <p:nvPr/>
        </p:nvSpPr>
        <p:spPr>
          <a:xfrm>
            <a:off x="950900" y="3281400"/>
            <a:ext cx="33081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Индукционные сушильные установки
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575" y="2147526"/>
            <a:ext cx="4152000" cy="1149214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674625" y="4073600"/>
            <a:ext cx="41520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Технические данные производителей оборудования, 2023
</a:t>
            </a:r>
            <a:endParaRPr lang="en-US" sz="1000" dirty="0"/>
          </a:p>
        </p:txBody>
      </p:sp>
      <p:sp>
        <p:nvSpPr>
          <p:cNvPr id="5" name="Text 1"/>
          <p:cNvSpPr txBox="1"/>
          <p:nvPr/>
        </p:nvSpPr>
        <p:spPr>
          <a:xfrm>
            <a:off x="415925" y="1699750"/>
            <a:ext cx="3509100" cy="2045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Сравнение по способу нагрева, объёму обработки и уровню автоматизации.
Выбор оборудования зависит от объёма, типов древесины и экономических факторов производства.
</a:t>
            </a:r>
            <a:endParaRPr lang="en-US" sz="1300" dirty="0"/>
          </a:p>
        </p:txBody>
      </p:sp>
      <p:sp>
        <p:nvSpPr>
          <p:cNvPr id="6" name="Text 2"/>
          <p:cNvSpPr txBox="1"/>
          <p:nvPr/>
        </p:nvSpPr>
        <p:spPr>
          <a:xfrm>
            <a:off x="415925" y="393900"/>
            <a:ext cx="82146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Классификация сушильных устройств
</a:t>
            </a:r>
            <a:endParaRPr lang="en-US" sz="2400" dirty="0"/>
          </a:p>
        </p:txBody>
      </p:sp>
      <p:sp>
        <p:nvSpPr>
          <p:cNvPr id="7" name="Text 3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3033325" y="1220450"/>
            <a:ext cx="4400400" cy="818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Камеры позволяют поддерживать оптимальный микроклимат с точным контролем температуры и влажности для равномерной и бережной сушки древесины.
</a:t>
            </a:r>
            <a:endParaRPr lang="en-US" sz="1100" dirty="0"/>
          </a:p>
        </p:txBody>
      </p:sp>
      <p:sp>
        <p:nvSpPr>
          <p:cNvPr id="8" name="Text 1"/>
          <p:cNvSpPr txBox="1"/>
          <p:nvPr/>
        </p:nvSpPr>
        <p:spPr>
          <a:xfrm>
            <a:off x="3033200" y="2351825"/>
            <a:ext cx="4400400" cy="818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Организована циркуляция воздуха, которая увеличивает эффективность удаления влаги и предотвращает образование плесени и дефектов на поверхности материала.
</a:t>
            </a:r>
            <a:endParaRPr lang="en-US" sz="1100" dirty="0"/>
          </a:p>
        </p:txBody>
      </p:sp>
      <p:sp>
        <p:nvSpPr>
          <p:cNvPr id="9" name="Text 2"/>
          <p:cNvSpPr txBox="1"/>
          <p:nvPr/>
        </p:nvSpPr>
        <p:spPr>
          <a:xfrm>
            <a:off x="3033200" y="3486150"/>
            <a:ext cx="4400400" cy="818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Такое оборудование широко используется в промышленных масштабах, обеспечивая стабильное качество и повышение долговечности пиломатериалов.
</a:t>
            </a:r>
            <a:endParaRPr lang="en-US" sz="1100" dirty="0"/>
          </a:p>
        </p:txBody>
      </p:sp>
      <p:sp>
        <p:nvSpPr>
          <p:cNvPr id="10" name="Text 3"/>
          <p:cNvSpPr txBox="1"/>
          <p:nvPr/>
        </p:nvSpPr>
        <p:spPr>
          <a:xfrm>
            <a:off x="337920" y="393900"/>
            <a:ext cx="83946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Лесосушильные камеры для пиломатериалов
</a:t>
            </a:r>
            <a:endParaRPr lang="en-US" sz="2400" dirty="0"/>
          </a:p>
        </p:txBody>
      </p:sp>
      <p:sp>
        <p:nvSpPr>
          <p:cNvPr id="11" name="Text 4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2425" y="1168003"/>
            <a:ext cx="3757200" cy="335359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941800" y="1610406"/>
            <a:ext cx="3449700" cy="141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Процесс начинается с нагрева воздуха до оптимальной температуры с последующим равномерным распределением внутри камеры, что способствует эффективному испарению влаги.
</a:t>
            </a:r>
            <a:endParaRPr lang="en-US" sz="1100" dirty="0"/>
          </a:p>
        </p:txBody>
      </p:sp>
      <p:sp>
        <p:nvSpPr>
          <p:cNvPr id="8" name="Text 1"/>
          <p:cNvSpPr txBox="1"/>
          <p:nvPr/>
        </p:nvSpPr>
        <p:spPr>
          <a:xfrm>
            <a:off x="475850" y="393900"/>
            <a:ext cx="8183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Технология камерной сушки древесины
</a:t>
            </a:r>
            <a:endParaRPr lang="en-US" sz="2400" dirty="0"/>
          </a:p>
        </p:txBody>
      </p:sp>
      <p:sp>
        <p:nvSpPr>
          <p:cNvPr id="9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000" dirty="0"/>
          </a:p>
        </p:txBody>
      </p:sp>
      <p:sp>
        <p:nvSpPr>
          <p:cNvPr id="10" name="Text 3"/>
          <p:cNvSpPr txBox="1"/>
          <p:nvPr/>
        </p:nvSpPr>
        <p:spPr>
          <a:xfrm>
            <a:off x="941800" y="3465256"/>
            <a:ext cx="3449700" cy="141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Вентиляция обеспечивает постоянную циркуляцию воздуха, предотвращая локальное переувлажнение, а поддержание заданных параметров обеспечивает стабильность размеров и качества древесины.
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729" y="1521533"/>
            <a:ext cx="4149693" cy="2401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674625" y="4073600"/>
            <a:ext cx="42276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Исследования по камерной сушке, 2023
</a:t>
            </a:r>
            <a:endParaRPr lang="en-US" sz="1000" dirty="0"/>
          </a:p>
        </p:txBody>
      </p:sp>
      <p:sp>
        <p:nvSpPr>
          <p:cNvPr id="5" name="Text 1"/>
          <p:cNvSpPr txBox="1"/>
          <p:nvPr/>
        </p:nvSpPr>
        <p:spPr>
          <a:xfrm>
            <a:off x="415925" y="1699750"/>
            <a:ext cx="3540900" cy="203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18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Толщина материала значительно влияет на время сушки, что требует адаптации режима для оптимизации потребления энергии и сохранения качества.
Оптимальные режимы сушки сокращают время процесса без риска ухудшения свойств древесины, обеспечивая экономию ресурсов и качество.
</a:t>
            </a:r>
            <a:endParaRPr lang="en-US" sz="1188" dirty="0"/>
          </a:p>
        </p:txBody>
      </p:sp>
      <p:sp>
        <p:nvSpPr>
          <p:cNvPr id="6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1000" dirty="0"/>
          </a:p>
        </p:txBody>
      </p:sp>
      <p:sp>
        <p:nvSpPr>
          <p:cNvPr id="7" name="Text 3"/>
          <p:cNvSpPr txBox="1"/>
          <p:nvPr/>
        </p:nvSpPr>
        <p:spPr>
          <a:xfrm>
            <a:off x="415925" y="393900"/>
            <a:ext cx="82146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Производительность и эффективность камерной сушки
</a:t>
            </a:r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6183700" y="1565975"/>
            <a:ext cx="2517000" cy="24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Изменение цвета древесины может быть результатом перегрева и воздействия влаги, влияя на эстетические свойства и ценность материала.
</a:t>
            </a:r>
            <a:endParaRPr lang="en-US" sz="1200" dirty="0"/>
          </a:p>
        </p:txBody>
      </p:sp>
      <p:sp>
        <p:nvSpPr>
          <p:cNvPr id="6" name="Text 1"/>
          <p:cNvSpPr txBox="1"/>
          <p:nvPr/>
        </p:nvSpPr>
        <p:spPr>
          <a:xfrm>
            <a:off x="418525" y="1565975"/>
            <a:ext cx="2380800" cy="24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Трещины в торцах и поверхности возникают из-за слишком быстрого удаления влаги, вызывающего неравномерное напряжение в древесине.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3338125" y="1565975"/>
            <a:ext cx="2380800" cy="24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Коробление и поскрипы связаны с неравномерной сушкой и плохой циркуляцией воздуха внутри сушильной камеры, приводя к деформации изделий.
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418525" y="393900"/>
            <a:ext cx="82119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374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Дефекты древесины при сушке: виды и причины
</a:t>
            </a:r>
            <a:endParaRPr lang="en-US" sz="2374" dirty="0"/>
          </a:p>
        </p:txBody>
      </p:sp>
      <p:sp>
        <p:nvSpPr>
          <p:cNvPr id="9" name="Text 4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925800" y="1605325"/>
            <a:ext cx="3103200" cy="128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Установление и соблюдение правильных температурных и влажностных режимов позволяет минимизировать растяжение и сжатие древесины, снижая риск повреждений.
</a:t>
            </a:r>
            <a:endParaRPr lang="en-US" sz="1200" dirty="0"/>
          </a:p>
        </p:txBody>
      </p:sp>
      <p:sp>
        <p:nvSpPr>
          <p:cNvPr id="7" name="Text 1"/>
          <p:cNvSpPr txBox="1"/>
          <p:nvPr/>
        </p:nvSpPr>
        <p:spPr>
          <a:xfrm>
            <a:off x="925800" y="3388025"/>
            <a:ext cx="3103200" cy="128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Предварительная гидротермическая обработка снижает внутренние напряжения и улучшает устойчивость к деформациям во время сушки.
</a:t>
            </a:r>
            <a:endParaRPr lang="en-US" sz="1200" dirty="0"/>
          </a:p>
        </p:txBody>
      </p:sp>
      <p:sp>
        <p:nvSpPr>
          <p:cNvPr id="8" name="Text 2"/>
          <p:cNvSpPr txBox="1"/>
          <p:nvPr/>
        </p:nvSpPr>
        <p:spPr>
          <a:xfrm>
            <a:off x="5235875" y="1605375"/>
            <a:ext cx="3103200" cy="128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Контроль циркуляции воздуха и равномерность распределения температуры обеспечивает однородность сушки и предотвращает локальные дефекты.
</a:t>
            </a:r>
            <a:endParaRPr lang="en-US" sz="1200" dirty="0"/>
          </a:p>
        </p:txBody>
      </p:sp>
      <p:sp>
        <p:nvSpPr>
          <p:cNvPr id="9" name="Text 3"/>
          <p:cNvSpPr txBox="1"/>
          <p:nvPr/>
        </p:nvSpPr>
        <p:spPr>
          <a:xfrm>
            <a:off x="5235875" y="3388025"/>
            <a:ext cx="3103200" cy="128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Использование камер с автоматическим регулированием и системами мониторинга помогает быстро реагировать на изменения параметров и поддерживать оптимальные условия.
</a:t>
            </a:r>
            <a:endParaRPr lang="en-US" sz="1200" dirty="0"/>
          </a:p>
        </p:txBody>
      </p:sp>
      <p:sp>
        <p:nvSpPr>
          <p:cNvPr id="10" name="Text 4"/>
          <p:cNvSpPr txBox="1"/>
          <p:nvPr/>
        </p:nvSpPr>
        <p:spPr>
          <a:xfrm>
            <a:off x="424625" y="393900"/>
            <a:ext cx="79146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074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Предотвращение дефектов сушки: методы и практика
</a:t>
            </a:r>
            <a:endParaRPr lang="en-US" sz="2074" dirty="0"/>
          </a:p>
        </p:txBody>
      </p:sp>
      <p:sp>
        <p:nvSpPr>
          <p:cNvPr id="11" name="Text 5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632" y="501325"/>
            <a:ext cx="3754987" cy="42069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337925" y="1985375"/>
            <a:ext cx="4234200" cy="1929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Сушка древесины веками использовалась для сохранения прочности и предотвращения гниения. Сегодня требования к качеству стали строже, что диктует современные методы сушки.
</a:t>
            </a:r>
            <a:endParaRPr lang="en-US" sz="1400" dirty="0"/>
          </a:p>
        </p:txBody>
      </p:sp>
      <p:sp>
        <p:nvSpPr>
          <p:cNvPr id="7" name="Text 1"/>
          <p:cNvSpPr txBox="1"/>
          <p:nvPr/>
        </p:nvSpPr>
        <p:spPr>
          <a:xfrm>
            <a:off x="337925" y="393900"/>
            <a:ext cx="4366200" cy="946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Исторические аспекты и значение сушки древесины
</a:t>
            </a:r>
            <a:endParaRPr lang="en-US" sz="2400" dirty="0"/>
          </a:p>
        </p:txBody>
      </p:sp>
      <p:sp>
        <p:nvSpPr>
          <p:cNvPr id="8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63300" y="1165200"/>
            <a:ext cx="7374600" cy="28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Заключение и перспективы развития гидротермической обработки и сушки древесины
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Гидротермическая обработка и современная сушка древесины существенно повышают качество, стабильность размеров и долговечность изделий, а новые технологии делают процесс более эффективным и экологичным.
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6183700" y="1565975"/>
            <a:ext cx="2517000" cy="24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Обработка также способствует уничтожению микроорганизмов и вредителей, улучшая гигиенические свойства и долговечность материала в строительстве.
</a:t>
            </a:r>
            <a:endParaRPr lang="en-US" sz="1200" dirty="0"/>
          </a:p>
        </p:txBody>
      </p:sp>
      <p:sp>
        <p:nvSpPr>
          <p:cNvPr id="6" name="Text 1"/>
          <p:cNvSpPr txBox="1"/>
          <p:nvPr/>
        </p:nvSpPr>
        <p:spPr>
          <a:xfrm>
            <a:off x="418525" y="1565975"/>
            <a:ext cx="2380800" cy="24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Гидротермическая обработка объединяет тепло и пар для изменения структуры древесины и снижения её гигроскопичности, что повышает её стойкость к внешним воздействиям.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3338125" y="1565975"/>
            <a:ext cx="2380800" cy="2474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Процесс снижает внутренние напряжения в древесине, уменьшая риск деформаций и трещин во время эксплуатации изделий и повышает стабильность размеров.
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418525" y="393900"/>
            <a:ext cx="82119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28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такое гидротермическая обработка древесины
</a:t>
            </a:r>
            <a:endParaRPr lang="en-US" sz="2280" dirty="0"/>
          </a:p>
        </p:txBody>
      </p:sp>
      <p:sp>
        <p:nvSpPr>
          <p:cNvPr id="9" name="Text 4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1800" y="1216545"/>
            <a:ext cx="4392300" cy="3199859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777725" y="1429875"/>
            <a:ext cx="3555600" cy="12618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 воздействием высокой температуры и влаги происходит частичная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деградация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гемицеллюлозы</a:t>
            </a: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уменьшает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гигроскопичность</a:t>
            </a: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улучшает устойчивость древесины к гниению и </a:t>
            </a:r>
            <a:r>
              <a:rPr lang="en-US" sz="12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плесени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ru-RU" sz="1200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>
              <a:lnSpc>
                <a:spcPct val="115000"/>
              </a:lnSpc>
            </a:pPr>
            <a:r>
              <a:rPr lang="ru-RU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</a:t>
            </a:r>
            <a:r>
              <a:rPr lang="ru-RU" sz="11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Гемицеллюлозы — это группа растительных полисахаридов, которые входят в состав клеточных стенок растений, наряду с целлюлозой и лигнином</a:t>
            </a:r>
            <a:r>
              <a:rPr lang="ru-RU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6" name="Text 1"/>
          <p:cNvSpPr txBox="1"/>
          <p:nvPr/>
        </p:nvSpPr>
        <p:spPr>
          <a:xfrm>
            <a:off x="777725" y="3109275"/>
            <a:ext cx="3555600" cy="1141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Структура клеточных стенок стабилизируется, снижается содержание свободной влаги, что уменьшает внутренние напряжения и повышает механическую прочность готового материала.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538925" y="393900"/>
            <a:ext cx="80916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75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Физико-химические изменения при гидротермической обработке
</a:t>
            </a:r>
            <a:endParaRPr lang="en-US" sz="1755" dirty="0"/>
          </a:p>
        </p:txBody>
      </p:sp>
      <p:sp>
        <p:nvSpPr>
          <p:cNvPr id="8" name="Text 3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 0"/>
          <p:cNvSpPr txBox="1"/>
          <p:nvPr/>
        </p:nvSpPr>
        <p:spPr>
          <a:xfrm>
            <a:off x="337920" y="393900"/>
            <a:ext cx="84678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этапы сушки древесины
</a:t>
            </a:r>
            <a:endParaRPr lang="en-US" sz="2400" dirty="0"/>
          </a:p>
        </p:txBody>
      </p:sp>
      <p:sp>
        <p:nvSpPr>
          <p:cNvPr id="9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sp>
        <p:nvSpPr>
          <p:cNvPr id="10" name="Text 2"/>
          <p:cNvSpPr txBox="1"/>
          <p:nvPr/>
        </p:nvSpPr>
        <p:spPr>
          <a:xfrm>
            <a:off x="497000" y="2896775"/>
            <a:ext cx="2488800" cy="104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39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Начальный этап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Удаляется свободная (поверхностная) влага, скорость сушки самая высокая, древесина быстро теряет влагу.
</a:t>
            </a:r>
            <a:endParaRPr lang="en-US" sz="1200" dirty="0"/>
          </a:p>
        </p:txBody>
      </p:sp>
      <p:sp>
        <p:nvSpPr>
          <p:cNvPr id="11" name="Text 3"/>
          <p:cNvSpPr txBox="1"/>
          <p:nvPr/>
        </p:nvSpPr>
        <p:spPr>
          <a:xfrm>
            <a:off x="2413275" y="1371725"/>
            <a:ext cx="2488800" cy="104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Прогрессирующий этап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Освобождается связанная влага внутри клеток; скорость сушки замедляется, требуется строгое поддержание температуры и влажности.
</a:t>
            </a:r>
            <a:endParaRPr lang="en-US" sz="1200" dirty="0"/>
          </a:p>
        </p:txBody>
      </p:sp>
      <p:sp>
        <p:nvSpPr>
          <p:cNvPr id="12" name="Text 4"/>
          <p:cNvSpPr txBox="1"/>
          <p:nvPr/>
        </p:nvSpPr>
        <p:spPr>
          <a:xfrm>
            <a:off x="4314525" y="2887875"/>
            <a:ext cx="2488800" cy="104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Завершающий этап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Влага доводится до заданного уровня, обеспечивая стабильность размеров и предотвращая дефекты в древесине.
</a:t>
            </a:r>
            <a:endParaRPr lang="en-US" sz="1200" dirty="0"/>
          </a:p>
        </p:txBody>
      </p:sp>
      <p:sp>
        <p:nvSpPr>
          <p:cNvPr id="13" name="Text 5"/>
          <p:cNvSpPr txBox="1"/>
          <p:nvPr/>
        </p:nvSpPr>
        <p:spPr>
          <a:xfrm>
            <a:off x="6226925" y="1371725"/>
            <a:ext cx="2488800" cy="1045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Охлаждение и стабилизация
</a:t>
            </a:r>
            <a:r>
              <a:rPr lang="en-US" sz="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Древесина постепенно охлаждается до окружающей температуры при контролируемых условиях, избегая резких перепадов и деформаций.
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729" y="1521533"/>
            <a:ext cx="4149693" cy="2401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674625" y="4073600"/>
            <a:ext cx="42276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Данные лабораторных исследований камерной сушки, 2023
</a:t>
            </a:r>
            <a:endParaRPr lang="en-US" sz="1000" dirty="0"/>
          </a:p>
        </p:txBody>
      </p:sp>
      <p:sp>
        <p:nvSpPr>
          <p:cNvPr id="5" name="Text 1"/>
          <p:cNvSpPr txBox="1"/>
          <p:nvPr/>
        </p:nvSpPr>
        <p:spPr>
          <a:xfrm>
            <a:off x="415925" y="1699750"/>
            <a:ext cx="3540900" cy="203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ранних этапах сушка проходит быстро из-за удаляемой свободной влаги.
Процесс замедляется при снижении влажности, когда удаляется связанная влага в клетках древесины.
</a:t>
            </a:r>
            <a:endParaRPr lang="en-US" sz="1300" dirty="0"/>
          </a:p>
        </p:txBody>
      </p:sp>
      <p:sp>
        <p:nvSpPr>
          <p:cNvPr id="6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  <p:sp>
        <p:nvSpPr>
          <p:cNvPr id="7" name="Text 3"/>
          <p:cNvSpPr txBox="1"/>
          <p:nvPr/>
        </p:nvSpPr>
        <p:spPr>
          <a:xfrm>
            <a:off x="415925" y="393900"/>
            <a:ext cx="82146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Изменение влажности древесины во время камерной сушки
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581" y="3158575"/>
            <a:ext cx="218400" cy="2184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0119" y="1285525"/>
            <a:ext cx="197925" cy="226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7581" y="1301558"/>
            <a:ext cx="218400" cy="194133"/>
          </a:xfrm>
          <a:prstGeom prst="rect">
            <a:avLst/>
          </a:prstGeom>
        </p:spPr>
      </p:pic>
      <p:sp>
        <p:nvSpPr>
          <p:cNvPr id="9" name="Text 0"/>
          <p:cNvSpPr txBox="1"/>
          <p:nvPr/>
        </p:nvSpPr>
        <p:spPr>
          <a:xfrm>
            <a:off x="337920" y="393900"/>
            <a:ext cx="8438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Важность влажности древесины
</a:t>
            </a:r>
            <a:endParaRPr lang="en-US" sz="2400" dirty="0"/>
          </a:p>
        </p:txBody>
      </p:sp>
      <p:sp>
        <p:nvSpPr>
          <p:cNvPr id="10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  <p:sp>
        <p:nvSpPr>
          <p:cNvPr id="11" name="Text 2"/>
          <p:cNvSpPr txBox="1"/>
          <p:nvPr/>
        </p:nvSpPr>
        <p:spPr>
          <a:xfrm>
            <a:off x="541125" y="3588900"/>
            <a:ext cx="79905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Правильный уровень влажности обеспечивает стабильность размеров, предотвращает гниение и продлевает срок службы изделий из древесины.
</a:t>
            </a:r>
            <a:endParaRPr lang="en-US" sz="1100" dirty="0"/>
          </a:p>
        </p:txBody>
      </p:sp>
      <p:sp>
        <p:nvSpPr>
          <p:cNvPr id="12" name="Text 3"/>
          <p:cNvSpPr txBox="1"/>
          <p:nvPr/>
        </p:nvSpPr>
        <p:spPr>
          <a:xfrm>
            <a:off x="1044400" y="3071625"/>
            <a:ext cx="7487100" cy="41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Влияние на качество
</a:t>
            </a:r>
            <a:endParaRPr lang="en-US" sz="1300" dirty="0"/>
          </a:p>
        </p:txBody>
      </p:sp>
      <p:sp>
        <p:nvSpPr>
          <p:cNvPr id="13" name="Text 4"/>
          <p:cNvSpPr txBox="1"/>
          <p:nvPr/>
        </p:nvSpPr>
        <p:spPr>
          <a:xfrm>
            <a:off x="4793425" y="1743250"/>
            <a:ext cx="37065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Отличают свободную влагу, находящуюся в порах, и связанную влагу, которая содержится внутри клеточных стенок древесины.
</a:t>
            </a:r>
            <a:endParaRPr lang="en-US" sz="1100" dirty="0"/>
          </a:p>
        </p:txBody>
      </p:sp>
      <p:sp>
        <p:nvSpPr>
          <p:cNvPr id="14" name="Text 5"/>
          <p:cNvSpPr txBox="1"/>
          <p:nvPr/>
        </p:nvSpPr>
        <p:spPr>
          <a:xfrm>
            <a:off x="5284550" y="1205175"/>
            <a:ext cx="32493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Виды влаги
</a:t>
            </a:r>
            <a:endParaRPr lang="en-US" sz="1300" dirty="0"/>
          </a:p>
        </p:txBody>
      </p:sp>
      <p:sp>
        <p:nvSpPr>
          <p:cNvPr id="15" name="Text 6"/>
          <p:cNvSpPr txBox="1"/>
          <p:nvPr/>
        </p:nvSpPr>
        <p:spPr>
          <a:xfrm>
            <a:off x="541125" y="1743250"/>
            <a:ext cx="37065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Влажность — процентное содержание воды в древесине относительно её массы в сухом состоянии, влияет на все физико-механические свойства материала.
</a:t>
            </a:r>
            <a:endParaRPr lang="en-US" sz="1100" dirty="0"/>
          </a:p>
        </p:txBody>
      </p:sp>
      <p:sp>
        <p:nvSpPr>
          <p:cNvPr id="16" name="Text 7"/>
          <p:cNvSpPr txBox="1"/>
          <p:nvPr/>
        </p:nvSpPr>
        <p:spPr>
          <a:xfrm>
            <a:off x="1044400" y="1195575"/>
            <a:ext cx="3237000" cy="41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Определение влажности
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100" y="1634492"/>
            <a:ext cx="4152000" cy="2149271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20100" y="4191525"/>
            <a:ext cx="3554700" cy="24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Справочник по технологии древесины, 2022
</a:t>
            </a:r>
            <a:endParaRPr lang="en-US" sz="1000" dirty="0"/>
          </a:p>
        </p:txBody>
      </p:sp>
      <p:sp>
        <p:nvSpPr>
          <p:cNvPr id="6" name="Text 1"/>
          <p:cNvSpPr txBox="1"/>
          <p:nvPr/>
        </p:nvSpPr>
        <p:spPr>
          <a:xfrm>
            <a:off x="4957350" y="2001700"/>
            <a:ext cx="3696300" cy="171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Сравнительная таблица основных методов с оценкой точности и скорости определения.
Весовой метод точен, но медленен; электрические методы удобны для оперативного контроля.
</a:t>
            </a:r>
            <a:endParaRPr lang="en-US" sz="1200" dirty="0"/>
          </a:p>
        </p:txBody>
      </p:sp>
      <p:sp>
        <p:nvSpPr>
          <p:cNvPr id="7" name="Text 2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  <p:sp>
        <p:nvSpPr>
          <p:cNvPr id="8" name="Text 3"/>
          <p:cNvSpPr txBox="1"/>
          <p:nvPr/>
        </p:nvSpPr>
        <p:spPr>
          <a:xfrm>
            <a:off x="420100" y="393900"/>
            <a:ext cx="8493300" cy="772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Методы измерения влажности древесины
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84625" y="1392850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Гигроскопичность отражает способность древесины поглощать влагу из воздуха, что влияет на изменение её размеров и свойства в зависимости от условий.
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4902425" y="13929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 характеристика зависит от породы древесины — разные виды имеют разную способность связывать влагу.
</a:t>
            </a:r>
            <a:endParaRPr lang="en-US" sz="1200" dirty="0"/>
          </a:p>
        </p:txBody>
      </p:sp>
      <p:sp>
        <p:nvSpPr>
          <p:cNvPr id="5" name="Text 2"/>
          <p:cNvSpPr txBox="1"/>
          <p:nvPr/>
        </p:nvSpPr>
        <p:spPr>
          <a:xfrm>
            <a:off x="684625" y="32662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Температура и влажность окружающего воздуха определяют равновесное состояние влагонасыщения древесины и её стабильность.
</a:t>
            </a:r>
            <a:endParaRPr lang="en-US" sz="1200" dirty="0"/>
          </a:p>
        </p:txBody>
      </p:sp>
      <p:sp>
        <p:nvSpPr>
          <p:cNvPr id="6" name="Text 3"/>
          <p:cNvSpPr txBox="1"/>
          <p:nvPr/>
        </p:nvSpPr>
        <p:spPr>
          <a:xfrm>
            <a:off x="4902425" y="32662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Знание гигроскопичности важно для правильного выбора методов сушки и эксплуатации древесины в различных климатических условиях.
</a:t>
            </a:r>
            <a:endParaRPr lang="en-US" sz="1200" dirty="0"/>
          </a:p>
        </p:txBody>
      </p:sp>
      <p:sp>
        <p:nvSpPr>
          <p:cNvPr id="7" name="Text 4"/>
          <p:cNvSpPr txBox="1"/>
          <p:nvPr/>
        </p:nvSpPr>
        <p:spPr>
          <a:xfrm>
            <a:off x="418525" y="393900"/>
            <a:ext cx="83199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Гигроскопичность древесины и её роль
</a:t>
            </a:r>
            <a:endParaRPr lang="en-US" sz="2400" dirty="0"/>
          </a:p>
        </p:txBody>
      </p:sp>
      <p:sp>
        <p:nvSpPr>
          <p:cNvPr id="8" name="Text 5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931</Words>
  <Application>Microsoft Office PowerPoint</Application>
  <PresentationFormat>Экран (16:9)</PresentationFormat>
  <Paragraphs>115</Paragraphs>
  <Slides>20</Slides>
  <Notes>20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Выприкова Юлия Александровна</cp:lastModifiedBy>
  <cp:revision>2</cp:revision>
  <dcterms:created xsi:type="dcterms:W3CDTF">2025-10-25T05:06:06Z</dcterms:created>
  <dcterms:modified xsi:type="dcterms:W3CDTF">2025-10-25T05:31:15Z</dcterms:modified>
</cp:coreProperties>
</file>