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1C4E2053-F588-44A7-A497-B5B2D4807E76}" type="datetimeFigureOut">
              <a:rPr lang="ru-RU" smtClean="0"/>
              <a:pPr/>
              <a:t>10.10.2021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403F7F5-0442-4B3F-8BEE-D820EE2DEA27}"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C4E2053-F588-44A7-A497-B5B2D4807E76}" type="datetimeFigureOut">
              <a:rPr lang="ru-RU" smtClean="0"/>
              <a:pPr/>
              <a:t>10.10.2021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403F7F5-0442-4B3F-8BEE-D820EE2DEA27}"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C4E2053-F588-44A7-A497-B5B2D4807E76}" type="datetimeFigureOut">
              <a:rPr lang="ru-RU" smtClean="0"/>
              <a:pPr/>
              <a:t>10.10.2021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403F7F5-0442-4B3F-8BEE-D820EE2DEA27}"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C4E2053-F588-44A7-A497-B5B2D4807E76}" type="datetimeFigureOut">
              <a:rPr lang="ru-RU" smtClean="0"/>
              <a:pPr/>
              <a:t>10.10.2021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403F7F5-0442-4B3F-8BEE-D820EE2DEA27}"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1C4E2053-F588-44A7-A497-B5B2D4807E76}" type="datetimeFigureOut">
              <a:rPr lang="ru-RU" smtClean="0"/>
              <a:pPr/>
              <a:t>10.10.2021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403F7F5-0442-4B3F-8BEE-D820EE2DEA27}"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1C4E2053-F588-44A7-A497-B5B2D4807E76}" type="datetimeFigureOut">
              <a:rPr lang="ru-RU" smtClean="0"/>
              <a:pPr/>
              <a:t>10.10.2021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403F7F5-0442-4B3F-8BEE-D820EE2DEA27}"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1C4E2053-F588-44A7-A497-B5B2D4807E76}" type="datetimeFigureOut">
              <a:rPr lang="ru-RU" smtClean="0"/>
              <a:pPr/>
              <a:t>10.10.2021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E403F7F5-0442-4B3F-8BEE-D820EE2DEA27}"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1C4E2053-F588-44A7-A497-B5B2D4807E76}" type="datetimeFigureOut">
              <a:rPr lang="ru-RU" smtClean="0"/>
              <a:pPr/>
              <a:t>10.10.2021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E403F7F5-0442-4B3F-8BEE-D820EE2DEA27}"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1C4E2053-F588-44A7-A497-B5B2D4807E76}" type="datetimeFigureOut">
              <a:rPr lang="ru-RU" smtClean="0"/>
              <a:pPr/>
              <a:t>10.10.2021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E403F7F5-0442-4B3F-8BEE-D820EE2DEA27}"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1C4E2053-F588-44A7-A497-B5B2D4807E76}" type="datetimeFigureOut">
              <a:rPr lang="ru-RU" smtClean="0"/>
              <a:pPr/>
              <a:t>10.10.2021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403F7F5-0442-4B3F-8BEE-D820EE2DEA27}"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1C4E2053-F588-44A7-A497-B5B2D4807E76}" type="datetimeFigureOut">
              <a:rPr lang="ru-RU" smtClean="0"/>
              <a:pPr/>
              <a:t>10.10.2021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403F7F5-0442-4B3F-8BEE-D820EE2DEA27}"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4E2053-F588-44A7-A497-B5B2D4807E76}" type="datetimeFigureOut">
              <a:rPr lang="ru-RU" smtClean="0"/>
              <a:pPr/>
              <a:t>10.10.2021</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403F7F5-0442-4B3F-8BEE-D820EE2DEA27}"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60649"/>
            <a:ext cx="7772400" cy="2016223"/>
          </a:xfrm>
        </p:spPr>
        <p:txBody>
          <a:bodyPr>
            <a:normAutofit fontScale="90000"/>
          </a:bodyPr>
          <a:lstStyle/>
          <a:p>
            <a:pPr hangingPunct="0"/>
            <a:r>
              <a:rPr lang="ru-RU" sz="32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СТРОЕВЫЕ </a:t>
            </a:r>
            <a:r>
              <a:rPr lang="ru-RU" sz="32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ПРИЕМЫ И ДВИЖЕНИЕ БЕЗ ОРУЖИЯ.</a:t>
            </a:r>
            <a:r>
              <a:rPr lang="ru-RU" sz="3200" b="1" dirty="0"/>
              <a:t/>
            </a:r>
            <a:br>
              <a:rPr lang="ru-RU" sz="3200" b="1" dirty="0"/>
            </a:br>
            <a:r>
              <a:rPr lang="ru-RU" sz="2400" b="1" dirty="0"/>
              <a:t/>
            </a:r>
            <a:br>
              <a:rPr lang="ru-RU" sz="2400" b="1" dirty="0"/>
            </a:br>
            <a:r>
              <a:rPr lang="ru-RU" sz="2400" b="1" dirty="0"/>
              <a:t> </a:t>
            </a:r>
            <a:r>
              <a:rPr lang="ru-RU" sz="2400" dirty="0"/>
              <a:t/>
            </a:r>
            <a:br>
              <a:rPr lang="ru-RU" sz="2400" dirty="0"/>
            </a:br>
            <a:endParaRPr lang="ru-RU" sz="2400" dirty="0"/>
          </a:p>
        </p:txBody>
      </p:sp>
      <p:sp>
        <p:nvSpPr>
          <p:cNvPr id="3" name="Подзаголовок 2"/>
          <p:cNvSpPr>
            <a:spLocks noGrp="1"/>
          </p:cNvSpPr>
          <p:nvPr>
            <p:ph type="subTitle" idx="1"/>
          </p:nvPr>
        </p:nvSpPr>
        <p:spPr>
          <a:xfrm>
            <a:off x="755576" y="1484784"/>
            <a:ext cx="7776864" cy="4154016"/>
          </a:xfrm>
        </p:spPr>
        <p:txBody>
          <a:bodyPr/>
          <a:lstStyle/>
          <a:p>
            <a:pPr algn="l" hangingPunct="0"/>
            <a:r>
              <a:rPr lang="ru-RU"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Время: </a:t>
            </a:r>
            <a:r>
              <a:rPr lang="ru-RU"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90 минут</a:t>
            </a:r>
            <a:endParaRPr lang="ru-RU"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a:p>
            <a:pPr algn="l" hangingPunct="0"/>
            <a:r>
              <a:rPr lang="ru-RU"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Вид занятия: </a:t>
            </a:r>
            <a:r>
              <a:rPr lang="ru-RU"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практическое занятие</a:t>
            </a:r>
          </a:p>
          <a:p>
            <a:pPr algn="l" hangingPunct="0"/>
            <a:r>
              <a:rPr lang="ru-RU"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Руководство  и пособия: Строевой устав Вооруженных Сил Российской Федерации</a:t>
            </a:r>
            <a:r>
              <a:rPr lang="ru-RU" dirty="0">
                <a:solidFill>
                  <a:schemeClr val="tx1"/>
                </a:solidFill>
              </a:rPr>
              <a:t>.</a:t>
            </a:r>
          </a:p>
          <a:p>
            <a:pPr algn="l" hangingPunct="0"/>
            <a:endParaRPr lang="ru-RU" dirty="0">
              <a:solidFill>
                <a:schemeClr val="tx1"/>
              </a:solidFill>
            </a:endParaRPr>
          </a:p>
          <a:p>
            <a:endParaRPr lang="ru-RU"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457200" y="260648"/>
            <a:ext cx="8229600" cy="5865515"/>
          </a:xfrm>
        </p:spPr>
        <p:txBody>
          <a:bodyPr>
            <a:normAutofit fontScale="92500" lnSpcReduction="10000"/>
          </a:bodyPr>
          <a:lstStyle/>
          <a:p>
            <a:pPr hangingPunct="0"/>
            <a:r>
              <a:rPr lang="ru-RU" sz="2400" b="1" i="1" dirty="0"/>
              <a:t>Глубиной строя</a:t>
            </a:r>
            <a:r>
              <a:rPr lang="ru-RU" sz="2400" i="1" dirty="0"/>
              <a:t> </a:t>
            </a:r>
            <a:r>
              <a:rPr lang="ru-RU" sz="2400" dirty="0"/>
              <a:t>называется расстояние от первой шеренги (впереди стоящего военнослужащего) до последней шеренги (позади стоящего военнослужащего). Понятие глубины строя применимо и при действиях на машинах. В этом случае глубиной строя будет считаться расстояние от первой линии машин (впереди стоящей машины) до последней линии машин (позади стоящей машины).</a:t>
            </a:r>
          </a:p>
          <a:p>
            <a:pPr hangingPunct="0"/>
            <a:r>
              <a:rPr lang="ru-RU" sz="2400" b="1" i="1" dirty="0"/>
              <a:t>Походный строй</a:t>
            </a:r>
            <a:r>
              <a:rPr lang="ru-RU" sz="2400" dirty="0"/>
              <a:t> – это строй, в котором подразделение построено в колонну или подразделения в колоннах построены одно за другим на дистанциях, установленных Уставом или командиром.</a:t>
            </a:r>
          </a:p>
          <a:p>
            <a:pPr hangingPunct="0"/>
            <a:r>
              <a:rPr lang="ru-RU" sz="2400" dirty="0"/>
              <a:t>Перед началом движения походного строя командиром определяются направляющий и замыкающий. </a:t>
            </a:r>
          </a:p>
          <a:p>
            <a:pPr hangingPunct="0"/>
            <a:r>
              <a:rPr lang="ru-RU" sz="2400" b="1" i="1" dirty="0"/>
              <a:t>Направляющим</a:t>
            </a:r>
            <a:r>
              <a:rPr lang="ru-RU" sz="2400" i="1" dirty="0"/>
              <a:t> </a:t>
            </a:r>
            <a:r>
              <a:rPr lang="ru-RU" sz="2400" dirty="0"/>
              <a:t>является военнослужащий (подразделение, машина), движущийся головным в указанном направлении.</a:t>
            </a:r>
          </a:p>
          <a:p>
            <a:pPr hangingPunct="0"/>
            <a:r>
              <a:rPr lang="ru-RU" sz="2400" b="1" i="1" dirty="0"/>
              <a:t>Замыкающим</a:t>
            </a:r>
            <a:r>
              <a:rPr lang="ru-RU" sz="2400" i="1" dirty="0"/>
              <a:t> </a:t>
            </a:r>
            <a:r>
              <a:rPr lang="ru-RU" sz="2400" dirty="0"/>
              <a:t>является военнослужащий (подразделение, машина), движущийся последним в колонне.</a:t>
            </a:r>
          </a:p>
          <a:p>
            <a:endParaRPr lang="ru-RU" sz="2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400" b="1" dirty="0"/>
              <a:t>Походный строй отделения в колонну по два</a:t>
            </a:r>
          </a:p>
        </p:txBody>
      </p:sp>
      <p:pic>
        <p:nvPicPr>
          <p:cNvPr id="4" name="Содержимое 3" descr="003"/>
          <p:cNvPicPr>
            <a:picLocks noGrp="1"/>
          </p:cNvPicPr>
          <p:nvPr>
            <p:ph idx="1"/>
          </p:nvPr>
        </p:nvPicPr>
        <p:blipFill>
          <a:blip r:embed="rId2" cstate="print">
            <a:lum bright="12000"/>
          </a:blip>
          <a:srcRect/>
          <a:stretch>
            <a:fillRect/>
          </a:stretch>
        </p:blipFill>
        <p:spPr bwMode="auto">
          <a:xfrm>
            <a:off x="2843808" y="1268760"/>
            <a:ext cx="3312368" cy="4680520"/>
          </a:xfrm>
          <a:prstGeom prst="rect">
            <a:avLst/>
          </a:prstGeom>
          <a:noFill/>
          <a:ln w="9525">
            <a:noFill/>
            <a:miter lim="800000"/>
            <a:headEnd/>
            <a:tailEnd/>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457200" y="260648"/>
            <a:ext cx="8229600" cy="5865515"/>
          </a:xfrm>
        </p:spPr>
        <p:txBody>
          <a:bodyPr>
            <a:normAutofit/>
          </a:bodyPr>
          <a:lstStyle/>
          <a:p>
            <a:pPr hangingPunct="0"/>
            <a:r>
              <a:rPr lang="ru-RU" sz="2400" b="1" i="1" dirty="0"/>
              <a:t>Развернутым строем</a:t>
            </a:r>
            <a:r>
              <a:rPr lang="ru-RU" sz="2400" i="1" dirty="0"/>
              <a:t> </a:t>
            </a:r>
            <a:r>
              <a:rPr lang="ru-RU" sz="2400" dirty="0"/>
              <a:t>является строй, в котором подразделения построены на одной линии по фронту в </a:t>
            </a:r>
            <a:r>
              <a:rPr lang="ru-RU" sz="2400" dirty="0" err="1"/>
              <a:t>одношереножном</a:t>
            </a:r>
            <a:r>
              <a:rPr lang="ru-RU" sz="2400" dirty="0"/>
              <a:t> или в </a:t>
            </a:r>
            <a:r>
              <a:rPr lang="ru-RU" sz="2400" dirty="0" err="1" smtClean="0"/>
              <a:t>двухшереножном</a:t>
            </a:r>
            <a:r>
              <a:rPr lang="ru-RU" sz="2400" dirty="0" smtClean="0"/>
              <a:t> </a:t>
            </a:r>
            <a:r>
              <a:rPr lang="ru-RU" sz="2400" dirty="0"/>
              <a:t>строю (в линию машин) или в линию колонн на интервалах, установленных Уставом или командиром</a:t>
            </a:r>
            <a:r>
              <a:rPr lang="ru-RU" sz="2400" dirty="0" smtClean="0"/>
              <a:t>.</a:t>
            </a:r>
          </a:p>
          <a:p>
            <a:pPr algn="ctr" hangingPunct="0">
              <a:buNone/>
            </a:pPr>
            <a:r>
              <a:rPr lang="ru-RU" sz="2400" b="1" dirty="0" err="1" smtClean="0"/>
              <a:t>Одношереножный</a:t>
            </a:r>
            <a:r>
              <a:rPr lang="ru-RU" sz="2400" b="1" dirty="0" smtClean="0"/>
              <a:t> </a:t>
            </a:r>
            <a:r>
              <a:rPr lang="ru-RU" sz="2400" b="1" dirty="0"/>
              <a:t>развернутый строй </a:t>
            </a:r>
            <a:r>
              <a:rPr lang="ru-RU" sz="2400" b="1" dirty="0" smtClean="0"/>
              <a:t>отделения:</a:t>
            </a:r>
          </a:p>
          <a:p>
            <a:pPr hangingPunct="0"/>
            <a:endParaRPr lang="ru-RU" sz="2400" dirty="0"/>
          </a:p>
          <a:p>
            <a:endParaRPr lang="ru-RU" sz="2400" dirty="0"/>
          </a:p>
        </p:txBody>
      </p:sp>
      <p:pic>
        <p:nvPicPr>
          <p:cNvPr id="4" name="Рисунок 3" descr="рис14"/>
          <p:cNvPicPr/>
          <p:nvPr/>
        </p:nvPicPr>
        <p:blipFill>
          <a:blip r:embed="rId2" cstate="print"/>
          <a:srcRect/>
          <a:stretch>
            <a:fillRect/>
          </a:stretch>
        </p:blipFill>
        <p:spPr bwMode="auto">
          <a:xfrm>
            <a:off x="1907704" y="2708920"/>
            <a:ext cx="5256584" cy="1224136"/>
          </a:xfrm>
          <a:prstGeom prst="rect">
            <a:avLst/>
          </a:prstGeom>
          <a:noFill/>
          <a:ln w="9525">
            <a:noFill/>
            <a:miter lim="800000"/>
            <a:headEnd/>
            <a:tailEnd/>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400" b="1" dirty="0" err="1"/>
              <a:t>Двухшереножный</a:t>
            </a:r>
            <a:r>
              <a:rPr lang="ru-RU" sz="2400" b="1" dirty="0"/>
              <a:t> развернутый строй </a:t>
            </a:r>
            <a:r>
              <a:rPr lang="ru-RU" sz="2400" b="1" dirty="0" smtClean="0"/>
              <a:t>отделения:</a:t>
            </a:r>
            <a:r>
              <a:rPr lang="ru-RU" sz="2400" b="1" dirty="0"/>
              <a:t/>
            </a:r>
            <a:br>
              <a:rPr lang="ru-RU" sz="2400" b="1" dirty="0"/>
            </a:br>
            <a:endParaRPr lang="ru-RU" sz="2400" b="1" dirty="0"/>
          </a:p>
        </p:txBody>
      </p:sp>
      <p:pic>
        <p:nvPicPr>
          <p:cNvPr id="4" name="Содержимое 3" descr="рис15"/>
          <p:cNvPicPr>
            <a:picLocks noGrp="1"/>
          </p:cNvPicPr>
          <p:nvPr>
            <p:ph idx="1"/>
          </p:nvPr>
        </p:nvPicPr>
        <p:blipFill>
          <a:blip r:embed="rId2" cstate="print"/>
          <a:srcRect/>
          <a:stretch>
            <a:fillRect/>
          </a:stretch>
        </p:blipFill>
        <p:spPr bwMode="auto">
          <a:xfrm>
            <a:off x="1547664" y="1196752"/>
            <a:ext cx="4968551" cy="3266504"/>
          </a:xfrm>
          <a:prstGeom prst="rect">
            <a:avLst/>
          </a:prstGeom>
          <a:noFill/>
          <a:ln w="9525">
            <a:noFill/>
            <a:miter lim="800000"/>
            <a:headEnd/>
            <a:tailEnd/>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88640"/>
            <a:ext cx="8229600" cy="2808312"/>
          </a:xfrm>
        </p:spPr>
        <p:txBody>
          <a:bodyPr>
            <a:normAutofit fontScale="90000"/>
          </a:bodyPr>
          <a:lstStyle/>
          <a:p>
            <a:pPr algn="l" hangingPunct="0"/>
            <a:r>
              <a:rPr lang="ru-RU" sz="2400" b="1" dirty="0" smtClean="0"/>
              <a:t>Походные строи отделения: а) в колонну по одному, б) в колонну по два</a:t>
            </a:r>
            <a:br>
              <a:rPr lang="ru-RU" sz="2400" b="1" dirty="0" smtClean="0"/>
            </a:br>
            <a:r>
              <a:rPr lang="ru-RU" sz="2000" dirty="0" err="1"/>
              <a:t>Одношереножный</a:t>
            </a:r>
            <a:r>
              <a:rPr lang="ru-RU" sz="2000" dirty="0"/>
              <a:t> и </a:t>
            </a:r>
            <a:r>
              <a:rPr lang="ru-RU" sz="2000" dirty="0" err="1"/>
              <a:t>двухшереножный</a:t>
            </a:r>
            <a:r>
              <a:rPr lang="ru-RU" sz="2000" dirty="0"/>
              <a:t> строи могут быть сомкнутыми и разомкнутыми.</a:t>
            </a:r>
            <a:br>
              <a:rPr lang="ru-RU" sz="2000" dirty="0"/>
            </a:br>
            <a:r>
              <a:rPr lang="ru-RU" sz="2000" dirty="0"/>
              <a:t>В </a:t>
            </a:r>
            <a:r>
              <a:rPr lang="ru-RU" sz="2000" b="1" i="1" dirty="0"/>
              <a:t>сомкнутом строю</a:t>
            </a:r>
            <a:r>
              <a:rPr lang="ru-RU" sz="2000" i="1" dirty="0"/>
              <a:t> </a:t>
            </a:r>
            <a:r>
              <a:rPr lang="ru-RU" sz="2000" dirty="0"/>
              <a:t>военнослужащие в шеренгах расположены по фронту один от другого на интервалах, равных ширине ладони между локтями</a:t>
            </a:r>
            <a:r>
              <a:rPr lang="ru-RU" sz="2000" dirty="0" smtClean="0"/>
              <a:t>.</a:t>
            </a:r>
            <a:r>
              <a:rPr lang="ru-RU" sz="2000" dirty="0"/>
              <a:t> </a:t>
            </a:r>
            <a:br>
              <a:rPr lang="ru-RU" sz="2000" dirty="0"/>
            </a:br>
            <a:r>
              <a:rPr lang="ru-RU" sz="2000" dirty="0"/>
              <a:t>В </a:t>
            </a:r>
            <a:r>
              <a:rPr lang="ru-RU" sz="2000" b="1" i="1" dirty="0"/>
              <a:t>разомкнутом строю</a:t>
            </a:r>
            <a:r>
              <a:rPr lang="ru-RU" sz="2000" dirty="0"/>
              <a:t> военнослужащие в шеренгах расположены по фронту один от другого на интервалах в один шаг или на интервалах, установленных Уставом или командиром.</a:t>
            </a:r>
            <a:br>
              <a:rPr lang="ru-RU" sz="2000" dirty="0"/>
            </a:br>
            <a:endParaRPr lang="ru-RU" sz="2400" b="1" dirty="0"/>
          </a:p>
        </p:txBody>
      </p:sp>
      <p:pic>
        <p:nvPicPr>
          <p:cNvPr id="4" name="Содержимое 3" descr="рис16"/>
          <p:cNvPicPr>
            <a:picLocks noGrp="1"/>
          </p:cNvPicPr>
          <p:nvPr>
            <p:ph idx="1"/>
          </p:nvPr>
        </p:nvPicPr>
        <p:blipFill>
          <a:blip r:embed="rId2" cstate="print"/>
          <a:srcRect/>
          <a:stretch>
            <a:fillRect/>
          </a:stretch>
        </p:blipFill>
        <p:spPr bwMode="auto">
          <a:xfrm>
            <a:off x="2339752" y="2708920"/>
            <a:ext cx="1080120" cy="3672408"/>
          </a:xfrm>
          <a:prstGeom prst="rect">
            <a:avLst/>
          </a:prstGeom>
          <a:noFill/>
          <a:ln w="9525">
            <a:noFill/>
            <a:miter lim="800000"/>
            <a:headEnd/>
            <a:tailEnd/>
          </a:ln>
        </p:spPr>
      </p:pic>
      <p:pic>
        <p:nvPicPr>
          <p:cNvPr id="5" name="Рисунок 4" descr="рис17"/>
          <p:cNvPicPr/>
          <p:nvPr/>
        </p:nvPicPr>
        <p:blipFill>
          <a:blip r:embed="rId3" cstate="print"/>
          <a:srcRect/>
          <a:stretch>
            <a:fillRect/>
          </a:stretch>
        </p:blipFill>
        <p:spPr bwMode="auto">
          <a:xfrm>
            <a:off x="5868144" y="2996952"/>
            <a:ext cx="1512168" cy="3024336"/>
          </a:xfrm>
          <a:prstGeom prst="rect">
            <a:avLst/>
          </a:prstGeom>
          <a:noFill/>
          <a:ln w="9525">
            <a:noFill/>
            <a:miter lim="800000"/>
            <a:headEnd/>
            <a:tailEnd/>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2400" b="1" dirty="0"/>
              <a:t>Наиболее распространенными строевыми командами, содержащими только исполнительную часть, являются:</a:t>
            </a:r>
            <a:br>
              <a:rPr lang="ru-RU" sz="2400" b="1" dirty="0"/>
            </a:br>
            <a:endParaRPr lang="ru-RU" sz="2400" b="1" dirty="0"/>
          </a:p>
        </p:txBody>
      </p:sp>
      <p:sp>
        <p:nvSpPr>
          <p:cNvPr id="3" name="Содержимое 2"/>
          <p:cNvSpPr>
            <a:spLocks noGrp="1"/>
          </p:cNvSpPr>
          <p:nvPr>
            <p:ph idx="1"/>
          </p:nvPr>
        </p:nvSpPr>
        <p:spPr/>
        <p:txBody>
          <a:bodyPr>
            <a:normAutofit lnSpcReduction="10000"/>
          </a:bodyPr>
          <a:lstStyle/>
          <a:p>
            <a:pPr hangingPunct="0"/>
            <a:r>
              <a:rPr lang="ru-RU" sz="2800" b="1" dirty="0"/>
              <a:t>«СТАНОВИСЬ»</a:t>
            </a:r>
            <a:r>
              <a:rPr lang="ru-RU" sz="2800" dirty="0"/>
              <a:t>;                             </a:t>
            </a:r>
            <a:r>
              <a:rPr lang="ru-RU" sz="2800" b="1" dirty="0"/>
              <a:t>«РАВНЯЙСЬ»</a:t>
            </a:r>
            <a:r>
              <a:rPr lang="ru-RU" sz="2800" dirty="0"/>
              <a:t>;</a:t>
            </a:r>
          </a:p>
          <a:p>
            <a:pPr hangingPunct="0"/>
            <a:r>
              <a:rPr lang="ru-RU" sz="2800" b="1" dirty="0"/>
              <a:t>«СМИРНО»</a:t>
            </a:r>
            <a:r>
              <a:rPr lang="ru-RU" sz="2800" dirty="0"/>
              <a:t>;                                     </a:t>
            </a:r>
            <a:r>
              <a:rPr lang="ru-RU" sz="2800" b="1" dirty="0"/>
              <a:t>«ВОЛЬНО»</a:t>
            </a:r>
            <a:r>
              <a:rPr lang="ru-RU" sz="2800" dirty="0"/>
              <a:t>;</a:t>
            </a:r>
          </a:p>
          <a:p>
            <a:pPr hangingPunct="0"/>
            <a:r>
              <a:rPr lang="ru-RU" sz="2800" b="1" dirty="0"/>
              <a:t>«ОТСТАВИТЬ»</a:t>
            </a:r>
            <a:r>
              <a:rPr lang="ru-RU" sz="2800" dirty="0"/>
              <a:t>;                              </a:t>
            </a:r>
            <a:r>
              <a:rPr lang="ru-RU" sz="2800" b="1" dirty="0"/>
              <a:t>«СТОЙ»</a:t>
            </a:r>
            <a:r>
              <a:rPr lang="ru-RU" sz="2800" dirty="0"/>
              <a:t>;</a:t>
            </a:r>
          </a:p>
          <a:p>
            <a:pPr hangingPunct="0"/>
            <a:r>
              <a:rPr lang="ru-RU" sz="2800" b="1" dirty="0"/>
              <a:t>«РАЗОЙДИСЬ»</a:t>
            </a:r>
            <a:r>
              <a:rPr lang="ru-RU" sz="2800" dirty="0"/>
              <a:t>;                              </a:t>
            </a:r>
            <a:r>
              <a:rPr lang="ru-RU" sz="2800" b="1" dirty="0"/>
              <a:t>«ЗАПРАВИТЬСЯ»</a:t>
            </a:r>
            <a:r>
              <a:rPr lang="ru-RU" sz="2800" dirty="0"/>
              <a:t>;</a:t>
            </a:r>
          </a:p>
          <a:p>
            <a:pPr hangingPunct="0"/>
            <a:r>
              <a:rPr lang="ru-RU" sz="2800" b="1" dirty="0"/>
              <a:t>«КО МНЕ</a:t>
            </a:r>
            <a:r>
              <a:rPr lang="ru-RU" sz="2800" b="1" dirty="0" smtClean="0"/>
              <a:t>»</a:t>
            </a:r>
            <a:endParaRPr lang="ru-RU" sz="2800" dirty="0" smtClean="0"/>
          </a:p>
          <a:p>
            <a:pPr hangingPunct="0"/>
            <a:endParaRPr lang="ru-RU" sz="2800" dirty="0"/>
          </a:p>
          <a:p>
            <a:pPr hangingPunct="0"/>
            <a:endParaRPr lang="ru-RU" sz="2800" dirty="0" smtClean="0"/>
          </a:p>
          <a:p>
            <a:pPr algn="ctr" hangingPunct="0"/>
            <a:endParaRPr lang="ru-RU" sz="2800" dirty="0"/>
          </a:p>
          <a:p>
            <a:pPr hangingPunct="0">
              <a:buNone/>
            </a:pPr>
            <a:r>
              <a:rPr lang="ru-RU" sz="2800" dirty="0"/>
              <a:t> </a:t>
            </a:r>
          </a:p>
          <a:p>
            <a:endParaRPr lang="ru-RU"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2400" b="1" dirty="0"/>
              <a:t>ОБЯЗАННОСТИ КОМАНДИРОВ И ВОЕННОСЛУЖАЩИХ ПЕРЕД ПОСТРОЕНИЕМ И В </a:t>
            </a:r>
            <a:r>
              <a:rPr lang="ru-RU" sz="2400" b="1" dirty="0" smtClean="0"/>
              <a:t>СТРОЮ</a:t>
            </a:r>
            <a:r>
              <a:rPr lang="ru-RU" sz="2400" b="1" dirty="0"/>
              <a:t/>
            </a:r>
            <a:br>
              <a:rPr lang="ru-RU" sz="2400" b="1" dirty="0"/>
            </a:br>
            <a:endParaRPr lang="ru-RU" sz="2400" b="1" dirty="0"/>
          </a:p>
        </p:txBody>
      </p:sp>
      <p:sp>
        <p:nvSpPr>
          <p:cNvPr id="3" name="Содержимое 2"/>
          <p:cNvSpPr>
            <a:spLocks noGrp="1"/>
          </p:cNvSpPr>
          <p:nvPr>
            <p:ph idx="1"/>
          </p:nvPr>
        </p:nvSpPr>
        <p:spPr>
          <a:xfrm>
            <a:off x="457200" y="1124744"/>
            <a:ext cx="8229600" cy="5001419"/>
          </a:xfrm>
        </p:spPr>
        <p:txBody>
          <a:bodyPr>
            <a:normAutofit fontScale="77500" lnSpcReduction="20000"/>
          </a:bodyPr>
          <a:lstStyle/>
          <a:p>
            <a:pPr algn="ctr" hangingPunct="0">
              <a:buNone/>
            </a:pPr>
            <a:r>
              <a:rPr lang="ru-RU" dirty="0"/>
              <a:t>Перед построением каждый военнослужащий обязан:</a:t>
            </a:r>
          </a:p>
          <a:p>
            <a:pPr hangingPunct="0">
              <a:buNone/>
            </a:pPr>
            <a:r>
              <a:rPr lang="ru-RU" dirty="0"/>
              <a:t>а) проверить исправность закрепленных за ним: </a:t>
            </a:r>
          </a:p>
          <a:p>
            <a:pPr hangingPunct="0"/>
            <a:r>
              <a:rPr lang="ru-RU" dirty="0"/>
              <a:t>- оружия; </a:t>
            </a:r>
          </a:p>
          <a:p>
            <a:pPr hangingPunct="0"/>
            <a:r>
              <a:rPr lang="ru-RU" dirty="0"/>
              <a:t>- вооружения;  </a:t>
            </a:r>
          </a:p>
          <a:p>
            <a:pPr hangingPunct="0"/>
            <a:r>
              <a:rPr lang="ru-RU" dirty="0"/>
              <a:t>- военной техники; </a:t>
            </a:r>
          </a:p>
          <a:p>
            <a:pPr hangingPunct="0"/>
            <a:r>
              <a:rPr lang="ru-RU" dirty="0"/>
              <a:t>- боеприпасов; </a:t>
            </a:r>
          </a:p>
          <a:p>
            <a:pPr hangingPunct="0"/>
            <a:r>
              <a:rPr lang="ru-RU" dirty="0"/>
              <a:t>- средств индивидуальной защиты; </a:t>
            </a:r>
          </a:p>
          <a:p>
            <a:pPr hangingPunct="0"/>
            <a:r>
              <a:rPr lang="ru-RU" dirty="0"/>
              <a:t>- шанцевого инструмента; </a:t>
            </a:r>
          </a:p>
          <a:p>
            <a:pPr hangingPunct="0"/>
            <a:r>
              <a:rPr lang="ru-RU" dirty="0"/>
              <a:t>- обмундирования;  </a:t>
            </a:r>
          </a:p>
          <a:p>
            <a:pPr hangingPunct="0"/>
            <a:r>
              <a:rPr lang="ru-RU" dirty="0"/>
              <a:t>- снаряжения;</a:t>
            </a:r>
          </a:p>
          <a:p>
            <a:pPr hangingPunct="0">
              <a:buNone/>
            </a:pPr>
            <a:r>
              <a:rPr lang="ru-RU" dirty="0"/>
              <a:t>б) аккуратно заправить обмундирование;</a:t>
            </a:r>
          </a:p>
          <a:p>
            <a:pPr hangingPunct="0">
              <a:buNone/>
            </a:pPr>
            <a:r>
              <a:rPr lang="ru-RU" dirty="0"/>
              <a:t>в) правильно надеть и подогнать снаряжение;</a:t>
            </a:r>
          </a:p>
          <a:p>
            <a:pPr hangingPunct="0">
              <a:buNone/>
            </a:pPr>
            <a:r>
              <a:rPr lang="ru-RU" dirty="0"/>
              <a:t>г) помочь товарищу устранить замеченные недостатки.</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2400" b="1" dirty="0"/>
              <a:t>При постановке в строй и нахождении в строю военнослужащий обязан:</a:t>
            </a:r>
            <a:r>
              <a:rPr lang="ru-RU" sz="2400" dirty="0"/>
              <a:t/>
            </a:r>
            <a:br>
              <a:rPr lang="ru-RU" sz="2400" dirty="0"/>
            </a:br>
            <a:endParaRPr lang="ru-RU" sz="2400" dirty="0"/>
          </a:p>
        </p:txBody>
      </p:sp>
      <p:sp>
        <p:nvSpPr>
          <p:cNvPr id="3" name="Содержимое 2"/>
          <p:cNvSpPr>
            <a:spLocks noGrp="1"/>
          </p:cNvSpPr>
          <p:nvPr>
            <p:ph idx="1"/>
          </p:nvPr>
        </p:nvSpPr>
        <p:spPr>
          <a:xfrm>
            <a:off x="457200" y="1052736"/>
            <a:ext cx="8229600" cy="5073427"/>
          </a:xfrm>
        </p:spPr>
        <p:txBody>
          <a:bodyPr>
            <a:normAutofit fontScale="77500" lnSpcReduction="20000"/>
          </a:bodyPr>
          <a:lstStyle/>
          <a:p>
            <a:pPr hangingPunct="0"/>
            <a:r>
              <a:rPr lang="ru-RU" dirty="0"/>
              <a:t>- знать свое место в строю;</a:t>
            </a:r>
          </a:p>
          <a:p>
            <a:pPr hangingPunct="0"/>
            <a:r>
              <a:rPr lang="ru-RU" dirty="0"/>
              <a:t>- уметь быстро и без суеты занять его;</a:t>
            </a:r>
          </a:p>
          <a:p>
            <a:pPr hangingPunct="0"/>
            <a:r>
              <a:rPr lang="ru-RU" dirty="0"/>
              <a:t>- в движении сохранять равнение, установленные интервал и дистанцию;</a:t>
            </a:r>
          </a:p>
          <a:p>
            <a:pPr hangingPunct="0"/>
            <a:r>
              <a:rPr lang="ru-RU" dirty="0"/>
              <a:t>- соблюдать требования безопасности;</a:t>
            </a:r>
          </a:p>
          <a:p>
            <a:pPr hangingPunct="0"/>
            <a:r>
              <a:rPr lang="ru-RU" dirty="0"/>
              <a:t>- не выходить из строя (машины) без разрешения;</a:t>
            </a:r>
          </a:p>
          <a:p>
            <a:pPr hangingPunct="0"/>
            <a:r>
              <a:rPr lang="ru-RU" dirty="0"/>
              <a:t>- в строю без разрешения не разговаривать и не курить;</a:t>
            </a:r>
          </a:p>
          <a:p>
            <a:pPr hangingPunct="0"/>
            <a:r>
              <a:rPr lang="ru-RU" dirty="0"/>
              <a:t>- быть внимательным к приказаниям и командам своего командира;</a:t>
            </a:r>
          </a:p>
          <a:p>
            <a:pPr hangingPunct="0"/>
            <a:r>
              <a:rPr lang="ru-RU" dirty="0"/>
              <a:t>- быстро и точно выполнять приказания и команды, не мешая другим;</a:t>
            </a:r>
          </a:p>
          <a:p>
            <a:pPr hangingPunct="0"/>
            <a:r>
              <a:rPr lang="ru-RU" dirty="0"/>
              <a:t>- передавать приказания и команды без искажений, громко и четко.</a:t>
            </a:r>
          </a:p>
          <a:p>
            <a:endParaRPr lang="ru-RU"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2400" b="1" dirty="0"/>
              <a:t>Обязанности командиров перед построением и в строю Строевой устав определяет в статье 25.</a:t>
            </a:r>
            <a:br>
              <a:rPr lang="ru-RU" sz="2400" b="1" dirty="0"/>
            </a:br>
            <a:endParaRPr lang="ru-RU" sz="2400" b="1" dirty="0"/>
          </a:p>
        </p:txBody>
      </p:sp>
      <p:sp>
        <p:nvSpPr>
          <p:cNvPr id="3" name="Содержимое 2"/>
          <p:cNvSpPr>
            <a:spLocks noGrp="1"/>
          </p:cNvSpPr>
          <p:nvPr>
            <p:ph idx="1"/>
          </p:nvPr>
        </p:nvSpPr>
        <p:spPr/>
        <p:txBody>
          <a:bodyPr>
            <a:normAutofit fontScale="55000" lnSpcReduction="20000"/>
          </a:bodyPr>
          <a:lstStyle/>
          <a:p>
            <a:pPr algn="ctr" hangingPunct="0">
              <a:buNone/>
            </a:pPr>
            <a:r>
              <a:rPr lang="ru-RU" b="1" dirty="0"/>
              <a:t>Каждый командир обязан</a:t>
            </a:r>
            <a:r>
              <a:rPr lang="ru-RU" dirty="0"/>
              <a:t>:</a:t>
            </a:r>
          </a:p>
          <a:p>
            <a:pPr hangingPunct="0">
              <a:buNone/>
            </a:pPr>
            <a:r>
              <a:rPr lang="ru-RU" dirty="0"/>
              <a:t>а) указать</a:t>
            </a:r>
            <a:r>
              <a:rPr lang="ru-RU" dirty="0" smtClean="0"/>
              <a:t>:</a:t>
            </a:r>
            <a:r>
              <a:rPr lang="ru-RU" dirty="0"/>
              <a:t> </a:t>
            </a:r>
          </a:p>
          <a:p>
            <a:pPr hangingPunct="0"/>
            <a:r>
              <a:rPr lang="ru-RU" dirty="0"/>
              <a:t>- место построения;</a:t>
            </a:r>
          </a:p>
          <a:p>
            <a:pPr hangingPunct="0"/>
            <a:r>
              <a:rPr lang="ru-RU" dirty="0"/>
              <a:t>- время построения;</a:t>
            </a:r>
          </a:p>
          <a:p>
            <a:pPr hangingPunct="0"/>
            <a:r>
              <a:rPr lang="ru-RU" dirty="0"/>
              <a:t>- порядок построения;</a:t>
            </a:r>
          </a:p>
          <a:p>
            <a:pPr hangingPunct="0"/>
            <a:r>
              <a:rPr lang="ru-RU" dirty="0"/>
              <a:t>- форму одежды и снаряжение;</a:t>
            </a:r>
          </a:p>
          <a:p>
            <a:pPr hangingPunct="0"/>
            <a:r>
              <a:rPr lang="ru-RU" dirty="0"/>
              <a:t>- какое иметь вооружение и военную технику;</a:t>
            </a:r>
          </a:p>
          <a:p>
            <a:pPr hangingPunct="0">
              <a:buNone/>
            </a:pPr>
            <a:r>
              <a:rPr lang="ru-RU" dirty="0"/>
              <a:t>б) при необходимости назначить наблюдателя;</a:t>
            </a:r>
          </a:p>
          <a:p>
            <a:pPr hangingPunct="0">
              <a:buNone/>
            </a:pPr>
            <a:r>
              <a:rPr lang="ru-RU" dirty="0"/>
              <a:t>в) проверить и знать наличие в строю:</a:t>
            </a:r>
          </a:p>
          <a:p>
            <a:pPr hangingPunct="0"/>
            <a:r>
              <a:rPr lang="ru-RU" dirty="0"/>
              <a:t>- подчиненных своего подразделения (части);</a:t>
            </a:r>
          </a:p>
          <a:p>
            <a:pPr hangingPunct="0"/>
            <a:r>
              <a:rPr lang="ru-RU" dirty="0"/>
              <a:t>- вооружения;</a:t>
            </a:r>
          </a:p>
          <a:p>
            <a:pPr hangingPunct="0"/>
            <a:r>
              <a:rPr lang="ru-RU" dirty="0"/>
              <a:t>- военной техники;</a:t>
            </a:r>
          </a:p>
          <a:p>
            <a:pPr hangingPunct="0"/>
            <a:r>
              <a:rPr lang="ru-RU" dirty="0"/>
              <a:t>- боеприпасов;</a:t>
            </a:r>
          </a:p>
          <a:p>
            <a:pPr hangingPunct="0"/>
            <a:r>
              <a:rPr lang="ru-RU" dirty="0"/>
              <a:t>- средств индивидуальной защиты;</a:t>
            </a:r>
          </a:p>
          <a:p>
            <a:pPr hangingPunct="0"/>
            <a:r>
              <a:rPr lang="ru-RU" dirty="0"/>
              <a:t>- шанцевого инструмента;</a:t>
            </a:r>
          </a:p>
          <a:p>
            <a:endParaRPr lang="ru-RU"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457200" y="260648"/>
            <a:ext cx="8229600" cy="5865515"/>
          </a:xfrm>
        </p:spPr>
        <p:txBody>
          <a:bodyPr>
            <a:normAutofit fontScale="92500" lnSpcReduction="20000"/>
          </a:bodyPr>
          <a:lstStyle/>
          <a:p>
            <a:pPr hangingPunct="0">
              <a:buNone/>
            </a:pPr>
            <a:r>
              <a:rPr lang="ru-RU" sz="2000" dirty="0"/>
              <a:t>г) проверить:</a:t>
            </a:r>
          </a:p>
          <a:p>
            <a:pPr hangingPunct="0"/>
            <a:r>
              <a:rPr lang="ru-RU" sz="2000" dirty="0"/>
              <a:t>- внешний вид подчиненных;</a:t>
            </a:r>
          </a:p>
          <a:p>
            <a:pPr hangingPunct="0"/>
            <a:r>
              <a:rPr lang="ru-RU" sz="2000" dirty="0"/>
              <a:t>- наличие снаряжения;</a:t>
            </a:r>
          </a:p>
          <a:p>
            <a:pPr hangingPunct="0"/>
            <a:r>
              <a:rPr lang="ru-RU" sz="2000" dirty="0"/>
              <a:t>- правильность подгонки снаряжения;</a:t>
            </a:r>
          </a:p>
          <a:p>
            <a:pPr hangingPunct="0">
              <a:buNone/>
            </a:pPr>
            <a:r>
              <a:rPr lang="ru-RU" sz="2000" dirty="0" err="1"/>
              <a:t>д</a:t>
            </a:r>
            <a:r>
              <a:rPr lang="ru-RU" sz="2000" dirty="0"/>
              <a:t>) поддерживать дисциплину строя;  </a:t>
            </a:r>
          </a:p>
          <a:p>
            <a:pPr hangingPunct="0">
              <a:buNone/>
            </a:pPr>
            <a:r>
              <a:rPr lang="ru-RU" sz="2000" dirty="0"/>
              <a:t>е) требовать точного выполнения: </a:t>
            </a:r>
          </a:p>
          <a:p>
            <a:pPr hangingPunct="0"/>
            <a:r>
              <a:rPr lang="ru-RU" sz="2000" dirty="0"/>
              <a:t>- подразделениями команд и сигналов;</a:t>
            </a:r>
          </a:p>
          <a:p>
            <a:pPr hangingPunct="0"/>
            <a:r>
              <a:rPr lang="ru-RU" sz="2000" dirty="0"/>
              <a:t>- военнослужащими своих обязанностей в строю;</a:t>
            </a:r>
          </a:p>
          <a:p>
            <a:pPr hangingPunct="0">
              <a:buNone/>
            </a:pPr>
            <a:r>
              <a:rPr lang="ru-RU" sz="2000" dirty="0"/>
              <a:t>ж) при подаче команд в пешем строю на месте принимать строевую стойку;</a:t>
            </a:r>
          </a:p>
          <a:p>
            <a:pPr hangingPunct="0">
              <a:buNone/>
            </a:pPr>
            <a:r>
              <a:rPr lang="ru-RU" sz="2000" dirty="0" err="1"/>
              <a:t>з</a:t>
            </a:r>
            <a:r>
              <a:rPr lang="ru-RU" sz="2000" dirty="0"/>
              <a:t>) при построении подразделений с вооружением и военной техникой:</a:t>
            </a:r>
          </a:p>
          <a:p>
            <a:pPr hangingPunct="0"/>
            <a:r>
              <a:rPr lang="ru-RU" sz="2000" dirty="0"/>
              <a:t>- произвести внешний осмотр вооружения и военной техники;</a:t>
            </a:r>
          </a:p>
          <a:p>
            <a:pPr hangingPunct="0"/>
            <a:r>
              <a:rPr lang="ru-RU" sz="2000" dirty="0"/>
              <a:t>- проверить наличие и исправность оборудования для перевозки личного состава;</a:t>
            </a:r>
          </a:p>
          <a:p>
            <a:pPr hangingPunct="0"/>
            <a:r>
              <a:rPr lang="ru-RU" sz="2000" dirty="0"/>
              <a:t>- проверить правильность крепления перевозимой (буксируемой) материальной части и укладки имущества;</a:t>
            </a:r>
          </a:p>
          <a:p>
            <a:pPr hangingPunct="0"/>
            <a:r>
              <a:rPr lang="ru-RU" sz="2000" dirty="0"/>
              <a:t>- напомнить личному составу требования безопасности;</a:t>
            </a:r>
          </a:p>
          <a:p>
            <a:pPr hangingPunct="0"/>
            <a:r>
              <a:rPr lang="ru-RU" sz="2000" dirty="0"/>
              <a:t>- в движении соблюдать установленные дистанции, скорость и правила движения.</a:t>
            </a:r>
          </a:p>
          <a:p>
            <a:pPr hangingPunct="0">
              <a:buNone/>
            </a:pPr>
            <a:r>
              <a:rPr lang="ru-RU" sz="2000" dirty="0"/>
              <a:t> </a:t>
            </a:r>
          </a:p>
          <a:p>
            <a:endParaRPr lang="ru-RU" sz="2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400" b="1" dirty="0"/>
              <a:t>Учебные </a:t>
            </a:r>
            <a:r>
              <a:rPr lang="ru-RU" sz="2400" b="1" dirty="0" smtClean="0"/>
              <a:t>вопросы: </a:t>
            </a:r>
            <a:endParaRPr lang="ru-RU" sz="2400" dirty="0"/>
          </a:p>
        </p:txBody>
      </p:sp>
      <p:sp>
        <p:nvSpPr>
          <p:cNvPr id="3" name="Содержимое 2"/>
          <p:cNvSpPr>
            <a:spLocks noGrp="1"/>
          </p:cNvSpPr>
          <p:nvPr>
            <p:ph idx="1"/>
          </p:nvPr>
        </p:nvSpPr>
        <p:spPr/>
        <p:txBody>
          <a:bodyPr>
            <a:normAutofit lnSpcReduction="10000"/>
          </a:bodyPr>
          <a:lstStyle/>
          <a:p>
            <a:pPr hangingPunct="0"/>
            <a:r>
              <a:rPr lang="ru-RU" sz="2400" dirty="0"/>
              <a:t>1.Основные положения строевого устава ВС РФ.</a:t>
            </a:r>
          </a:p>
          <a:p>
            <a:pPr hangingPunct="0"/>
            <a:r>
              <a:rPr lang="ru-RU" sz="2400" dirty="0"/>
              <a:t>2</a:t>
            </a:r>
            <a:r>
              <a:rPr lang="ru-RU" sz="2400" b="1" dirty="0"/>
              <a:t>.</a:t>
            </a:r>
            <a:r>
              <a:rPr lang="ru-RU" sz="2400" dirty="0"/>
              <a:t>Обязанности командиров и военнослужащих перед построением и в строю.</a:t>
            </a:r>
          </a:p>
          <a:p>
            <a:pPr hangingPunct="0"/>
            <a:r>
              <a:rPr lang="ru-RU" sz="2400" dirty="0"/>
              <a:t>3.Строевая стойка. Выполнение команд: «Становись», «Равняйсь», «Смирно», «Вольно», «Заправиться», «Отставить», «Головные уборы  - снять (надеть)»</a:t>
            </a:r>
          </a:p>
          <a:p>
            <a:pPr hangingPunct="0"/>
            <a:r>
              <a:rPr lang="ru-RU" sz="2400" dirty="0"/>
              <a:t>4.Движение. Изменение скорости движения. Повороты в движении.</a:t>
            </a:r>
          </a:p>
          <a:p>
            <a:pPr hangingPunct="0"/>
            <a:r>
              <a:rPr lang="ru-RU" sz="2400" dirty="0"/>
              <a:t>5. Выполнение воинского приветствия на месте и в движении без оружия.</a:t>
            </a:r>
          </a:p>
          <a:p>
            <a:pPr hangingPunct="0"/>
            <a:r>
              <a:rPr lang="ru-RU" sz="2400" dirty="0"/>
              <a:t>6. Выход из строя и возвращение в строй, подход к начальнику и отход от него.</a:t>
            </a:r>
          </a:p>
          <a:p>
            <a:endParaRPr lang="ru-RU" sz="24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2400" dirty="0"/>
              <a:t>Для снятия (надевания)  головных уборов</a:t>
            </a:r>
            <a:r>
              <a:rPr lang="ru-RU" sz="2400" b="1" dirty="0"/>
              <a:t> </a:t>
            </a:r>
            <a:r>
              <a:rPr lang="ru-RU" sz="2400" dirty="0"/>
              <a:t>подается команда</a:t>
            </a:r>
            <a:r>
              <a:rPr lang="ru-RU" sz="2400" b="1" dirty="0"/>
              <a:t> «Головные уборы (головной убор) – СНЯТЬ» </a:t>
            </a:r>
            <a:r>
              <a:rPr lang="ru-RU" sz="2400" dirty="0"/>
              <a:t>или </a:t>
            </a:r>
            <a:r>
              <a:rPr lang="ru-RU" sz="2400" b="1" dirty="0"/>
              <a:t>«Головные уборы (головной убор) – НАДЕТЬ».</a:t>
            </a:r>
            <a:r>
              <a:rPr lang="ru-RU" sz="2400" dirty="0"/>
              <a:t/>
            </a:r>
            <a:br>
              <a:rPr lang="ru-RU" sz="2400" dirty="0"/>
            </a:br>
            <a:endParaRPr lang="ru-RU" sz="2400" dirty="0"/>
          </a:p>
        </p:txBody>
      </p:sp>
      <p:pic>
        <p:nvPicPr>
          <p:cNvPr id="4" name="Содержимое 3" descr="рис02"/>
          <p:cNvPicPr>
            <a:picLocks noGrp="1"/>
          </p:cNvPicPr>
          <p:nvPr>
            <p:ph idx="1"/>
          </p:nvPr>
        </p:nvPicPr>
        <p:blipFill>
          <a:blip r:embed="rId2" cstate="print"/>
          <a:srcRect/>
          <a:stretch>
            <a:fillRect/>
          </a:stretch>
        </p:blipFill>
        <p:spPr bwMode="auto">
          <a:xfrm>
            <a:off x="2291228" y="1600200"/>
            <a:ext cx="4561544" cy="4525963"/>
          </a:xfrm>
          <a:prstGeom prst="rect">
            <a:avLst/>
          </a:prstGeom>
          <a:noFill/>
          <a:ln w="9525">
            <a:noFill/>
            <a:miter lim="800000"/>
            <a:headEnd/>
            <a:tailEnd/>
          </a:ln>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88640"/>
            <a:ext cx="8229600" cy="1440160"/>
          </a:xfrm>
        </p:spPr>
        <p:txBody>
          <a:bodyPr>
            <a:normAutofit fontScale="90000"/>
          </a:bodyPr>
          <a:lstStyle/>
          <a:p>
            <a:pPr hangingPunct="0"/>
            <a:r>
              <a:rPr lang="ru-RU" sz="2400" b="1" dirty="0"/>
              <a:t>Обучение поворотам на </a:t>
            </a:r>
            <a:r>
              <a:rPr lang="ru-RU" sz="2400" b="1" dirty="0" smtClean="0"/>
              <a:t>месте</a:t>
            </a:r>
            <a:r>
              <a:rPr lang="ru-RU" sz="2400" dirty="0"/>
              <a:t> </a:t>
            </a:r>
            <a:br>
              <a:rPr lang="ru-RU" sz="2400" dirty="0"/>
            </a:br>
            <a:r>
              <a:rPr lang="ru-RU" sz="2400" dirty="0"/>
              <a:t>Повороты на месте выполняются по командам: </a:t>
            </a:r>
            <a:r>
              <a:rPr lang="ru-RU" sz="2400" b="1" dirty="0"/>
              <a:t>«</a:t>
            </a:r>
            <a:r>
              <a:rPr lang="ru-RU" sz="2400" b="1" dirty="0" err="1"/>
              <a:t>Напра-ВО</a:t>
            </a:r>
            <a:r>
              <a:rPr lang="ru-RU" sz="2400" b="1" dirty="0"/>
              <a:t>», «Пол-оборота </a:t>
            </a:r>
            <a:r>
              <a:rPr lang="ru-RU" sz="2400" b="1" dirty="0" err="1"/>
              <a:t>напра-ВО</a:t>
            </a:r>
            <a:r>
              <a:rPr lang="ru-RU" sz="2400" b="1" dirty="0"/>
              <a:t>», «</a:t>
            </a:r>
            <a:r>
              <a:rPr lang="ru-RU" sz="2400" b="1" dirty="0" err="1"/>
              <a:t>Нале-ВО</a:t>
            </a:r>
            <a:r>
              <a:rPr lang="ru-RU" sz="2400" b="1" dirty="0"/>
              <a:t>», «Пол-оборота </a:t>
            </a:r>
            <a:r>
              <a:rPr lang="ru-RU" sz="2400" b="1" dirty="0" err="1"/>
              <a:t>нале-ВО</a:t>
            </a:r>
            <a:r>
              <a:rPr lang="ru-RU" sz="2400" b="1" dirty="0"/>
              <a:t>», «</a:t>
            </a:r>
            <a:r>
              <a:rPr lang="ru-RU" sz="2400" b="1" dirty="0" err="1"/>
              <a:t>Кру-ГОМ</a:t>
            </a:r>
            <a:r>
              <a:rPr lang="ru-RU" sz="2400" b="1" dirty="0"/>
              <a:t>».</a:t>
            </a:r>
            <a:r>
              <a:rPr lang="ru-RU" sz="2400" dirty="0"/>
              <a:t/>
            </a:r>
            <a:br>
              <a:rPr lang="ru-RU" sz="2400" dirty="0"/>
            </a:br>
            <a:endParaRPr lang="ru-RU" sz="2400" dirty="0"/>
          </a:p>
        </p:txBody>
      </p:sp>
      <p:pic>
        <p:nvPicPr>
          <p:cNvPr id="4" name="Содержимое 3"/>
          <p:cNvPicPr>
            <a:picLocks noGrp="1"/>
          </p:cNvPicPr>
          <p:nvPr>
            <p:ph idx="1"/>
          </p:nvPr>
        </p:nvPicPr>
        <p:blipFill>
          <a:blip r:embed="rId2" cstate="print"/>
          <a:srcRect b="7262"/>
          <a:stretch>
            <a:fillRect/>
          </a:stretch>
        </p:blipFill>
        <p:spPr bwMode="auto">
          <a:xfrm>
            <a:off x="2771800" y="1412776"/>
            <a:ext cx="3672408" cy="4608512"/>
          </a:xfrm>
          <a:prstGeom prst="rect">
            <a:avLst/>
          </a:prstGeom>
          <a:noFill/>
          <a:ln w="9525">
            <a:noFill/>
            <a:miter lim="800000"/>
            <a:headEnd/>
            <a:tailEnd/>
          </a:ln>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88640"/>
            <a:ext cx="8229600" cy="2952328"/>
          </a:xfrm>
        </p:spPr>
        <p:txBody>
          <a:bodyPr>
            <a:normAutofit fontScale="90000"/>
          </a:bodyPr>
          <a:lstStyle/>
          <a:p>
            <a:pPr algn="l" hangingPunct="0"/>
            <a:r>
              <a:rPr lang="ru-RU" sz="2400" b="1" dirty="0"/>
              <a:t>Строевой  шаг применяется</a:t>
            </a:r>
            <a:r>
              <a:rPr lang="ru-RU" sz="2400" dirty="0"/>
              <a:t>:</a:t>
            </a:r>
            <a:br>
              <a:rPr lang="ru-RU" sz="2400" dirty="0"/>
            </a:br>
            <a:r>
              <a:rPr lang="ru-RU" sz="2400" dirty="0"/>
              <a:t>- при прохождении подразделений торжественным маршем;</a:t>
            </a:r>
            <a:br>
              <a:rPr lang="ru-RU" sz="2400" dirty="0"/>
            </a:br>
            <a:r>
              <a:rPr lang="ru-RU" sz="2400" dirty="0"/>
              <a:t>- при выполнении ими воинского приветствия  в движении;</a:t>
            </a:r>
            <a:br>
              <a:rPr lang="ru-RU" sz="2400" dirty="0"/>
            </a:br>
            <a:r>
              <a:rPr lang="ru-RU" sz="2400" dirty="0"/>
              <a:t>- при подходе военнослужащего к начальнику и при отходе от него;</a:t>
            </a:r>
            <a:br>
              <a:rPr lang="ru-RU" sz="2400" dirty="0"/>
            </a:br>
            <a:r>
              <a:rPr lang="ru-RU" sz="2400" dirty="0"/>
              <a:t>- при выходе из строя и возвращении в строй;</a:t>
            </a:r>
            <a:br>
              <a:rPr lang="ru-RU" sz="2400" dirty="0"/>
            </a:br>
            <a:r>
              <a:rPr lang="ru-RU" sz="2400" dirty="0"/>
              <a:t/>
            </a:r>
            <a:br>
              <a:rPr lang="ru-RU" sz="2400" dirty="0"/>
            </a:br>
            <a:r>
              <a:rPr lang="ru-RU" sz="2400" dirty="0"/>
              <a:t> </a:t>
            </a:r>
            <a:br>
              <a:rPr lang="ru-RU" sz="2400" dirty="0"/>
            </a:br>
            <a:endParaRPr lang="ru-RU" sz="2400" dirty="0"/>
          </a:p>
        </p:txBody>
      </p:sp>
      <p:pic>
        <p:nvPicPr>
          <p:cNvPr id="4" name="Содержимое 3" descr="рис03"/>
          <p:cNvPicPr>
            <a:picLocks noGrp="1"/>
          </p:cNvPicPr>
          <p:nvPr>
            <p:ph idx="1"/>
          </p:nvPr>
        </p:nvPicPr>
        <p:blipFill>
          <a:blip r:embed="rId2" cstate="print"/>
          <a:srcRect/>
          <a:stretch>
            <a:fillRect/>
          </a:stretch>
        </p:blipFill>
        <p:spPr bwMode="auto">
          <a:xfrm>
            <a:off x="2434114" y="2133600"/>
            <a:ext cx="4275772" cy="3992563"/>
          </a:xfrm>
          <a:prstGeom prst="rect">
            <a:avLst/>
          </a:prstGeom>
          <a:noFill/>
          <a:ln w="9525">
            <a:noFill/>
            <a:miter lim="800000"/>
            <a:headEnd/>
            <a:tailEnd/>
          </a:ln>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400" b="1" dirty="0"/>
              <a:t>Выход из строя и возвращение в строй</a:t>
            </a:r>
            <a:endParaRPr lang="ru-RU" sz="2400" dirty="0"/>
          </a:p>
        </p:txBody>
      </p:sp>
      <p:sp>
        <p:nvSpPr>
          <p:cNvPr id="3" name="Содержимое 2"/>
          <p:cNvSpPr>
            <a:spLocks noGrp="1"/>
          </p:cNvSpPr>
          <p:nvPr>
            <p:ph idx="1"/>
          </p:nvPr>
        </p:nvSpPr>
        <p:spPr/>
        <p:txBody>
          <a:bodyPr>
            <a:normAutofit fontScale="70000" lnSpcReduction="20000"/>
          </a:bodyPr>
          <a:lstStyle/>
          <a:p>
            <a:pPr hangingPunct="0"/>
            <a:r>
              <a:rPr lang="ru-RU" dirty="0"/>
              <a:t>Для выхода военнослужащего из строя подается команда, например:</a:t>
            </a:r>
            <a:r>
              <a:rPr lang="ru-RU" i="1" dirty="0"/>
              <a:t> </a:t>
            </a:r>
            <a:r>
              <a:rPr lang="ru-RU" b="1" dirty="0"/>
              <a:t>«Рядовой Иванов. ВЫЙТИ ИЗ СТРОЯ НА СТОЛЬКО-ТО ШАГОВ». </a:t>
            </a:r>
            <a:endParaRPr lang="ru-RU" dirty="0"/>
          </a:p>
          <a:p>
            <a:pPr hangingPunct="0"/>
            <a:r>
              <a:rPr lang="ru-RU" dirty="0"/>
              <a:t>Военнослужащий, услышав свою фамилию, отвечает: </a:t>
            </a:r>
            <a:r>
              <a:rPr lang="ru-RU" b="1" dirty="0"/>
              <a:t>«Я»</a:t>
            </a:r>
            <a:r>
              <a:rPr lang="ru-RU" dirty="0"/>
              <a:t>, а по команде о выходе (о вызове) из строя отвечает: </a:t>
            </a:r>
            <a:r>
              <a:rPr lang="ru-RU" b="1" dirty="0"/>
              <a:t>«Есть». </a:t>
            </a:r>
            <a:r>
              <a:rPr lang="ru-RU" dirty="0"/>
              <a:t>По</a:t>
            </a:r>
            <a:r>
              <a:rPr lang="ru-RU" b="1" dirty="0"/>
              <a:t> </a:t>
            </a:r>
            <a:r>
              <a:rPr lang="ru-RU" dirty="0"/>
              <a:t>первой команде военнослужащий строевым шагом выходит из строя на указанное количество шагов, считая от первой шеренги, останавливается и поворачивается лицом к строю. </a:t>
            </a:r>
          </a:p>
          <a:p>
            <a:pPr hangingPunct="0"/>
            <a:r>
              <a:rPr lang="ru-RU" dirty="0"/>
              <a:t>При выходе военнослужащего из второй шеренги он слегка накладывает левую руку на плечо впереди стоящего военнослужащего, который делает шаг вперед и, не приставляя правой ноги, шаг вправо, пропускает выходящего из строя военнослужащего, затем становится на свое место.</a:t>
            </a:r>
          </a:p>
          <a:p>
            <a:pPr hangingPunct="0"/>
            <a:r>
              <a:rPr lang="ru-RU" dirty="0"/>
              <a:t>При выходе военнослужащего из первой шеренги его место занимает стоящий за ним военнослужащий второй шеренги.</a:t>
            </a:r>
          </a:p>
          <a:p>
            <a:endParaRPr lang="ru-RU"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457200" y="260648"/>
            <a:ext cx="8229600" cy="5865515"/>
          </a:xfrm>
        </p:spPr>
        <p:txBody>
          <a:bodyPr>
            <a:normAutofit fontScale="85000" lnSpcReduction="20000"/>
          </a:bodyPr>
          <a:lstStyle/>
          <a:p>
            <a:pPr hangingPunct="0"/>
            <a:r>
              <a:rPr lang="ru-RU" dirty="0"/>
              <a:t>Для возвращения военнослужащего в строй подается команда, например:</a:t>
            </a:r>
            <a:r>
              <a:rPr lang="ru-RU" i="1" dirty="0"/>
              <a:t> </a:t>
            </a:r>
            <a:r>
              <a:rPr lang="ru-RU" b="1" dirty="0"/>
              <a:t>«Рядовой Иванов. СТАТЬ В СТРОЙ» </a:t>
            </a:r>
            <a:r>
              <a:rPr lang="ru-RU" dirty="0"/>
              <a:t>или только </a:t>
            </a:r>
            <a:r>
              <a:rPr lang="ru-RU" b="1" dirty="0"/>
              <a:t>«СТАТЬ В СТРОЙ».</a:t>
            </a:r>
            <a:endParaRPr lang="ru-RU" dirty="0"/>
          </a:p>
          <a:p>
            <a:pPr hangingPunct="0"/>
            <a:r>
              <a:rPr lang="ru-RU" dirty="0"/>
              <a:t>По команде </a:t>
            </a:r>
            <a:r>
              <a:rPr lang="ru-RU" b="1" dirty="0"/>
              <a:t>«Рядовой Иванов» </a:t>
            </a:r>
            <a:r>
              <a:rPr lang="ru-RU" dirty="0"/>
              <a:t>военнослужащий, стоящий лицом к строю, услышав свою фамилию, поворачивается лицом к начальнику и отвечает: </a:t>
            </a:r>
            <a:r>
              <a:rPr lang="ru-RU" b="1" dirty="0"/>
              <a:t>«Я»</a:t>
            </a:r>
            <a:r>
              <a:rPr lang="ru-RU" dirty="0"/>
              <a:t>, а по команде </a:t>
            </a:r>
            <a:r>
              <a:rPr lang="ru-RU" b="1" dirty="0"/>
              <a:t>«СТАТЬ В СТРОЙ», </a:t>
            </a:r>
            <a:r>
              <a:rPr lang="ru-RU" dirty="0"/>
              <a:t>если он без оружия или с оружием в положении «за спину», прикладывает руку к головному убору, отвечает: </a:t>
            </a:r>
            <a:r>
              <a:rPr lang="ru-RU" b="1" dirty="0"/>
              <a:t>«Есть», </a:t>
            </a:r>
            <a:r>
              <a:rPr lang="ru-RU" dirty="0"/>
              <a:t>поворачивается в сторону движения, с первым шагом опускает руку, двигаясь строевым шагом, кратчайшим путем становится на свое место в строю.</a:t>
            </a:r>
          </a:p>
          <a:p>
            <a:pPr hangingPunct="0"/>
            <a:r>
              <a:rPr lang="ru-RU" dirty="0"/>
              <a:t>Если подается только команда </a:t>
            </a:r>
            <a:r>
              <a:rPr lang="ru-RU" b="1" dirty="0"/>
              <a:t>«СТАТЬ В СТРОЙ», </a:t>
            </a:r>
            <a:r>
              <a:rPr lang="ru-RU" dirty="0"/>
              <a:t>военнослужащий возвращается в строй без предварительного поворота к</a:t>
            </a:r>
            <a:r>
              <a:rPr lang="ru-RU" b="1" dirty="0"/>
              <a:t> </a:t>
            </a:r>
            <a:r>
              <a:rPr lang="ru-RU" dirty="0"/>
              <a:t>начальнику.</a:t>
            </a:r>
          </a:p>
          <a:p>
            <a:endParaRPr lang="ru-RU"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800" b="1" dirty="0"/>
              <a:t>Подход к начальнику и отход от него</a:t>
            </a:r>
            <a:endParaRPr lang="ru-RU" sz="2800" dirty="0"/>
          </a:p>
        </p:txBody>
      </p:sp>
      <p:sp>
        <p:nvSpPr>
          <p:cNvPr id="3" name="Содержимое 2"/>
          <p:cNvSpPr>
            <a:spLocks noGrp="1"/>
          </p:cNvSpPr>
          <p:nvPr>
            <p:ph idx="1"/>
          </p:nvPr>
        </p:nvSpPr>
        <p:spPr/>
        <p:txBody>
          <a:bodyPr>
            <a:normAutofit fontScale="92500" lnSpcReduction="20000"/>
          </a:bodyPr>
          <a:lstStyle/>
          <a:p>
            <a:pPr hangingPunct="0"/>
            <a:r>
              <a:rPr lang="ru-RU" sz="2800" dirty="0"/>
              <a:t>При получении команды: </a:t>
            </a:r>
            <a:r>
              <a:rPr lang="ru-RU" sz="2800" b="1" dirty="0"/>
              <a:t>«Рядовой Иванов. КО МНЕ </a:t>
            </a:r>
            <a:r>
              <a:rPr lang="ru-RU" sz="2800" dirty="0"/>
              <a:t>(</a:t>
            </a:r>
            <a:r>
              <a:rPr lang="ru-RU" sz="2800" b="1" dirty="0"/>
              <a:t>БЕГОМ КО МНЕ</a:t>
            </a:r>
            <a:r>
              <a:rPr lang="ru-RU" sz="2800" dirty="0"/>
              <a:t>)</a:t>
            </a:r>
            <a:r>
              <a:rPr lang="ru-RU" sz="2800" b="1" dirty="0"/>
              <a:t>» </a:t>
            </a:r>
            <a:r>
              <a:rPr lang="ru-RU" sz="2800" dirty="0"/>
              <a:t>от начальника во время нахождения в строю, военнослужащий, услышав свою фамилию, отвечает: </a:t>
            </a:r>
            <a:r>
              <a:rPr lang="ru-RU" sz="2800" b="1" dirty="0"/>
              <a:t>«Я»</a:t>
            </a:r>
            <a:r>
              <a:rPr lang="ru-RU" sz="2800" dirty="0"/>
              <a:t>, а по команде о выходе (о вызове) из строя отвечает: </a:t>
            </a:r>
            <a:r>
              <a:rPr lang="ru-RU" sz="2800" b="1" dirty="0"/>
              <a:t>«Есть».</a:t>
            </a:r>
            <a:r>
              <a:rPr lang="ru-RU" sz="2800" dirty="0"/>
              <a:t> </a:t>
            </a:r>
          </a:p>
          <a:p>
            <a:pPr hangingPunct="0"/>
            <a:r>
              <a:rPr lang="ru-RU" sz="2800" dirty="0"/>
              <a:t>Сделав один-два шага от первой шеренги прямо, военнослужащий на ходу поворачивается в сторону начальника, кратчайшим путем строевым шагом подходит (подбегает) к нему и, остановившись за два-три шага, докладывает о прибытии, например:</a:t>
            </a:r>
            <a:r>
              <a:rPr lang="ru-RU" sz="2800" i="1" dirty="0"/>
              <a:t> </a:t>
            </a:r>
            <a:r>
              <a:rPr lang="ru-RU" sz="2800" b="1" dirty="0"/>
              <a:t>«Товарищ лейтенант, рядовой Иванов по вашему приказу прибыл» </a:t>
            </a:r>
            <a:r>
              <a:rPr lang="ru-RU" sz="2800" dirty="0"/>
              <a:t>или </a:t>
            </a:r>
            <a:r>
              <a:rPr lang="ru-RU" sz="2800" b="1" dirty="0"/>
              <a:t>«Товарищ полковник, капитан Петров по вашему приказу прибыл».</a:t>
            </a:r>
            <a:endParaRPr lang="ru-RU" sz="2800" dirty="0"/>
          </a:p>
          <a:p>
            <a:endParaRPr lang="ru-RU"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28596" y="357166"/>
            <a:ext cx="8229600" cy="5865515"/>
          </a:xfrm>
        </p:spPr>
        <p:txBody>
          <a:bodyPr>
            <a:normAutofit fontScale="85000" lnSpcReduction="10000"/>
          </a:bodyPr>
          <a:lstStyle/>
          <a:p>
            <a:pPr hangingPunct="0"/>
            <a:r>
              <a:rPr lang="ru-RU" dirty="0"/>
              <a:t>Для возвращения военнослужащего в строй подается команда, например:</a:t>
            </a:r>
            <a:r>
              <a:rPr lang="ru-RU" i="1" dirty="0"/>
              <a:t> </a:t>
            </a:r>
            <a:r>
              <a:rPr lang="ru-RU" b="1" dirty="0"/>
              <a:t>«Рядовой Иванов, СТАТЬ В СТРОЙ» </a:t>
            </a:r>
            <a:r>
              <a:rPr lang="ru-RU" dirty="0"/>
              <a:t>или только </a:t>
            </a:r>
            <a:r>
              <a:rPr lang="ru-RU" b="1" dirty="0"/>
              <a:t>«СТАТЬ В СТРОЙ».</a:t>
            </a:r>
            <a:endParaRPr lang="ru-RU" dirty="0"/>
          </a:p>
          <a:p>
            <a:pPr hangingPunct="0"/>
            <a:r>
              <a:rPr lang="ru-RU" dirty="0"/>
              <a:t>По команде </a:t>
            </a:r>
            <a:r>
              <a:rPr lang="ru-RU" b="1" dirty="0"/>
              <a:t>«Рядовой Иванов» </a:t>
            </a:r>
            <a:r>
              <a:rPr lang="ru-RU" dirty="0"/>
              <a:t>военнослужащий, стоящий лицом к строю, услышав свою фамилию, поворачивается лицом к начальнику и отвечает: </a:t>
            </a:r>
            <a:r>
              <a:rPr lang="ru-RU" b="1" dirty="0"/>
              <a:t>«Я»</a:t>
            </a:r>
            <a:r>
              <a:rPr lang="ru-RU" dirty="0"/>
              <a:t>, а по команде </a:t>
            </a:r>
            <a:r>
              <a:rPr lang="ru-RU" b="1" dirty="0"/>
              <a:t>«СТАТЬ В СТРОЙ», </a:t>
            </a:r>
            <a:r>
              <a:rPr lang="ru-RU" dirty="0"/>
              <a:t>прикладывает руку к головному убору, отвечает: </a:t>
            </a:r>
            <a:r>
              <a:rPr lang="ru-RU" b="1" dirty="0"/>
              <a:t>«Есть», </a:t>
            </a:r>
            <a:r>
              <a:rPr lang="ru-RU" dirty="0"/>
              <a:t>поворачивается в сторону движения, с первым шагом опускает руку, двигаясь строевым шагом, кратчайшим путем становится на свое место в строю.</a:t>
            </a:r>
          </a:p>
          <a:p>
            <a:pPr hangingPunct="0"/>
            <a:r>
              <a:rPr lang="ru-RU" dirty="0"/>
              <a:t>Если подается только команда </a:t>
            </a:r>
            <a:r>
              <a:rPr lang="ru-RU" b="1" dirty="0"/>
              <a:t>«СТАТЬ В СТРОЙ», </a:t>
            </a:r>
            <a:r>
              <a:rPr lang="ru-RU" dirty="0"/>
              <a:t>военнослужащий возвращается в строй без предварительного поворота к</a:t>
            </a:r>
            <a:r>
              <a:rPr lang="ru-RU" b="1" dirty="0"/>
              <a:t> </a:t>
            </a:r>
            <a:r>
              <a:rPr lang="ru-RU" dirty="0"/>
              <a:t>начальнику.</a:t>
            </a:r>
          </a:p>
          <a:p>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0"/>
            <a:ext cx="8229600" cy="1916832"/>
          </a:xfrm>
        </p:spPr>
        <p:txBody>
          <a:bodyPr>
            <a:noAutofit/>
          </a:bodyPr>
          <a:lstStyle/>
          <a:p>
            <a:r>
              <a:rPr lang="ru-RU" sz="2400" b="1" dirty="0"/>
              <a:t>Строевая выучка личного состава достигается освоением ими </a:t>
            </a:r>
            <a:r>
              <a:rPr lang="ru-RU" sz="2400" b="1" i="1" dirty="0"/>
              <a:t>одиночной строевой выучки</a:t>
            </a:r>
            <a:r>
              <a:rPr lang="ru-RU" sz="2400" b="1" dirty="0"/>
              <a:t> каждого военнослужащего и </a:t>
            </a:r>
            <a:r>
              <a:rPr lang="ru-RU" sz="2400" b="1" i="1" dirty="0"/>
              <a:t>строевой слаженности подразделений и частей</a:t>
            </a:r>
            <a:r>
              <a:rPr lang="ru-RU" sz="2400" b="1" dirty="0"/>
              <a:t>. </a:t>
            </a:r>
            <a:r>
              <a:rPr lang="ru-RU" sz="2400" dirty="0"/>
              <a:t/>
            </a:r>
            <a:br>
              <a:rPr lang="ru-RU" sz="2400" dirty="0"/>
            </a:br>
            <a:endParaRPr lang="ru-RU" sz="2400" dirty="0"/>
          </a:p>
        </p:txBody>
      </p:sp>
      <p:sp>
        <p:nvSpPr>
          <p:cNvPr id="3" name="Содержимое 2"/>
          <p:cNvSpPr>
            <a:spLocks noGrp="1"/>
          </p:cNvSpPr>
          <p:nvPr>
            <p:ph idx="1"/>
          </p:nvPr>
        </p:nvSpPr>
        <p:spPr/>
        <p:txBody>
          <a:bodyPr>
            <a:normAutofit lnSpcReduction="10000"/>
          </a:bodyPr>
          <a:lstStyle/>
          <a:p>
            <a:pPr algn="ctr" hangingPunct="0">
              <a:buNone/>
            </a:pPr>
            <a:r>
              <a:rPr lang="ru-RU" sz="2400" b="1" dirty="0"/>
              <a:t>Одиночная строевая выучка включает в себя:</a:t>
            </a:r>
          </a:p>
          <a:p>
            <a:pPr hangingPunct="0"/>
            <a:r>
              <a:rPr lang="ru-RU" sz="2400" dirty="0"/>
              <a:t>- выполнение строевых приемов на месте без оружия;</a:t>
            </a:r>
          </a:p>
          <a:p>
            <a:pPr hangingPunct="0"/>
            <a:r>
              <a:rPr lang="ru-RU" sz="2400" dirty="0"/>
              <a:t>- выполнение строевых приемов в движении без оружия;</a:t>
            </a:r>
          </a:p>
          <a:p>
            <a:pPr hangingPunct="0"/>
            <a:r>
              <a:rPr lang="ru-RU" sz="2400" dirty="0"/>
              <a:t>- выполнение строевых приемов на месте с оружием;</a:t>
            </a:r>
          </a:p>
          <a:p>
            <a:pPr hangingPunct="0"/>
            <a:r>
              <a:rPr lang="ru-RU" sz="2400" dirty="0"/>
              <a:t>- выполнение строевых приемов в движении с оружием;</a:t>
            </a:r>
          </a:p>
          <a:p>
            <a:pPr hangingPunct="0"/>
            <a:r>
              <a:rPr lang="ru-RU" sz="2400" dirty="0"/>
              <a:t>- выполнение воинского приветствия на месте и в движении без оружия;</a:t>
            </a:r>
          </a:p>
          <a:p>
            <a:pPr hangingPunct="0"/>
            <a:r>
              <a:rPr lang="ru-RU" sz="2400" dirty="0"/>
              <a:t>- выполнение воинского приветствия на месте и в движении с оружием;</a:t>
            </a:r>
          </a:p>
          <a:p>
            <a:pPr hangingPunct="0"/>
            <a:r>
              <a:rPr lang="ru-RU" sz="2400" dirty="0"/>
              <a:t>- выход из строя и возвращение в строй;</a:t>
            </a:r>
          </a:p>
          <a:p>
            <a:pPr hangingPunct="0"/>
            <a:r>
              <a:rPr lang="ru-RU" sz="2400" dirty="0"/>
              <a:t>- подход к начальнику и отход от него.</a:t>
            </a:r>
          </a:p>
          <a:p>
            <a:endParaRPr lang="ru-RU" sz="2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457200" y="260648"/>
            <a:ext cx="8229600" cy="5865515"/>
          </a:xfrm>
        </p:spPr>
        <p:txBody>
          <a:bodyPr>
            <a:normAutofit/>
          </a:bodyPr>
          <a:lstStyle/>
          <a:p>
            <a:pPr hangingPunct="0"/>
            <a:r>
              <a:rPr lang="ru-RU" sz="2400" dirty="0"/>
              <a:t>Строевая слаженность подразделений достигается отработкой строевых приемов на месте и в движении составом отделения, взвода, роты и батальона. Выполнение строевых приемов составом подразделения классифицируется так же, как и в одиночной строевой выучке. При этом отработка строевых приемов на месте производится в развернутом строю, а в движении – в походном строю. Кроме выполнения строевых приемов в пешем порядке, подразделения отрабатывают слаженность совместных действий и на машинах.</a:t>
            </a:r>
          </a:p>
          <a:p>
            <a:pPr hangingPunct="0"/>
            <a:r>
              <a:rPr lang="ru-RU" sz="2400" dirty="0"/>
              <a:t>Строевая слаженность части отрабатывается в составе полка по вышеизложенному принципу.</a:t>
            </a:r>
          </a:p>
          <a:p>
            <a:pPr>
              <a:buNone/>
            </a:pPr>
            <a:r>
              <a:rPr lang="ru-RU" sz="2400" dirty="0"/>
              <a:t/>
            </a:r>
            <a:br>
              <a:rPr lang="ru-RU" sz="2400" dirty="0"/>
            </a:br>
            <a:r>
              <a:rPr lang="ru-RU" sz="2400" dirty="0"/>
              <a:t> </a:t>
            </a:r>
          </a:p>
          <a:p>
            <a:endParaRPr lang="ru-RU" sz="2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400" b="1" dirty="0"/>
              <a:t>Основные понятия и термины Строевого устава</a:t>
            </a:r>
            <a:r>
              <a:rPr lang="ru-RU" sz="2400" dirty="0"/>
              <a:t/>
            </a:r>
            <a:br>
              <a:rPr lang="ru-RU" sz="2400" dirty="0"/>
            </a:br>
            <a:endParaRPr lang="ru-RU" sz="2400" dirty="0"/>
          </a:p>
        </p:txBody>
      </p:sp>
      <p:sp>
        <p:nvSpPr>
          <p:cNvPr id="3" name="Содержимое 2"/>
          <p:cNvSpPr>
            <a:spLocks noGrp="1"/>
          </p:cNvSpPr>
          <p:nvPr>
            <p:ph idx="1"/>
          </p:nvPr>
        </p:nvSpPr>
        <p:spPr>
          <a:xfrm>
            <a:off x="457200" y="980728"/>
            <a:ext cx="8229600" cy="5145435"/>
          </a:xfrm>
        </p:spPr>
        <p:txBody>
          <a:bodyPr>
            <a:normAutofit/>
          </a:bodyPr>
          <a:lstStyle/>
          <a:p>
            <a:pPr hangingPunct="0"/>
            <a:r>
              <a:rPr lang="ru-RU" sz="2400" b="1" i="1" dirty="0"/>
              <a:t>Строй</a:t>
            </a:r>
            <a:r>
              <a:rPr lang="ru-RU" sz="2400" i="1" dirty="0"/>
              <a:t> – </a:t>
            </a:r>
            <a:r>
              <a:rPr lang="ru-RU" sz="2400" dirty="0"/>
              <a:t>это установленное Уставом размещение военнослужащих, подразделений и частей для их совместных действий в пешем порядке и на машинах.</a:t>
            </a:r>
          </a:p>
          <a:p>
            <a:pPr algn="ctr" hangingPunct="0">
              <a:buNone/>
            </a:pPr>
            <a:r>
              <a:rPr lang="ru-RU" sz="2400" dirty="0"/>
              <a:t>	В Вооруженных Силах РФ применяются следующие виды строя:</a:t>
            </a:r>
          </a:p>
          <a:p>
            <a:pPr hangingPunct="0"/>
            <a:r>
              <a:rPr lang="ru-RU" sz="2400" dirty="0" err="1"/>
              <a:t>одношереножный</a:t>
            </a:r>
            <a:r>
              <a:rPr lang="ru-RU" sz="2400" dirty="0"/>
              <a:t> строй;</a:t>
            </a:r>
          </a:p>
          <a:p>
            <a:pPr hangingPunct="0"/>
            <a:r>
              <a:rPr lang="ru-RU" sz="2400" dirty="0" err="1"/>
              <a:t>двухшереножный</a:t>
            </a:r>
            <a:r>
              <a:rPr lang="ru-RU" sz="2400" dirty="0"/>
              <a:t> строй;</a:t>
            </a:r>
          </a:p>
          <a:p>
            <a:pPr hangingPunct="0"/>
            <a:r>
              <a:rPr lang="ru-RU" sz="2400" dirty="0"/>
              <a:t>к</a:t>
            </a:r>
            <a:r>
              <a:rPr lang="ru-RU" sz="2400" dirty="0" smtClean="0"/>
              <a:t>олонна.</a:t>
            </a:r>
          </a:p>
          <a:p>
            <a:pPr hangingPunct="0">
              <a:buNone/>
            </a:pPr>
            <a:r>
              <a:rPr lang="ru-RU" sz="2400" b="1" i="1" dirty="0"/>
              <a:t>Шеренга</a:t>
            </a:r>
            <a:r>
              <a:rPr lang="ru-RU" sz="2400" dirty="0"/>
              <a:t> – это строй, в котором </a:t>
            </a:r>
            <a:r>
              <a:rPr lang="ru-RU" sz="2400" dirty="0" smtClean="0"/>
              <a:t>военнослужащие</a:t>
            </a:r>
          </a:p>
          <a:p>
            <a:pPr hangingPunct="0">
              <a:buNone/>
            </a:pPr>
            <a:r>
              <a:rPr lang="ru-RU" sz="2400" dirty="0" smtClean="0"/>
              <a:t>размещены </a:t>
            </a:r>
            <a:r>
              <a:rPr lang="ru-RU" sz="2400" dirty="0"/>
              <a:t>один возле другого на одной линии </a:t>
            </a:r>
            <a:r>
              <a:rPr lang="ru-RU" sz="2400" dirty="0" smtClean="0"/>
              <a:t>на установленных </a:t>
            </a:r>
            <a:r>
              <a:rPr lang="ru-RU" sz="2400" dirty="0"/>
              <a:t>интервалах.</a:t>
            </a:r>
          </a:p>
          <a:p>
            <a:pPr hangingPunct="0">
              <a:buNone/>
            </a:pPr>
            <a:r>
              <a:rPr lang="ru-RU" sz="2400" dirty="0"/>
              <a:t> </a:t>
            </a:r>
          </a:p>
          <a:p>
            <a:pPr hangingPunct="0"/>
            <a:endParaRPr lang="ru-RU" sz="2400" dirty="0" smtClean="0"/>
          </a:p>
          <a:p>
            <a:pPr hangingPunct="0"/>
            <a:endParaRPr lang="ru-RU" sz="2400" dirty="0"/>
          </a:p>
          <a:p>
            <a:endParaRPr lang="ru-RU" sz="2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922114"/>
          </a:xfrm>
        </p:spPr>
        <p:txBody>
          <a:bodyPr>
            <a:noAutofit/>
          </a:bodyPr>
          <a:lstStyle/>
          <a:p>
            <a:pPr hangingPunct="0"/>
            <a:r>
              <a:rPr lang="ru-RU" sz="2400" b="1" dirty="0" err="1"/>
              <a:t>Одношереножный</a:t>
            </a:r>
            <a:r>
              <a:rPr lang="ru-RU" sz="2400" b="1" dirty="0"/>
              <a:t> строй отделения и его элементы.</a:t>
            </a:r>
            <a:br>
              <a:rPr lang="ru-RU" sz="2400" b="1" dirty="0"/>
            </a:br>
            <a:r>
              <a:rPr lang="ru-RU" sz="2400" b="1" dirty="0"/>
              <a:t> </a:t>
            </a:r>
            <a:br>
              <a:rPr lang="ru-RU" sz="2400" b="1" dirty="0"/>
            </a:br>
            <a:endParaRPr lang="ru-RU" sz="2400" b="1" dirty="0"/>
          </a:p>
        </p:txBody>
      </p:sp>
      <p:pic>
        <p:nvPicPr>
          <p:cNvPr id="4" name="Содержимое 3" descr="001"/>
          <p:cNvPicPr>
            <a:picLocks noGrp="1"/>
          </p:cNvPicPr>
          <p:nvPr>
            <p:ph idx="1"/>
          </p:nvPr>
        </p:nvPicPr>
        <p:blipFill>
          <a:blip r:embed="rId2" cstate="print">
            <a:lum bright="12000"/>
          </a:blip>
          <a:srcRect/>
          <a:stretch>
            <a:fillRect/>
          </a:stretch>
        </p:blipFill>
        <p:spPr bwMode="auto">
          <a:xfrm>
            <a:off x="827585" y="1052736"/>
            <a:ext cx="7560840" cy="4239195"/>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457200" y="260648"/>
            <a:ext cx="8229600" cy="5865515"/>
          </a:xfrm>
        </p:spPr>
        <p:txBody>
          <a:bodyPr>
            <a:normAutofit lnSpcReduction="10000"/>
          </a:bodyPr>
          <a:lstStyle/>
          <a:p>
            <a:pPr hangingPunct="0"/>
            <a:r>
              <a:rPr lang="ru-RU" sz="2400" b="1" i="1" dirty="0"/>
              <a:t>Интервал</a:t>
            </a:r>
            <a:r>
              <a:rPr lang="ru-RU" sz="2400" dirty="0"/>
              <a:t> – расстояние по фронту между военнослужащими (машинами), подразделениями и частями. </a:t>
            </a:r>
          </a:p>
          <a:p>
            <a:pPr hangingPunct="0"/>
            <a:r>
              <a:rPr lang="ru-RU" sz="2400" dirty="0"/>
              <a:t>Если военнослужащие построены в одну шеренгу, то этот строй является </a:t>
            </a:r>
            <a:r>
              <a:rPr lang="ru-RU" sz="2400" b="1" i="1" dirty="0" err="1"/>
              <a:t>одношереножным</a:t>
            </a:r>
            <a:r>
              <a:rPr lang="ru-RU" sz="2400" dirty="0"/>
              <a:t>.</a:t>
            </a:r>
          </a:p>
          <a:p>
            <a:pPr hangingPunct="0"/>
            <a:r>
              <a:rPr lang="ru-RU" sz="2400" b="1" i="1" dirty="0"/>
              <a:t>Фронтом</a:t>
            </a:r>
            <a:r>
              <a:rPr lang="ru-RU" sz="2400" i="1" dirty="0"/>
              <a:t> </a:t>
            </a:r>
            <a:r>
              <a:rPr lang="ru-RU" sz="2400" dirty="0"/>
              <a:t>называется сторона строя, в которую военнослужащие обращены    лицом    (машины    –    лобовой    частью). 	  Сторона строя, противоположная фронту, называется </a:t>
            </a:r>
            <a:r>
              <a:rPr lang="ru-RU" sz="2400" b="1" i="1" dirty="0"/>
              <a:t>тыльной стороной строя</a:t>
            </a:r>
            <a:r>
              <a:rPr lang="ru-RU" sz="2400" dirty="0"/>
              <a:t>.</a:t>
            </a:r>
          </a:p>
          <a:p>
            <a:pPr hangingPunct="0"/>
            <a:r>
              <a:rPr lang="ru-RU" sz="2400" dirty="0"/>
              <a:t>Правая и левая оконечность строя называется </a:t>
            </a:r>
            <a:r>
              <a:rPr lang="ru-RU" sz="2400" i="1" dirty="0"/>
              <a:t>флангами </a:t>
            </a:r>
            <a:r>
              <a:rPr lang="ru-RU" sz="2400" dirty="0"/>
              <a:t>(правым и левым). Характерно то, что при поворотах строя названия флангов не изменяются. Это облегчает восприятие команд личным составом.</a:t>
            </a:r>
          </a:p>
          <a:p>
            <a:pPr hangingPunct="0"/>
            <a:r>
              <a:rPr lang="ru-RU" sz="2400" dirty="0"/>
              <a:t>Расстояние между флангами является </a:t>
            </a:r>
            <a:r>
              <a:rPr lang="ru-RU" sz="2400" i="1" dirty="0"/>
              <a:t>шириной строя</a:t>
            </a:r>
            <a:r>
              <a:rPr lang="ru-RU" sz="2400" dirty="0"/>
              <a:t>.</a:t>
            </a:r>
          </a:p>
          <a:p>
            <a:endParaRPr lang="ru-RU" sz="2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2400" b="1" dirty="0" err="1"/>
              <a:t>Двухшереножный</a:t>
            </a:r>
            <a:r>
              <a:rPr lang="ru-RU" sz="2400" b="1" dirty="0"/>
              <a:t> строй</a:t>
            </a:r>
            <a:r>
              <a:rPr lang="ru-RU" sz="2400" dirty="0"/>
              <a:t> – это строй, в котором военнослужащие одной шеренги расположены в затылок военнослужащим другой шеренги на дистанции одного шага. </a:t>
            </a:r>
            <a:br>
              <a:rPr lang="ru-RU" sz="2400" dirty="0"/>
            </a:br>
            <a:endParaRPr lang="ru-RU" sz="2400" dirty="0"/>
          </a:p>
        </p:txBody>
      </p:sp>
      <p:pic>
        <p:nvPicPr>
          <p:cNvPr id="4" name="Содержимое 3" descr="002"/>
          <p:cNvPicPr>
            <a:picLocks noGrp="1"/>
          </p:cNvPicPr>
          <p:nvPr>
            <p:ph idx="1"/>
          </p:nvPr>
        </p:nvPicPr>
        <p:blipFill>
          <a:blip r:embed="rId2" cstate="print">
            <a:lum bright="18000"/>
          </a:blip>
          <a:srcRect/>
          <a:stretch>
            <a:fillRect/>
          </a:stretch>
        </p:blipFill>
        <p:spPr bwMode="auto">
          <a:xfrm>
            <a:off x="539552" y="1268760"/>
            <a:ext cx="8064896" cy="4680520"/>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457200" y="260648"/>
            <a:ext cx="8229600" cy="5865515"/>
          </a:xfrm>
        </p:spPr>
        <p:txBody>
          <a:bodyPr>
            <a:normAutofit fontScale="92500" lnSpcReduction="10000"/>
          </a:bodyPr>
          <a:lstStyle/>
          <a:p>
            <a:pPr hangingPunct="0"/>
            <a:r>
              <a:rPr lang="ru-RU" sz="2400" b="1" i="1" dirty="0"/>
              <a:t>Дистанцией</a:t>
            </a:r>
            <a:r>
              <a:rPr lang="ru-RU" sz="2400" i="1" dirty="0"/>
              <a:t> </a:t>
            </a:r>
            <a:r>
              <a:rPr lang="ru-RU" sz="2400" dirty="0"/>
              <a:t>называется расстояние в глубину строя между военнослужащими (машинами), подразделениями и частями. Дистанция одного шага считается равной длине вытянутой руки, наложенной ладонью на плечо впереди стоящего военнослужащего.</a:t>
            </a:r>
          </a:p>
          <a:p>
            <a:pPr hangingPunct="0"/>
            <a:r>
              <a:rPr lang="ru-RU" sz="2400" dirty="0"/>
              <a:t>Два военнослужащих, стоящих в </a:t>
            </a:r>
            <a:r>
              <a:rPr lang="ru-RU" sz="2400" dirty="0" err="1"/>
              <a:t>двухшереножном</a:t>
            </a:r>
            <a:r>
              <a:rPr lang="ru-RU" sz="2400" dirty="0"/>
              <a:t> строю в затылок один другому составляют </a:t>
            </a:r>
            <a:r>
              <a:rPr lang="ru-RU" sz="2400" b="1" i="1" dirty="0"/>
              <a:t>ряд</a:t>
            </a:r>
            <a:r>
              <a:rPr lang="ru-RU" sz="2400" dirty="0"/>
              <a:t>. Если за военнослужащим первой шеренги не стоит в затылок военнослужащий второй шеренги, такой ряд называется </a:t>
            </a:r>
            <a:r>
              <a:rPr lang="ru-RU" sz="2400" b="1" i="1" dirty="0"/>
              <a:t>неполным рядом</a:t>
            </a:r>
            <a:r>
              <a:rPr lang="ru-RU" sz="2400" dirty="0"/>
              <a:t>. При повороте </a:t>
            </a:r>
            <a:r>
              <a:rPr lang="ru-RU" sz="2400" dirty="0" err="1"/>
              <a:t>двухшереножного</a:t>
            </a:r>
            <a:r>
              <a:rPr lang="ru-RU" sz="2400" dirty="0"/>
              <a:t> строя кругом военнослужащий неполного ряда должен перейти во впереди стоящую шеренгу.</a:t>
            </a:r>
          </a:p>
          <a:p>
            <a:pPr hangingPunct="0"/>
            <a:r>
              <a:rPr lang="ru-RU" sz="2400" b="1" i="1" dirty="0"/>
              <a:t>Колонна</a:t>
            </a:r>
            <a:r>
              <a:rPr lang="ru-RU" sz="2400" dirty="0"/>
              <a:t> – это строй, в котором военнослужащие расположены в затылок друг другу, а подразделения (машины) – одно за другим на дистанциях, установленных Уставом или командиром. В зависимости от </a:t>
            </a:r>
            <a:r>
              <a:rPr lang="ru-RU" sz="2400" dirty="0" smtClean="0"/>
              <a:t>количества </a:t>
            </a:r>
            <a:r>
              <a:rPr lang="ru-RU" sz="2400" dirty="0"/>
              <a:t>людей в шеренгах колонны, колонны могут быть по одному, по два, по три, по четыре и более.</a:t>
            </a:r>
          </a:p>
          <a:p>
            <a:endParaRPr lang="ru-RU" sz="2400" dirty="0"/>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67</TotalTime>
  <Words>1633</Words>
  <Application>Microsoft Office PowerPoint</Application>
  <PresentationFormat>Экран (4:3)</PresentationFormat>
  <Paragraphs>137</Paragraphs>
  <Slides>26</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26</vt:i4>
      </vt:variant>
    </vt:vector>
  </HeadingPairs>
  <TitlesOfParts>
    <vt:vector size="27" baseType="lpstr">
      <vt:lpstr>Тема Office</vt:lpstr>
      <vt:lpstr>СТРОЕВЫЕ ПРИЕМЫ И ДВИЖЕНИЕ БЕЗ ОРУЖИЯ.    </vt:lpstr>
      <vt:lpstr>Учебные вопросы: </vt:lpstr>
      <vt:lpstr>Строевая выучка личного состава достигается освоением ими одиночной строевой выучки каждого военнослужащего и строевой слаженности подразделений и частей.  </vt:lpstr>
      <vt:lpstr>Слайд 4</vt:lpstr>
      <vt:lpstr>Основные понятия и термины Строевого устава </vt:lpstr>
      <vt:lpstr>Одношереножный строй отделения и его элементы.   </vt:lpstr>
      <vt:lpstr>Слайд 7</vt:lpstr>
      <vt:lpstr>Двухшереножный строй – это строй, в котором военнослужащие одной шеренги расположены в затылок военнослужащим другой шеренги на дистанции одного шага.  </vt:lpstr>
      <vt:lpstr>Слайд 9</vt:lpstr>
      <vt:lpstr>Слайд 10</vt:lpstr>
      <vt:lpstr>Походный строй отделения в колонну по два</vt:lpstr>
      <vt:lpstr>Слайд 12</vt:lpstr>
      <vt:lpstr>Двухшереножный развернутый строй отделения: </vt:lpstr>
      <vt:lpstr>Походные строи отделения: а) в колонну по одному, б) в колонну по два Одношереножный и двухшереножный строи могут быть сомкнутыми и разомкнутыми. В сомкнутом строю военнослужащие в шеренгах расположены по фронту один от другого на интервалах, равных ширине ладони между локтями.  В разомкнутом строю военнослужащие в шеренгах расположены по фронту один от другого на интервалах в один шаг или на интервалах, установленных Уставом или командиром. </vt:lpstr>
      <vt:lpstr>Наиболее распространенными строевыми командами, содержащими только исполнительную часть, являются: </vt:lpstr>
      <vt:lpstr>ОБЯЗАННОСТИ КОМАНДИРОВ И ВОЕННОСЛУЖАЩИХ ПЕРЕД ПОСТРОЕНИЕМ И В СТРОЮ </vt:lpstr>
      <vt:lpstr>При постановке в строй и нахождении в строю военнослужащий обязан: </vt:lpstr>
      <vt:lpstr>Обязанности командиров перед построением и в строю Строевой устав определяет в статье 25. </vt:lpstr>
      <vt:lpstr>Слайд 19</vt:lpstr>
      <vt:lpstr>Для снятия (надевания)  головных уборов подается команда «Головные уборы (головной убор) – СНЯТЬ» или «Головные уборы (головной убор) – НАДЕТЬ». </vt:lpstr>
      <vt:lpstr>Обучение поворотам на месте  Повороты на месте выполняются по командам: «Напра-ВО», «Пол-оборота напра-ВО», «Нале-ВО», «Пол-оборота нале-ВО», «Кру-ГОМ». </vt:lpstr>
      <vt:lpstr>Строевой  шаг применяется: - при прохождении подразделений торжественным маршем; - при выполнении ими воинского приветствия  в движении; - при подходе военнослужащего к начальнику и при отходе от него; - при выходе из строя и возвращении в строй;    </vt:lpstr>
      <vt:lpstr>Выход из строя и возвращение в строй</vt:lpstr>
      <vt:lpstr>Слайд 24</vt:lpstr>
      <vt:lpstr>Подход к начальнику и отход от него</vt:lpstr>
      <vt:lpstr>Слайд 26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ТЕМА№ 1. СТРОЕВЫЕ ПРИЕМЫ И ДВИЖЕНИЕ БЕЗ ОРУЖИЯ. ЗАНЯТИЕ 1.</dc:title>
  <dc:creator>asus</dc:creator>
  <cp:lastModifiedBy>Коля</cp:lastModifiedBy>
  <cp:revision>8</cp:revision>
  <dcterms:created xsi:type="dcterms:W3CDTF">2012-08-30T08:00:53Z</dcterms:created>
  <dcterms:modified xsi:type="dcterms:W3CDTF">2021-10-10T11:03:13Z</dcterms:modified>
</cp:coreProperties>
</file>