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74" r:id="rId5"/>
    <p:sldId id="261" r:id="rId6"/>
    <p:sldId id="262" r:id="rId7"/>
    <p:sldId id="263" r:id="rId8"/>
    <p:sldId id="27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2" r:id="rId35"/>
    <p:sldId id="293" r:id="rId36"/>
    <p:sldId id="298" r:id="rId37"/>
    <p:sldId id="297" r:id="rId38"/>
    <p:sldId id="296" r:id="rId39"/>
    <p:sldId id="295" r:id="rId40"/>
    <p:sldId id="294" r:id="rId41"/>
    <p:sldId id="291" r:id="rId42"/>
    <p:sldId id="299" r:id="rId43"/>
    <p:sldId id="311" r:id="rId44"/>
    <p:sldId id="310" r:id="rId45"/>
    <p:sldId id="309" r:id="rId46"/>
    <p:sldId id="308" r:id="rId47"/>
    <p:sldId id="307" r:id="rId48"/>
    <p:sldId id="306" r:id="rId49"/>
    <p:sldId id="305" r:id="rId50"/>
    <p:sldId id="304" r:id="rId51"/>
    <p:sldId id="300" r:id="rId52"/>
    <p:sldId id="301" r:id="rId53"/>
    <p:sldId id="302" r:id="rId54"/>
    <p:sldId id="303" r:id="rId5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9E93059-9E20-413D-B55B-0BEEDC4EFD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85199A19-3792-42E9-A20E-5C3B40990F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C190D83-313E-4A4E-A794-D2305CB28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F4A9-D62D-45A2-B464-E8B9F95100BE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538AEEC-ADAF-4C58-90F5-A4DAF7707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F9A08AF-709D-4D59-B661-A1418E000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ECEB-96BE-4389-86CF-D070B6353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3356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7A7F889-B336-4B83-8D7F-5530EDD7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5B4CFDD8-BBD2-404C-B9DF-0052BBDBEE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8B5B15F-FA96-43E9-A1E1-15A17BFF4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F4A9-D62D-45A2-B464-E8B9F95100BE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718AD51-1E5C-45F7-B9B0-B5ADC53B3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FAEB7E1-DDB5-4443-A644-07FC1A2DC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ECEB-96BE-4389-86CF-D070B6353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81157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7536A7A3-74E5-4DD7-A165-60BC40D713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E9809BB6-F80F-4831-9B04-EB6DAA8C64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5A9D45E-A5D8-4435-8564-4434964E3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F4A9-D62D-45A2-B464-E8B9F95100BE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14D6389-7FFC-4A0B-A5A4-2414C2CA6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9214A96-BD4B-4EF0-9DC8-48A93AE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ECEB-96BE-4389-86CF-D070B6353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03586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38417C0-7B22-437D-9195-E60C4F189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1F88D44-CC3B-4D2E-8145-9834FF32A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64F4DA3-6AF4-431A-9027-47BFF9D23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F4A9-D62D-45A2-B464-E8B9F95100BE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4C1F4A6-C173-46E2-9A2F-026A69B35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E98901E-FC40-42B6-B207-E236362F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ECEB-96BE-4389-86CF-D070B6353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52304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4CBDC87-A666-4026-AE6E-EB18597F5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EF32FCA-7BA7-485F-ABEA-2EE90BB9C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DA279A3-86F8-4A4E-B21F-998166516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F4A9-D62D-45A2-B464-E8B9F95100BE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1A476B1-1081-404A-A767-706BECB87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A0A722B-1864-41C7-A511-27B557DC8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ECEB-96BE-4389-86CF-D070B6353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17864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705734C-365E-419F-B10D-4DCECD6B5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B242A6F-287E-40CA-9F24-8A270799F0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4854C940-140E-4391-BC88-606CCF094D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C373041-393C-4DD7-B86D-23575C0DD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F4A9-D62D-45A2-B464-E8B9F95100BE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958F400-5A8B-44C0-BFB5-E169D80FF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0E62179-D0BF-4101-BFAC-ACB256FD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ECEB-96BE-4389-86CF-D070B6353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1393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BAC5A0E-835B-4E66-9E52-227A32D31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ABC258A-7FC3-492C-A2ED-0B08114E3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22A81DF2-1AB3-492B-A55E-CD0A83F42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339F4603-8A3E-44BC-A8AB-45D2E02578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211FB94D-6425-4727-835F-A001E37368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00E50E50-E89B-4E00-B6CF-F08FDF95A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F4A9-D62D-45A2-B464-E8B9F95100BE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4E45D34B-4B36-4BB2-A0CF-1897DBDB3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3BE70D3C-FCF4-40B2-BC24-4E83202D6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ECEB-96BE-4389-86CF-D070B6353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52690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F1B30A5-898F-4F4F-9431-13995AF41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DBCF5633-034C-4F25-8CE2-EC394C2B2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F4A9-D62D-45A2-B464-E8B9F95100BE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14651F19-030C-4EAD-B549-671A80BB5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25FF08BA-7B11-4696-BEF6-BB5D3C9BA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ECEB-96BE-4389-86CF-D070B6353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47197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C164F449-1711-40F1-8A55-DCBEA0A2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F4A9-D62D-45A2-B464-E8B9F95100BE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01E5E8F2-3B61-4862-ADB9-FF217DEAB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A9363D68-9C32-48CF-A46F-2C3414A2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ECEB-96BE-4389-86CF-D070B6353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59584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16B2923-0DC0-40A8-980E-7CE04A830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721025A-2F1D-4D7F-B4B2-134FBE0E7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EF65AAF9-9799-4201-B9B7-CB40BEB986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59B6BEA-10C6-4AB8-87D7-7B8A8130B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F4A9-D62D-45A2-B464-E8B9F95100BE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3E7B631-AA9E-4BB1-B7A9-E19B48887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3E28CCEA-3C4A-417D-9F7F-0691DE973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ECEB-96BE-4389-86CF-D070B6353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7068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75A54AC-EC2C-4260-ADD2-16CE00DB1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66023A4B-8A2D-4EEB-BD31-22FD1238BD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E82B375-F6E8-49AD-A283-CFB6B96B1D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5F01AE1-CF89-4555-8398-960B44609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F4A9-D62D-45A2-B464-E8B9F95100BE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A58219B-2C12-46EB-B15C-D3152342D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F080EB0-71D4-44DD-8ED3-4B707956F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ECEB-96BE-4389-86CF-D070B6353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84015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1238652-4392-4223-992F-E77A16590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2CBA0A7-1B14-4659-A26D-093C9A256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9F6FF4A-6DF3-4274-AEF8-CED0EE4D86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1F4A9-D62D-45A2-B464-E8B9F95100BE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192E543-E32D-4192-B6E6-D792FC97E7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23EB871-B436-40EE-BF01-5E6066E60D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CECEB-96BE-4389-86CF-D070B6353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57678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14FE68D-4477-46BB-B173-8AE858E88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7D03233-E9B2-4392-8FC2-DBD95C4E4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60443"/>
          </a:xfrm>
        </p:spPr>
        <p:txBody>
          <a:bodyPr/>
          <a:lstStyle/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 жизнедеятельности.</a:t>
            </a:r>
          </a:p>
          <a:p>
            <a:pPr marL="0" indent="0" algn="ctr">
              <a:buNone/>
            </a:pP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Основы обороны государства. 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="" xmlns:a16="http://schemas.microsoft.com/office/drawing/2014/main" id="{87D5C4FB-0E0B-4E9C-ADF3-6AE85BA6730B}"/>
              </a:ext>
            </a:extLst>
          </p:cNvPr>
          <p:cNvSpPr txBox="1">
            <a:spLocks/>
          </p:cNvSpPr>
          <p:nvPr/>
        </p:nvSpPr>
        <p:spPr>
          <a:xfrm>
            <a:off x="7765367" y="4721005"/>
            <a:ext cx="5444196" cy="1201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23D7301D-6A1F-4CEE-96F0-ABF45B471403}"/>
              </a:ext>
            </a:extLst>
          </p:cNvPr>
          <p:cNvSpPr txBox="1">
            <a:spLocks/>
          </p:cNvSpPr>
          <p:nvPr/>
        </p:nvSpPr>
        <p:spPr>
          <a:xfrm>
            <a:off x="4962379" y="6392190"/>
            <a:ext cx="2267242" cy="4658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5741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E1E50C3-B5C1-4063-B68B-ACDC6F5C7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246"/>
            <a:ext cx="10515600" cy="810162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НАЦИОНАЛЬНЫХ ИНТЕРЕСОВ РОССИИ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5C1F395-CDB2-4549-9B80-BD232A761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7" y="773723"/>
            <a:ext cx="11030243" cy="5719152"/>
          </a:xfrm>
        </p:spPr>
        <p:txBody>
          <a:bodyPr>
            <a:noAutofit/>
          </a:bodyPr>
          <a:lstStyle/>
          <a:p>
            <a:r>
              <a:rPr lang="ru-RU" dirty="0"/>
              <a:t>Обеспечение национальной безопасности и национальных интересов России осуществляется в политической, экономической, гуманитарной и военной областях. Оно тесно связано с местом России в системе глобальных </a:t>
            </a:r>
            <a:r>
              <a:rPr lang="ru-RU" dirty="0" err="1"/>
              <a:t>военно</a:t>
            </a:r>
            <a:r>
              <a:rPr lang="ru-RU" dirty="0"/>
              <a:t>–политических отношений, которые характеризуются сегодня сочетанием двух основных тенденций. С одной стороны, наблюдается стремление сформировать новую, более справедливую и демократичную систему международных экономических и политических отношений. С другой стороны, расширяется практика применения вооруженной силы на основании национальных решений вне мандата ООН.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6896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4FC3ED5-2E82-4997-B344-056902138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3D8006B5-01C9-4398-A5B3-D68F12F237D6}"/>
              </a:ext>
            </a:extLst>
          </p:cNvPr>
          <p:cNvSpPr/>
          <p:nvPr/>
        </p:nvSpPr>
        <p:spPr>
          <a:xfrm>
            <a:off x="492369" y="253217"/>
            <a:ext cx="1140889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В этих условиях сохраняется значение военной силы как инструмента внешней политики для обеспечения национальной безопасности России, которая последовательно выступает за создание такой системы международных отношений, в которой значение военной силы будет минимизировано, а ее функции будут сведены к задаче сдерживания вооруженных конфликтов.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400" dirty="0"/>
              <a:t>Важнейшим аспектом, определяющим подходы к обеспечению национальной безопасности Российской Федерации являются отношения нашей страны с наиболее значимыми элементами современной системы международных отношений. К ним, прежде всего, следует отнести Организацию Объединенных Наций и Совет Безопасности ООН, Содружество Независимых Государств, Организацию Североатлантического договора (НАТО) и Европейский союз (ЕС), Стратегическое партнерство России и США, Шанхайскую организацию по сотрудничеству (ШОС).</a:t>
            </a:r>
          </a:p>
        </p:txBody>
      </p:sp>
    </p:spTree>
    <p:extLst>
      <p:ext uri="{BB962C8B-B14F-4D97-AF65-F5344CB8AC3E}">
        <p14:creationId xmlns="" xmlns:p14="http://schemas.microsoft.com/office/powerpoint/2010/main" val="124732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1F8F379-EF9D-4A80-8EE4-B7ABFFBF0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851" y="320040"/>
            <a:ext cx="10893084" cy="621792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Организация Объединенных Наций и Совет Безопасности ООН рассматриваются Россией в качестве центрального элемента, обеспечивающего глобальную стабильность в мире. Снижение их роли и переход к применению вооруженных сил на основании национальных решений оцениваются Россией как тенденция, в перспективе способная создать серьезную угрозу нашим национальным интересам.</a:t>
            </a:r>
          </a:p>
          <a:p>
            <a:r>
              <a:rPr lang="ru-RU" dirty="0"/>
              <a:t>Отношения со странами СНГ являются для России важнейшим направлением внешней политики. Наша страна стремится и дальше развивать </a:t>
            </a:r>
            <a:r>
              <a:rPr lang="ru-RU" dirty="0" err="1"/>
              <a:t>военно</a:t>
            </a:r>
            <a:r>
              <a:rPr lang="ru-RU" dirty="0"/>
              <a:t>–политическое сотрудничество в рамках содружества.</a:t>
            </a:r>
          </a:p>
          <a:p>
            <a:r>
              <a:rPr lang="ru-RU" dirty="0"/>
              <a:t>Отношения России с НАТО определяются Римской декларацией 2001 г. Российская Федерация рассчитывает на полное устранение прямых и косвенных компонентов антироссийской направленности из военного планирования и из политических деклараций стран – членов Североатлантического блока. Однако, если НАТО сохранится в качестве военного союза с существующей сегодня наступательной военной доктриной, это потребует коренной перестройки российского военного планирования и принципов строительства российских Вооруженных Сил, в том числе и изменений в нашей ядерной стратегии.</a:t>
            </a:r>
          </a:p>
          <a:p>
            <a:r>
              <a:rPr lang="ru-RU" dirty="0"/>
              <a:t>Россия готова расширять сотрудничество с США в политической, </a:t>
            </a:r>
            <a:r>
              <a:rPr lang="ru-RU" dirty="0" err="1"/>
              <a:t>военно</a:t>
            </a:r>
            <a:r>
              <a:rPr lang="ru-RU" dirty="0"/>
              <a:t>–политической и экономической сферах, а также в сфере обеспечения стратегической стабильности и демонтажа наследия «холодной войны». Наша страна поддерживает усилия США по борьбе с международным терроризмом.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42506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8D17EB6-75CB-4534-9D39-59F8E1B89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302" y="407962"/>
            <a:ext cx="11310424" cy="59928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Шанхайская организация по сотрудничеству играет важную роль в обеспечении региональной стабильности в Центральной Азии и в Дальневосточном регионе. Сотрудничество с этой организацией направлено на формирование зоны мира и стабильности на </a:t>
            </a:r>
            <a:r>
              <a:rPr lang="ru-RU" dirty="0" err="1"/>
              <a:t>юго</a:t>
            </a:r>
            <a:r>
              <a:rPr lang="ru-RU" dirty="0"/>
              <a:t>–восточном и дальневосточном направлениях, что исключало бы возникновение крупномасштабной военной угрозы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/>
              <a:t>C</a:t>
            </a:r>
            <a:r>
              <a:rPr lang="ru-RU" dirty="0" err="1"/>
              <a:t>овременная</a:t>
            </a:r>
            <a:r>
              <a:rPr lang="ru-RU" dirty="0"/>
              <a:t> геополитическая обстановка в мире такова, что обеспечение национальной безопасности России только за счет политических возможностей (членство в международных организациях, партнерские отношения и др.) становится недостаточным. Нейтрализация внешних, внутренних и трансграничных угроз национальной безопасности России все в большей степени становится главной функцией военной организации государства, поэтому значение военной силы как инструмента по обеспечению национальных интересов и безопасности России не только сохраняется, но и возрастает.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6757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A2F2942-95C9-443E-98E7-5CFA10C4C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867314" cy="689317"/>
          </a:xfrm>
        </p:spPr>
        <p:txBody>
          <a:bodyPr>
            <a:normAutofit/>
          </a:bodyPr>
          <a:lstStyle/>
          <a:p>
            <a:r>
              <a:rPr lang="ru-RU" sz="2800" b="1" dirty="0"/>
              <a:t>Военная организация Российской Федерации 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82C5501-5322-4EBE-8487-8CB141093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151" y="858763"/>
            <a:ext cx="11114649" cy="57530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/>
              <a:t>В последние годы военная организация прошла сложный путь. Она, как и страна в целом, до сих пор находится в процессе активного реформирования, связанного с коренными изменениями геополитических условий в мире и становлением обновленного Российского государства. Сегодня создана практически новая правовая база, обеспечивающая их функционирование и развитие. Принят целый ряд важных законодательных актов</a:t>
            </a:r>
            <a:endParaRPr lang="en-US" dirty="0"/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/>
              <a:t>Федеральный закон РФ «Об обороне», Федеральный конституционный закон РФ «О военном положении», Федеральный закон РФ «О воинской обязанности и военной службе», Федеральный закон РФ «О мобилизационной подготовке и мобилизации в Российской Федерации», Закон РФ «О Государственной границе».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92576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8D2C38A-15B4-416F-B353-978315B93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286"/>
            <a:ext cx="10515600" cy="5909677"/>
          </a:xfrm>
        </p:spPr>
        <p:txBody>
          <a:bodyPr/>
          <a:lstStyle/>
          <a:p>
            <a:r>
              <a:rPr lang="ru-RU" dirty="0"/>
              <a:t>Военная организация включает в себя Вооруженные Силы Российской Федерации (ВСРФ), составляющие ее ядро и основу, другие войска, воинские формирования и органы, предназначенные для выполнения задач военными методами, а также органы управления ими. В эту организацию также входит часть промышленного и научного комплекса страны, выполняющая задачи обеспечения военной безопасности.</a:t>
            </a:r>
          </a:p>
          <a:p>
            <a:r>
              <a:rPr lang="ru-RU" dirty="0"/>
              <a:t>Главной задачей военной организации является обеспечение гарантированной защиты национальных интересов и военной безопасности Российской Федерации и ее союзников.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1164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21AC4AE-53C9-41D1-BE17-A7A9D6EC3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42" y="98474"/>
            <a:ext cx="12079458" cy="67595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Военная организация России постоянно развивается. На современном этапе основными направлениями ее развития являются:</a:t>
            </a:r>
          </a:p>
          <a:p>
            <a:pPr marL="0" indent="0">
              <a:buNone/>
            </a:pPr>
            <a:r>
              <a:rPr lang="ru-RU" dirty="0"/>
              <a:t>• приведение структуры, состава и численности компонентов военной организации в соответствие с задачами обеспечения военной безопасности с учетом экономических возможностей страны;</a:t>
            </a:r>
          </a:p>
          <a:p>
            <a:pPr marL="0" indent="0">
              <a:buNone/>
            </a:pPr>
            <a:r>
              <a:rPr lang="ru-RU" dirty="0"/>
              <a:t>• повышение качественного уровня, эффективности и безопасности функционирования технологической основы системы государственного и военного управления;</a:t>
            </a:r>
          </a:p>
          <a:p>
            <a:pPr marL="0" indent="0">
              <a:buNone/>
            </a:pPr>
            <a:r>
              <a:rPr lang="ru-RU" dirty="0"/>
              <a:t>• совершенствование </a:t>
            </a:r>
            <a:r>
              <a:rPr lang="ru-RU" dirty="0" err="1"/>
              <a:t>военно</a:t>
            </a:r>
            <a:r>
              <a:rPr lang="ru-RU" dirty="0"/>
              <a:t>–экономического обеспечения военной организации на основе концентрации и рационального использования финансовых средств и материальных ресурсов;</a:t>
            </a:r>
          </a:p>
          <a:p>
            <a:pPr marL="0" indent="0">
              <a:buNone/>
            </a:pPr>
            <a:r>
              <a:rPr lang="ru-RU" dirty="0"/>
              <a:t>• совершенствование стратегического планирования на принципе единства применения Вооруженных Сил Российской Федерации и других войск;</a:t>
            </a:r>
          </a:p>
          <a:p>
            <a:pPr marL="0" indent="0">
              <a:buNone/>
            </a:pPr>
            <a:r>
              <a:rPr lang="ru-RU" dirty="0"/>
              <a:t>• повышение эффективности функционирования систем подготовки кадров, военного образования, оперативной и боевой подготовки, воспитания военнослужащих, всех видов обеспечения, а также военной науки;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53310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239DC57-9B66-4DE1-A732-02731BF27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218" y="365760"/>
            <a:ext cx="11535508" cy="616164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• совершенствование системы комплектования (на базе </a:t>
            </a:r>
            <a:r>
              <a:rPr lang="ru-RU" dirty="0" err="1"/>
              <a:t>контрактно</a:t>
            </a:r>
            <a:r>
              <a:rPr lang="ru-RU" dirty="0"/>
              <a:t>–призывного принципа с последовательным, по мере создания необходимых социально–экономических условий, увеличением доли военнослужащих, проходящих военную службу по контракту, прежде всего на должностях младших командиров и специалистов ведущих боевых специальностей);</a:t>
            </a:r>
          </a:p>
          <a:p>
            <a:pPr marL="0" indent="0">
              <a:buNone/>
            </a:pPr>
            <a:r>
              <a:rPr lang="ru-RU" dirty="0"/>
              <a:t>• повышение эффективности системы эксплуатации и ремонта вооружения и военной техники;</a:t>
            </a:r>
          </a:p>
          <a:p>
            <a:pPr marL="0" indent="0">
              <a:buNone/>
            </a:pPr>
            <a:r>
              <a:rPr lang="ru-RU" dirty="0"/>
              <a:t>• совершенствование специального информационного обеспечения Вооруженных Сил Российской Федерации и других войск, органов управления ими;</a:t>
            </a:r>
          </a:p>
          <a:p>
            <a:pPr marL="0" indent="0">
              <a:buNone/>
            </a:pPr>
            <a:r>
              <a:rPr lang="ru-RU" dirty="0"/>
              <a:t>• укрепление в войсках законности, правопорядка и воинской дисциплины;</a:t>
            </a:r>
            <a:endParaRPr lang="en-US" dirty="0"/>
          </a:p>
          <a:p>
            <a:r>
              <a:rPr lang="ru-RU" dirty="0"/>
              <a:t> реализация государственной политики по укреплению престижа военной службы;</a:t>
            </a:r>
          </a:p>
          <a:p>
            <a:pPr marL="0" indent="0">
              <a:buNone/>
            </a:pPr>
            <a:r>
              <a:rPr lang="ru-RU" dirty="0"/>
              <a:t>• развитие международного военного (</a:t>
            </a:r>
            <a:r>
              <a:rPr lang="ru-RU" dirty="0" err="1"/>
              <a:t>военно</a:t>
            </a:r>
            <a:r>
              <a:rPr lang="ru-RU" dirty="0"/>
              <a:t>–политического) и </a:t>
            </a:r>
            <a:r>
              <a:rPr lang="ru-RU" dirty="0" err="1"/>
              <a:t>военно</a:t>
            </a:r>
            <a:r>
              <a:rPr lang="ru-RU" dirty="0"/>
              <a:t>–технического сотрудничества;</a:t>
            </a:r>
          </a:p>
          <a:p>
            <a:pPr marL="0" indent="0">
              <a:buNone/>
            </a:pPr>
            <a:r>
              <a:rPr lang="ru-RU" dirty="0"/>
              <a:t>• совершенствование нормативной правовой базы строительства, развития и применения военной организации, а также системы ее отношений с обществом.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1854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2EFD9EC-A390-46E9-AB85-BE8DE8C5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245"/>
            <a:ext cx="10515600" cy="647749"/>
          </a:xfrm>
        </p:spPr>
        <p:txBody>
          <a:bodyPr>
            <a:normAutofit/>
          </a:bodyPr>
          <a:lstStyle/>
          <a:p>
            <a:r>
              <a:rPr lang="ru-RU" sz="2800" b="1" dirty="0"/>
              <a:t>РУКОВОДСТВО ВОЕННОЙ ОРГАНИЗАЦИЕЙ ГОСУДАРСТВА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7478640-968E-416C-BFF2-59293FDC7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950" y="1020543"/>
            <a:ext cx="11286979" cy="565521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Руководство строительством, подготовкой и применением военной организации государства, обеспечением военной безопасности Российской Федерации осуществляет Президент Российской Федерации, который является Верховным Главнокомандующим Вооруженными Силами Российской Федерации.</a:t>
            </a:r>
          </a:p>
          <a:p>
            <a:r>
              <a:rPr lang="ru-RU" dirty="0"/>
              <a:t>Правительство Российской Федерации организует оснащение Вооруженных Сил Российской Федерации и других войск вооружением, военной и специальной техникой, обеспечение их материальными средствами, ресурсами и услугами, осуществляет общее руководство оперативным оборудованием территории Российской Федерации в интересах обороны, а также другие функции по обеспечению военной безопасности, установленные федеральным законодательством.</a:t>
            </a:r>
          </a:p>
          <a:p>
            <a:r>
              <a:rPr lang="ru-RU" dirty="0"/>
              <a:t>Федеральные органы государственной власти, органы государственной власти субъектов Российской Федерации и органы местного самоуправления осуществляют полномочия по обеспечению военной безопасности, возложенные на них федеральным законодательством.</a:t>
            </a:r>
          </a:p>
          <a:p>
            <a:r>
              <a:rPr lang="ru-RU" dirty="0"/>
              <a:t>Предприятия, учреждения, организации, общественные объединения и граждане Российской Федерации участвуют в обеспечении военной безопасности в порядке, установленном федеральным законодательством.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28740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E51BC45-BB75-4426-A87A-A2C948072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185" y="253219"/>
            <a:ext cx="10515600" cy="647114"/>
          </a:xfrm>
        </p:spPr>
        <p:txBody>
          <a:bodyPr>
            <a:normAutofit fontScale="90000"/>
          </a:bodyPr>
          <a:lstStyle/>
          <a:p>
            <a:r>
              <a:rPr lang="ru-RU" sz="3100" b="1" dirty="0"/>
              <a:t>ВОЕННАЯ ДОКТРИНА РОССИЙСКОЙ ФЕДЕРАЦИИ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C36A788-4B96-48F5-9B12-D197751FD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04910"/>
            <a:ext cx="11720731" cy="6253089"/>
          </a:xfrm>
        </p:spPr>
        <p:txBody>
          <a:bodyPr>
            <a:noAutofit/>
          </a:bodyPr>
          <a:lstStyle/>
          <a:p>
            <a:r>
              <a:rPr lang="ru-RU" sz="2400" dirty="0"/>
              <a:t>В 2000 г. Президентом Российской Федерации была утверждена Военная доктрина Российской Федерации, которая определила совокупность официальных взглядов на </a:t>
            </a:r>
            <a:r>
              <a:rPr lang="ru-RU" sz="2400" dirty="0" err="1"/>
              <a:t>военно</a:t>
            </a:r>
            <a:r>
              <a:rPr lang="ru-RU" sz="2400" dirty="0"/>
              <a:t>–политические, </a:t>
            </a:r>
            <a:r>
              <a:rPr lang="ru-RU" sz="2400" dirty="0" err="1"/>
              <a:t>военно</a:t>
            </a:r>
            <a:r>
              <a:rPr lang="ru-RU" sz="2400" dirty="0"/>
              <a:t>–стратегические и </a:t>
            </a:r>
            <a:r>
              <a:rPr lang="ru-RU" sz="2400" dirty="0" err="1"/>
              <a:t>военно</a:t>
            </a:r>
            <a:r>
              <a:rPr lang="ru-RU" sz="2400" dirty="0"/>
              <a:t>–экономические основы обеспечения военной безопасности Российской Федерации. Эта доктрина является документом переходного периода, когда происходит становление демократической государственности, многоукладной экономики; происходят преобразования в военной организации государства, трансформируется система международных отношений. В ней конкретизируются некоторые положения Концепции национальной безопасности Российской Федерации. Содержание доктрины опирается на комплексную оценку состояния </a:t>
            </a:r>
            <a:r>
              <a:rPr lang="ru-RU" sz="2400" dirty="0" err="1"/>
              <a:t>военно</a:t>
            </a:r>
            <a:r>
              <a:rPr lang="ru-RU" sz="2400" dirty="0"/>
              <a:t>–политической обстановки в мире и стратегический прогноз ее развития, на научно обоснованное определение текущих и перспективных целей, объективных потребностей и реальных возможностей обеспечения </a:t>
            </a:r>
            <a:r>
              <a:rPr lang="en-US" sz="2400" dirty="0"/>
              <a:t> </a:t>
            </a:r>
            <a:r>
              <a:rPr lang="ru-RU" sz="2400" dirty="0"/>
              <a:t>безопасности, а также на системный анализ содержания и характера современных войн и вооруженных конфликтов, отечественного и зарубежного опыта военного строительства и воинского искусства.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7384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FFF829D-40D4-4BCB-9531-E3FE70AA7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7" y="193773"/>
            <a:ext cx="11535508" cy="623516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Национальная безопасность и национальные интересы России.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Угрозы национальной безопасности России.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Обеспечение национальных интересов России.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Военная доктрина Российской Федерации.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Военная организация Российской Федерации.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Вооруженные силы России, их структура и предназначение.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Виды и рода войск Вооруженных сил России. </a:t>
            </a:r>
          </a:p>
        </p:txBody>
      </p:sp>
    </p:spTree>
    <p:extLst>
      <p:ext uri="{BB962C8B-B14F-4D97-AF65-F5344CB8AC3E}">
        <p14:creationId xmlns="" xmlns:p14="http://schemas.microsoft.com/office/powerpoint/2010/main" val="30426596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B47E614-9C49-4EAB-8702-57E6A29F4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59" y="0"/>
            <a:ext cx="11493305" cy="675952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Военная доктрина РФ носит оборонительный характер, что предопределяется органическим сочетанием в ее положениях последовательной приверженности миру с твердой решимостью защищать национальные интересы, гарантировать военную безопасность Российской Федерации и ее союзников.</a:t>
            </a:r>
          </a:p>
          <a:p>
            <a:r>
              <a:rPr lang="ru-RU" dirty="0"/>
              <a:t>Правовую основу военной доктрины составляют Конституция Российской Федерации, федеральные законы и другие нормативные правовые акты, а также международные договоры Российской Федерации в области обеспечения военной безопасности.</a:t>
            </a:r>
          </a:p>
          <a:p>
            <a:r>
              <a:rPr lang="ru-RU" dirty="0"/>
              <a:t>Российская Федерация рассматривает обеспечение своей военной безопасности в контексте строительства демократического правового государства, осуществления необходимых социально–экономических реформ, утверждения принципов равноправного партнерства, взаимовыгодного сотрудничества и добрососедства в международных отношениях, последовательного формирования общей и всеобъемлющей системы международной безопасности, сохранения и укрепления всеобщего мира.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77448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46D656F-81A8-4F50-AD17-90567F902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66" y="422031"/>
            <a:ext cx="10903634" cy="575493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Военная безопасность Российской Федерации постоянно обеспечивается всей совокупностью имеющихся в ее распоряжении сил, средств и ресурсов. Россия оставляет за собой право на применение ядерного оружия в ответ на использование против нее и (или) против ее союзников ядерного и других видов оружия массового уничтожения, а также в ответ на крупномасштабную агрессию с применением обычного оружия в критических для национальной безопасности страны ситуациях. Россия не применит ядерного оружия против государств – участников Договора о нераспространении ядерного оружия, не обладающих ядерным оружием, кроме случаев нападения на Российскую Федерацию, ее союзников или на государства, с которыми она имеет договорные обязательства в отношении безопасности.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51232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521B7C0-73BD-4044-B7B0-182F640D2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760"/>
            <a:ext cx="10515600" cy="6161649"/>
          </a:xfrm>
        </p:spPr>
        <p:txBody>
          <a:bodyPr/>
          <a:lstStyle/>
          <a:p>
            <a:r>
              <a:rPr lang="ru-RU" dirty="0"/>
              <a:t>ДРУГИЕ ВОЙСКА, ИХ ОСНОВНЫЕ ЗАДАЧИ</a:t>
            </a:r>
          </a:p>
          <a:p>
            <a:r>
              <a:rPr lang="ru-RU" dirty="0"/>
              <a:t>Другие войска не входят в состав Вооруженных Сил Российской Федерации, но вместе с ними обеспечивают выполнение задач, связанных с обороной государства. К этим войскам относятся пограничные войска Федеральной службы безопасности Российской Федерации, внутренние войска Министерства внутренних дел Российской Федерации, войска гражданской обороны Российской Федерации.</a:t>
            </a:r>
          </a:p>
        </p:txBody>
      </p:sp>
    </p:spTree>
    <p:extLst>
      <p:ext uri="{BB962C8B-B14F-4D97-AF65-F5344CB8AC3E}">
        <p14:creationId xmlns="" xmlns:p14="http://schemas.microsoft.com/office/powerpoint/2010/main" val="2085657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165625E-C7BB-4971-B8CE-D74CD21CE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948"/>
            <a:ext cx="10515600" cy="630232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ПОГРАНИЧНЫЕ ВОЙСКА ФЕДЕРАЛЬНОЙ СЛУЖБЫ БЕЗОПАСНОСТИ РОССИЙСКОЙ ФЕДЕРАЦИИ</a:t>
            </a:r>
          </a:p>
          <a:p>
            <a:r>
              <a:rPr lang="ru-RU" dirty="0"/>
              <a:t>Пограничные войска предназначены для защиты и охраны Государственной границы Российской Федерации, охраны внутренних морских вод, территориального моря, исключительной экономической зоны, континентального шельфа нашей страны и природных ресурсов.</a:t>
            </a:r>
            <a:endParaRPr lang="en-US" dirty="0"/>
          </a:p>
          <a:p>
            <a:r>
              <a:rPr lang="ru-RU" dirty="0"/>
              <a:t>• защита и охрана Государственной границы РФ в целях недопущения противоправного ее прохождения, обеспечения соблюдения физическими и юридическими лицами режима границы;</a:t>
            </a:r>
          </a:p>
          <a:p>
            <a:r>
              <a:rPr lang="ru-RU" dirty="0"/>
              <a:t>• охрана внутренних морских вод, территориального моря, исключительной экономической зоны, континентального шельфа Российской Федерации и их природных ресурсов в целях их сохранения, защиты и рационального использования, а также для защиты морской среды, экономических и иных законных интересов России.</a:t>
            </a:r>
          </a:p>
          <a:p>
            <a:r>
              <a:rPr lang="ru-RU" dirty="0"/>
              <a:t>Структурно пограничные войска сведены в 10 региональных управлений: Арктическое, </a:t>
            </a:r>
            <a:r>
              <a:rPr lang="ru-RU" dirty="0" err="1"/>
              <a:t>Северо</a:t>
            </a:r>
            <a:r>
              <a:rPr lang="ru-RU" dirty="0"/>
              <a:t>–Западное, Калининградское, Западное, </a:t>
            </a:r>
            <a:r>
              <a:rPr lang="ru-RU" dirty="0" err="1"/>
              <a:t>Северо</a:t>
            </a:r>
            <a:r>
              <a:rPr lang="ru-RU" dirty="0"/>
              <a:t>–Кавказское, </a:t>
            </a:r>
            <a:r>
              <a:rPr lang="ru-RU" dirty="0" err="1"/>
              <a:t>Юго</a:t>
            </a:r>
            <a:r>
              <a:rPr lang="ru-RU" dirty="0"/>
              <a:t>–Восточное, Забайкальское, Дальневосточное, Тихоокеанское и </a:t>
            </a:r>
            <a:r>
              <a:rPr lang="ru-RU" dirty="0" err="1"/>
              <a:t>Северо</a:t>
            </a:r>
            <a:r>
              <a:rPr lang="ru-RU" dirty="0"/>
              <a:t>–Восточное.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711365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CC71758-53C2-4945-A0AD-FC88C05F8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2030"/>
            <a:ext cx="10515600" cy="6091311"/>
          </a:xfrm>
        </p:spPr>
        <p:txBody>
          <a:bodyPr>
            <a:normAutofit fontScale="92500"/>
          </a:bodyPr>
          <a:lstStyle/>
          <a:p>
            <a:r>
              <a:rPr lang="ru-RU" dirty="0"/>
              <a:t>ВНУТРЕННИЕ ВОЙСКА МИНИСТЕРСТВА ВНУТРЕННИХ ДЕЛ РОССИЙСКОЙ ФЕДЕРАЦИИ</a:t>
            </a:r>
          </a:p>
          <a:p>
            <a:r>
              <a:rPr lang="ru-RU" dirty="0"/>
              <a:t>Внутренние войска предназначены для защиты прав и свобод граждан от преступных и иных противоправных посягательств.</a:t>
            </a:r>
          </a:p>
          <a:p>
            <a:r>
              <a:rPr lang="ru-RU" b="1" dirty="0"/>
              <a:t>Основные задачи внутренних войск:</a:t>
            </a:r>
            <a:endParaRPr lang="ru-RU" dirty="0"/>
          </a:p>
          <a:p>
            <a:r>
              <a:rPr lang="ru-RU" dirty="0"/>
              <a:t>• предотвращение и пресечение вооруженных конфликтов и действий, направленных против целостности государства;</a:t>
            </a:r>
          </a:p>
          <a:p>
            <a:r>
              <a:rPr lang="ru-RU" dirty="0"/>
              <a:t>• разоружение незаконных формирований;</a:t>
            </a:r>
          </a:p>
          <a:p>
            <a:r>
              <a:rPr lang="ru-RU" dirty="0"/>
              <a:t>• соблюдение режима чрезвычайного положения;</a:t>
            </a:r>
          </a:p>
          <a:p>
            <a:r>
              <a:rPr lang="ru-RU" dirty="0"/>
              <a:t>• усиление охраны общественного порядка там, где это необходимо;</a:t>
            </a:r>
          </a:p>
          <a:p>
            <a:r>
              <a:rPr lang="ru-RU" dirty="0"/>
              <a:t>• обеспечение нормального функционирования всех государственных структур и законно избранных органов власти;</a:t>
            </a:r>
          </a:p>
          <a:p>
            <a:r>
              <a:rPr lang="ru-RU" dirty="0"/>
              <a:t>• охрана важных государственных объектов, специальных грузов и т. 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019610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8879407-DA3C-4838-830A-2B6086DE5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3557"/>
            <a:ext cx="10515600" cy="6203852"/>
          </a:xfrm>
        </p:spPr>
        <p:txBody>
          <a:bodyPr/>
          <a:lstStyle/>
          <a:p>
            <a:r>
              <a:rPr lang="ru-RU" dirty="0"/>
              <a:t>Важнейшей задачей внутренних войск МВД РФ является совместное с Вооруженными Силами России участие в территориальной обороне страны.</a:t>
            </a:r>
          </a:p>
          <a:p>
            <a:r>
              <a:rPr lang="ru-RU" dirty="0"/>
              <a:t>Проводимые во внутренних войсках организационные преобразования направлены на то, чтобы повысить их мобильность, способность быстро концентрировать силы и средства там, где это необходимо, реально обеспечивать охрану жизни, здоровья и имущества граждан.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66166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D49E43F-9F1A-42AA-A39E-71886509A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1692"/>
            <a:ext cx="10515600" cy="6133514"/>
          </a:xfrm>
        </p:spPr>
        <p:txBody>
          <a:bodyPr/>
          <a:lstStyle/>
          <a:p>
            <a:r>
              <a:rPr lang="ru-RU" dirty="0"/>
              <a:t>ВОЙСКА ГРАЖДАНСКОЙ ОБОРОНЫ РОССИЙСКОЙ ФЕДЕРАЦИИ</a:t>
            </a:r>
          </a:p>
          <a:p>
            <a:r>
              <a:rPr lang="ru-RU" dirty="0"/>
              <a:t>Войска гражданской обороны являются важной частью сил обеспечения безопасности. Они предназначены для защиты территории страны и ее населения от чрезвычайных ситуаций мирного и военного времени. Эти войска в соответствии с Законом Российской Федерации «Об обороне» могут привлекаться к обороне с применением средств вооруженной борьбы. Организационно они входят в состав МЧС России.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932713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ACDFD2E-ED71-4982-BDFB-9271D379B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47500" lnSpcReduction="20000"/>
          </a:bodyPr>
          <a:lstStyle/>
          <a:p>
            <a:r>
              <a:rPr lang="ru-RU" sz="3600" b="1" dirty="0"/>
              <a:t>Основные задачи войск гражданской обороны в мирное время:</a:t>
            </a:r>
            <a:endParaRPr lang="ru-RU" sz="3600" dirty="0"/>
          </a:p>
          <a:p>
            <a:pPr marL="0" indent="0">
              <a:buNone/>
            </a:pPr>
            <a:r>
              <a:rPr lang="ru-RU" sz="3600" dirty="0"/>
              <a:t>• накопление, размещение, хранение и своевременное обновление вооружения, техники, других материально–технических средств, предназначенных для развертывания войск и проведения </a:t>
            </a:r>
            <a:r>
              <a:rPr lang="ru-RU" sz="3600" dirty="0" err="1"/>
              <a:t>аварийно</a:t>
            </a:r>
            <a:r>
              <a:rPr lang="ru-RU" sz="3600" dirty="0"/>
              <a:t>–спасательных и других неотложных работ в мирное и военное время;</a:t>
            </a:r>
          </a:p>
          <a:p>
            <a:pPr marL="0" indent="0">
              <a:buNone/>
            </a:pPr>
            <a:r>
              <a:rPr lang="ru-RU" sz="3600" dirty="0"/>
              <a:t>• участие в мероприятиях по предупреждению чрезвычайных ситуаций;</a:t>
            </a:r>
          </a:p>
          <a:p>
            <a:pPr marL="0" indent="0">
              <a:buNone/>
            </a:pPr>
            <a:r>
              <a:rPr lang="ru-RU" sz="3600" dirty="0"/>
              <a:t>• подготовка сил и средств для предупреждения и ликвидации чрезвычайных ситуаций;</a:t>
            </a:r>
          </a:p>
          <a:p>
            <a:pPr marL="0" indent="0">
              <a:buNone/>
            </a:pPr>
            <a:r>
              <a:rPr lang="ru-RU" sz="3600" dirty="0"/>
              <a:t>• обучение населения способам защиты при чрезвычайных ситуациях;</a:t>
            </a:r>
          </a:p>
          <a:p>
            <a:pPr marL="0" indent="0">
              <a:buNone/>
            </a:pPr>
            <a:r>
              <a:rPr lang="ru-RU" sz="3600" dirty="0"/>
              <a:t>• ведение радиационной, химической и бактериологической (биологической) разведки в зонах чрезвычайных ситуаций, а также на маршрутах выдвижения к ним;</a:t>
            </a:r>
          </a:p>
          <a:p>
            <a:pPr marL="0" indent="0">
              <a:buNone/>
            </a:pPr>
            <a:r>
              <a:rPr lang="ru-RU" sz="3600" dirty="0"/>
              <a:t>• проведение </a:t>
            </a:r>
            <a:r>
              <a:rPr lang="ru-RU" sz="3600" dirty="0" err="1"/>
              <a:t>аварийно</a:t>
            </a:r>
            <a:r>
              <a:rPr lang="ru-RU" sz="3600" dirty="0"/>
              <a:t>–спасательных и других неотложных работ по оперативной локализации и ликвидации чрезвычайных ситуаций природного и техногенного характера на территории Российской Федерации, а также на территориях иностранных государств, с которыми у России имеются соответствующие договоры;</a:t>
            </a:r>
          </a:p>
          <a:p>
            <a:pPr marL="0" indent="0">
              <a:buNone/>
            </a:pPr>
            <a:r>
              <a:rPr lang="ru-RU" sz="3600" dirty="0"/>
              <a:t>• проведение работ по санитарной обработке населения, специальной обработке техники и имущества, обеззараживанию зданий, сооружений и территорий;</a:t>
            </a:r>
          </a:p>
          <a:p>
            <a:pPr marL="0" indent="0">
              <a:buNone/>
            </a:pPr>
            <a:r>
              <a:rPr lang="ru-RU" sz="3600" dirty="0"/>
              <a:t>• проведение пиротехнических работ, связанных с обезвреживанием авиационных бомб и фугасов;</a:t>
            </a:r>
          </a:p>
          <a:p>
            <a:pPr marL="0" indent="0">
              <a:buNone/>
            </a:pPr>
            <a:r>
              <a:rPr lang="ru-RU" sz="3600" dirty="0"/>
              <a:t>• участие в локализации и ликвидации крупных лесных и торфяных пожаров;</a:t>
            </a:r>
          </a:p>
          <a:p>
            <a:pPr marL="0" indent="0">
              <a:buNone/>
            </a:pPr>
            <a:r>
              <a:rPr lang="ru-RU" sz="3600" dirty="0"/>
              <a:t>• обеспечение сохранности грузов, перевозимых в зоны чрезвычайных ситуаций в качестве гуманитарной помощи;</a:t>
            </a:r>
          </a:p>
          <a:p>
            <a:pPr marL="0" indent="0">
              <a:buNone/>
            </a:pPr>
            <a:r>
              <a:rPr lang="ru-RU" sz="3600" dirty="0"/>
              <a:t>• участие в обеспечении пострадавшего населения продовольствием, водой, предметами первой необходимости, временным жильем и другими средствами и услугами, оказание ему доврачебной медицинской помощи;</a:t>
            </a:r>
          </a:p>
          <a:p>
            <a:pPr marL="0" indent="0">
              <a:buNone/>
            </a:pPr>
            <a:r>
              <a:rPr lang="ru-RU" sz="3600" dirty="0"/>
              <a:t>• участие в мероприятиях по эвакуации населения, материальных и культурных ценностей из зон чрезвычайных ситуаций;</a:t>
            </a:r>
          </a:p>
          <a:p>
            <a:pPr marL="0" indent="0">
              <a:buNone/>
            </a:pPr>
            <a:r>
              <a:rPr lang="ru-RU" sz="3600" dirty="0"/>
              <a:t>• участие в проведении работ по восстановлению объектов жизнеобеспечения населения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057406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D98E9F3-DD11-49D7-A3C8-4BFC6C2DD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489" y="112542"/>
            <a:ext cx="11704320" cy="648520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Основные задачи войск гражданской обороны в военное время:</a:t>
            </a:r>
            <a:endParaRPr lang="ru-RU" dirty="0"/>
          </a:p>
          <a:p>
            <a:r>
              <a:rPr lang="ru-RU" dirty="0"/>
              <a:t>• ведение радиационной, химической и бактериологической (биологической) разведки в очагах поражения, зонах загрязнения (заражения) и катастрофического затопления, а также на маршрутах выдвижения к ним;</a:t>
            </a:r>
          </a:p>
          <a:p>
            <a:r>
              <a:rPr lang="ru-RU" dirty="0"/>
              <a:t>• проведение </a:t>
            </a:r>
            <a:r>
              <a:rPr lang="ru-RU" dirty="0" err="1"/>
              <a:t>аварийно</a:t>
            </a:r>
            <a:r>
              <a:rPr lang="ru-RU" dirty="0"/>
              <a:t>–спасательных и других неотложных работ в очагах поражения, зонах загрязнения (заражения) и катастрофического затопления;</a:t>
            </a:r>
          </a:p>
          <a:p>
            <a:r>
              <a:rPr lang="ru-RU" dirty="0"/>
              <a:t>• проведение работ по санитарной обработке населения, специальной обработке техники и имущества, обеззараживанию зданий, сооружений и территорий;</a:t>
            </a:r>
          </a:p>
          <a:p>
            <a:r>
              <a:rPr lang="ru-RU" dirty="0"/>
              <a:t>• обеспечение ввода сил гражданской обороны в очаги поражения, зоны загрязнения (заражения) и катастрофического затопления;</a:t>
            </a:r>
          </a:p>
          <a:p>
            <a:r>
              <a:rPr lang="ru-RU" dirty="0"/>
              <a:t>• участие в мероприятиях по эвакуации населения, материальных и культурных ценностей из очагов поражения, зон загрязнения (заражения) и катастрофического затопления;</a:t>
            </a:r>
          </a:p>
          <a:p>
            <a:r>
              <a:rPr lang="ru-RU" dirty="0"/>
              <a:t>• проведение пиротехнических работ, связанных с обезвреживанием авиационных бомб и фугасов;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440549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EA768BA-4BCA-4F65-B41D-CC213F00F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64110"/>
            <a:ext cx="11408898" cy="6235163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• участие в работах по восстановлению объектов жизнеобеспечения населения и выполнении задач территориальной обороны, связанных с восстановлением аэродромов, дорог, переправ и других важных элементов инфраструктуры тыла.</a:t>
            </a:r>
          </a:p>
          <a:p>
            <a:r>
              <a:rPr lang="ru-RU" dirty="0"/>
              <a:t>Войска гражданской обороны организационно состоят из соединений, воинских частей и организаций, в которые входят </a:t>
            </a:r>
            <a:r>
              <a:rPr lang="ru-RU" dirty="0" err="1"/>
              <a:t>аварийно</a:t>
            </a:r>
            <a:r>
              <a:rPr lang="ru-RU" dirty="0"/>
              <a:t>–спасательные, инженерные, механизированные, пожарные, медицинские, пиротехнические и другие подразделения. В соответствии с Женевскими конвенциями они не участвуют в боевых действиях, поэтому имеют на вооружении спасательную технику и легкое стрелковое оружие.</a:t>
            </a:r>
          </a:p>
          <a:p>
            <a:r>
              <a:rPr lang="ru-RU" dirty="0"/>
              <a:t>Соединения и части гражданской обороны располагаются в тех регионах, где высока вероятность возникновения чрезвычайных ситуаций природного и техногенного характера. Особенности регионов учтены в их структуре и составе. Если регион сейсмоопасный – в нем больше механизированных подразделений, если подвержен наводнениям – в нем преобладают </a:t>
            </a:r>
            <a:r>
              <a:rPr lang="ru-RU" dirty="0" err="1"/>
              <a:t>понтонно</a:t>
            </a:r>
            <a:r>
              <a:rPr lang="ru-RU" dirty="0"/>
              <a:t>–переправочные силы и средства, если много </a:t>
            </a:r>
            <a:r>
              <a:rPr lang="ru-RU" dirty="0" err="1"/>
              <a:t>радиационно</a:t>
            </a:r>
            <a:r>
              <a:rPr lang="ru-RU" dirty="0"/>
              <a:t> или химически опасных производственных объектов – рядом с ними размещают части, имеющие в своем составе больше подразделений радиационной и химической защиты.</a:t>
            </a:r>
          </a:p>
          <a:p>
            <a:r>
              <a:rPr lang="ru-RU" dirty="0"/>
              <a:t>В ближайшие годы планируется провести следующие мероприятия по дальнейшему развитию сил гражданской обороны:</a:t>
            </a:r>
          </a:p>
          <a:p>
            <a:r>
              <a:rPr lang="ru-RU" dirty="0"/>
              <a:t>• сокращение штатной численности войск гражданской обороны до оптимальных пределов;</a:t>
            </a:r>
          </a:p>
          <a:p>
            <a:r>
              <a:rPr lang="ru-RU" dirty="0"/>
              <a:t>• переформирование отдельных спасательных бригад, отдельных механизированных полков и отдельных механизированных батальонов в спасательные центры с высокой степенью мобильности;</a:t>
            </a:r>
          </a:p>
          <a:p>
            <a:r>
              <a:rPr lang="ru-RU" dirty="0"/>
              <a:t>• создание Государственной спасательной службы на базе входящих в систему МЧС России Государственной противопожарной службы, войск гражданской обороны и спасательных организаций.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267983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9B9601F-8809-4D9D-B8F9-987CC763D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5440374-8C33-4282-9A91-CB8C0D6D7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7"/>
            <a:ext cx="10697308" cy="6485205"/>
          </a:xfrm>
        </p:spPr>
        <p:txBody>
          <a:bodyPr/>
          <a:lstStyle/>
          <a:p>
            <a:r>
              <a:rPr lang="ru-RU" dirty="0"/>
              <a:t>Россия – одна из крупнейших стран мира, имеющая богатые исторические и культурные традиции. Ее экономический, научно–технический и военный потенциал, уникальное географическое положение на Евразийском континенте позволяют Российской Федерации играть важную роль в современном мире. Объективно сохраняется общность интересов России и других государств по многим проблемам безопасности, включая противодействие распространению оружия, борьбу с терроризмом и наркобизнесом, решение экологических проблем и обеспечение ядерной безопасности. Вместе с тем ряд государств активизирует усилия, направленные на ослабление России в целом и ее влияния на международную политику.</a:t>
            </a:r>
          </a:p>
        </p:txBody>
      </p:sp>
    </p:spTree>
    <p:extLst>
      <p:ext uri="{BB962C8B-B14F-4D97-AF65-F5344CB8AC3E}">
        <p14:creationId xmlns="" xmlns:p14="http://schemas.microsoft.com/office/powerpoint/2010/main" val="22742223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30A2295-5D9F-4DF5-9C3A-05D83089E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151" y="267286"/>
            <a:ext cx="11830929" cy="6414868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Вооруженные Силы Российской Федерации – основа обороны нашего государства </a:t>
            </a:r>
          </a:p>
          <a:p>
            <a:r>
              <a:rPr lang="ru-RU" dirty="0"/>
              <a:t>Основой военной организации нашего государства являются Вооруженные Силы Российской Федерации. Они предназначены для отражения агрессии, направленной против Российской Федерации, вооруженной защиты целостности и неприкосновенности территории Российской Федерации, а также для выполнения задач в соответствии с международными договорами России.</a:t>
            </a:r>
          </a:p>
          <a:p>
            <a:r>
              <a:rPr lang="ru-RU" dirty="0"/>
              <a:t>Привлечение Вооруженных Сил к выполнению других задач осуществляется по решению Президента Российской Федерации в соответствии с федеральными законами. К этим задачам относятся следующие:</a:t>
            </a:r>
          </a:p>
          <a:p>
            <a:r>
              <a:rPr lang="ru-RU" dirty="0"/>
              <a:t>• содействие органам внутренних дел и внутренним войскам Министерства внутренних дел Российской Федерации в локализации и блокировании районов конфликта, пресечении вооруженных столкновений и разъединении противоборствующих сторон, а также в защите стратегически важных объектов;</a:t>
            </a:r>
          </a:p>
          <a:p>
            <a:r>
              <a:rPr lang="ru-RU" dirty="0"/>
              <a:t>• оказание помощи пограничным войскам в охране Государственной границы Российской Федерации;</a:t>
            </a:r>
          </a:p>
          <a:p>
            <a:r>
              <a:rPr lang="ru-RU" dirty="0"/>
              <a:t>• содействие в охране морских коммуникаций, важных государственных объектов и экономических зон, в борьбе с терроризмом, незаконным оборотом наркотиков и пиратством;</a:t>
            </a:r>
          </a:p>
          <a:p>
            <a:r>
              <a:rPr lang="ru-RU" dirty="0"/>
              <a:t>• оказание помощи населению при ликвидации последствий аварий, катастроф и стихийных бедствий.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872790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0601AC8-CC22-47FC-8B77-CDD8D34F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79" y="211014"/>
            <a:ext cx="11844997" cy="6372665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Основными функциями Вооруженных Сил являются:</a:t>
            </a:r>
            <a:endParaRPr lang="en-US" b="1" dirty="0"/>
          </a:p>
          <a:p>
            <a:r>
              <a:rPr lang="ru-RU" dirty="0"/>
              <a:t>• пресечение любого противоправного вооруженного насилия, направленного против государственного суверенитета и конституционного строя, территориальной целостности страны, прав, свобод и законных интересов граждан России, объектов Российской Федерации на территории страны и за ее пределами, в том числе в Мировом океане и космическом пространстве, в соответствии с нормами международного права и законодательством Российской Федерации;</a:t>
            </a:r>
            <a:endParaRPr lang="en-US" dirty="0"/>
          </a:p>
          <a:p>
            <a:r>
              <a:rPr lang="ru-RU" dirty="0"/>
              <a:t>• обеспечение свободы деятельности в Мировом океане и космическом пространстве, доступа к важным для России международным экономическим зонам и коммуникациям в соответствии с нормами международного права;</a:t>
            </a:r>
          </a:p>
          <a:p>
            <a:r>
              <a:rPr lang="ru-RU" dirty="0"/>
              <a:t>• выполнение союзнических обязательств в рамках совместной обороны от внешней агрессии в соответствии с заключенными международными договорами;</a:t>
            </a:r>
          </a:p>
          <a:p>
            <a:r>
              <a:rPr lang="ru-RU" dirty="0"/>
              <a:t>• поддержание или восстановление мира и стабильности в важных для России регионах по решению Совета Безопасности ООН или других структур коллективной безопасности, членом которых Россия является.</a:t>
            </a:r>
          </a:p>
          <a:p>
            <a:r>
              <a:rPr lang="ru-RU" dirty="0"/>
              <a:t>Основные задачи, которые стоят перед Вооруженными Силами России по обеспечению национальной безопасности, могут быть распределены по четырем направлениям: сдерживание военных и </a:t>
            </a:r>
            <a:r>
              <a:rPr lang="ru-RU" dirty="0" err="1"/>
              <a:t>военно</a:t>
            </a:r>
            <a:r>
              <a:rPr lang="ru-RU" dirty="0"/>
              <a:t>–политических угроз безопасности или интересам России; обеспечение экономических и политических интересов России; осуществление силовых операций мирного времени; применение военной силы.</a:t>
            </a:r>
          </a:p>
          <a:p>
            <a:r>
              <a:rPr lang="ru-RU" dirty="0"/>
              <a:t>Сдерживание военных и </a:t>
            </a:r>
            <a:r>
              <a:rPr lang="ru-RU" dirty="0" err="1"/>
              <a:t>военно</a:t>
            </a:r>
            <a:r>
              <a:rPr lang="ru-RU" dirty="0"/>
              <a:t>–политических угроз безопасности или интересам Российской Федерации обеспечивается своевременным выявлением угрожающего развития </a:t>
            </a:r>
            <a:r>
              <a:rPr lang="ru-RU" dirty="0" err="1"/>
              <a:t>военно</a:t>
            </a:r>
            <a:r>
              <a:rPr lang="ru-RU" dirty="0"/>
              <a:t>–политической обстановки и подготовки вооруженного нападения на Российскую Федерацию, а также поддержанием высокой боевой и мобилизационной готовности стратегических ядерных сил и систем их управления.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395122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A9E45B9-4B2B-46FD-9FEA-859AEE0EA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489" y="211015"/>
            <a:ext cx="11633982" cy="633046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Обеспечение экономических и политических интересов Российской Федерации включает в себя следующие компоненты:</a:t>
            </a:r>
            <a:endParaRPr lang="ru-RU" dirty="0"/>
          </a:p>
          <a:p>
            <a:r>
              <a:rPr lang="ru-RU" dirty="0"/>
              <a:t>• защита граждан России в зонах вооруженных конфликтов и регионах политической или иной нестабильности;</a:t>
            </a:r>
          </a:p>
          <a:p>
            <a:r>
              <a:rPr lang="ru-RU" dirty="0"/>
              <a:t>• создание условий для безопасности экономической деятельности Российской Федерации;</a:t>
            </a:r>
          </a:p>
          <a:p>
            <a:r>
              <a:rPr lang="ru-RU" dirty="0"/>
              <a:t>• защита национальных интересов в территориальных водах, на континентальном шельфе и в исключительной экономической зоне, а также в Мировом океане;</a:t>
            </a:r>
          </a:p>
          <a:p>
            <a:r>
              <a:rPr lang="ru-RU" dirty="0"/>
              <a:t>• проведение по решению Президента РФ операций с использованием сил и средств Вооруженных Сил в регионах жизненно важных экономических и политических интересов России;</a:t>
            </a:r>
          </a:p>
          <a:p>
            <a:r>
              <a:rPr lang="ru-RU" dirty="0"/>
              <a:t>• организация и ведение информационного противоборства. Силовые операции мирного времени Вооруженные Силы</a:t>
            </a:r>
          </a:p>
          <a:p>
            <a:r>
              <a:rPr lang="ru-RU" dirty="0"/>
              <a:t>осуществляют в рамках выполнения следующих задач:</a:t>
            </a:r>
          </a:p>
          <a:p>
            <a:r>
              <a:rPr lang="ru-RU" dirty="0"/>
              <a:t>• борьба с международным терроризмом, политическим экстремизмом и сепаратизмом, предотвращение и пресечение диверсий и террористических актов;</a:t>
            </a:r>
          </a:p>
          <a:p>
            <a:r>
              <a:rPr lang="ru-RU" dirty="0"/>
              <a:t>• частичное или полное стратегическое развертывание, поддержание в готовности к применению и применение потенциала ядерного сдерживания;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798171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96CBFD5-F71A-4108-8905-7C0D3F7B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47" y="196948"/>
            <a:ext cx="11816861" cy="6485206"/>
          </a:xfrm>
        </p:spPr>
        <p:txBody>
          <a:bodyPr>
            <a:normAutofit/>
          </a:bodyPr>
          <a:lstStyle/>
          <a:p>
            <a:r>
              <a:rPr lang="ru-RU" dirty="0"/>
              <a:t>• осуществление миротворческих операций по мандату ООН или СНГ;</a:t>
            </a:r>
          </a:p>
          <a:p>
            <a:r>
              <a:rPr lang="ru-RU" dirty="0"/>
              <a:t>• обеспечение режима военного (чрезвычайного) положения в одном или нескольких субъектах Российской Федерации в соответствии с решениями высших органов государственной власти;</a:t>
            </a:r>
          </a:p>
          <a:p>
            <a:r>
              <a:rPr lang="ru-RU" dirty="0"/>
              <a:t>• защита государственной границы в России в воздушном пространстве и подводной среде;</a:t>
            </a:r>
          </a:p>
          <a:p>
            <a:r>
              <a:rPr lang="ru-RU" dirty="0"/>
              <a:t>• силовое обеспечение режима международных санкций, введенных на основании решений Совета Безопасности ООН;</a:t>
            </a:r>
          </a:p>
          <a:p>
            <a:r>
              <a:rPr lang="ru-RU" dirty="0"/>
              <a:t>• предупреждение экономических катастроф, других чрезвычайных ситуаций и ликвидация их последствий.</a:t>
            </a:r>
          </a:p>
          <a:p>
            <a:r>
              <a:rPr lang="ru-RU" dirty="0"/>
              <a:t>Применение военной силы для обеспечения безопасности Российской Федерации Вооруженными Силами проводится в форме прямого участия в вооруженных конфликтах; локальных войнах; региональных войнах; крупномасштабной войне.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007570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96CBFD5-F71A-4108-8905-7C0D3F7B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42" y="98474"/>
            <a:ext cx="11957538" cy="6639951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СОСТАВ И СТРУКТУРА ВООРУЖЕННЫХ СИЛ РОССИИ</a:t>
            </a:r>
          </a:p>
          <a:p>
            <a:r>
              <a:rPr lang="ru-RU" dirty="0"/>
              <a:t>Вооруженные Силы Российской Федерации (ВС РФ) состоят из трех видов (Сухопутные войска, </a:t>
            </a:r>
            <a:r>
              <a:rPr lang="ru-RU" dirty="0" err="1"/>
              <a:t>Военно</a:t>
            </a:r>
            <a:r>
              <a:rPr lang="ru-RU" dirty="0"/>
              <a:t>–Воздушные Силы, </a:t>
            </a:r>
            <a:r>
              <a:rPr lang="ru-RU" dirty="0" err="1"/>
              <a:t>Военно</a:t>
            </a:r>
            <a:r>
              <a:rPr lang="ru-RU" dirty="0"/>
              <a:t>–Морской Флот), трех родов ВС (Ракетные войска стратегического назначения, Космические войска, Воздушно–десантные войска), Тыла ВС РФ и специальных войск.</a:t>
            </a:r>
          </a:p>
          <a:p>
            <a:r>
              <a:rPr lang="ru-RU" b="1" dirty="0"/>
              <a:t>Сухопутные войска (СВ) </a:t>
            </a:r>
            <a:r>
              <a:rPr lang="ru-RU" dirty="0"/>
              <a:t>предназначены для ведения боевых действий преимущественно на суше. По своим боевым возможностям они способны самостоятельно или во взаимодействии с другими видами Вооруженных Сил отражать нападение противника, прочно удерживать занимаемые территории, районы и рубежи, вести наступление с целью разгрома войск противника. В своем составе эти войска имеют различные рода войск, специальные войска и службы.</a:t>
            </a:r>
          </a:p>
          <a:p>
            <a:r>
              <a:rPr lang="ru-RU" b="1" dirty="0" err="1"/>
              <a:t>Военно</a:t>
            </a:r>
            <a:r>
              <a:rPr lang="ru-RU" b="1" dirty="0"/>
              <a:t>–Воздушные Силы (ВВС) </a:t>
            </a:r>
            <a:r>
              <a:rPr lang="ru-RU" dirty="0"/>
              <a:t>предназначены для обеспечения военной безопасности Российской Федерации в воздушной сфере, для защиты важных административно–политических центров и районов страны, органов высшего государственного и военного управления, объектов и группировок войск от ударов с воздуха и из космоса, поражения объектов и войск противника, а также обеспечения боевых действий других видов Вооруженных Сил РФ и выполнения специальных задач. Они состоят из объединений, соединений и частей авиации и противовоздушной обороны, а также частей и подразделений специальных войск и тыла. На их вооружении имеются боевые, </a:t>
            </a:r>
            <a:r>
              <a:rPr lang="ru-RU" dirty="0" err="1"/>
              <a:t>учебно</a:t>
            </a:r>
            <a:r>
              <a:rPr lang="ru-RU" dirty="0"/>
              <a:t>–боевые, транспортные, специальные самолеты и вертолеты, зенитные ракетные средства, вооружение и военная техника специальных войск и тыла.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210408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96CBFD5-F71A-4108-8905-7C0D3F7B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2708"/>
            <a:ext cx="10515600" cy="5614255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/>
              <a:t>Военно</a:t>
            </a:r>
            <a:r>
              <a:rPr lang="ru-RU" b="1" dirty="0"/>
              <a:t>–Морской Флот (ВМФ) </a:t>
            </a:r>
            <a:r>
              <a:rPr lang="ru-RU" dirty="0"/>
              <a:t>предназначены для ведения военных действий на морских и океанских театрах военных действий. Он способен наносить ядерные удары по наземным объектам противника, уничтожать группировки его флота в море и в базах, нарушать океанские и морские коммуникации противника и защищать свои морские перевозки, высаживать морские десанты, участвовать в отражении десантов противника и выполнять другие задачи. Флот состоит из морских стратегических ядерных сил и сил общего назначения.</a:t>
            </a:r>
          </a:p>
          <a:p>
            <a:r>
              <a:rPr lang="ru-RU" b="1" dirty="0"/>
              <a:t>Ракетные войска стратегического назначения (РВСН) </a:t>
            </a:r>
            <a:r>
              <a:rPr lang="ru-RU" dirty="0"/>
              <a:t>предназначены для поражения стратегических объектов противника в любой точке земного шара, обеспечения боевых действий других видов Вооруженных Сил РФ и выполнения специальных задач. Эти войска состоят из ракетных объединений. На их вооружении находятся ракетные комплексы с межконтинентальными баллистическими ракетами стационарного и подвижного базирования. По многим показателям отечественные ракетные комплексы и системы боевого управления ими являются уникальными и не имеют аналогов в мире.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973824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96CBFD5-F71A-4108-8905-7C0D3F7B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63" y="0"/>
            <a:ext cx="11437034" cy="6710289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err="1"/>
              <a:t>оздушно</a:t>
            </a:r>
            <a:r>
              <a:rPr lang="ru-RU" b="1" dirty="0"/>
              <a:t>–десантные войска (ВДВ) </a:t>
            </a:r>
            <a:r>
              <a:rPr lang="ru-RU" dirty="0"/>
              <a:t>предназначены для ведения боевых действий в тылу противника. Они способны самостоятельно или в составе группировок других войск решать оперативные и тактические боевые задачи как в крупномасштабной войне, так и в локальных войнах и вооруженных конфликтах. ВДВ могут самостоятельно или совместно с многонациональными силами проводить операции по поддержанию мира и стабильности в соответствии с мандатом ООН или СНГ, а также выполнять различные специальные задачи. Войска организационно состоят из соединений и воинских частей, специальных войск, частей обеспечения органов военного управления, </a:t>
            </a:r>
            <a:r>
              <a:rPr lang="ru-RU" dirty="0" err="1"/>
              <a:t>военно</a:t>
            </a:r>
            <a:r>
              <a:rPr lang="ru-RU" dirty="0"/>
              <a:t>–учебных заведений и учебных частей.</a:t>
            </a:r>
          </a:p>
          <a:p>
            <a:r>
              <a:rPr lang="ru-RU" dirty="0"/>
              <a:t>На вооружении десантников состоят боевые машины десанта различных классов, 120–миллиметровые самоходно–артиллерийские орудия, 122–миллиметровые гаубицы, бронетранспортеры с противотанковыми управляемыми ракетами, </a:t>
            </a:r>
            <a:r>
              <a:rPr lang="ru-RU" dirty="0" err="1"/>
              <a:t>зенитно</a:t>
            </a:r>
            <a:r>
              <a:rPr lang="ru-RU" dirty="0"/>
              <a:t>–артиллерийские установки и подвижные зенитные ракетные комплексы, автоматические и ручные противотанковые гранатометы, современное стрелковое оружие. Вся техника и вооружение ВДВ могут быть десантированы парашютным способом </a:t>
            </a:r>
            <a:r>
              <a:rPr lang="ru-RU" dirty="0" err="1"/>
              <a:t>военно</a:t>
            </a:r>
            <a:r>
              <a:rPr lang="ru-RU" dirty="0"/>
              <a:t>–транспортными самолетами Ил–76 и Ан–22.</a:t>
            </a:r>
          </a:p>
          <a:p>
            <a:r>
              <a:rPr lang="ru-RU" b="1" dirty="0"/>
              <a:t>Космические войска (КВ) </a:t>
            </a:r>
            <a:r>
              <a:rPr lang="ru-RU" dirty="0"/>
              <a:t>предназначены для прикрытия важных объектов государственного и военного управления от </a:t>
            </a:r>
            <a:r>
              <a:rPr lang="ru-RU" dirty="0" err="1"/>
              <a:t>ракетно</a:t>
            </a:r>
            <a:r>
              <a:rPr lang="ru-RU" dirty="0"/>
              <a:t>–ядерного нападения противника, обеспечения боевых действий других видов Вооруженных Сил Российской Федерации и выполнения специальных задач. Они состоят из объединений </a:t>
            </a:r>
            <a:r>
              <a:rPr lang="ru-RU" dirty="0" err="1"/>
              <a:t>ракетно</a:t>
            </a:r>
            <a:r>
              <a:rPr lang="ru-RU" dirty="0"/>
              <a:t>–космической обороны, воинских частей запуска и управления космическими аппаратами. На их вооружении находятся противоракетные комплексы, космические системы и многофункциональные радиолокационные станции.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483210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96CBFD5-F71A-4108-8905-7C0D3F7B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63" y="196948"/>
            <a:ext cx="11563643" cy="666105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Тыл Вооруженных Сил </a:t>
            </a:r>
            <a:r>
              <a:rPr lang="ru-RU" dirty="0"/>
              <a:t>– это силы и средства, осуществляющие тыловое и техническое обеспечение армии и флота в мирное и военное время. В состав тыла входят различные части, учреждения и подразделения. Они выполняют следующие основные задачи:</a:t>
            </a:r>
          </a:p>
          <a:p>
            <a:r>
              <a:rPr lang="ru-RU" dirty="0"/>
              <a:t>• содержание запаса материальных средств и обеспечение ими войск;</a:t>
            </a:r>
          </a:p>
          <a:p>
            <a:r>
              <a:rPr lang="ru-RU" dirty="0"/>
              <a:t>• подготовка, эксплуатация, техническое прикрытие и восстановление путей сообщения и транспортных средств;</a:t>
            </a:r>
          </a:p>
          <a:p>
            <a:r>
              <a:rPr lang="ru-RU" dirty="0"/>
              <a:t>• обеспечение воинских перевозок всех видов;</a:t>
            </a:r>
          </a:p>
          <a:p>
            <a:r>
              <a:rPr lang="ru-RU" dirty="0"/>
              <a:t>• восстановление военной техники и имущества.</a:t>
            </a:r>
          </a:p>
          <a:p>
            <a:r>
              <a:rPr lang="ru-RU" b="1" dirty="0"/>
              <a:t>Специальные войска </a:t>
            </a:r>
            <a:r>
              <a:rPr lang="ru-RU" dirty="0"/>
              <a:t>предназначены для обеспечения боевой деятельности видов и родов войск Вооруженных Сил Российской Федерации и решения присущих им задач. Они включают в себя соединения, части, учреждения и организации разведки, связи, радиоэлектронной борьбы (РЭБ), психологических операций, инженерные, радиационной, химической и бактериологической защиты (РХБЗ), </a:t>
            </a:r>
            <a:r>
              <a:rPr lang="ru-RU" dirty="0" err="1"/>
              <a:t>ядерно</a:t>
            </a:r>
            <a:r>
              <a:rPr lang="ru-RU" dirty="0"/>
              <a:t>–технического и технического обеспечения, воздухоплавательные, автомобильные, дорожные, трубопроводные, </a:t>
            </a:r>
            <a:r>
              <a:rPr lang="ru-RU" dirty="0" err="1"/>
              <a:t>инженерно</a:t>
            </a:r>
            <a:r>
              <a:rPr lang="ru-RU" dirty="0"/>
              <a:t>–аэродромные, </a:t>
            </a:r>
            <a:r>
              <a:rPr lang="ru-RU" dirty="0" err="1"/>
              <a:t>авиационно</a:t>
            </a:r>
            <a:r>
              <a:rPr lang="ru-RU" dirty="0"/>
              <a:t>–технические, </a:t>
            </a:r>
            <a:r>
              <a:rPr lang="ru-RU" dirty="0" err="1"/>
              <a:t>поисково</a:t>
            </a:r>
            <a:r>
              <a:rPr lang="ru-RU" dirty="0"/>
              <a:t>–спасательной службы, метрологические, топогеодезические, гидрографические, гидрометеорологические (метеорологические), строительства и расквартирования войск.</a:t>
            </a:r>
          </a:p>
          <a:p>
            <a:r>
              <a:rPr lang="ru-RU" dirty="0"/>
              <a:t>Исходя из </a:t>
            </a:r>
            <a:r>
              <a:rPr lang="ru-RU" dirty="0" err="1"/>
              <a:t>военно</a:t>
            </a:r>
            <a:r>
              <a:rPr lang="ru-RU" dirty="0"/>
              <a:t>–административного деления России Вооруженные Силы Российской Федерации состоят из 6 округов (Ленинградского, Московского, </a:t>
            </a:r>
            <a:r>
              <a:rPr lang="ru-RU" dirty="0" err="1"/>
              <a:t>Северо</a:t>
            </a:r>
            <a:r>
              <a:rPr lang="ru-RU" dirty="0"/>
              <a:t>–Кавказского, </a:t>
            </a:r>
            <a:r>
              <a:rPr lang="ru-RU" dirty="0" err="1"/>
              <a:t>Приволжско</a:t>
            </a:r>
            <a:r>
              <a:rPr lang="ru-RU" dirty="0"/>
              <a:t>–Уральского, Сибирского, Дальневосточного) и 4 флотов (Северного, Тихоокеанского, Балтийского, Черноморского).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522332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96CBFD5-F71A-4108-8905-7C0D3F7B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12542"/>
            <a:ext cx="12013809" cy="6569612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/>
              <a:t>Военный округ </a:t>
            </a:r>
            <a:r>
              <a:rPr lang="ru-RU" dirty="0"/>
              <a:t>является основной </a:t>
            </a:r>
            <a:r>
              <a:rPr lang="ru-RU" dirty="0" err="1"/>
              <a:t>военно</a:t>
            </a:r>
            <a:r>
              <a:rPr lang="ru-RU" dirty="0"/>
              <a:t>–административной единицей Российской Федерации, общевойсковым оперативно–стратегическим территориальным объединением ВС РФ и предназначен для осуществления мероприятий по подготовке к вооруженной защите и вооруженной защиты нашей страны, целостности и неприкосновенности ее территории в установленных границах ответственности. В состав каждого военного округа входят органы военного управления, объединения, соединения, воинские части, учреждения, организации Вооруженных Сил.</a:t>
            </a:r>
          </a:p>
          <a:p>
            <a:r>
              <a:rPr lang="ru-RU" b="1" dirty="0"/>
              <a:t>Флот </a:t>
            </a:r>
            <a:r>
              <a:rPr lang="ru-RU" dirty="0"/>
              <a:t>является оперативно–стратегическим объединением ВМФ России и предназначен для выполнения оперативных и стратегических задач на определенном океанском (морском) театре военных действий самостоятельно или во взаимодействии с другими видами и родами Вооруженных Сил РФ. Организационно в состав каждого флота входят соединения и части различных родов и сил, а также </a:t>
            </a:r>
            <a:r>
              <a:rPr lang="ru-RU" dirty="0" err="1"/>
              <a:t>военно</a:t>
            </a:r>
            <a:r>
              <a:rPr lang="ru-RU" dirty="0"/>
              <a:t>–морские базы, пункты базирования, аэродромы и другие учреждения.</a:t>
            </a:r>
            <a:endParaRPr lang="en-US" dirty="0"/>
          </a:p>
          <a:p>
            <a:r>
              <a:rPr lang="ru-RU" dirty="0"/>
              <a:t>Основу Северного и Тихоокеанского флотов составляют ракетные подводные лодки стратегического назначения и многоцелевые атомные подводные лодки, дизельные подводные лодки, авианесущие </a:t>
            </a:r>
            <a:r>
              <a:rPr lang="ru-RU" dirty="0" err="1"/>
              <a:t>ракетно</a:t>
            </a:r>
            <a:r>
              <a:rPr lang="ru-RU" dirty="0"/>
              <a:t>–артиллерийские и десантные корабли, морская, ракетоносная и противолодочная авиация.</a:t>
            </a:r>
          </a:p>
          <a:p>
            <a:r>
              <a:rPr lang="ru-RU" dirty="0"/>
              <a:t>Основу Балтийского, Черноморского флотов составляют многоцелевые надводные корабли, </a:t>
            </a:r>
            <a:r>
              <a:rPr lang="ru-RU" dirty="0" err="1"/>
              <a:t>минно</a:t>
            </a:r>
            <a:r>
              <a:rPr lang="ru-RU" dirty="0"/>
              <a:t>–тральные катера, дизельные подводные лодки, береговые </a:t>
            </a:r>
            <a:r>
              <a:rPr lang="ru-RU" dirty="0" err="1"/>
              <a:t>ракетно</a:t>
            </a:r>
            <a:r>
              <a:rPr lang="ru-RU" dirty="0"/>
              <a:t>–артиллерийские войска и штурмовая авиация.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947854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96CBFD5-F71A-4108-8905-7C0D3F7B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286" y="154746"/>
            <a:ext cx="11816862" cy="6527408"/>
          </a:xfrm>
        </p:spPr>
        <p:txBody>
          <a:bodyPr/>
          <a:lstStyle/>
          <a:p>
            <a:r>
              <a:rPr lang="ru-RU" b="1" dirty="0"/>
              <a:t>Виды и рода войск Вооруженных Сил Российской Федерации, их состав и предназначение</a:t>
            </a:r>
          </a:p>
          <a:p>
            <a:endParaRPr lang="en-US" dirty="0"/>
          </a:p>
          <a:p>
            <a:r>
              <a:rPr lang="ru-RU" b="1" dirty="0"/>
              <a:t>Вид Вооруженных Сил </a:t>
            </a:r>
            <a:r>
              <a:rPr lang="ru-RU" dirty="0"/>
              <a:t>– это часть Вооруженных Сил государства, предназначенная для ведения военных действий в определенной сфере (на суше, на море, в воздушном и космическом пространстве).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81825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00D7922-291B-41BE-AAE8-37D4E7EC4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354" y="-297657"/>
            <a:ext cx="10515600" cy="13255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51F9CDF-C0F6-4E32-B72D-073F40748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660863"/>
            <a:ext cx="11629292" cy="596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Основные понятия национальной безопасности России сформулированы в Концепции национальной безопасности Российской Федерации, утвержденной Указом Президента РФ от 10 января 2000 г. № 24.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/>
              <a:t>Под национальной безопасностью </a:t>
            </a:r>
            <a:r>
              <a:rPr lang="ru-RU" dirty="0"/>
              <a:t>России понимается безопасность ее многонационального народа как носителя суверенитета и единственного источника власти в Российской Федерации.</a:t>
            </a:r>
          </a:p>
          <a:p>
            <a:r>
              <a:rPr lang="ru-RU" b="1" dirty="0"/>
              <a:t>Национальные интересы </a:t>
            </a:r>
            <a:r>
              <a:rPr lang="ru-RU" dirty="0"/>
              <a:t>России – это совокупность сбалансированных интересов личности, общества и государства в экономической, внутриполитической, социальной, международной, информационной, военной, пограничной, экологической и других сферах (табл.). Эти интересы носят долгосрочный характер и определяют стратегические цели и текущие задачи внутренней и внешней политики Российской Федерации.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455357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96CBFD5-F71A-4108-8905-7C0D3F7B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489" y="196948"/>
            <a:ext cx="11549576" cy="64008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Вооруженные Силы РФ состоят из трех видов ВС: Сухопутных войск, </a:t>
            </a:r>
            <a:r>
              <a:rPr lang="ru-RU" dirty="0" err="1"/>
              <a:t>Военно</a:t>
            </a:r>
            <a:r>
              <a:rPr lang="ru-RU" dirty="0"/>
              <a:t>–Воздушных Сил и </a:t>
            </a:r>
            <a:r>
              <a:rPr lang="ru-RU" dirty="0" err="1"/>
              <a:t>Военно</a:t>
            </a:r>
            <a:r>
              <a:rPr lang="ru-RU" dirty="0"/>
              <a:t>–Морского Флота. Каждый вид, в свою очередь, состоит из родов войск, специальных войск и тыла.</a:t>
            </a:r>
            <a:endParaRPr lang="en-US" dirty="0"/>
          </a:p>
          <a:p>
            <a:r>
              <a:rPr lang="ru-RU" b="1" dirty="0"/>
              <a:t>Сухопутные войска </a:t>
            </a:r>
            <a:r>
              <a:rPr lang="ru-RU" dirty="0"/>
              <a:t>включают в себя органы военного управления, мотострелковые, танковые войска, ракетные войска и артиллерию, войска противовоздушной обороны, а также специальные войска (соединения и части разведки, связи, радиоэлектронной борьбы, инженерные, радиационной, химической и биологической защиты, </a:t>
            </a:r>
            <a:r>
              <a:rPr lang="ru-RU" dirty="0" err="1"/>
              <a:t>ядерно</a:t>
            </a:r>
            <a:r>
              <a:rPr lang="ru-RU" dirty="0"/>
              <a:t>–технические, технического обеспечения, автомобильные и охраны тыла), воинские части и учреждения тыла, другие части, учреждения, предприятия и организации.</a:t>
            </a:r>
          </a:p>
          <a:p>
            <a:r>
              <a:rPr lang="ru-RU" b="1" dirty="0"/>
              <a:t>Мотострелковые войска </a:t>
            </a:r>
            <a:r>
              <a:rPr lang="ru-RU" dirty="0"/>
              <a:t>предназначены для ведения боевых действий самостоятельно и совместно с другими родами войск и специальными войсками. Они могут успешно действовать в условиях применения оружия массового поражения и обычных средств.</a:t>
            </a:r>
          </a:p>
          <a:p>
            <a:pPr marL="0" indent="0">
              <a:buNone/>
            </a:pPr>
            <a:r>
              <a:rPr lang="ru-RU" dirty="0"/>
              <a:t>Мотострелковые войска способны прорывать подготовленную оборону противника, развивать наступление в высоком темпе и на большую глубину, закрепляться на захваченных рубежах и прочно их удерживать.</a:t>
            </a:r>
          </a:p>
        </p:txBody>
      </p:sp>
    </p:spTree>
    <p:extLst>
      <p:ext uri="{BB962C8B-B14F-4D97-AF65-F5344CB8AC3E}">
        <p14:creationId xmlns="" xmlns:p14="http://schemas.microsoft.com/office/powerpoint/2010/main" val="13939299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96CBFD5-F71A-4108-8905-7C0D3F7B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7" y="98474"/>
            <a:ext cx="11760591" cy="659774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Танковые войска </a:t>
            </a:r>
            <a:r>
              <a:rPr lang="ru-RU" dirty="0"/>
              <a:t>являются главной ударной силой Сухопутных войск. Они обладают высокой устойчивостью к воздействию поражающих факторов ядерного оружия и используются, как правило, на главных направлениях в обороне и наступлении. Танковые войска способны наиболее полно использовать результаты огневых и ядерных ударов и в короткие сроки достигать конечных целей боя и операции.</a:t>
            </a:r>
          </a:p>
          <a:p>
            <a:r>
              <a:rPr lang="ru-RU" b="1" dirty="0"/>
              <a:t>Ракетные войска и артиллерия </a:t>
            </a:r>
            <a:r>
              <a:rPr lang="ru-RU" dirty="0"/>
              <a:t>являются основным средством ядерного и огневого поражения противника во фронтовой, армейской, корпусной операциях и общевойсковом бою. В них входят соединения и части оперативно–тактических ракет фронтового и армейского подчинения и тактических ракет армейского и дивизионного подчинения, а также соединения и воинские части гаубичной, пушечной, реактивной, противотанковой артиллерии, минометных, противотанковых управляемых ракет и артиллерийской разведки.</a:t>
            </a:r>
          </a:p>
          <a:p>
            <a:r>
              <a:rPr lang="ru-RU" b="1" dirty="0"/>
              <a:t>Войска противовоздушной обороны Сухопутных войск </a:t>
            </a:r>
            <a:r>
              <a:rPr lang="ru-RU" dirty="0"/>
              <a:t>предназначены для прикрытия группировок войск и их тыла от ударов противника с воздуха. Они способны самостоятельно и во взаимодействии с авиацией уничтожать самолеты и беспилотные средства воздушного нападения противника, вести борьбу с воздушными десантами на маршрутах их полета и во время их выброски, проводить радиолокационную разведку и оповещать войска об угрозе воздушного нападения.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3095800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A2D5CEF-11C8-4D89-9BD5-773DC922F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1354"/>
            <a:ext cx="10515600" cy="5895609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Инженерные войска </a:t>
            </a:r>
            <a:r>
              <a:rPr lang="ru-RU" dirty="0"/>
              <a:t>предназначены для инженерной разведки местности и объектов, фортификационного оборудования районов расположения войск, устройства заграждений и производства разрушений, проделывания проходов в инженерных заграждениях, разминирования местности и объектов, подготовки и содержания путей движения и маневра, оборудования и содержания переправ для преодоления водных преград, оборудования пунктов </a:t>
            </a:r>
            <a:r>
              <a:rPr lang="ru-RU" dirty="0" err="1"/>
              <a:t>водообеспечения</a:t>
            </a:r>
            <a:r>
              <a:rPr lang="ru-RU" dirty="0"/>
              <a:t>.</a:t>
            </a:r>
          </a:p>
          <a:p>
            <a:r>
              <a:rPr lang="ru-RU" dirty="0"/>
              <a:t>В состав инженерных войск входят следующие соединения, воинские части и подразделения: </a:t>
            </a:r>
            <a:r>
              <a:rPr lang="ru-RU" dirty="0" err="1"/>
              <a:t>инженерно</a:t>
            </a:r>
            <a:r>
              <a:rPr lang="ru-RU" dirty="0"/>
              <a:t>–саперные, инженерных заграждений, </a:t>
            </a:r>
            <a:r>
              <a:rPr lang="ru-RU" dirty="0" err="1"/>
              <a:t>инженерно</a:t>
            </a:r>
            <a:r>
              <a:rPr lang="ru-RU" dirty="0"/>
              <a:t>–позиционные, </a:t>
            </a:r>
            <a:r>
              <a:rPr lang="ru-RU" dirty="0" err="1"/>
              <a:t>понтонно</a:t>
            </a:r>
            <a:r>
              <a:rPr lang="ru-RU" dirty="0"/>
              <a:t>–мостовые, </a:t>
            </a:r>
            <a:r>
              <a:rPr lang="ru-RU" dirty="0" err="1"/>
              <a:t>переправочно</a:t>
            </a:r>
            <a:r>
              <a:rPr lang="ru-RU" dirty="0"/>
              <a:t>–десантные, </a:t>
            </a:r>
            <a:r>
              <a:rPr lang="ru-RU" dirty="0" err="1"/>
              <a:t>дорожно</a:t>
            </a:r>
            <a:r>
              <a:rPr lang="ru-RU" dirty="0"/>
              <a:t>–мостостроительные, полевого </a:t>
            </a:r>
            <a:r>
              <a:rPr lang="ru-RU" dirty="0" err="1"/>
              <a:t>водообеспечения</a:t>
            </a:r>
            <a:r>
              <a:rPr lang="ru-RU" dirty="0"/>
              <a:t>, </a:t>
            </a:r>
            <a:r>
              <a:rPr lang="ru-RU" dirty="0" err="1"/>
              <a:t>инженерно</a:t>
            </a:r>
            <a:r>
              <a:rPr lang="ru-RU" dirty="0"/>
              <a:t>–маскировочные, </a:t>
            </a:r>
            <a:r>
              <a:rPr lang="ru-RU" dirty="0" err="1"/>
              <a:t>инженерно</a:t>
            </a:r>
            <a:r>
              <a:rPr lang="ru-RU" dirty="0"/>
              <a:t>–технические, </a:t>
            </a:r>
            <a:r>
              <a:rPr lang="ru-RU" dirty="0" err="1"/>
              <a:t>инженерно</a:t>
            </a:r>
            <a:r>
              <a:rPr lang="ru-RU" dirty="0"/>
              <a:t>–ремонтные.</a:t>
            </a:r>
          </a:p>
          <a:p>
            <a:r>
              <a:rPr lang="ru-RU" b="1" dirty="0" err="1"/>
              <a:t>Военно</a:t>
            </a:r>
            <a:r>
              <a:rPr lang="ru-RU" b="1" dirty="0"/>
              <a:t>–Воздушные Силы России </a:t>
            </a:r>
            <a:r>
              <a:rPr lang="ru-RU" dirty="0"/>
              <a:t>состоят из четырех родов авиации (дальняя авиация, </a:t>
            </a:r>
            <a:r>
              <a:rPr lang="ru-RU" dirty="0" err="1"/>
              <a:t>военно</a:t>
            </a:r>
            <a:r>
              <a:rPr lang="ru-RU" dirty="0"/>
              <a:t>–транспортная авиация, фронтовая авиация, армейская авиация) и двух родов противовоздушных войск (зенитные ракетные войска и радиотехнические войска).</a:t>
            </a:r>
          </a:p>
          <a:p>
            <a:r>
              <a:rPr lang="ru-RU" b="1" dirty="0"/>
              <a:t>Дальняя авиация </a:t>
            </a:r>
            <a:r>
              <a:rPr lang="ru-RU" dirty="0"/>
              <a:t>является главной ударной силой ВВС России. Она способна эффективно поражать важные объекты противника: корабли–носители крылатых ракет морского базирования, энергетические системы и центры высшего военного и государственного управления, узлы железнодорожных, автомобильных и морских коммуникаций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398428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A2D5CEF-11C8-4D89-9BD5-773DC922F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474" y="168812"/>
            <a:ext cx="11802794" cy="649927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/>
              <a:t>Военно</a:t>
            </a:r>
            <a:r>
              <a:rPr lang="ru-RU" b="1" dirty="0"/>
              <a:t>–транспортная авиация </a:t>
            </a:r>
            <a:r>
              <a:rPr lang="ru-RU" dirty="0"/>
              <a:t>– основное средство десантирования войск и боевой техники при проведении операций на континентальных и океанских театрах войны. Она является наиболее мобильным средством доставки в заданные районы людей, материальных средств, боевой техники, продовольствия.</a:t>
            </a:r>
          </a:p>
          <a:p>
            <a:r>
              <a:rPr lang="ru-RU" b="1" dirty="0"/>
              <a:t>Фронтовая бомбардировочная и штурмовая авиация </a:t>
            </a:r>
            <a:r>
              <a:rPr lang="ru-RU" dirty="0"/>
              <a:t>предназначена для авиационной поддержки Сухопутных войск во всех видах боевых действий (обороне, наступлении, контрнаступлении).</a:t>
            </a:r>
          </a:p>
          <a:p>
            <a:r>
              <a:rPr lang="ru-RU" b="1" dirty="0"/>
              <a:t>Фронтовая разведывательная авиация </a:t>
            </a:r>
            <a:r>
              <a:rPr lang="ru-RU" dirty="0"/>
              <a:t>ведет воздушную разведку в интересах всех видов Вооруженных Сил и родов войск.</a:t>
            </a:r>
          </a:p>
          <a:p>
            <a:r>
              <a:rPr lang="ru-RU" b="1" dirty="0"/>
              <a:t>Фронтовая истребительная авиация </a:t>
            </a:r>
            <a:r>
              <a:rPr lang="ru-RU" dirty="0"/>
              <a:t>выполняет задачи по уничтожению средств воздушного нападения противника при прикрытии группировок войск, экономических районов, административно–политических центров и других объектов.</a:t>
            </a:r>
          </a:p>
          <a:p>
            <a:r>
              <a:rPr lang="ru-RU" b="1" dirty="0"/>
              <a:t>Армейская авиация </a:t>
            </a:r>
            <a:r>
              <a:rPr lang="ru-RU" dirty="0"/>
              <a:t>предназначена для огневой поддержки боевых действий Сухопутных войск. В ходе боя армейская авиация наносит удары по войскам противника, уничтожает его воздушные десанты, рейдовые, передовые и обходящие отряды; обеспечивает высадку и поддержку с воздуха своих десантов, ведет борьбу с вертолетами противника, уничтожает его </a:t>
            </a:r>
            <a:r>
              <a:rPr lang="ru-RU" dirty="0" err="1"/>
              <a:t>ракетно</a:t>
            </a:r>
            <a:r>
              <a:rPr lang="ru-RU" dirty="0"/>
              <a:t>–ядерные средства, танки и другую бронированную технику. Кроме того, она выполняет задачи боевого обеспечения (ведет разведку и радиоэлектронную борьбу, устанавливает минные заграждения, корректирует огонь артиллерии, обеспечивает управление и проведение </a:t>
            </a:r>
            <a:r>
              <a:rPr lang="ru-RU" dirty="0" err="1"/>
              <a:t>поисково</a:t>
            </a:r>
            <a:r>
              <a:rPr lang="ru-RU" dirty="0"/>
              <a:t>–спасательных операций) и тылового обеспечения (осуществляет переброску материальных средств и различных грузов, проводит эвакуацию раненых с поля боя).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018662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A2D5CEF-11C8-4D89-9BD5-773DC922F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286" y="281354"/>
            <a:ext cx="11802794" cy="6316394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err="1"/>
              <a:t>Зенитно</a:t>
            </a:r>
            <a:r>
              <a:rPr lang="ru-RU" b="1" dirty="0"/>
              <a:t>–ракетные войска </a:t>
            </a:r>
            <a:r>
              <a:rPr lang="ru-RU" dirty="0"/>
              <a:t>предназначены для прикрытия войск и объектов от ударов противника с воздуха.</a:t>
            </a:r>
          </a:p>
          <a:p>
            <a:r>
              <a:rPr lang="ru-RU" b="1" dirty="0"/>
              <a:t>Радиотехнические войска </a:t>
            </a:r>
            <a:r>
              <a:rPr lang="ru-RU" dirty="0"/>
              <a:t>выполняют задачи по обнаружению средств воздушного нападения противника в воздухе, опознаванию, сопровождению, оповещению о них командования, войск и органов гражданской обороны, а также по осуществлению контроля за полетами своей авиации.</a:t>
            </a:r>
          </a:p>
          <a:p>
            <a:r>
              <a:rPr lang="ru-RU" b="1" dirty="0" err="1"/>
              <a:t>Военно</a:t>
            </a:r>
            <a:r>
              <a:rPr lang="ru-RU" b="1" dirty="0"/>
              <a:t>–Морской Флот России </a:t>
            </a:r>
            <a:r>
              <a:rPr lang="ru-RU" dirty="0"/>
              <a:t>состоит из четырех родов сил: подводные силы, надводные силы, морская авиация, береговые войска, части и подразделения обеспечения и обслуживания.</a:t>
            </a:r>
          </a:p>
          <a:p>
            <a:r>
              <a:rPr lang="ru-RU" b="1" dirty="0"/>
              <a:t>Подводные силы </a:t>
            </a:r>
            <a:r>
              <a:rPr lang="ru-RU" dirty="0"/>
              <a:t>предназначены для поражения наземных объектов противника, поиска и уничтожения его подводных лодок, нанесения ударов по группировкам надводных кораблей как самостоятельно, так и во взаимодействии с другими силами флота.</a:t>
            </a:r>
            <a:endParaRPr lang="en-US" dirty="0"/>
          </a:p>
          <a:p>
            <a:r>
              <a:rPr lang="ru-RU" b="1" dirty="0"/>
              <a:t>Надводные силы </a:t>
            </a:r>
            <a:r>
              <a:rPr lang="ru-RU" dirty="0"/>
              <a:t>предназначены для поиска и уничтожения подводных лодок, борьбы с надводными кораблями противника, высадки морских десантов, обнаружения и обезвреживания морских мин и выполнения ряда других задач.</a:t>
            </a:r>
          </a:p>
          <a:p>
            <a:r>
              <a:rPr lang="ru-RU" b="1" dirty="0"/>
              <a:t>Морская авиация </a:t>
            </a:r>
            <a:r>
              <a:rPr lang="ru-RU" dirty="0"/>
              <a:t>предназначена для уничтожения корабельных группировок, конвоев и десантов противника в море и на базах, для поиска и уничтожения подводных лодок врага, для прикрытия своих кораблей, ведения разведки в интересах флота.</a:t>
            </a:r>
          </a:p>
          <a:p>
            <a:r>
              <a:rPr lang="ru-RU" b="1" dirty="0"/>
              <a:t>Береговые войска </a:t>
            </a:r>
            <a:r>
              <a:rPr lang="ru-RU" dirty="0"/>
              <a:t>предназначены для действий в морских десантах, обороны побережья и важных объектов на берегу, охрана прибрежных коммуникаций от ударов противника.</a:t>
            </a:r>
          </a:p>
          <a:p>
            <a:r>
              <a:rPr lang="ru-RU" b="1" dirty="0"/>
              <a:t>Части и подразделения обеспечения и обслуживания </a:t>
            </a:r>
            <a:r>
              <a:rPr lang="ru-RU" dirty="0"/>
              <a:t>обеспечивают базирование и боевую деятельность подводных и надводных сил флота.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311582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A2D5CEF-11C8-4D89-9BD5-773DC922F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1354"/>
            <a:ext cx="10515600" cy="589560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0435084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A2D5CEF-11C8-4D89-9BD5-773DC922F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1354"/>
            <a:ext cx="10515600" cy="589560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7577828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A2D5CEF-11C8-4D89-9BD5-773DC922F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1354"/>
            <a:ext cx="10515600" cy="589560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24284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A2D5CEF-11C8-4D89-9BD5-773DC922F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1354"/>
            <a:ext cx="10515600" cy="589560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510947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A2D5CEF-11C8-4D89-9BD5-773DC922F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1354"/>
            <a:ext cx="10515600" cy="589560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79666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9875564-A3F3-413C-AD12-40A999A2D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975"/>
            <a:ext cx="10515600" cy="1325563"/>
          </a:xfrm>
        </p:spPr>
        <p:txBody>
          <a:bodyPr>
            <a:normAutofit/>
          </a:bodyPr>
          <a:lstStyle/>
          <a:p>
            <a:r>
              <a:rPr lang="ru-RU" sz="2800" b="1" dirty="0"/>
              <a:t>Национальные интересы Российской Федерации в некоторых экономических и политических сферах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2BBA6708-5288-4039-8685-E701D8713AE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58001"/>
            <a:ext cx="6828793" cy="5474024"/>
          </a:xfrm>
          <a:prstGeom prst="rect">
            <a:avLst/>
          </a:prstGeom>
        </p:spPr>
      </p:pic>
      <p:pic>
        <p:nvPicPr>
          <p:cNvPr id="5" name="Объект 4">
            <a:extLst>
              <a:ext uri="{FF2B5EF4-FFF2-40B4-BE49-F238E27FC236}">
                <a16:creationId xmlns="" xmlns:a16="http://schemas.microsoft.com/office/drawing/2014/main" id="{1F56128E-493A-438D-9C18-F8DB082581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096000" y="1451538"/>
            <a:ext cx="6170623" cy="528048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167153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A2D5CEF-11C8-4D89-9BD5-773DC922F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1354"/>
            <a:ext cx="10515600" cy="589560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6979568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FAC4D0C-5152-47F1-BB29-2DD6E5C52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42A8732-C135-4D2D-9C91-646E240E7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5380913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C669CC8-E3BE-4762-B4E2-03E3659FB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DD75BA7-0101-4EB6-A636-22BE8BEED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1125727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8F4A47A-2AF6-4DE7-B6BC-3A08181C3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C5BC4ED-9575-45A5-A79E-DFB247710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4356780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0E037D3-641F-4EA4-AC07-A8B92DECB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2AE6143-7F01-4D43-9E23-B56959F6D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9998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34A031B-D2EB-40A4-83BC-057116CCF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6098"/>
            <a:ext cx="10515600" cy="5740865"/>
          </a:xfrm>
        </p:spPr>
        <p:txBody>
          <a:bodyPr>
            <a:normAutofit lnSpcReduction="10000"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Важнейшей составляющей национальных интересов России является защита личности, общества и государства от терроризма, чрезвычайных ситуаций природного и техногенного характера и их последствий, а в военное время – от опасностей, возникающих при ведении военных действий или вследствие этих действий.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8F110CE0-4A40-4321-BB10-A1419EDA59D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296043"/>
            <a:ext cx="10895024" cy="299290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28859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2809ABC-6788-4EAC-AD3C-D5B730ED3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1355"/>
            <a:ext cx="10515600" cy="595188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УГРОЗЫ НАЦИОНАЛЬНОЙ БЕЗОПАСНОСТИ РОССИИ</a:t>
            </a:r>
          </a:p>
          <a:p>
            <a:r>
              <a:rPr lang="ru-RU" dirty="0"/>
              <a:t>Сегодня существует три типа угроз национальной безопасности Российской Федерации: внешние, внутренние и трансграничные.</a:t>
            </a:r>
          </a:p>
          <a:p>
            <a:r>
              <a:rPr lang="ru-RU" b="1" dirty="0"/>
              <a:t>К внешним угрозам следует отнести:</a:t>
            </a:r>
            <a:endParaRPr lang="ru-RU" dirty="0"/>
          </a:p>
          <a:p>
            <a:r>
              <a:rPr lang="ru-RU" dirty="0"/>
              <a:t>• развертывание группировок вооруженных сил и средств вблизи границ Российской Федерации и ее союзников;</a:t>
            </a:r>
          </a:p>
          <a:p>
            <a:r>
              <a:rPr lang="ru-RU" dirty="0"/>
              <a:t>• территориальные претензии к Российской Федерации, угрозы отторжения от Российской Федерации отдельных территорий;</a:t>
            </a:r>
          </a:p>
          <a:p>
            <a:r>
              <a:rPr lang="ru-RU" dirty="0"/>
              <a:t>• вмешательство во внутренние дела Российской Федерации со стороны иностранных государств;</a:t>
            </a:r>
          </a:p>
          <a:p>
            <a:r>
              <a:rPr lang="ru-RU" dirty="0"/>
              <a:t>• наращивание группировок войск, ведущее к нарушению сложившегося баланса сил вблизи границ Российской Федерации;</a:t>
            </a:r>
          </a:p>
          <a:p>
            <a:r>
              <a:rPr lang="ru-RU" dirty="0"/>
              <a:t>• вооруженные провокации, включая нападения на военные объекты России, расположенные на территории зарубежных государств, а также на объекты и сооружения на Государственной границе РФ и границах ее союзников;</a:t>
            </a:r>
          </a:p>
          <a:p>
            <a:r>
              <a:rPr lang="ru-RU" dirty="0"/>
              <a:t>• действия, затрудняющие доступ России к стратегически важным транспортным коммуникациям;</a:t>
            </a:r>
          </a:p>
          <a:p>
            <a:r>
              <a:rPr lang="ru-RU" dirty="0"/>
              <a:t>• дискриминация, несоблюдение прав, свобод и законных интересов граждан Российской Федерации в некоторых зарубежных государствах.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57140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35EDE2A-CDFB-497A-86D3-E7DC469C0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48" y="267286"/>
            <a:ext cx="11507372" cy="630232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/>
              <a:t>К внутренним угрозам специалисты относят: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• попытки насильственного изменения конституционного строя и нарушения территориальной целостности России;</a:t>
            </a:r>
          </a:p>
          <a:p>
            <a:pPr marL="0" indent="0">
              <a:buNone/>
            </a:pPr>
            <a:r>
              <a:rPr lang="ru-RU" dirty="0"/>
              <a:t>• планирование, подготовка и осуществление действий по нарушению и дезорганизации функционирования органов государственной власти и управления, нападений на государственные, экономические и военные объекты, объекты жизнеобеспечения и информационной инфраструктуры;</a:t>
            </a:r>
          </a:p>
          <a:p>
            <a:pPr marL="0" indent="0">
              <a:buNone/>
            </a:pPr>
            <a:r>
              <a:rPr lang="ru-RU" dirty="0"/>
              <a:t>• создание, оснащение, подготовка и деятельность незаконных вооруженных формирований;</a:t>
            </a:r>
          </a:p>
          <a:p>
            <a:pPr marL="0" indent="0">
              <a:buNone/>
            </a:pPr>
            <a:r>
              <a:rPr lang="ru-RU" dirty="0"/>
              <a:t>• незаконное распространение на территории Российской Федерации оружия, боеприпасов и взрывчатых веществ;</a:t>
            </a:r>
          </a:p>
          <a:p>
            <a:pPr marL="0" indent="0">
              <a:buNone/>
            </a:pPr>
            <a:r>
              <a:rPr lang="ru-RU" dirty="0"/>
              <a:t>• широкомасштабная деятельность организованной преступности, угрожающая политической стабильности в некоторых регионах Российской Федерации;</a:t>
            </a:r>
          </a:p>
          <a:p>
            <a:pPr marL="0" indent="0">
              <a:buNone/>
            </a:pPr>
            <a:r>
              <a:rPr lang="ru-RU" dirty="0"/>
              <a:t>• деятельность сепаратистских и радикальных религиозных национальных движений.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8688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35D90C0-464A-4EE0-AC81-77488785E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63" y="323556"/>
            <a:ext cx="11394831" cy="62741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Трансграничные угрозы проявляются в следующем: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• создание, оснащение и подготовка на территории других государств вооруженных формирований и групп с целью их переброски для действий на территории России;</a:t>
            </a:r>
          </a:p>
          <a:p>
            <a:pPr marL="0" indent="0">
              <a:buNone/>
            </a:pPr>
            <a:r>
              <a:rPr lang="ru-RU" dirty="0"/>
              <a:t>• деятельность поддерживающихся из–за рубежа подрывных сепаратистских, национальных или религиозных экстремистских группировок, направленная на подрыв конституционного строя России, создание угрозы ее территориальной целостности и безопасности ее граждан;</a:t>
            </a:r>
          </a:p>
          <a:p>
            <a:pPr marL="0" indent="0">
              <a:buNone/>
            </a:pPr>
            <a:r>
              <a:rPr lang="ru-RU" dirty="0"/>
              <a:t>• трансграничная преступность, в том числе контрабандная и другая противозаконная деятельность в угрожающих масштабах;</a:t>
            </a:r>
          </a:p>
          <a:p>
            <a:pPr marL="0" indent="0">
              <a:buNone/>
            </a:pPr>
            <a:r>
              <a:rPr lang="ru-RU" dirty="0"/>
              <a:t>• ведение враждебных по отношению к Российской Федерации информационных действий;</a:t>
            </a:r>
          </a:p>
          <a:p>
            <a:pPr marL="0" indent="0">
              <a:buNone/>
            </a:pPr>
            <a:r>
              <a:rPr lang="ru-RU" dirty="0"/>
              <a:t>• деятельность наркобизнеса, создающая угрозу проникновения наркотиков на территорию России или использования ее территории для транзита наркотиков в другие страны;</a:t>
            </a:r>
          </a:p>
          <a:p>
            <a:pPr marL="0" indent="0">
              <a:buNone/>
            </a:pPr>
            <a:r>
              <a:rPr lang="ru-RU" dirty="0"/>
              <a:t>• деятельность международных террористических организаций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42063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1643</Words>
  <Application>Microsoft Office PowerPoint</Application>
  <PresentationFormat>Произвольный</PresentationFormat>
  <Paragraphs>220</Paragraphs>
  <Slides>54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55" baseType="lpstr">
      <vt:lpstr>Тема Office</vt:lpstr>
      <vt:lpstr>Слайд 1</vt:lpstr>
      <vt:lpstr>Слайд 2</vt:lpstr>
      <vt:lpstr> </vt:lpstr>
      <vt:lpstr>Слайд 4</vt:lpstr>
      <vt:lpstr>Национальные интересы Российской Федерации в некоторых экономических и политических сферах</vt:lpstr>
      <vt:lpstr>Слайд 6</vt:lpstr>
      <vt:lpstr>Слайд 7</vt:lpstr>
      <vt:lpstr>Слайд 8</vt:lpstr>
      <vt:lpstr>Слайд 9</vt:lpstr>
      <vt:lpstr>ОБЕСПЕЧЕНИЕ НАЦИОНАЛЬНЫХ ИНТЕРЕСОВ РОССИИ </vt:lpstr>
      <vt:lpstr>Слайд 11</vt:lpstr>
      <vt:lpstr>Слайд 12</vt:lpstr>
      <vt:lpstr>Слайд 13</vt:lpstr>
      <vt:lpstr>Военная организация Российской Федерации </vt:lpstr>
      <vt:lpstr>Слайд 15</vt:lpstr>
      <vt:lpstr>Слайд 16</vt:lpstr>
      <vt:lpstr>Слайд 17</vt:lpstr>
      <vt:lpstr>РУКОВОДСТВО ВОЕННОЙ ОРГАНИЗАЦИЕЙ ГОСУДАРСТВА</vt:lpstr>
      <vt:lpstr>ВОЕННАЯ ДОКТРИНА РОССИЙСКОЙ ФЕДЕРАЦИИ 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ЗДРАВООХРАНЕНИЯ РФ ДЕПАРТАМЕНТ ЗРАВООХРАНЕНИЯ БРЯНСКОЙ ОБЛАСТИ  ГАПОУ «БРЯНСКИЙ МЕДИКО-СОЦИАЛЬНЫЙ ТЕХНИКУМ им. ак.Н.М. Амосова»</dc:title>
  <dc:creator>tok</dc:creator>
  <cp:lastModifiedBy>Коля</cp:lastModifiedBy>
  <cp:revision>19</cp:revision>
  <dcterms:created xsi:type="dcterms:W3CDTF">2020-08-31T14:54:22Z</dcterms:created>
  <dcterms:modified xsi:type="dcterms:W3CDTF">2021-10-10T10:51:41Z</dcterms:modified>
</cp:coreProperties>
</file>