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5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Lst>
  <p:sldSz cx="9144000" cy="5143500" type="screen16x9"/>
  <p:notesSz cx="6858000" cy="9144000"/>
  <p:embeddedFontLst>
    <p:embeddedFont>
      <p:font typeface="Proxima Nova"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786" y="-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Shape 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7" name="Shape 5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Shape 6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63" name="Shape 6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69" name="Shape 6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Shape 7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75" name="Shape 7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81" name="Shape 8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Shape 8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87" name="Shape 8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93" name="Shape 9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99" name="Shape 9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Shape 10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05" name="Shape 10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Shape 11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11" name="Shape 1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Shape 11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17" name="Shape 11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23" name="Shape 12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29" name="Shape 12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35" name="Shape 13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41" name="Shape 1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Shape 14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47" name="Shape 14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53" name="Shape 15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59" name="Shape 15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Shape 16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65" name="Shape 16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71" name="Shape 17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77" name="Shape 17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83" name="Shape 18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Shape 18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89" name="Shape 18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95" name="Shape 19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01" name="Shape 20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Shape 20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07" name="Shape 20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Shape 21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13" name="Shape 21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Shape 21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19" name="Shape 21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25" name="Shape 22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Shape 23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31" name="Shape 23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Shape 23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37" name="Shape 23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Shape 24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43" name="Shape 24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Shape 24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49" name="Shape 24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Shape 25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55" name="Shape 25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Shape 26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61" name="Shape 26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Shape 26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67" name="Shape 26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Shape 27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73" name="Shape 27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Shape 27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79" name="Shape 27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Shape 28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85" name="Shape 28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Shape 29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91" name="Shape 29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97" name="Shape 29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Shape 30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03" name="Shape 30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Shape 30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09" name="Shape 3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Shape 31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15" name="Shape 31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Shape 32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21" name="Shape 32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Shape 32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27" name="Shape 32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Shape 33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33" name="Shape 33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Shape 33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39" name="Shape 3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Shape 34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45" name="Shape 34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Shape 35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51" name="Shape 35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cxnSp>
        <p:nvCxnSpPr>
          <p:cNvPr id="10" name="Shape 10"/>
          <p:cNvCxnSpPr/>
          <p:nvPr/>
        </p:nvCxnSpPr>
        <p:spPr>
          <a:xfrm>
            <a:off x="0" y="2998150"/>
            <a:ext cx="9144000" cy="0"/>
          </a:xfrm>
          <a:prstGeom prst="straightConnector1">
            <a:avLst/>
          </a:prstGeom>
          <a:noFill/>
          <a:ln w="19050" cap="flat" cmpd="sng">
            <a:solidFill>
              <a:schemeClr val="lt2"/>
            </a:solidFill>
            <a:prstDash val="solid"/>
            <a:round/>
            <a:headEnd type="none" w="med" len="med"/>
            <a:tailEnd type="none" w="med" len="med"/>
          </a:ln>
        </p:spPr>
      </p:cxnSp>
      <p:sp>
        <p:nvSpPr>
          <p:cNvPr id="11" name="Shape 11"/>
          <p:cNvSpPr txBox="1">
            <a:spLocks noGrp="1"/>
          </p:cNvSpPr>
          <p:nvPr>
            <p:ph type="ctrTitle"/>
          </p:nvPr>
        </p:nvSpPr>
        <p:spPr>
          <a:xfrm>
            <a:off x="510450" y="1257300"/>
            <a:ext cx="8123100" cy="1588500"/>
          </a:xfrm>
          <a:prstGeom prst="rect">
            <a:avLst/>
          </a:prstGeom>
        </p:spPr>
        <p:txBody>
          <a:bodyPr lIns="91425" tIns="91425" rIns="91425" bIns="91425" anchor="b" anchorCtr="0"/>
          <a:lstStyle>
            <a:lvl1pPr lvl="0">
              <a:spcBef>
                <a:spcPts val="0"/>
              </a:spcBef>
              <a:buClr>
                <a:schemeClr val="lt1"/>
              </a:buClr>
              <a:buSzPct val="100000"/>
              <a:defRPr sz="4800">
                <a:solidFill>
                  <a:schemeClr val="lt1"/>
                </a:solidFill>
              </a:defRPr>
            </a:lvl1pPr>
            <a:lvl2pPr lvl="1">
              <a:spcBef>
                <a:spcPts val="0"/>
              </a:spcBef>
              <a:buClr>
                <a:schemeClr val="lt1"/>
              </a:buClr>
              <a:buSzPct val="100000"/>
              <a:defRPr sz="4800">
                <a:solidFill>
                  <a:schemeClr val="lt1"/>
                </a:solidFill>
              </a:defRPr>
            </a:lvl2pPr>
            <a:lvl3pPr lvl="2">
              <a:spcBef>
                <a:spcPts val="0"/>
              </a:spcBef>
              <a:buClr>
                <a:schemeClr val="lt1"/>
              </a:buClr>
              <a:buSzPct val="100000"/>
              <a:defRPr sz="4800">
                <a:solidFill>
                  <a:schemeClr val="lt1"/>
                </a:solidFill>
              </a:defRPr>
            </a:lvl3pPr>
            <a:lvl4pPr lvl="3">
              <a:spcBef>
                <a:spcPts val="0"/>
              </a:spcBef>
              <a:buClr>
                <a:schemeClr val="lt1"/>
              </a:buClr>
              <a:buSzPct val="100000"/>
              <a:defRPr sz="4800">
                <a:solidFill>
                  <a:schemeClr val="lt1"/>
                </a:solidFill>
              </a:defRPr>
            </a:lvl4pPr>
            <a:lvl5pPr lvl="4">
              <a:spcBef>
                <a:spcPts val="0"/>
              </a:spcBef>
              <a:buClr>
                <a:schemeClr val="lt1"/>
              </a:buClr>
              <a:buSzPct val="100000"/>
              <a:defRPr sz="4800">
                <a:solidFill>
                  <a:schemeClr val="lt1"/>
                </a:solidFill>
              </a:defRPr>
            </a:lvl5pPr>
            <a:lvl6pPr lvl="5">
              <a:spcBef>
                <a:spcPts val="0"/>
              </a:spcBef>
              <a:buClr>
                <a:schemeClr val="lt1"/>
              </a:buClr>
              <a:buSzPct val="100000"/>
              <a:defRPr sz="4800">
                <a:solidFill>
                  <a:schemeClr val="lt1"/>
                </a:solidFill>
              </a:defRPr>
            </a:lvl6pPr>
            <a:lvl7pPr lvl="6">
              <a:spcBef>
                <a:spcPts val="0"/>
              </a:spcBef>
              <a:buClr>
                <a:schemeClr val="lt1"/>
              </a:buClr>
              <a:buSzPct val="100000"/>
              <a:defRPr sz="4800">
                <a:solidFill>
                  <a:schemeClr val="lt1"/>
                </a:solidFill>
              </a:defRPr>
            </a:lvl7pPr>
            <a:lvl8pPr lvl="7">
              <a:spcBef>
                <a:spcPts val="0"/>
              </a:spcBef>
              <a:buClr>
                <a:schemeClr val="lt1"/>
              </a:buClr>
              <a:buSzPct val="100000"/>
              <a:defRPr sz="4800">
                <a:solidFill>
                  <a:schemeClr val="lt1"/>
                </a:solidFill>
              </a:defRPr>
            </a:lvl8pPr>
            <a:lvl9pPr lvl="8">
              <a:spcBef>
                <a:spcPts val="0"/>
              </a:spcBef>
              <a:buClr>
                <a:schemeClr val="lt1"/>
              </a:buClr>
              <a:buSzPct val="100000"/>
              <a:defRPr sz="4800">
                <a:solidFill>
                  <a:schemeClr val="lt1"/>
                </a:solidFill>
              </a:defRPr>
            </a:lvl9pPr>
          </a:lstStyle>
          <a:p>
            <a:endParaRPr/>
          </a:p>
        </p:txBody>
      </p:sp>
      <p:sp>
        <p:nvSpPr>
          <p:cNvPr id="12" name="Shape 12"/>
          <p:cNvSpPr txBox="1">
            <a:spLocks noGrp="1"/>
          </p:cNvSpPr>
          <p:nvPr>
            <p:ph type="subTitle" idx="1"/>
          </p:nvPr>
        </p:nvSpPr>
        <p:spPr>
          <a:xfrm>
            <a:off x="510450" y="3182312"/>
            <a:ext cx="8123100" cy="629999"/>
          </a:xfrm>
          <a:prstGeom prst="rect">
            <a:avLst/>
          </a:prstGeom>
        </p:spPr>
        <p:txBody>
          <a:bodyPr lIns="91425" tIns="91425" rIns="91425" bIns="91425" anchor="t" anchorCtr="0"/>
          <a:lstStyle>
            <a:lvl1pPr lvl="0">
              <a:lnSpc>
                <a:spcPct val="100000"/>
              </a:lnSpc>
              <a:spcBef>
                <a:spcPts val="0"/>
              </a:spcBef>
              <a:spcAft>
                <a:spcPts val="0"/>
              </a:spcAft>
              <a:buClr>
                <a:schemeClr val="lt1"/>
              </a:buClr>
              <a:buSzPct val="100000"/>
              <a:buNone/>
              <a:defRPr sz="2400">
                <a:solidFill>
                  <a:schemeClr val="lt1"/>
                </a:solidFill>
              </a:defRPr>
            </a:lvl1pPr>
            <a:lvl2pPr lvl="1">
              <a:lnSpc>
                <a:spcPct val="100000"/>
              </a:lnSpc>
              <a:spcBef>
                <a:spcPts val="0"/>
              </a:spcBef>
              <a:spcAft>
                <a:spcPts val="0"/>
              </a:spcAft>
              <a:buClr>
                <a:schemeClr val="lt1"/>
              </a:buClr>
              <a:buSzPct val="100000"/>
              <a:buNone/>
              <a:defRPr sz="2400">
                <a:solidFill>
                  <a:schemeClr val="lt1"/>
                </a:solidFill>
              </a:defRPr>
            </a:lvl2pPr>
            <a:lvl3pPr lvl="2">
              <a:lnSpc>
                <a:spcPct val="100000"/>
              </a:lnSpc>
              <a:spcBef>
                <a:spcPts val="0"/>
              </a:spcBef>
              <a:spcAft>
                <a:spcPts val="0"/>
              </a:spcAft>
              <a:buClr>
                <a:schemeClr val="lt1"/>
              </a:buClr>
              <a:buSzPct val="100000"/>
              <a:buNone/>
              <a:defRPr sz="2400">
                <a:solidFill>
                  <a:schemeClr val="lt1"/>
                </a:solidFill>
              </a:defRPr>
            </a:lvl3pPr>
            <a:lvl4pPr lvl="3">
              <a:lnSpc>
                <a:spcPct val="100000"/>
              </a:lnSpc>
              <a:spcBef>
                <a:spcPts val="0"/>
              </a:spcBef>
              <a:spcAft>
                <a:spcPts val="0"/>
              </a:spcAft>
              <a:buClr>
                <a:schemeClr val="lt1"/>
              </a:buClr>
              <a:buSzPct val="100000"/>
              <a:buNone/>
              <a:defRPr sz="2400">
                <a:solidFill>
                  <a:schemeClr val="lt1"/>
                </a:solidFill>
              </a:defRPr>
            </a:lvl4pPr>
            <a:lvl5pPr lvl="4">
              <a:lnSpc>
                <a:spcPct val="100000"/>
              </a:lnSpc>
              <a:spcBef>
                <a:spcPts val="0"/>
              </a:spcBef>
              <a:spcAft>
                <a:spcPts val="0"/>
              </a:spcAft>
              <a:buClr>
                <a:schemeClr val="lt1"/>
              </a:buClr>
              <a:buSzPct val="100000"/>
              <a:buNone/>
              <a:defRPr sz="2400">
                <a:solidFill>
                  <a:schemeClr val="lt1"/>
                </a:solidFill>
              </a:defRPr>
            </a:lvl5pPr>
            <a:lvl6pPr lvl="5">
              <a:lnSpc>
                <a:spcPct val="100000"/>
              </a:lnSpc>
              <a:spcBef>
                <a:spcPts val="0"/>
              </a:spcBef>
              <a:spcAft>
                <a:spcPts val="0"/>
              </a:spcAft>
              <a:buClr>
                <a:schemeClr val="lt1"/>
              </a:buClr>
              <a:buSzPct val="100000"/>
              <a:buNone/>
              <a:defRPr sz="2400">
                <a:solidFill>
                  <a:schemeClr val="lt1"/>
                </a:solidFill>
              </a:defRPr>
            </a:lvl6pPr>
            <a:lvl7pPr lvl="6">
              <a:lnSpc>
                <a:spcPct val="100000"/>
              </a:lnSpc>
              <a:spcBef>
                <a:spcPts val="0"/>
              </a:spcBef>
              <a:spcAft>
                <a:spcPts val="0"/>
              </a:spcAft>
              <a:buClr>
                <a:schemeClr val="lt1"/>
              </a:buClr>
              <a:buSzPct val="100000"/>
              <a:buNone/>
              <a:defRPr sz="2400">
                <a:solidFill>
                  <a:schemeClr val="lt1"/>
                </a:solidFill>
              </a:defRPr>
            </a:lvl7pPr>
            <a:lvl8pPr lvl="7">
              <a:lnSpc>
                <a:spcPct val="100000"/>
              </a:lnSpc>
              <a:spcBef>
                <a:spcPts val="0"/>
              </a:spcBef>
              <a:spcAft>
                <a:spcPts val="0"/>
              </a:spcAft>
              <a:buClr>
                <a:schemeClr val="lt1"/>
              </a:buClr>
              <a:buSzPct val="100000"/>
              <a:buNone/>
              <a:defRPr sz="2400">
                <a:solidFill>
                  <a:schemeClr val="lt1"/>
                </a:solidFill>
              </a:defRPr>
            </a:lvl8pPr>
            <a:lvl9pPr lvl="8">
              <a:lnSpc>
                <a:spcPct val="100000"/>
              </a:lnSpc>
              <a:spcBef>
                <a:spcPts val="0"/>
              </a:spcBef>
              <a:spcAft>
                <a:spcPts val="0"/>
              </a:spcAft>
              <a:buClr>
                <a:schemeClr val="lt1"/>
              </a:buClr>
              <a:buSzPct val="100000"/>
              <a:buNone/>
              <a:defRPr sz="2400">
                <a:solidFill>
                  <a:schemeClr val="lt1"/>
                </a:solidFill>
              </a:defRPr>
            </a:lvl9pPr>
          </a:lstStyle>
          <a:p>
            <a:endParaRPr/>
          </a:p>
        </p:txBody>
      </p:sp>
      <p:sp>
        <p:nvSpPr>
          <p:cNvPr id="13" name="Shape 13"/>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solidFill>
                  <a:schemeClr val="lt1"/>
                </a:solidFill>
              </a:rPr>
              <a:pPr lvl="0">
                <a:spcBef>
                  <a:spcPts val="0"/>
                </a:spcBef>
                <a:buNone/>
              </a:pPr>
              <a:t>‹#›</a:t>
            </a:fld>
            <a:endParaRPr lang="ru">
              <a:solidFill>
                <a:schemeClr val="lt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title">
    <p:spTree>
      <p:nvGrpSpPr>
        <p:cNvPr id="1" name="Shape 14"/>
        <p:cNvGrpSpPr/>
        <p:nvPr/>
      </p:nvGrpSpPr>
      <p:grpSpPr>
        <a:xfrm>
          <a:off x="0" y="0"/>
          <a:ext cx="0" cy="0"/>
          <a:chOff x="0" y="0"/>
          <a:chExt cx="0" cy="0"/>
        </a:xfrm>
      </p:grpSpPr>
      <p:cxnSp>
        <p:nvCxnSpPr>
          <p:cNvPr id="15" name="Shape 15"/>
          <p:cNvCxnSpPr/>
          <p:nvPr/>
        </p:nvCxnSpPr>
        <p:spPr>
          <a:xfrm>
            <a:off x="0" y="2998150"/>
            <a:ext cx="9144000" cy="0"/>
          </a:xfrm>
          <a:prstGeom prst="straightConnector1">
            <a:avLst/>
          </a:prstGeom>
          <a:noFill/>
          <a:ln w="19050" cap="flat" cmpd="sng">
            <a:solidFill>
              <a:schemeClr val="lt2"/>
            </a:solidFill>
            <a:prstDash val="solid"/>
            <a:round/>
            <a:headEnd type="none" w="med" len="med"/>
            <a:tailEnd type="none" w="med" len="med"/>
          </a:ln>
        </p:spPr>
      </p:cxnSp>
      <p:sp>
        <p:nvSpPr>
          <p:cNvPr id="16" name="Shape 16"/>
          <p:cNvSpPr txBox="1">
            <a:spLocks noGrp="1"/>
          </p:cNvSpPr>
          <p:nvPr>
            <p:ph type="title"/>
          </p:nvPr>
        </p:nvSpPr>
        <p:spPr>
          <a:xfrm>
            <a:off x="510450" y="2057400"/>
            <a:ext cx="8123100" cy="778800"/>
          </a:xfrm>
          <a:prstGeom prst="rect">
            <a:avLst/>
          </a:prstGeom>
        </p:spPr>
        <p:txBody>
          <a:bodyPr lIns="91425" tIns="91425" rIns="91425" bIns="91425" anchor="b" anchorCtr="0"/>
          <a:lstStyle>
            <a:lvl1pPr lvl="0">
              <a:spcBef>
                <a:spcPts val="0"/>
              </a:spcBef>
              <a:buClr>
                <a:schemeClr val="lt1"/>
              </a:buClr>
              <a:buSzPct val="100000"/>
              <a:defRPr sz="3600">
                <a:solidFill>
                  <a:schemeClr val="lt1"/>
                </a:solidFill>
              </a:defRPr>
            </a:lvl1pPr>
            <a:lvl2pPr lvl="1">
              <a:spcBef>
                <a:spcPts val="0"/>
              </a:spcBef>
              <a:buClr>
                <a:schemeClr val="lt1"/>
              </a:buClr>
              <a:buSzPct val="100000"/>
              <a:defRPr sz="3600">
                <a:solidFill>
                  <a:schemeClr val="lt1"/>
                </a:solidFill>
              </a:defRPr>
            </a:lvl2pPr>
            <a:lvl3pPr lvl="2">
              <a:spcBef>
                <a:spcPts val="0"/>
              </a:spcBef>
              <a:buClr>
                <a:schemeClr val="lt1"/>
              </a:buClr>
              <a:buSzPct val="100000"/>
              <a:defRPr sz="3600">
                <a:solidFill>
                  <a:schemeClr val="lt1"/>
                </a:solidFill>
              </a:defRPr>
            </a:lvl3pPr>
            <a:lvl4pPr lvl="3">
              <a:spcBef>
                <a:spcPts val="0"/>
              </a:spcBef>
              <a:buClr>
                <a:schemeClr val="lt1"/>
              </a:buClr>
              <a:buSzPct val="100000"/>
              <a:defRPr sz="3600">
                <a:solidFill>
                  <a:schemeClr val="lt1"/>
                </a:solidFill>
              </a:defRPr>
            </a:lvl4pPr>
            <a:lvl5pPr lvl="4">
              <a:spcBef>
                <a:spcPts val="0"/>
              </a:spcBef>
              <a:buClr>
                <a:schemeClr val="lt1"/>
              </a:buClr>
              <a:buSzPct val="100000"/>
              <a:defRPr sz="3600">
                <a:solidFill>
                  <a:schemeClr val="lt1"/>
                </a:solidFill>
              </a:defRPr>
            </a:lvl5pPr>
            <a:lvl6pPr lvl="5">
              <a:spcBef>
                <a:spcPts val="0"/>
              </a:spcBef>
              <a:buClr>
                <a:schemeClr val="lt1"/>
              </a:buClr>
              <a:buSzPct val="100000"/>
              <a:defRPr sz="3600">
                <a:solidFill>
                  <a:schemeClr val="lt1"/>
                </a:solidFill>
              </a:defRPr>
            </a:lvl6pPr>
            <a:lvl7pPr lvl="6">
              <a:spcBef>
                <a:spcPts val="0"/>
              </a:spcBef>
              <a:buClr>
                <a:schemeClr val="lt1"/>
              </a:buClr>
              <a:buSzPct val="100000"/>
              <a:defRPr sz="3600">
                <a:solidFill>
                  <a:schemeClr val="lt1"/>
                </a:solidFill>
              </a:defRPr>
            </a:lvl7pPr>
            <a:lvl8pPr lvl="7">
              <a:spcBef>
                <a:spcPts val="0"/>
              </a:spcBef>
              <a:buClr>
                <a:schemeClr val="lt1"/>
              </a:buClr>
              <a:buSzPct val="100000"/>
              <a:defRPr sz="3600">
                <a:solidFill>
                  <a:schemeClr val="lt1"/>
                </a:solidFill>
              </a:defRPr>
            </a:lvl8pPr>
            <a:lvl9pPr lvl="8">
              <a:spcBef>
                <a:spcPts val="0"/>
              </a:spcBef>
              <a:buClr>
                <a:schemeClr val="lt1"/>
              </a:buClr>
              <a:buSzPct val="100000"/>
              <a:defRPr sz="3600">
                <a:solidFill>
                  <a:schemeClr val="lt1"/>
                </a:solidFill>
              </a:defRPr>
            </a:lvl9pPr>
          </a:lstStyle>
          <a:p>
            <a:endParaRPr/>
          </a:p>
        </p:txBody>
      </p:sp>
      <p:sp>
        <p:nvSpPr>
          <p:cNvPr id="17" name="Shape 17"/>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solidFill>
                  <a:schemeClr val="lt1"/>
                </a:solidFill>
              </a:rPr>
              <a:pPr lvl="0">
                <a:spcBef>
                  <a:spcPts val="0"/>
                </a:spcBef>
                <a:buNone/>
              </a:pPr>
              <a:t>‹#›</a:t>
            </a:fld>
            <a:endParaRPr lang="ru">
              <a:solidFill>
                <a:schemeClr val="l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8"/>
        <p:cNvGrpSpPr/>
        <p:nvPr/>
      </p:nvGrpSpPr>
      <p:grpSpPr>
        <a:xfrm>
          <a:off x="0" y="0"/>
          <a:ext cx="0" cy="0"/>
          <a:chOff x="0" y="0"/>
          <a:chExt cx="0" cy="0"/>
        </a:xfrm>
      </p:grpSpPr>
      <p:sp>
        <p:nvSpPr>
          <p:cNvPr id="19" name="Shape 19"/>
          <p:cNvSpPr/>
          <p:nvPr/>
        </p:nvSpPr>
        <p:spPr>
          <a:xfrm>
            <a:off x="0" y="5045700"/>
            <a:ext cx="9144000" cy="978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20" name="Shape 20"/>
          <p:cNvSpPr txBox="1">
            <a:spLocks noGrp="1"/>
          </p:cNvSpPr>
          <p:nvPr>
            <p:ph type="title"/>
          </p:nvPr>
        </p:nvSpPr>
        <p:spPr>
          <a:xfrm>
            <a:off x="311700" y="445025"/>
            <a:ext cx="8520599" cy="5726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1" name="Shape 21"/>
          <p:cNvSpPr txBox="1">
            <a:spLocks noGrp="1"/>
          </p:cNvSpPr>
          <p:nvPr>
            <p:ph type="body" idx="1"/>
          </p:nvPr>
        </p:nvSpPr>
        <p:spPr>
          <a:xfrm>
            <a:off x="311700" y="1152475"/>
            <a:ext cx="8520599" cy="3416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3"/>
        <p:cNvGrpSpPr/>
        <p:nvPr/>
      </p:nvGrpSpPr>
      <p:grpSpPr>
        <a:xfrm>
          <a:off x="0" y="0"/>
          <a:ext cx="0" cy="0"/>
          <a:chOff x="0" y="0"/>
          <a:chExt cx="0" cy="0"/>
        </a:xfrm>
      </p:grpSpPr>
      <p:sp>
        <p:nvSpPr>
          <p:cNvPr id="24" name="Shape 24"/>
          <p:cNvSpPr txBox="1">
            <a:spLocks noGrp="1"/>
          </p:cNvSpPr>
          <p:nvPr>
            <p:ph type="title"/>
          </p:nvPr>
        </p:nvSpPr>
        <p:spPr>
          <a:xfrm>
            <a:off x="311700" y="445025"/>
            <a:ext cx="8520599" cy="5726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5" name="Shape 25"/>
          <p:cNvSpPr txBox="1">
            <a:spLocks noGrp="1"/>
          </p:cNvSpPr>
          <p:nvPr>
            <p:ph type="body" idx="1"/>
          </p:nvPr>
        </p:nvSpPr>
        <p:spPr>
          <a:xfrm>
            <a:off x="311700" y="1152475"/>
            <a:ext cx="3999899"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6" name="Shape 26"/>
          <p:cNvSpPr txBox="1">
            <a:spLocks noGrp="1"/>
          </p:cNvSpPr>
          <p:nvPr>
            <p:ph type="body" idx="2"/>
          </p:nvPr>
        </p:nvSpPr>
        <p:spPr>
          <a:xfrm>
            <a:off x="4832400" y="1152475"/>
            <a:ext cx="3999899"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7" name="Shape 27"/>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445025"/>
            <a:ext cx="8520599" cy="5726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0" name="Shape 30"/>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311700" y="555600"/>
            <a:ext cx="2807999" cy="755699"/>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3" name="Shape 33"/>
          <p:cNvSpPr txBox="1">
            <a:spLocks noGrp="1"/>
          </p:cNvSpPr>
          <p:nvPr>
            <p:ph type="body" idx="1"/>
          </p:nvPr>
        </p:nvSpPr>
        <p:spPr>
          <a:xfrm>
            <a:off x="311700" y="1389600"/>
            <a:ext cx="2807999" cy="31794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4" name="Shape 34"/>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490250" y="526350"/>
            <a:ext cx="5797500" cy="4090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7" name="Shape 37"/>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8"/>
        <p:cNvGrpSpPr/>
        <p:nvPr/>
      </p:nvGrpSpPr>
      <p:grpSpPr>
        <a:xfrm>
          <a:off x="0" y="0"/>
          <a:ext cx="0" cy="0"/>
          <a:chOff x="0" y="0"/>
          <a:chExt cx="0" cy="0"/>
        </a:xfrm>
      </p:grpSpPr>
      <p:sp>
        <p:nvSpPr>
          <p:cNvPr id="39" name="Shape 39"/>
          <p:cNvSpPr/>
          <p:nvPr/>
        </p:nvSpPr>
        <p:spPr>
          <a:xfrm>
            <a:off x="4572000" y="75"/>
            <a:ext cx="4572000" cy="5143499"/>
          </a:xfrm>
          <a:prstGeom prst="rect">
            <a:avLst/>
          </a:prstGeom>
          <a:solidFill>
            <a:schemeClr val="dk1"/>
          </a:solidFill>
          <a:ln>
            <a:noFill/>
          </a:ln>
        </p:spPr>
        <p:txBody>
          <a:bodyPr lIns="91425" tIns="91425" rIns="91425" bIns="91425" anchor="ctr" anchorCtr="0">
            <a:noAutofit/>
          </a:bodyPr>
          <a:lstStyle/>
          <a:p>
            <a:pPr lvl="0">
              <a:spcBef>
                <a:spcPts val="0"/>
              </a:spcBef>
              <a:buNone/>
            </a:pPr>
            <a:endParaRPr/>
          </a:p>
        </p:txBody>
      </p:sp>
      <p:cxnSp>
        <p:nvCxnSpPr>
          <p:cNvPr id="40" name="Shape 40"/>
          <p:cNvCxnSpPr/>
          <p:nvPr/>
        </p:nvCxnSpPr>
        <p:spPr>
          <a:xfrm>
            <a:off x="5029675" y="4495500"/>
            <a:ext cx="468300" cy="0"/>
          </a:xfrm>
          <a:prstGeom prst="straightConnector1">
            <a:avLst/>
          </a:prstGeom>
          <a:noFill/>
          <a:ln w="19050" cap="flat" cmpd="sng">
            <a:solidFill>
              <a:schemeClr val="lt2"/>
            </a:solidFill>
            <a:prstDash val="solid"/>
            <a:round/>
            <a:headEnd type="none" w="med" len="med"/>
            <a:tailEnd type="none" w="med" len="med"/>
          </a:ln>
        </p:spPr>
      </p:cxnSp>
      <p:sp>
        <p:nvSpPr>
          <p:cNvPr id="41" name="Shape 41"/>
          <p:cNvSpPr txBox="1">
            <a:spLocks noGrp="1"/>
          </p:cNvSpPr>
          <p:nvPr>
            <p:ph type="title"/>
          </p:nvPr>
        </p:nvSpPr>
        <p:spPr>
          <a:xfrm>
            <a:off x="265500" y="1205825"/>
            <a:ext cx="4045199" cy="1509599"/>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42" name="Shape 42"/>
          <p:cNvSpPr txBox="1">
            <a:spLocks noGrp="1"/>
          </p:cNvSpPr>
          <p:nvPr>
            <p:ph type="subTitle" idx="1"/>
          </p:nvPr>
        </p:nvSpPr>
        <p:spPr>
          <a:xfrm>
            <a:off x="265500" y="2769000"/>
            <a:ext cx="4045199" cy="13455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43" name="Shape 43"/>
          <p:cNvSpPr txBox="1">
            <a:spLocks noGrp="1"/>
          </p:cNvSpPr>
          <p:nvPr>
            <p:ph type="body" idx="2"/>
          </p:nvPr>
        </p:nvSpPr>
        <p:spPr>
          <a:xfrm>
            <a:off x="4939500" y="724200"/>
            <a:ext cx="3837000" cy="3695099"/>
          </a:xfrm>
          <a:prstGeom prst="rect">
            <a:avLst/>
          </a:prstGeom>
        </p:spPr>
        <p:txBody>
          <a:bodyPr lIns="91425" tIns="91425" rIns="91425" bIns="91425" anchor="ctr" anchorCtr="0"/>
          <a:lstStyle>
            <a:lvl1pPr lvl="0">
              <a:spcBef>
                <a:spcPts val="0"/>
              </a:spcBef>
              <a:buClr>
                <a:schemeClr val="lt1"/>
              </a:buClr>
              <a:defRPr>
                <a:solidFill>
                  <a:schemeClr val="lt1"/>
                </a:solidFill>
              </a:defRPr>
            </a:lvl1pPr>
            <a:lvl2pPr lvl="1">
              <a:spcBef>
                <a:spcPts val="0"/>
              </a:spcBef>
              <a:buClr>
                <a:schemeClr val="lt1"/>
              </a:buClr>
              <a:defRPr>
                <a:solidFill>
                  <a:schemeClr val="lt1"/>
                </a:solidFill>
              </a:defRPr>
            </a:lvl2pPr>
            <a:lvl3pPr lvl="2">
              <a:spcBef>
                <a:spcPts val="0"/>
              </a:spcBef>
              <a:buClr>
                <a:schemeClr val="lt1"/>
              </a:buClr>
              <a:defRPr>
                <a:solidFill>
                  <a:schemeClr val="lt1"/>
                </a:solidFill>
              </a:defRPr>
            </a:lvl3pPr>
            <a:lvl4pPr lvl="3">
              <a:spcBef>
                <a:spcPts val="0"/>
              </a:spcBef>
              <a:buClr>
                <a:schemeClr val="lt1"/>
              </a:buClr>
              <a:defRPr>
                <a:solidFill>
                  <a:schemeClr val="lt1"/>
                </a:solidFill>
              </a:defRPr>
            </a:lvl4pPr>
            <a:lvl5pPr lvl="4">
              <a:spcBef>
                <a:spcPts val="0"/>
              </a:spcBef>
              <a:buClr>
                <a:schemeClr val="lt1"/>
              </a:buClr>
              <a:defRPr>
                <a:solidFill>
                  <a:schemeClr val="lt1"/>
                </a:solidFill>
              </a:defRPr>
            </a:lvl5pPr>
            <a:lvl6pPr lvl="5">
              <a:spcBef>
                <a:spcPts val="0"/>
              </a:spcBef>
              <a:buClr>
                <a:schemeClr val="lt1"/>
              </a:buClr>
              <a:defRPr>
                <a:solidFill>
                  <a:schemeClr val="lt1"/>
                </a:solidFill>
              </a:defRPr>
            </a:lvl6pPr>
            <a:lvl7pPr lvl="6">
              <a:spcBef>
                <a:spcPts val="0"/>
              </a:spcBef>
              <a:buClr>
                <a:schemeClr val="lt1"/>
              </a:buClr>
              <a:defRPr>
                <a:solidFill>
                  <a:schemeClr val="lt1"/>
                </a:solidFill>
              </a:defRPr>
            </a:lvl7pPr>
            <a:lvl8pPr lvl="7">
              <a:spcBef>
                <a:spcPts val="0"/>
              </a:spcBef>
              <a:buClr>
                <a:schemeClr val="lt1"/>
              </a:buClr>
              <a:defRPr>
                <a:solidFill>
                  <a:schemeClr val="lt1"/>
                </a:solidFill>
              </a:defRPr>
            </a:lvl8pPr>
            <a:lvl9pPr lvl="8">
              <a:spcBef>
                <a:spcPts val="0"/>
              </a:spcBef>
              <a:buClr>
                <a:schemeClr val="lt1"/>
              </a:buClr>
              <a:defRPr>
                <a:solidFill>
                  <a:schemeClr val="lt1"/>
                </a:solidFill>
              </a:defRPr>
            </a:lvl9pPr>
          </a:lstStyle>
          <a:p>
            <a:endParaRPr/>
          </a:p>
        </p:txBody>
      </p:sp>
      <p:sp>
        <p:nvSpPr>
          <p:cNvPr id="44" name="Shape 44"/>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solidFill>
                  <a:schemeClr val="lt1"/>
                </a:solidFill>
              </a:rPr>
              <a:pPr lvl="0">
                <a:spcBef>
                  <a:spcPts val="0"/>
                </a:spcBef>
                <a:buNone/>
              </a:pPr>
              <a:t>‹#›</a:t>
            </a:fld>
            <a:endParaRPr lang="ru">
              <a:solidFill>
                <a:schemeClr val="lt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5"/>
        <p:cNvGrpSpPr/>
        <p:nvPr/>
      </p:nvGrpSpPr>
      <p:grpSpPr>
        <a:xfrm>
          <a:off x="0" y="0"/>
          <a:ext cx="0" cy="0"/>
          <a:chOff x="0" y="0"/>
          <a:chExt cx="0" cy="0"/>
        </a:xfrm>
      </p:grpSpPr>
      <p:sp>
        <p:nvSpPr>
          <p:cNvPr id="46" name="Shape 46"/>
          <p:cNvSpPr txBox="1">
            <a:spLocks noGrp="1"/>
          </p:cNvSpPr>
          <p:nvPr>
            <p:ph type="body" idx="1"/>
          </p:nvPr>
        </p:nvSpPr>
        <p:spPr>
          <a:xfrm>
            <a:off x="311700" y="4236825"/>
            <a:ext cx="5998800" cy="598799"/>
          </a:xfrm>
          <a:prstGeom prst="rect">
            <a:avLst/>
          </a:prstGeom>
        </p:spPr>
        <p:txBody>
          <a:bodyPr lIns="91425" tIns="91425" rIns="91425" bIns="91425" anchor="ctr" anchorCtr="0"/>
          <a:lstStyle>
            <a:lvl1pPr lvl="0">
              <a:lnSpc>
                <a:spcPct val="100000"/>
              </a:lnSpc>
              <a:spcBef>
                <a:spcPts val="0"/>
              </a:spcBef>
              <a:spcAft>
                <a:spcPts val="0"/>
              </a:spcAft>
              <a:buSzPct val="100000"/>
              <a:buNone/>
              <a:defRPr sz="2100"/>
            </a:lvl1pPr>
          </a:lstStyle>
          <a:p>
            <a:endParaRPr/>
          </a:p>
        </p:txBody>
      </p:sp>
      <p:sp>
        <p:nvSpPr>
          <p:cNvPr id="47" name="Shape 47"/>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8"/>
        <p:cNvGrpSpPr/>
        <p:nvPr/>
      </p:nvGrpSpPr>
      <p:grpSpPr>
        <a:xfrm>
          <a:off x="0" y="0"/>
          <a:ext cx="0" cy="0"/>
          <a:chOff x="0" y="0"/>
          <a:chExt cx="0" cy="0"/>
        </a:xfrm>
      </p:grpSpPr>
      <p:sp>
        <p:nvSpPr>
          <p:cNvPr id="49" name="Shape 49"/>
          <p:cNvSpPr/>
          <p:nvPr/>
        </p:nvSpPr>
        <p:spPr>
          <a:xfrm>
            <a:off x="0" y="5045700"/>
            <a:ext cx="9144000" cy="978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50" name="Shape 50"/>
          <p:cNvSpPr txBox="1">
            <a:spLocks noGrp="1"/>
          </p:cNvSpPr>
          <p:nvPr>
            <p:ph type="title"/>
          </p:nvPr>
        </p:nvSpPr>
        <p:spPr>
          <a:xfrm>
            <a:off x="311700" y="991475"/>
            <a:ext cx="8520599" cy="1917899"/>
          </a:xfrm>
          <a:prstGeom prst="rect">
            <a:avLst/>
          </a:prstGeom>
        </p:spPr>
        <p:txBody>
          <a:bodyPr lIns="91425" tIns="91425" rIns="91425" bIns="91425" anchor="ctr" anchorCtr="0"/>
          <a:lstStyle>
            <a:lvl1pPr lvl="0" algn="ctr">
              <a:spcBef>
                <a:spcPts val="0"/>
              </a:spcBef>
              <a:buSzPct val="100000"/>
              <a:defRPr sz="14000" b="1"/>
            </a:lvl1pPr>
            <a:lvl2pPr lvl="1" algn="ctr">
              <a:spcBef>
                <a:spcPts val="0"/>
              </a:spcBef>
              <a:buSzPct val="100000"/>
              <a:defRPr sz="14000" b="1"/>
            </a:lvl2pPr>
            <a:lvl3pPr lvl="2" algn="ctr">
              <a:spcBef>
                <a:spcPts val="0"/>
              </a:spcBef>
              <a:buSzPct val="100000"/>
              <a:defRPr sz="14000" b="1"/>
            </a:lvl3pPr>
            <a:lvl4pPr lvl="3" algn="ctr">
              <a:spcBef>
                <a:spcPts val="0"/>
              </a:spcBef>
              <a:buSzPct val="100000"/>
              <a:defRPr sz="14000" b="1"/>
            </a:lvl4pPr>
            <a:lvl5pPr lvl="4" algn="ctr">
              <a:spcBef>
                <a:spcPts val="0"/>
              </a:spcBef>
              <a:buSzPct val="100000"/>
              <a:defRPr sz="14000" b="1"/>
            </a:lvl5pPr>
            <a:lvl6pPr lvl="5" algn="ctr">
              <a:spcBef>
                <a:spcPts val="0"/>
              </a:spcBef>
              <a:buSzPct val="100000"/>
              <a:defRPr sz="14000" b="1"/>
            </a:lvl6pPr>
            <a:lvl7pPr lvl="6" algn="ctr">
              <a:spcBef>
                <a:spcPts val="0"/>
              </a:spcBef>
              <a:buSzPct val="100000"/>
              <a:defRPr sz="14000" b="1"/>
            </a:lvl7pPr>
            <a:lvl8pPr lvl="7" algn="ctr">
              <a:spcBef>
                <a:spcPts val="0"/>
              </a:spcBef>
              <a:buSzPct val="100000"/>
              <a:defRPr sz="14000" b="1"/>
            </a:lvl8pPr>
            <a:lvl9pPr lvl="8" algn="ctr">
              <a:spcBef>
                <a:spcPts val="0"/>
              </a:spcBef>
              <a:buSzPct val="100000"/>
              <a:defRPr sz="14000" b="1"/>
            </a:lvl9pPr>
          </a:lstStyle>
          <a:p>
            <a:endParaRPr/>
          </a:p>
        </p:txBody>
      </p:sp>
      <p:sp>
        <p:nvSpPr>
          <p:cNvPr id="51" name="Shape 51"/>
          <p:cNvSpPr txBox="1">
            <a:spLocks noGrp="1"/>
          </p:cNvSpPr>
          <p:nvPr>
            <p:ph type="body" idx="1"/>
          </p:nvPr>
        </p:nvSpPr>
        <p:spPr>
          <a:xfrm>
            <a:off x="311700" y="3071300"/>
            <a:ext cx="8520599" cy="901799"/>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52" name="Shape 52"/>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53"/>
        <p:cNvGrpSpPr/>
        <p:nvPr/>
      </p:nvGrpSpPr>
      <p:grpSpPr>
        <a:xfrm>
          <a:off x="0" y="0"/>
          <a:ext cx="0" cy="0"/>
          <a:chOff x="0" y="0"/>
          <a:chExt cx="0" cy="0"/>
        </a:xfrm>
      </p:grpSpPr>
      <p:sp>
        <p:nvSpPr>
          <p:cNvPr id="54" name="Shape 54"/>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ru"/>
              <a:pPr lvl="0">
                <a:spcBef>
                  <a:spcPts val="0"/>
                </a:spcBef>
                <a:buNone/>
              </a:pPr>
              <a:t>‹#›</a:t>
            </a:fld>
            <a:endParaRPr lang="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11700" y="445025"/>
            <a:ext cx="8520599" cy="572699"/>
          </a:xfrm>
          <a:prstGeom prst="rect">
            <a:avLst/>
          </a:prstGeom>
          <a:noFill/>
          <a:ln>
            <a:noFill/>
          </a:ln>
        </p:spPr>
        <p:txBody>
          <a:bodyPr lIns="91425" tIns="91425" rIns="91425" bIns="91425" anchor="t" anchorCtr="0"/>
          <a:lstStyle>
            <a:lvl1pPr lvl="0">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1pPr>
            <a:lvl2pPr lvl="1">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2pPr>
            <a:lvl3pPr lvl="2">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3pPr>
            <a:lvl4pPr lvl="3">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4pPr>
            <a:lvl5pPr lvl="4">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5pPr>
            <a:lvl6pPr lvl="5">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6pPr>
            <a:lvl7pPr lvl="6">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7pPr>
            <a:lvl8pPr lvl="7">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8pPr>
            <a:lvl9pPr lvl="8">
              <a:spcBef>
                <a:spcPts val="0"/>
              </a:spcBef>
              <a:buClr>
                <a:schemeClr val="dk1"/>
              </a:buClr>
              <a:buSzPct val="100000"/>
              <a:buFont typeface="Proxima Nova"/>
              <a:buNone/>
              <a:defRPr sz="2800">
                <a:solidFill>
                  <a:schemeClr val="dk1"/>
                </a:solidFill>
                <a:latin typeface="Proxima Nova"/>
                <a:ea typeface="Proxima Nova"/>
                <a:cs typeface="Proxima Nova"/>
                <a:sym typeface="Proxima Nova"/>
              </a:defRPr>
            </a:lvl9pPr>
          </a:lstStyle>
          <a:p>
            <a:endParaRPr/>
          </a:p>
        </p:txBody>
      </p:sp>
      <p:sp>
        <p:nvSpPr>
          <p:cNvPr id="7" name="Shape 7"/>
          <p:cNvSpPr txBox="1">
            <a:spLocks noGrp="1"/>
          </p:cNvSpPr>
          <p:nvPr>
            <p:ph type="body" idx="1"/>
          </p:nvPr>
        </p:nvSpPr>
        <p:spPr>
          <a:xfrm>
            <a:off x="311700" y="1152475"/>
            <a:ext cx="8520599" cy="34164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accent3"/>
              </a:buClr>
              <a:buSzPct val="100000"/>
              <a:buFont typeface="Proxima Nova"/>
              <a:defRPr sz="1800">
                <a:solidFill>
                  <a:schemeClr val="accent3"/>
                </a:solidFill>
                <a:latin typeface="Proxima Nova"/>
                <a:ea typeface="Proxima Nova"/>
                <a:cs typeface="Proxima Nova"/>
                <a:sym typeface="Proxima Nova"/>
              </a:defRPr>
            </a:lvl1pPr>
            <a:lvl2pPr lvl="1">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2pPr>
            <a:lvl3pPr lvl="2">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3pPr>
            <a:lvl4pPr lvl="3">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4pPr>
            <a:lvl5pPr lvl="4">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5pPr>
            <a:lvl6pPr lvl="5">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6pPr>
            <a:lvl7pPr lvl="6">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7pPr>
            <a:lvl8pPr lvl="7">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8pPr>
            <a:lvl9pPr lvl="8">
              <a:lnSpc>
                <a:spcPct val="115000"/>
              </a:lnSpc>
              <a:spcBef>
                <a:spcPts val="0"/>
              </a:spcBef>
              <a:spcAft>
                <a:spcPts val="1600"/>
              </a:spcAft>
              <a:buClr>
                <a:schemeClr val="accent3"/>
              </a:buClr>
              <a:buFont typeface="Proxima Nova"/>
              <a:defRPr>
                <a:solidFill>
                  <a:schemeClr val="accent3"/>
                </a:solidFill>
                <a:latin typeface="Proxima Nova"/>
                <a:ea typeface="Proxima Nova"/>
                <a:cs typeface="Proxima Nova"/>
                <a:sym typeface="Proxima Nova"/>
              </a:defRPr>
            </a:lvl9pPr>
          </a:lstStyle>
          <a:p>
            <a:endParaRPr/>
          </a:p>
        </p:txBody>
      </p:sp>
      <p:sp>
        <p:nvSpPr>
          <p:cNvPr id="8" name="Shape 8"/>
          <p:cNvSpPr txBox="1">
            <a:spLocks noGrp="1"/>
          </p:cNvSpPr>
          <p:nvPr>
            <p:ph type="sldNum" idx="12"/>
          </p:nvPr>
        </p:nvSpPr>
        <p:spPr>
          <a:xfrm>
            <a:off x="8472457" y="4663216"/>
            <a:ext cx="548699" cy="3936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ru" sz="1000">
                <a:solidFill>
                  <a:schemeClr val="dk1"/>
                </a:solidFill>
                <a:latin typeface="Proxima Nova"/>
                <a:ea typeface="Proxima Nova"/>
                <a:cs typeface="Proxima Nova"/>
                <a:sym typeface="Proxima Nova"/>
              </a:rPr>
              <a:pPr lvl="0" algn="r">
                <a:spcBef>
                  <a:spcPts val="0"/>
                </a:spcBef>
                <a:buNone/>
              </a:pPr>
              <a:t>‹#›</a:t>
            </a:fld>
            <a:endParaRPr lang="ru" sz="1000">
              <a:solidFill>
                <a:schemeClr val="dk1"/>
              </a:solidFill>
              <a:latin typeface="Proxima Nova"/>
              <a:ea typeface="Proxima Nova"/>
              <a:cs typeface="Proxima Nova"/>
              <a:sym typeface="Proxima Nova"/>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Shape 59"/>
          <p:cNvSpPr txBox="1">
            <a:spLocks noGrp="1"/>
          </p:cNvSpPr>
          <p:nvPr>
            <p:ph type="ctrTitle"/>
          </p:nvPr>
        </p:nvSpPr>
        <p:spPr>
          <a:xfrm>
            <a:off x="356733" y="1545450"/>
            <a:ext cx="8520599" cy="2052599"/>
          </a:xfrm>
          <a:prstGeom prst="rect">
            <a:avLst/>
          </a:prstGeom>
        </p:spPr>
        <p:txBody>
          <a:bodyPr lIns="91425" tIns="91425" rIns="91425" bIns="91425" anchor="b" anchorCtr="0">
            <a:noAutofit/>
          </a:bodyPr>
          <a:lstStyle/>
          <a:p>
            <a:pPr lvl="0" rtl="0">
              <a:lnSpc>
                <a:spcPct val="115000"/>
              </a:lnSpc>
              <a:spcBef>
                <a:spcPts val="0"/>
              </a:spcBef>
              <a:buClr>
                <a:schemeClr val="dk1"/>
              </a:buClr>
              <a:buSzPct val="25000"/>
              <a:buFont typeface="Arial"/>
              <a:buNone/>
            </a:pPr>
            <a:r>
              <a:rPr lang="ru" sz="4800">
                <a:solidFill>
                  <a:srgbClr val="434343"/>
                </a:solidFill>
                <a:latin typeface="Times New Roman"/>
                <a:ea typeface="Times New Roman"/>
                <a:cs typeface="Times New Roman"/>
                <a:sym typeface="Times New Roman"/>
              </a:rPr>
              <a:t>Безопасность жизнедеятельности и здоровый образ жизни</a:t>
            </a:r>
          </a:p>
          <a:p>
            <a:pPr lvl="0">
              <a:spcBef>
                <a:spcPts val="0"/>
              </a:spcBef>
              <a:buNone/>
            </a:pPr>
            <a:endParaRPr>
              <a:latin typeface="Times New Roman"/>
              <a:ea typeface="Times New Roman"/>
              <a:cs typeface="Times New Roman"/>
              <a:sym typeface="Times New Roman"/>
            </a:endParaRPr>
          </a:p>
        </p:txBody>
      </p:sp>
      <p:sp>
        <p:nvSpPr>
          <p:cNvPr id="60" name="Shape 60"/>
          <p:cNvSpPr txBox="1">
            <a:spLocks noGrp="1"/>
          </p:cNvSpPr>
          <p:nvPr>
            <p:ph type="subTitle" idx="1"/>
          </p:nvPr>
        </p:nvSpPr>
        <p:spPr>
          <a:xfrm>
            <a:off x="5402375" y="3036700"/>
            <a:ext cx="3429900" cy="792600"/>
          </a:xfrm>
          <a:prstGeom prst="rect">
            <a:avLst/>
          </a:prstGeom>
        </p:spPr>
        <p:txBody>
          <a:bodyPr lIns="91425" tIns="91425" rIns="91425" bIns="91425" anchor="t" anchorCtr="0">
            <a:noAutofit/>
          </a:bodyPr>
          <a:lstStyle/>
          <a:p>
            <a:pPr lvl="0">
              <a:spcBef>
                <a:spcPts val="0"/>
              </a:spcBef>
              <a:buNone/>
            </a:pPr>
            <a:r>
              <a:rPr lang="ru" smtClean="0">
                <a:solidFill>
                  <a:schemeClr val="dk2"/>
                </a:solidFill>
              </a:rPr>
              <a:t>14.09.2020</a:t>
            </a:r>
            <a:endParaRPr lang="ru">
              <a:solidFill>
                <a:schemeClr val="dk2"/>
              </a:solidFill>
            </a:endParaRP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Shape 65"/>
          <p:cNvSpPr txBox="1">
            <a:spLocks noGrp="1"/>
          </p:cNvSpPr>
          <p:nvPr>
            <p:ph type="title"/>
          </p:nvPr>
        </p:nvSpPr>
        <p:spPr>
          <a:xfrm>
            <a:off x="311700" y="242450"/>
            <a:ext cx="8520599" cy="572699"/>
          </a:xfrm>
          <a:prstGeom prst="rect">
            <a:avLst/>
          </a:prstGeom>
        </p:spPr>
        <p:txBody>
          <a:bodyPr lIns="91425" tIns="91425" rIns="91425" bIns="91425" anchor="t" anchorCtr="0">
            <a:noAutofit/>
          </a:bodyPr>
          <a:lstStyle/>
          <a:p>
            <a:pPr lvl="0">
              <a:spcBef>
                <a:spcPts val="0"/>
              </a:spcBef>
              <a:buNone/>
            </a:pPr>
            <a:r>
              <a:rPr lang="ru" sz="2400" b="1">
                <a:solidFill>
                  <a:srgbClr val="000000"/>
                </a:solidFill>
                <a:latin typeface="Arial"/>
                <a:ea typeface="Arial"/>
                <a:cs typeface="Arial"/>
                <a:sym typeface="Arial"/>
              </a:rPr>
              <a:t>Безопасность жизнедеятельности – основа здорового образа жизни</a:t>
            </a:r>
          </a:p>
        </p:txBody>
      </p:sp>
      <p:sp>
        <p:nvSpPr>
          <p:cNvPr id="66" name="Shape 66"/>
          <p:cNvSpPr txBox="1">
            <a:spLocks noGrp="1"/>
          </p:cNvSpPr>
          <p:nvPr>
            <p:ph type="body" idx="1"/>
          </p:nvPr>
        </p:nvSpPr>
        <p:spPr>
          <a:xfrm>
            <a:off x="311700" y="1152475"/>
            <a:ext cx="8520599" cy="3416400"/>
          </a:xfrm>
          <a:prstGeom prst="rect">
            <a:avLst/>
          </a:prstGeom>
          <a:solidFill>
            <a:srgbClr val="D9D9D9"/>
          </a:solidFill>
        </p:spPr>
        <p:txBody>
          <a:bodyPr lIns="91425" tIns="91425" rIns="91425" bIns="91425" anchor="t" anchorCtr="0">
            <a:noAutofit/>
          </a:bodyPr>
          <a:lstStyle/>
          <a:p>
            <a:pPr lvl="0">
              <a:spcBef>
                <a:spcPts val="0"/>
              </a:spcBef>
              <a:buNone/>
            </a:pPr>
            <a:r>
              <a:rPr lang="ru" sz="2500">
                <a:solidFill>
                  <a:srgbClr val="000000"/>
                </a:solidFill>
                <a:latin typeface="Times New Roman"/>
                <a:ea typeface="Times New Roman"/>
                <a:cs typeface="Times New Roman"/>
                <a:sym typeface="Times New Roman"/>
              </a:rPr>
              <a:t>Здоровый образ жизни можно определить как деятельность человека в конкретных  социально-экономических, политических, экономических и прочих условиях, направленных на сохранение, улучшение, и укрепление здоровья людей.  В это понятие входит, с одной стороны, формирование позитивного поведения человека, с другой стороны, преодоление факторов риска здоровью.</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72" name="Shape 72"/>
          <p:cNvSpPr txBox="1">
            <a:spLocks noGrp="1"/>
          </p:cNvSpPr>
          <p:nvPr>
            <p:ph type="body" idx="1"/>
          </p:nvPr>
        </p:nvSpPr>
        <p:spPr>
          <a:xfrm>
            <a:off x="311700" y="61222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Во все времена человека сопровождали опасности, он был вынужден бороться за свое существование с опасными факторами окружающей среды, природными катаклизмами, болезнями, эпидемиями и т.д.</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Безопасность – необходимое условие дальнейшего развития цивилизации. В XXI веке мир не стал безопаснее. Сохраняются традиционные угрозы и опасности, возникают новые. Наблюдается усиление социальных противоречий, возрастает уязвимость городских инфраструктур к ударам стихии, энергетическим катастрофам, актам терроризма. Распространяются новые инфекционные заболевания.</a:t>
            </a:r>
          </a:p>
          <a:p>
            <a:pPr lvl="0">
              <a:spcBef>
                <a:spcPts val="0"/>
              </a:spcBef>
              <a:buNone/>
            </a:pPr>
            <a:endParaRPr>
              <a:latin typeface="Times New Roman"/>
              <a:ea typeface="Times New Roman"/>
              <a:cs typeface="Times New Roman"/>
              <a:sym typeface="Times New Roman"/>
            </a:endParaRP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Shape 7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Источники угроз безопасности</a:t>
            </a:r>
          </a:p>
        </p:txBody>
      </p:sp>
      <p:sp>
        <p:nvSpPr>
          <p:cNvPr id="78" name="Shape 7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Постоянно возрастает техническое обеспечение жизнедеятельности человека. Жизнь в современном мире трудно представить без различных видов транспорта, без многих бытовых приборов, обеспечивающих его жизненные потребности. В то же время деятельность человека приводит к возрастанию проблем в области безопасности жизнедеятельности. С увеличением количества технических средств, используемых в повседневной жизни, возрастает вероятность возникновения опасных ситуаций из-за нарушения правил эксплуатации и различных неисправностей в их работе. Все это увеличивает фактор риска для жизни и здоровья человека.</a:t>
            </a:r>
          </a:p>
          <a:p>
            <a:pPr lvl="0" algn="just" rtl="0">
              <a:lnSpc>
                <a:spcPct val="150000"/>
              </a:lnSpc>
              <a:spcBef>
                <a:spcPts val="0"/>
              </a:spcBef>
              <a:spcAft>
                <a:spcPts val="0"/>
              </a:spcAft>
              <a:buNone/>
            </a:pPr>
            <a:endParaRPr sz="1000">
              <a:solidFill>
                <a:srgbClr val="000000"/>
              </a:solidFill>
              <a:latin typeface="Times New Roman"/>
              <a:ea typeface="Times New Roman"/>
              <a:cs typeface="Times New Roman"/>
              <a:sym typeface="Times New Roman"/>
            </a:endParaRPr>
          </a:p>
          <a:p>
            <a:pPr lvl="0">
              <a:spcBef>
                <a:spcPts val="0"/>
              </a:spcBef>
              <a:buNone/>
            </a:pPr>
            <a:endParaRP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84" name="Shape 84"/>
          <p:cNvSpPr txBox="1">
            <a:spLocks noGrp="1"/>
          </p:cNvSpPr>
          <p:nvPr>
            <p:ph type="body" idx="1"/>
          </p:nvPr>
        </p:nvSpPr>
        <p:spPr>
          <a:xfrm>
            <a:off x="311700" y="1073700"/>
            <a:ext cx="8520599" cy="3416400"/>
          </a:xfrm>
          <a:prstGeom prst="rect">
            <a:avLst/>
          </a:prstGeom>
        </p:spPr>
        <p:txBody>
          <a:bodyPr lIns="91425" tIns="91425" rIns="91425" bIns="91425" anchor="t" anchorCtr="0">
            <a:noAutofit/>
          </a:bodyPr>
          <a:lstStyle/>
          <a:p>
            <a:pPr lvl="0" algn="just">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В настоящее время очевидным становится факт, что решение проблем снижения рисков различных кризисных явлений не должно ограничиваться нормативными правовыми, организационно-техническими и инженерными мероприятиями. Эффективное управление безопасностью человека, общества, государства необходимо осуществлять через социальную сферу, через согласованное поведение людей и четко регламентированные социальные нормы поведения (законы, правила, традиции, науку, политику).</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Shape 8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Основная причина опасных ситуаций</a:t>
            </a:r>
          </a:p>
        </p:txBody>
      </p:sp>
      <p:sp>
        <p:nvSpPr>
          <p:cNvPr id="90" name="Shape 90"/>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1600">
                <a:solidFill>
                  <a:srgbClr val="000000"/>
                </a:solidFill>
                <a:latin typeface="Times New Roman"/>
                <a:ea typeface="Times New Roman"/>
                <a:cs typeface="Times New Roman"/>
                <a:sym typeface="Times New Roman"/>
              </a:rPr>
              <a:t>Анализ причин трагических последствий различных опасных и чрезвычайных ситуаций показывает, что более чем в 80% случаев причиной гибели людей является «человеческий фактор». Трагедия происходит чаще всего из-за незнания и несоблюдения норм и правил безопасного поведения, из-за пренебрежения правилами личной гигиены и нормами здорового образа жизни, из-за низкого уровня общей культуры и элементарной безграмотности в области безопасности. Кроме того, отмечено, что большинство техногенных катастроф – рукотворные, а среди основных причин – разгильдяйство, беспечность и равнодушие.</a:t>
            </a:r>
          </a:p>
          <a:p>
            <a:pPr lvl="0" algn="just" rtl="0">
              <a:lnSpc>
                <a:spcPct val="150000"/>
              </a:lnSpc>
              <a:spcBef>
                <a:spcPts val="0"/>
              </a:spcBef>
              <a:spcAft>
                <a:spcPts val="0"/>
              </a:spcAft>
              <a:buNone/>
            </a:pPr>
            <a:r>
              <a:rPr lang="ru" sz="1600">
                <a:solidFill>
                  <a:srgbClr val="000000"/>
                </a:solidFill>
                <a:latin typeface="Times New Roman"/>
                <a:ea typeface="Times New Roman"/>
                <a:cs typeface="Times New Roman"/>
                <a:sym typeface="Times New Roman"/>
              </a:rPr>
              <a:t>Учет человеческого фактора в процессе обеспечения безопасности жизнедеятельности не может сводиться только к формированию у людей простой совокупности знаний и умений.</a:t>
            </a:r>
          </a:p>
          <a:p>
            <a:pPr lvl="0">
              <a:spcBef>
                <a:spcPts val="0"/>
              </a:spcBef>
              <a:buNone/>
            </a:pPr>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xfrm>
            <a:off x="311700" y="242450"/>
            <a:ext cx="8520599" cy="572699"/>
          </a:xfrm>
          <a:prstGeom prst="rect">
            <a:avLst/>
          </a:prstGeom>
        </p:spPr>
        <p:txBody>
          <a:bodyPr lIns="91425" tIns="91425" rIns="91425" bIns="91425" anchor="t" anchorCtr="0">
            <a:noAutofit/>
          </a:bodyPr>
          <a:lstStyle/>
          <a:p>
            <a:pPr lvl="0">
              <a:spcBef>
                <a:spcPts val="0"/>
              </a:spcBef>
              <a:buNone/>
            </a:pPr>
            <a:r>
              <a:rPr lang="ru"/>
              <a:t>Обеспечение безопасности жизнедеятельности </a:t>
            </a:r>
          </a:p>
        </p:txBody>
      </p:sp>
      <p:sp>
        <p:nvSpPr>
          <p:cNvPr id="96" name="Shape 96"/>
          <p:cNvSpPr txBox="1">
            <a:spLocks noGrp="1"/>
          </p:cNvSpPr>
          <p:nvPr>
            <p:ph type="body" idx="1"/>
          </p:nvPr>
        </p:nvSpPr>
        <p:spPr>
          <a:xfrm>
            <a:off x="311700" y="101742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100">
                <a:solidFill>
                  <a:srgbClr val="000000"/>
                </a:solidFill>
                <a:latin typeface="Times New Roman"/>
                <a:ea typeface="Times New Roman"/>
                <a:cs typeface="Times New Roman"/>
                <a:sym typeface="Times New Roman"/>
              </a:rPr>
              <a:t>Важным является то, чтобы обеспечение безопасности жизнедеятельности являлось приоритетной целью и внутренней потребностью человека, общества, цивилизации. Это может достигаться путем развития нового мировоззрения, системы идеалов и ценностей, норм и традиций безопасного поведения, т.е. формирования целой культуры безопасности жизнедеятельности.</a:t>
            </a:r>
          </a:p>
          <a:p>
            <a:pPr lvl="0">
              <a:spcBef>
                <a:spcPts val="0"/>
              </a:spcBef>
              <a:buNone/>
            </a:pPr>
            <a:endParaRPr sz="2100">
              <a:latin typeface="Times New Roman"/>
              <a:ea typeface="Times New Roman"/>
              <a:cs typeface="Times New Roman"/>
              <a:sym typeface="Times New Roman"/>
            </a:endParaRP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Shape 10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02" name="Shape 102"/>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Обеспечение безопасности каждого человека в процессе его жизнедеятельности и повышение его уровня общей культуры в области безопасности являются одной из основных составляющих в индивидуальной системе здорового образа жизни. Можно утверждать, что здоровый образ жизни — это цельная, логически взаимосвязанная система поведения человека в процессе его жизнедеятельности, которая способствует обеспечению его личной безопасности и благополучию в жизни.</a:t>
            </a:r>
          </a:p>
          <a:p>
            <a:pPr lvl="0">
              <a:spcBef>
                <a:spcPts val="0"/>
              </a:spcBef>
              <a:buNone/>
            </a:pPr>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Shape 10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08" name="Shape 108"/>
          <p:cNvSpPr txBox="1">
            <a:spLocks noGrp="1"/>
          </p:cNvSpPr>
          <p:nvPr>
            <p:ph type="body" idx="1"/>
          </p:nvPr>
        </p:nvSpPr>
        <p:spPr>
          <a:xfrm>
            <a:off x="266675" y="388750"/>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200">
                <a:solidFill>
                  <a:srgbClr val="000000"/>
                </a:solidFill>
                <a:latin typeface="Times New Roman"/>
                <a:ea typeface="Times New Roman"/>
                <a:cs typeface="Times New Roman"/>
                <a:sym typeface="Times New Roman"/>
              </a:rPr>
              <a:t>Становится ясно, что высокие духовные и физические качества человека теряют свою значимость, если он не подготовлен к безопасной жизнедеятельности в реальной окружающей среде, не способен оценить уровень опасности для жизни и здоровья в конкретной опасной или чрезвычайной ситуации, найти наиболее оптимальный выход из создавшейся ситуации, позволяющий ему снизить фактор риска для жизни и здоровья.</a:t>
            </a:r>
          </a:p>
          <a:p>
            <a:pPr lvl="0">
              <a:spcBef>
                <a:spcPts val="0"/>
              </a:spcBef>
              <a:buNone/>
            </a:pPr>
            <a:endParaRPr sz="1600"/>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Shape 11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14" name="Shape 114"/>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Соблюдение норм здорового образа жизни должно способствовать воспитанию в каждом человеке таких качеств, как ответственное отношение к сохранению окружающей природной среды, к личному здоровью, которое представляет как индивидуальную, так и общественную ценность.</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Наше общество начинает осознавать, что полностью безопасной жизнедеятельность не бывает, а развитие человечества и технический прогресс требуют повышенной ответственности каждого человека за свои поступки и дела.</a:t>
            </a:r>
          </a:p>
          <a:p>
            <a:pPr lvl="0">
              <a:spcBef>
                <a:spcPts val="0"/>
              </a:spcBef>
              <a:buNone/>
            </a:pPr>
            <a:endParaRP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311700" y="208675"/>
            <a:ext cx="8520599" cy="572699"/>
          </a:xfrm>
          <a:prstGeom prst="rect">
            <a:avLst/>
          </a:prstGeom>
        </p:spPr>
        <p:txBody>
          <a:bodyPr lIns="91425" tIns="91425" rIns="91425" bIns="91425" anchor="t" anchorCtr="0">
            <a:noAutofit/>
          </a:bodyPr>
          <a:lstStyle/>
          <a:p>
            <a:pPr lvl="0">
              <a:spcBef>
                <a:spcPts val="0"/>
              </a:spcBef>
              <a:buNone/>
            </a:pPr>
            <a:r>
              <a:rPr lang="ru"/>
              <a:t>Общая культура в области безопасности жизнедеятельности</a:t>
            </a:r>
          </a:p>
        </p:txBody>
      </p:sp>
      <p:sp>
        <p:nvSpPr>
          <p:cNvPr id="120" name="Shape 120"/>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1900">
                <a:solidFill>
                  <a:srgbClr val="000000"/>
                </a:solidFill>
                <a:latin typeface="Times New Roman"/>
                <a:ea typeface="Times New Roman"/>
                <a:cs typeface="Times New Roman"/>
                <a:sym typeface="Times New Roman"/>
              </a:rPr>
              <a:t>- осознанное поведение в процессе повседневной жизнедеятельности и в условиях различных опасных и чрезвычайных ситуаций;</a:t>
            </a:r>
          </a:p>
          <a:p>
            <a:pPr lvl="0" algn="just" rtl="0">
              <a:lnSpc>
                <a:spcPct val="150000"/>
              </a:lnSpc>
              <a:spcBef>
                <a:spcPts val="0"/>
              </a:spcBef>
              <a:spcAft>
                <a:spcPts val="0"/>
              </a:spcAft>
              <a:buNone/>
            </a:pPr>
            <a:r>
              <a:rPr lang="ru" sz="1900">
                <a:solidFill>
                  <a:srgbClr val="000000"/>
                </a:solidFill>
                <a:latin typeface="Times New Roman"/>
                <a:ea typeface="Times New Roman"/>
                <a:cs typeface="Times New Roman"/>
                <a:sym typeface="Times New Roman"/>
              </a:rPr>
              <a:t>- способность уметь с определенной степенью вероятности предвидеть возникновение опасной или чрезвычайной ситуации по внешним признакам развития событий, по анализу различной информации и по собственному опыту;</a:t>
            </a:r>
          </a:p>
          <a:p>
            <a:pPr lvl="0" algn="just" rtl="0">
              <a:lnSpc>
                <a:spcPct val="150000"/>
              </a:lnSpc>
              <a:spcBef>
                <a:spcPts val="0"/>
              </a:spcBef>
              <a:spcAft>
                <a:spcPts val="0"/>
              </a:spcAft>
              <a:buNone/>
            </a:pPr>
            <a:r>
              <a:rPr lang="ru" sz="1900">
                <a:solidFill>
                  <a:srgbClr val="000000"/>
                </a:solidFill>
                <a:latin typeface="Times New Roman"/>
                <a:ea typeface="Times New Roman"/>
                <a:cs typeface="Times New Roman"/>
                <a:sym typeface="Times New Roman"/>
              </a:rPr>
              <a:t>- способность правильно оценивать ход событий и, если есть возможность, избегать опасных ситуаций;</a:t>
            </a:r>
          </a:p>
          <a:p>
            <a:pPr lvl="0">
              <a:spcBef>
                <a:spcPts val="0"/>
              </a:spcBef>
              <a:buNone/>
            </a:pPr>
            <a:endParaRP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Shape 12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26" name="Shape 126"/>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способность ответственно относиться к своему поведению и не совершать умышленно поступки, которые могут способствовать возникновению опасной или чрезвычайной ситуации;</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знания и умение адекватно вести себя в различных опасных и чрезвычайных ситуациях, чтобы снизить фактор риска для жизни и здоровья.</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-жизнедеятельность, направленная на сохранение и укрепление здоровья.</a:t>
            </a:r>
          </a:p>
          <a:p>
            <a:pPr lvl="0">
              <a:spcBef>
                <a:spcPts val="0"/>
              </a:spcBef>
              <a:buNone/>
            </a:pPr>
            <a:endParaRP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Shape 131"/>
          <p:cNvSpPr txBox="1">
            <a:spLocks noGrp="1"/>
          </p:cNvSpPr>
          <p:nvPr>
            <p:ph type="title"/>
          </p:nvPr>
        </p:nvSpPr>
        <p:spPr>
          <a:xfrm>
            <a:off x="311700" y="141125"/>
            <a:ext cx="8520599" cy="572699"/>
          </a:xfrm>
          <a:prstGeom prst="rect">
            <a:avLst/>
          </a:prstGeom>
        </p:spPr>
        <p:txBody>
          <a:bodyPr lIns="91425" tIns="91425" rIns="91425" bIns="91425" anchor="t" anchorCtr="0">
            <a:noAutofit/>
          </a:bodyPr>
          <a:lstStyle/>
          <a:p>
            <a:pPr lvl="0">
              <a:spcBef>
                <a:spcPts val="0"/>
              </a:spcBef>
              <a:buNone/>
            </a:pPr>
            <a:r>
              <a:rPr lang="ru"/>
              <a:t>Важность знаний, умений и навыков в области безопасности</a:t>
            </a:r>
          </a:p>
        </p:txBody>
      </p:sp>
      <p:sp>
        <p:nvSpPr>
          <p:cNvPr id="132" name="Shape 132"/>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Приобретенные знания, умения и навыки в области безопасности становятся насущной потребностью в жизни каждого человека, общества и государства, потому что они в конечном итоге формируют национальную безопасность России в современном мире.</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Существенным фактором является подготовленность человека, уровень знаний, умений и навыков. Глубина и прочность усвоения способов и средств защиты от опасных и чрезвычайных ситуаций, развития умений и навыков безопасного поведения в различных условиях является основой снижения рисков жизнедеятельности людей.</a:t>
            </a:r>
          </a:p>
          <a:p>
            <a:pPr lvl="0">
              <a:spcBef>
                <a:spcPts val="0"/>
              </a:spcBef>
              <a:buNone/>
            </a:pPr>
            <a:endParaRP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Shape 13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38" name="Shape 138"/>
          <p:cNvSpPr txBox="1">
            <a:spLocks noGrp="1"/>
          </p:cNvSpPr>
          <p:nvPr>
            <p:ph type="body" idx="1"/>
          </p:nvPr>
        </p:nvSpPr>
        <p:spPr>
          <a:xfrm>
            <a:off x="311700" y="17332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Немалую роль в этом процессе играют индивидуально-психологические особенности личности, являющиеся условием успешного выполнения той или иной продуктивной деятельности. Это темперамент, характер (черты характера), воля, эмоциональная сфера, способности человека и др. Часть из них генетически предопределены и слабо изменяются под влиянием социальной среды, например темперамент, тип высшей нервной деятельности, характеристики процессов восприятия, запоминания и т.п. Другие формируются социальной средой и зависят от степени достигнутого обществом, человеческой цивилизацией исторического развития, индивидуального и коллективного социального опыта. Это черты характера, воля, эмоциональный настрой, морально-психологическая устойчивость, физическое состояние человека, социальные и индивидуальные стереотипы безопасного поведения.</a:t>
            </a:r>
          </a:p>
          <a:p>
            <a:pPr lvl="0">
              <a:spcBef>
                <a:spcPts val="0"/>
              </a:spcBef>
              <a:buNone/>
            </a:pPr>
            <a:endParaRP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311700" y="174925"/>
            <a:ext cx="8520599" cy="572699"/>
          </a:xfrm>
          <a:prstGeom prst="rect">
            <a:avLst/>
          </a:prstGeom>
        </p:spPr>
        <p:txBody>
          <a:bodyPr lIns="91425" tIns="91425" rIns="91425" bIns="91425" anchor="t" anchorCtr="0">
            <a:noAutofit/>
          </a:bodyPr>
          <a:lstStyle/>
          <a:p>
            <a:pPr lvl="0">
              <a:spcBef>
                <a:spcPts val="0"/>
              </a:spcBef>
              <a:buNone/>
            </a:pPr>
            <a:r>
              <a:rPr lang="ru"/>
              <a:t>Формирование и воспитание безопасности жизнедеятельности и здорового образа жизни</a:t>
            </a:r>
          </a:p>
        </p:txBody>
      </p:sp>
      <p:sp>
        <p:nvSpPr>
          <p:cNvPr id="144" name="Shape 144"/>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rtl="0">
              <a:spcBef>
                <a:spcPts val="0"/>
              </a:spcBef>
              <a:buNone/>
            </a:pPr>
            <a:r>
              <a:rPr lang="ru" sz="2000">
                <a:solidFill>
                  <a:srgbClr val="000000"/>
                </a:solidFill>
                <a:latin typeface="Times New Roman"/>
                <a:ea typeface="Times New Roman"/>
                <a:cs typeface="Times New Roman"/>
                <a:sym typeface="Times New Roman"/>
              </a:rPr>
              <a:t>Роль семьи в формирование и воспитание безопасности жизнедеятельности и здорового образа жизни.</a:t>
            </a:r>
          </a:p>
          <a:p>
            <a:pPr lvl="0">
              <a:spcBef>
                <a:spcPts val="0"/>
              </a:spcBef>
              <a:buNone/>
            </a:pPr>
            <a:r>
              <a:rPr lang="ru" sz="2000">
                <a:solidFill>
                  <a:srgbClr val="000000"/>
                </a:solidFill>
                <a:latin typeface="Times New Roman"/>
                <a:ea typeface="Times New Roman"/>
                <a:cs typeface="Times New Roman"/>
                <a:sym typeface="Times New Roman"/>
              </a:rPr>
              <a:t>Вопросы воспитания детей в семье сложны и многообразны. Здесь недопустимы стандарт, универсальные рецепты, шаблон. От родителей требуются большие познания, вдумчивость, умения применять индивидуальный подход к ребенку.</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Shape 14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50" name="Shape 150"/>
          <p:cNvSpPr txBox="1">
            <a:spLocks noGrp="1"/>
          </p:cNvSpPr>
          <p:nvPr>
            <p:ph type="body" idx="1"/>
          </p:nvPr>
        </p:nvSpPr>
        <p:spPr>
          <a:xfrm>
            <a:off x="311700" y="129900"/>
            <a:ext cx="8520599" cy="4101900"/>
          </a:xfrm>
          <a:prstGeom prst="rect">
            <a:avLst/>
          </a:prstGeom>
        </p:spPr>
        <p:txBody>
          <a:bodyPr lIns="91425" tIns="91425" rIns="91425" bIns="91425" anchor="t" anchorCtr="0">
            <a:noAutofit/>
          </a:bodyPr>
          <a:lstStyle/>
          <a:p>
            <a:pPr lvl="0">
              <a:spcBef>
                <a:spcPts val="0"/>
              </a:spcBef>
              <a:buNone/>
            </a:pPr>
            <a:r>
              <a:rPr lang="ru">
                <a:solidFill>
                  <a:srgbClr val="000000"/>
                </a:solidFill>
                <a:latin typeface="Times New Roman"/>
                <a:ea typeface="Times New Roman"/>
                <a:cs typeface="Times New Roman"/>
                <a:sym typeface="Times New Roman"/>
              </a:rPr>
              <a:t>Приобретать свой индивидуальный жизненный опыт ребенок начинает с первых дней самостоятельной жизни под влиянием окружающей среды. С момента его рождения и до последних дней его жизни будут появляться се новые и новые условные рефлексы, в формировании которых решающее значение имеет социальная среда. Именно поэтому, воспитываясь, обучаясь, работая, отдыхая в разных социальных условиях, мы с каждым днем своей жизни начинаем отличаться друг от друга не только морфологически (рост, вес, цвет кожи, глаз и волос и т.д.), но и функционально – каждый из нас владеет своей уникальной и индивидуальной памятью – набором знаний, умений и навыков. В основе их лежат приобретенные в процессе жизни условные рефлексы – от простых до сложных динамических стереотипов или знаний и навыков профессиональных, спортивных, бытовых и т.д. И все же главное – ребенок должен овладеть знаниями и навыками здорового образа жизни, чтобы самому расти здоровым, и передать хорошую наследственность новому поколению. При этом родителям следует помнить, что привычка – это и есть первый уровень понимания и осознания необходимости того или иного поведения.</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56" name="Shape 156"/>
          <p:cNvSpPr txBox="1">
            <a:spLocks noGrp="1"/>
          </p:cNvSpPr>
          <p:nvPr>
            <p:ph type="body" idx="1"/>
          </p:nvPr>
        </p:nvSpPr>
        <p:spPr>
          <a:xfrm>
            <a:off x="255425" y="207050"/>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На здоровье ребенка оказывают влияние как наследственность, так и окружающая среда, в которой он растет и развивается. Детский организм пластичен, изменчив, податлив. В определенных условиях неблагоприятные врожденные особенности могут остаться непроявившимися, а могут стать источником серьезных заболеваний. Точно так же благоприятные задатки либо развиваются и совершенствуются, либо угасают. Воспитание должно быть не изнеживающим, а закаливающим, тренирующим, повышающим активность и выносливость растущего организма.</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Здоровье – важнейшая предпосылка правильного формирования характера, развития инициативы, сильной воли, дарований и природных способностей. Здорового ребенка легче воспитывать. У него быстрее устанавливаются все необходимые умения и навыки, он лучше приспосабливается к смене условий и воспринимает все предъявляемые ему требования.</a:t>
            </a:r>
          </a:p>
          <a:p>
            <a:pPr lvl="0" rtl="0">
              <a:spcBef>
                <a:spcPts val="0"/>
              </a:spcBef>
              <a:spcAft>
                <a:spcPts val="0"/>
              </a:spcAft>
              <a:buNone/>
            </a:pPr>
            <a:endParaRPr>
              <a:solidFill>
                <a:srgbClr val="000000"/>
              </a:solidFill>
              <a:latin typeface="Times New Roman"/>
              <a:ea typeface="Times New Roman"/>
              <a:cs typeface="Times New Roman"/>
              <a:sym typeface="Times New Roman"/>
            </a:endParaRPr>
          </a:p>
          <a:p>
            <a:pPr lvl="0">
              <a:spcBef>
                <a:spcPts val="0"/>
              </a:spcBef>
              <a:buNone/>
            </a:pPr>
            <a:endParaRP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Shape 16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62" name="Shape 162"/>
          <p:cNvSpPr txBox="1">
            <a:spLocks noGrp="1"/>
          </p:cNvSpPr>
          <p:nvPr>
            <p:ph type="body" idx="1"/>
          </p:nvPr>
        </p:nvSpPr>
        <p:spPr>
          <a:xfrm>
            <a:off x="154100" y="1017725"/>
            <a:ext cx="8520599" cy="42651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400">
                <a:solidFill>
                  <a:srgbClr val="000000"/>
                </a:solidFill>
                <a:latin typeface="Times New Roman"/>
                <a:ea typeface="Times New Roman"/>
                <a:cs typeface="Times New Roman"/>
                <a:sym typeface="Times New Roman"/>
              </a:rPr>
              <a:t>Нельзя изолировать ребенка от окружающего мира, только при взаимодействии с ним он приобретает свой индивидуальный жизненный опыт, без которого его самостоятельная жизнь невозможна.</a:t>
            </a:r>
          </a:p>
          <a:p>
            <a:pPr lvl="0" algn="just" rtl="0">
              <a:lnSpc>
                <a:spcPct val="150000"/>
              </a:lnSpc>
              <a:spcBef>
                <a:spcPts val="0"/>
              </a:spcBef>
              <a:spcAft>
                <a:spcPts val="0"/>
              </a:spcAft>
              <a:buNone/>
            </a:pPr>
            <a:r>
              <a:rPr lang="ru" sz="2400">
                <a:solidFill>
                  <a:srgbClr val="000000"/>
                </a:solidFill>
                <a:latin typeface="Times New Roman"/>
                <a:ea typeface="Times New Roman"/>
                <a:cs typeface="Times New Roman"/>
                <a:sym typeface="Times New Roman"/>
              </a:rPr>
              <a:t>Нужно помнить, что в основе воспитания лежит выработка у ребенка условных рефлексов, из которых складываются его привычки, поступки и характер. </a:t>
            </a:r>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Shape 16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68" name="Shape 16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Вначале необходимо добиться, чтобы ребенок выполнил ваше требование или просьбу, и только вслед за этим должно следовать подкрепление, направленное на запоминание правильного поведения. В этом случае, если ребенок совершает действия, на которые вы закладываете запрет, ваше подкрепление должно быть отрицательным, направленным на торможение (запрет) совершенного им действия, поступка и т.д. Поэтому хвалить и поощрять чем-либо, а также ругать, наказывать и лишать что-либо следует не до, а сразу же после совершения ребенком какого-либо поступка или действия.</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Shape 17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74" name="Shape 174"/>
          <p:cNvSpPr txBox="1">
            <a:spLocks noGrp="1"/>
          </p:cNvSpPr>
          <p:nvPr>
            <p:ph type="body" idx="1"/>
          </p:nvPr>
        </p:nvSpPr>
        <p:spPr>
          <a:xfrm>
            <a:off x="311700" y="270125"/>
            <a:ext cx="8520599" cy="4298699"/>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1900">
                <a:solidFill>
                  <a:srgbClr val="000000"/>
                </a:solidFill>
                <a:latin typeface="Arial"/>
                <a:ea typeface="Arial"/>
                <a:cs typeface="Arial"/>
                <a:sym typeface="Arial"/>
              </a:rPr>
              <a:t>Выросшие в окружении взрослых, но имевшие повышенную опеку дети обычно хорошо умственно развиты, но могут отставать от сверстников из-за своей нерасторопности, неорганизованности, отсутствия трудовых, а подчас даже самых элементарных навыков: одеться, сложить портфель, обращаться с кисточкой, клеем, ножницами. Вот почему обязательным элементом здорового образа жизней детей является трудовое воспитание, в процессе которого кроме двигательных навыков формируются чувство взаимопомощи, умение быть внимательным к близким людям, желание приносить им пользу.</a:t>
            </a:r>
          </a:p>
          <a:p>
            <a:pPr lvl="0">
              <a:spcBef>
                <a:spcPts val="0"/>
              </a:spcBef>
              <a:buNone/>
            </a:pPr>
            <a:endParaRP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Shape 17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80" name="Shape 180"/>
          <p:cNvSpPr txBox="1">
            <a:spLocks noGrp="1"/>
          </p:cNvSpPr>
          <p:nvPr>
            <p:ph type="body" idx="1"/>
          </p:nvPr>
        </p:nvSpPr>
        <p:spPr>
          <a:xfrm>
            <a:off x="379225" y="863550"/>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Arial"/>
                <a:ea typeface="Arial"/>
                <a:cs typeface="Arial"/>
                <a:sym typeface="Arial"/>
              </a:rPr>
              <a:t>Демократичные родители ценят в поведении подростка и самостоятельность и дисциплинированность. Они сами предоставляют ему право быть самостоятельным в определенных областях жизни; не ущемляя его прав, одновременно требуя выполнения обязанностей. Контроль, основанный на теплых чувствах и разумной забот, не слишком раздражает подростка; он часто прислушивается к объяснениям, почему не стоит делать одно и стоит сделать другое. Формирование взрослости при таких отношениях проходит без особых переживаний и конфликтов.</a:t>
            </a:r>
          </a:p>
          <a:p>
            <a:pPr lvl="0">
              <a:spcBef>
                <a:spcPts val="0"/>
              </a:spcBef>
              <a:buNone/>
            </a:pPr>
            <a:endParaRP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86" name="Shape 186"/>
          <p:cNvSpPr txBox="1">
            <a:spLocks noGrp="1"/>
          </p:cNvSpPr>
          <p:nvPr>
            <p:ph type="body" idx="1"/>
          </p:nvPr>
        </p:nvSpPr>
        <p:spPr>
          <a:xfrm>
            <a:off x="311700" y="242450"/>
            <a:ext cx="8520599" cy="4123800"/>
          </a:xfrm>
          <a:prstGeom prst="rect">
            <a:avLst/>
          </a:prstGeom>
        </p:spPr>
        <p:txBody>
          <a:bodyPr lIns="91425" tIns="91425" rIns="91425" bIns="91425" anchor="t" anchorCtr="0">
            <a:noAutofit/>
          </a:bodyPr>
          <a:lstStyle/>
          <a:p>
            <a:pPr lvl="0">
              <a:spcBef>
                <a:spcPts val="0"/>
              </a:spcBef>
              <a:buNone/>
            </a:pPr>
            <a:r>
              <a:rPr lang="ru" sz="2100">
                <a:solidFill>
                  <a:srgbClr val="000000"/>
                </a:solidFill>
                <a:latin typeface="Times New Roman"/>
                <a:ea typeface="Times New Roman"/>
                <a:cs typeface="Times New Roman"/>
                <a:sym typeface="Times New Roman"/>
              </a:rPr>
              <a:t>Авторитарные родители требуют от подростка беспрекословного подчинения и не считают необходимым объяснять ему причины своих указаний и запретов. Они жестко контролируют все сферы жизни, причем могут это делать и не вполне корректно. Дети в таких семьях обычно замыкаются, а их отношения с родителями становятся менее близкими. Ситуация осложняется, если высокая требовательность и контроль сочетаются с эмоционально-холодным, отстраненным отношением к ребенку. В таких случаях неизбежна полная потеря контакта. Еще более тяжело складывается судьба детей, имеющих равнодушных и жестоких родителей. Они редко относятся к людям с доверие, испытывают трудности в общении, часто сами жестоки, хотя испытывают потребность в любви.</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Shape 19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Родительская любовь</a:t>
            </a:r>
          </a:p>
        </p:txBody>
      </p:sp>
      <p:sp>
        <p:nvSpPr>
          <p:cNvPr id="192" name="Shape 192"/>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2000">
                <a:solidFill>
                  <a:srgbClr val="000000"/>
                </a:solidFill>
                <a:latin typeface="Times New Roman"/>
                <a:ea typeface="Times New Roman"/>
                <a:cs typeface="Times New Roman"/>
                <a:sym typeface="Times New Roman"/>
              </a:rPr>
              <a:t>Родительская любовь – совершенно необходимое условие благополучного развития подростка, но и она приносить вред. Например, излишняя забота о ребенке, чрезмерный контроль над всей его жизнью – приводят к пассивности, несамостоятельности, трудностям в общении со сверстниками. К гиперопеке обычно склонны мамы, в одиночку воспитывающие ребенка и видящие в нем единственный смысл своей жизни. Отношения, складывающиеся по принципу &lt;жить за ребенка&gt;, излишняя близость становятся тормозом на пути личностного роста обоих – подростка, и его мамы. Трудности другого рода возникают при высоких ожиданиях родителей, оправдать которые ребенок не в состоянии.</a:t>
            </a: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Shape 19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198" name="Shape 19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Влияние родителей на формирование личности ребенка в основном приходится на первые годы его жизни. К подростковому возрасту, как правило, закладывается стиль взаимоотношений детей с родителями: покровительственный или дружественный, основанный на доверии или постоянном контроле. Стабильность, сплоченность и взаимопонимание в семье укрепляют психологическую устойчивость подростка.</a:t>
            </a: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Shape 203"/>
          <p:cNvSpPr txBox="1">
            <a:spLocks noGrp="1"/>
          </p:cNvSpPr>
          <p:nvPr>
            <p:ph type="title"/>
          </p:nvPr>
        </p:nvSpPr>
        <p:spPr>
          <a:xfrm>
            <a:off x="311700" y="197400"/>
            <a:ext cx="8520599" cy="572699"/>
          </a:xfrm>
          <a:prstGeom prst="rect">
            <a:avLst/>
          </a:prstGeom>
        </p:spPr>
        <p:txBody>
          <a:bodyPr lIns="91425" tIns="91425" rIns="91425" bIns="91425" anchor="t" anchorCtr="0">
            <a:noAutofit/>
          </a:bodyPr>
          <a:lstStyle/>
          <a:p>
            <a:pPr lvl="0">
              <a:spcBef>
                <a:spcPts val="0"/>
              </a:spcBef>
              <a:buNone/>
            </a:pPr>
            <a:r>
              <a:rPr lang="ru" sz="2000">
                <a:solidFill>
                  <a:srgbClr val="000000"/>
                </a:solidFill>
                <a:latin typeface="Times New Roman"/>
                <a:ea typeface="Times New Roman"/>
                <a:cs typeface="Times New Roman"/>
                <a:sym typeface="Times New Roman"/>
              </a:rPr>
              <a:t> Роль и влияние социальной среды в формирование и воспитание безопасности жизнедеятельности и здорового образа жизни</a:t>
            </a:r>
          </a:p>
        </p:txBody>
      </p:sp>
      <p:sp>
        <p:nvSpPr>
          <p:cNvPr id="204" name="Shape 204"/>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1900">
                <a:solidFill>
                  <a:srgbClr val="000000"/>
                </a:solidFill>
                <a:latin typeface="Times New Roman"/>
                <a:ea typeface="Times New Roman"/>
                <a:cs typeface="Times New Roman"/>
                <a:sym typeface="Times New Roman"/>
              </a:rPr>
              <a:t>Значительное место в формировании безопасности поведения человека принадлежит влиянию социальной среды в процессе воспитания. Именно поэтому первый жизненный опыт ребенок получает в микросоциальной среде семьи. Семья становится не только образом для всего последующего поведения ребенка и подростка, но и фактором подавления его изначально более ярко проявляющихся индивидуальных биологических потребностей. Известно, что пищевая, двигательная, познавательная и другие потребности могут быть детерминированы членами семьи. Ребенка зачастую кормят тем, что он не хочет или не любит, подавляют его двигательную и познавательную активность, направляют его потребность в сторону более предпочтительных интересов других членов семьи.</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Shape 20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10" name="Shape 210"/>
          <p:cNvSpPr txBox="1">
            <a:spLocks noGrp="1"/>
          </p:cNvSpPr>
          <p:nvPr>
            <p:ph type="body" idx="1"/>
          </p:nvPr>
        </p:nvSpPr>
        <p:spPr>
          <a:xfrm>
            <a:off x="311700" y="337650"/>
            <a:ext cx="8520599" cy="4231200"/>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В дальнейшем превалирующее влияние на его мотивацию поведения может оказывать социальная среда ровесников или средства массовой информации  и т.д. Попав под влияние социальной среды, не имея сил или не умея оказать ей сопротивление и отстоять свои интересы, в основе которых первоначально всегда лежат биологические потребности, молодой человек может отдавать предпочтение факторам, приводящим к разрушению его здоровья, что постепенно прочно закрепляется в его поведении и формирует образ жизни, изменить который бывает довольно трудно.</a:t>
            </a: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16" name="Shape 216"/>
          <p:cNvSpPr txBox="1">
            <a:spLocks noGrp="1"/>
          </p:cNvSpPr>
          <p:nvPr>
            <p:ph type="body" idx="1"/>
          </p:nvPr>
        </p:nvSpPr>
        <p:spPr>
          <a:xfrm>
            <a:off x="311700" y="281375"/>
            <a:ext cx="8520599" cy="4287600"/>
          </a:xfrm>
          <a:prstGeom prst="rect">
            <a:avLst/>
          </a:prstGeom>
        </p:spPr>
        <p:txBody>
          <a:bodyPr lIns="91425" tIns="91425" rIns="91425" bIns="91425" anchor="t" anchorCtr="0">
            <a:noAutofit/>
          </a:bodyPr>
          <a:lstStyle/>
          <a:p>
            <a:pPr lvl="0">
              <a:spcBef>
                <a:spcPts val="0"/>
              </a:spcBef>
              <a:buNone/>
            </a:pPr>
            <a:r>
              <a:rPr lang="ru" sz="2000">
                <a:solidFill>
                  <a:srgbClr val="000000"/>
                </a:solidFill>
                <a:latin typeface="Times New Roman"/>
                <a:ea typeface="Times New Roman"/>
                <a:cs typeface="Times New Roman"/>
                <a:sym typeface="Times New Roman"/>
              </a:rPr>
              <a:t>Это касается факторов, вызывающих биологическую и психологическую зависимость. Первоначально эта зависимость не была биологически детерминирована и сформировалась под влиянием социальной среды: моды, рекламы, имиджа взрослого и т.д., но в последующем химические компоненты, входящие в состав табака, алкоголя, наркотиков, пищи, и другие вещества становятся для организма его извращенной биологической потребностью, неудовлетворение которой нарушает  нормальное течение его жизнедеятельности, что и формирует его психологическую, и физиологическую зависимость от этих веществ, а следовательно организм начинает испытывать непреодолимую тягу к ним.</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Shape 221"/>
          <p:cNvSpPr txBox="1">
            <a:spLocks noGrp="1"/>
          </p:cNvSpPr>
          <p:nvPr>
            <p:ph type="title"/>
          </p:nvPr>
        </p:nvSpPr>
        <p:spPr>
          <a:xfrm>
            <a:off x="311700" y="73600"/>
            <a:ext cx="8520599" cy="572699"/>
          </a:xfrm>
          <a:prstGeom prst="rect">
            <a:avLst/>
          </a:prstGeom>
        </p:spPr>
        <p:txBody>
          <a:bodyPr lIns="91425" tIns="91425" rIns="91425" bIns="91425" anchor="t" anchorCtr="0">
            <a:noAutofit/>
          </a:bodyPr>
          <a:lstStyle/>
          <a:p>
            <a:pPr lvl="0">
              <a:spcBef>
                <a:spcPts val="0"/>
              </a:spcBef>
              <a:buNone/>
            </a:pPr>
            <a:r>
              <a:rPr lang="ru"/>
              <a:t>Поведение в экстремальной ситуации</a:t>
            </a:r>
          </a:p>
        </p:txBody>
      </p:sp>
      <p:sp>
        <p:nvSpPr>
          <p:cNvPr id="222" name="Shape 222"/>
          <p:cNvSpPr txBox="1">
            <a:spLocks noGrp="1"/>
          </p:cNvSpPr>
          <p:nvPr>
            <p:ph type="body" idx="1"/>
          </p:nvPr>
        </p:nvSpPr>
        <p:spPr>
          <a:xfrm>
            <a:off x="311700" y="562750"/>
            <a:ext cx="8520599" cy="4243199"/>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Важным направлением деятельности в сфере образования, связанной с сохранением жизни и здоровья населения, является обучение безопасности и защите жизнедеятельности – правилами поведения  в экстремальных ситуациях, когда для сохранения жизни и здоровья людей необходимы немедленные действия и нет времени для раздумий по поводу принятия решения и выработки программы поведения.</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Так в экстремальных условиях внешней среды при наличии дефицита времени, когда человеку необходимо действовать быстрее, его поведение становится инстинктивным или автоматизированным, когда последовательность выполняемых действий находится на уровне подсознания.</a:t>
            </a:r>
          </a:p>
          <a:p>
            <a:pPr lvl="0">
              <a:spcBef>
                <a:spcPts val="0"/>
              </a:spcBef>
              <a:buNone/>
            </a:pPr>
            <a:endParaRPr sz="1400">
              <a:latin typeface="Times New Roman"/>
              <a:ea typeface="Times New Roman"/>
              <a:cs typeface="Times New Roman"/>
              <a:sym typeface="Times New Roman"/>
            </a:endParaRP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Shape 22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28" name="Shape 22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rtl="0">
              <a:spcBef>
                <a:spcPts val="0"/>
              </a:spcBef>
              <a:buNone/>
            </a:pPr>
            <a:r>
              <a:rPr lang="ru" sz="2000">
                <a:solidFill>
                  <a:srgbClr val="000000"/>
                </a:solidFill>
                <a:latin typeface="Times New Roman"/>
                <a:ea typeface="Times New Roman"/>
                <a:cs typeface="Times New Roman"/>
                <a:sym typeface="Times New Roman"/>
              </a:rPr>
              <a:t>Программа выживания жестко задана генетически и осуществляется автоматически на основе принципа саморегуляции, т.е. не бессознательном уровне. Это жизненно необходимо, так как если бы человек в сложной ситуации останавливался и обдумывал программу своего поведения, его смог бы съесть любой голодный хищник. Первоначально эта программа связана с поведением (деятельностью) матери, а далее по мере роста начинает расширяться и охватывать другие области деятельности, определяя самостоятельно, что опасно для жизни, а что нет.</a:t>
            </a:r>
          </a:p>
          <a:p>
            <a:pPr lvl="0">
              <a:spcBef>
                <a:spcPts val="0"/>
              </a:spcBef>
              <a:buNone/>
            </a:pPr>
            <a:endParaRP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34" name="Shape 234"/>
          <p:cNvSpPr txBox="1">
            <a:spLocks noGrp="1"/>
          </p:cNvSpPr>
          <p:nvPr>
            <p:ph type="body" idx="1"/>
          </p:nvPr>
        </p:nvSpPr>
        <p:spPr>
          <a:xfrm>
            <a:off x="311700" y="444900"/>
            <a:ext cx="8520599" cy="4253699"/>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Приобретенная программа поведения закрепляется случайно – в результате совпадений возникающих потребности,  раздражителя и его подкрепления, что приводит к ликвидации его потребности и образованию новых условно – рефлекторных связей. Далее на их основе и в зависимости от вида прикрепления формируются свойства характера, у одних – храбрость, любознательность, стремление к исследованиям, а у других – робость и замкнутость. </a:t>
            </a:r>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Shape 23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40" name="Shape 240"/>
          <p:cNvSpPr txBox="1">
            <a:spLocks noGrp="1"/>
          </p:cNvSpPr>
          <p:nvPr>
            <p:ph type="body" idx="1"/>
          </p:nvPr>
        </p:nvSpPr>
        <p:spPr>
          <a:xfrm>
            <a:off x="311700" y="863550"/>
            <a:ext cx="8520599" cy="3416400"/>
          </a:xfrm>
          <a:prstGeom prst="rect">
            <a:avLst/>
          </a:prstGeom>
        </p:spPr>
        <p:txBody>
          <a:bodyPr lIns="91425" tIns="91425" rIns="91425" bIns="91425" anchor="t" anchorCtr="0">
            <a:noAutofit/>
          </a:bodyPr>
          <a:lstStyle/>
          <a:p>
            <a:pPr lvl="0" rtl="0">
              <a:spcBef>
                <a:spcPts val="0"/>
              </a:spcBef>
              <a:buNone/>
            </a:pPr>
            <a:r>
              <a:rPr lang="ru" sz="2400">
                <a:solidFill>
                  <a:srgbClr val="000000"/>
                </a:solidFill>
                <a:latin typeface="Times New Roman"/>
                <a:ea typeface="Times New Roman"/>
                <a:cs typeface="Times New Roman"/>
                <a:sym typeface="Times New Roman"/>
              </a:rPr>
              <a:t>На первых этапах развития и становления личности поведение ребенка напоминает роботов, не умеющих анализировать и программировать свое поведение. Такое бессознательное поведение осуществляется автоматически, без участия мыслительной способности. Формируется такое поведение еще до того, как ребенок осваивает речь. Очень часто достичь самосознательного мышления, т.е. способности составления своей собственной программы поведения, так и не удается.</a:t>
            </a:r>
          </a:p>
          <a:p>
            <a:pPr lvl="0">
              <a:spcBef>
                <a:spcPts val="0"/>
              </a:spcBef>
              <a:buNone/>
            </a:pPr>
            <a:endParaRPr/>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Shape 24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Социальные потребности</a:t>
            </a:r>
          </a:p>
        </p:txBody>
      </p:sp>
      <p:sp>
        <p:nvSpPr>
          <p:cNvPr id="246" name="Shape 246"/>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a:solidFill>
                  <a:srgbClr val="000000"/>
                </a:solidFill>
                <a:latin typeface="Times New Roman"/>
                <a:ea typeface="Times New Roman"/>
                <a:cs typeface="Times New Roman"/>
                <a:sym typeface="Times New Roman"/>
              </a:rPr>
              <a:t>Социальные потребности отличают человека от животного, и его поведение под их влиянием в процессе жизни значительно социализируется, т.е. подчиняется требованиям социальной среды обитания. Если социальные потребности часто и длительно доминируют в ущерб биологическим, это приводит к нарушению процессов жизнедеятельности организма и, в конце концов, к возникновению различных заболеваний и даже гибели. С этих позиций поведение, которое в большей степени направлено на удовлетворение социальных, а не биологических потребностей, можно считать поведение неразумного человека, подвергающего свою жизнь и здоровье к опасности. Именно поэтому здоровый образ жизни мы трактуем как поведение, направленное на рациональное удовлетворение биологических и социальных потребностей.</a:t>
            </a: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Shape 251"/>
          <p:cNvSpPr txBox="1">
            <a:spLocks noGrp="1"/>
          </p:cNvSpPr>
          <p:nvPr>
            <p:ph type="title"/>
          </p:nvPr>
        </p:nvSpPr>
        <p:spPr>
          <a:xfrm>
            <a:off x="311700" y="-106475"/>
            <a:ext cx="8520599" cy="572699"/>
          </a:xfrm>
          <a:prstGeom prst="rect">
            <a:avLst/>
          </a:prstGeom>
        </p:spPr>
        <p:txBody>
          <a:bodyPr lIns="91425" tIns="91425" rIns="91425" bIns="91425" anchor="t" anchorCtr="0">
            <a:noAutofit/>
          </a:bodyPr>
          <a:lstStyle/>
          <a:p>
            <a:pPr lvl="0">
              <a:spcBef>
                <a:spcPts val="0"/>
              </a:spcBef>
              <a:buNone/>
            </a:pPr>
            <a:r>
              <a:rPr lang="ru"/>
              <a:t>Факторы среды, отрицательно влияющие на здоровье</a:t>
            </a:r>
          </a:p>
        </p:txBody>
      </p:sp>
      <p:sp>
        <p:nvSpPr>
          <p:cNvPr id="252" name="Shape 252"/>
          <p:cNvSpPr txBox="1">
            <a:spLocks noGrp="1"/>
          </p:cNvSpPr>
          <p:nvPr>
            <p:ph type="body" idx="1"/>
          </p:nvPr>
        </p:nvSpPr>
        <p:spPr>
          <a:xfrm>
            <a:off x="311700" y="7247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1600">
                <a:solidFill>
                  <a:srgbClr val="000000"/>
                </a:solidFill>
                <a:latin typeface="Times New Roman"/>
                <a:ea typeface="Times New Roman"/>
                <a:cs typeface="Times New Roman"/>
                <a:sym typeface="Times New Roman"/>
              </a:rPr>
              <a:t>Как известно, здоровье взрослого человека формируется в детстве. Дети и подростки наиболее восприимчивы к воздействию окружающей среды – физических, химических, биологических и социально-психологических факторов.</a:t>
            </a:r>
          </a:p>
          <a:p>
            <a:pPr lvl="0" algn="just" rtl="0">
              <a:lnSpc>
                <a:spcPct val="150000"/>
              </a:lnSpc>
              <a:spcBef>
                <a:spcPts val="0"/>
              </a:spcBef>
              <a:spcAft>
                <a:spcPts val="0"/>
              </a:spcAft>
              <a:buNone/>
            </a:pPr>
            <a:r>
              <a:rPr lang="ru" sz="1600">
                <a:solidFill>
                  <a:srgbClr val="000000"/>
                </a:solidFill>
                <a:latin typeface="Times New Roman"/>
                <a:ea typeface="Times New Roman"/>
                <a:cs typeface="Times New Roman"/>
                <a:sym typeface="Times New Roman"/>
              </a:rPr>
              <a:t>Подростковый возраст – особый период в жизни каждого человека. В это время закладываются основы его физического и душевного здоровья. Развивающийся организм особенно чувствителен к действию ядовитых веществ, таких как алкоголь, никотин и наркотики. Влияние это настолько серьезно, что их употребление нельзя характеризовать лишь как вредные привычки, так как они угрожают не только здоровью, но зачастую и жизни подростка. Вместе с тем у подростка еще не сформированы представления о жизненных ценностях, его поведение характеризуется раздражительностью и внушаемостью. Очень важно, чтобы подросток понял, что от его образа жизни, привычек напрямую зависит не только его здоровье, но и здоровье его будущих детей.</a:t>
            </a:r>
          </a:p>
          <a:p>
            <a:pPr lvl="0">
              <a:spcBef>
                <a:spcPts val="0"/>
              </a:spcBef>
              <a:buNone/>
            </a:pPr>
            <a:endParaRP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Shape 25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58" name="Shape 258"/>
          <p:cNvSpPr txBox="1">
            <a:spLocks noGrp="1"/>
          </p:cNvSpPr>
          <p:nvPr>
            <p:ph type="body" idx="1"/>
          </p:nvPr>
        </p:nvSpPr>
        <p:spPr>
          <a:xfrm>
            <a:off x="311700" y="382675"/>
            <a:ext cx="8520599" cy="4186200"/>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Следует также помнить, что в подростковом возрасте усиливается влияние социальной среды, в связи с чем поведение подростов мотивировано не только биологическими, но и социальными константами, к которым можно отнести «моду» на какие-либо пищевые предпочтения, алкоголь, табакокурение, наркотики и др. Повторное и регулярное попадание этих веществ в организм приводит к изменению обмена веществ и возникновению при их недостатке или отсутствии уже биологической потребности либо зависимости, связанной с нарушением гомеостаза.</a:t>
            </a:r>
          </a:p>
        </p:txBody>
      </p:sp>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Shape 26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Табакокурение и здоровье населения</a:t>
            </a:r>
          </a:p>
        </p:txBody>
      </p:sp>
      <p:sp>
        <p:nvSpPr>
          <p:cNvPr id="264" name="Shape 264"/>
          <p:cNvSpPr txBox="1">
            <a:spLocks noGrp="1"/>
          </p:cNvSpPr>
          <p:nvPr>
            <p:ph type="body" idx="1"/>
          </p:nvPr>
        </p:nvSpPr>
        <p:spPr>
          <a:xfrm>
            <a:off x="311700" y="1017725"/>
            <a:ext cx="8520599" cy="3416400"/>
          </a:xfrm>
          <a:prstGeom prst="rect">
            <a:avLst/>
          </a:prstGeom>
        </p:spPr>
        <p:txBody>
          <a:bodyPr lIns="91425" tIns="91425" rIns="91425" bIns="91425" anchor="t" anchorCtr="0">
            <a:noAutofit/>
          </a:bodyPr>
          <a:lstStyle/>
          <a:p>
            <a:pPr lvl="0">
              <a:spcBef>
                <a:spcPts val="0"/>
              </a:spcBef>
              <a:buNone/>
            </a:pPr>
            <a:r>
              <a:rPr lang="ru" sz="1900">
                <a:solidFill>
                  <a:srgbClr val="000000"/>
                </a:solidFill>
                <a:latin typeface="Times New Roman"/>
                <a:ea typeface="Times New Roman"/>
                <a:cs typeface="Times New Roman"/>
                <a:sym typeface="Times New Roman"/>
              </a:rPr>
              <a:t>Один из наиболее распространенных в мире факторов, губительно влияющих на здоровье, - это табакокурение. Курение глубоко вошло в быт многих людей, стало повседневным явлением. В среднем в мире курит около 50% мужчин и 25% женщин. В нашей стране, как и во многих других, ряды курильщиков пополняются в основном за счет подростов, молодежи. По данным отечественных исследований, в возрасте 12-13 лет курят около 7% школьников, среди 16-летних – уже 40% курящих, в старших классах начинают курить и некоторые девочки. Женщины приобщаются к курению немного позже, чем мужчины. Однако вызывает тревогу снижение возраста, когда девушки-подростки впервые пробуют курить, а затем приобретают пристрастие к табаку.</a:t>
            </a:r>
          </a:p>
        </p:txBody>
      </p:sp>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Shape 26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70" name="Shape 270"/>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2100">
                <a:solidFill>
                  <a:srgbClr val="000000"/>
                </a:solidFill>
                <a:latin typeface="Times New Roman"/>
                <a:ea typeface="Times New Roman"/>
                <a:cs typeface="Times New Roman"/>
                <a:sym typeface="Times New Roman"/>
              </a:rPr>
              <a:t>Если 40-50 лет назад курение считалось более или менее невинной забавой, то в последние 25-30 лет все ученые мира на основании неоспоримых научных данных доказали огромный вред этой привычки для самого курильщика, его окружающих и государства. В России курят 70 млн. человек, а ежегодно умирают от курения 400 тыс. человек; 10% средств, расходуемых на здравоохранение, идут на борьбу с болезнями, связанными с хроническими отравлениями табачным дымом.</a:t>
            </a:r>
          </a:p>
        </p:txBody>
      </p:sp>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Shape 27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Действие алкоголя на организм человека</a:t>
            </a:r>
          </a:p>
        </p:txBody>
      </p:sp>
      <p:sp>
        <p:nvSpPr>
          <p:cNvPr id="276" name="Shape 276"/>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2000" i="1">
                <a:solidFill>
                  <a:srgbClr val="000000"/>
                </a:solidFill>
                <a:latin typeface="Times New Roman"/>
                <a:ea typeface="Times New Roman"/>
                <a:cs typeface="Times New Roman"/>
                <a:sym typeface="Times New Roman"/>
              </a:rPr>
              <a:t>Алкоголь</a:t>
            </a:r>
            <a:r>
              <a:rPr lang="ru" sz="2000">
                <a:solidFill>
                  <a:srgbClr val="000000"/>
                </a:solidFill>
                <a:latin typeface="Times New Roman"/>
                <a:ea typeface="Times New Roman"/>
                <a:cs typeface="Times New Roman"/>
                <a:sym typeface="Times New Roman"/>
              </a:rPr>
              <a:t> – это наркотический протоплазматический яд, оказывающий подавляющее действие на любую живую клетку, и в первую очередь на клетки коры головного мозга. За последние 30-40 лет потребление алкоголя на душу населения во многих странах удвоилось, а число случаев первичной госпитализации психических больных, злоупотребляющих алкоголем, утроилось. Установлено, что чем в более раннем возрасте человек начинает пить, тем больше у него неотвратимой вероятности стать алкоголиком.</a:t>
            </a:r>
          </a:p>
        </p:txBody>
      </p:sp>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Shape 28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82" name="Shape 282"/>
          <p:cNvSpPr txBox="1">
            <a:spLocks noGrp="1"/>
          </p:cNvSpPr>
          <p:nvPr>
            <p:ph type="body" idx="1"/>
          </p:nvPr>
        </p:nvSpPr>
        <p:spPr>
          <a:xfrm>
            <a:off x="311700" y="445025"/>
            <a:ext cx="8520599" cy="4123800"/>
          </a:xfrm>
          <a:prstGeom prst="rect">
            <a:avLst/>
          </a:prstGeom>
        </p:spPr>
        <p:txBody>
          <a:bodyPr lIns="91425" tIns="91425" rIns="91425" bIns="91425" anchor="t" anchorCtr="0">
            <a:noAutofit/>
          </a:bodyPr>
          <a:lstStyle/>
          <a:p>
            <a:pPr lvl="0">
              <a:spcBef>
                <a:spcPts val="0"/>
              </a:spcBef>
              <a:buNone/>
            </a:pPr>
            <a:r>
              <a:rPr lang="ru" sz="2000">
                <a:solidFill>
                  <a:srgbClr val="000000"/>
                </a:solidFill>
                <a:latin typeface="Times New Roman"/>
                <a:ea typeface="Times New Roman"/>
                <a:cs typeface="Times New Roman"/>
                <a:sym typeface="Times New Roman"/>
              </a:rPr>
              <a:t>Интенсивный рост потребления алкоголя происходит тогда, когда ломается сложившийся жизненный уклад, меняется социальная структура и общество вступает в переходный период. Негативно влияет на это и резкая интенсификация жизни: с каждым годом увеличивается объем информации, который должен переработать человек, чтобы принимать серьезные решения, растет потребность в контактах с другими людьми, которые не всегда протекают гладко. Такие повышенные нагрузки ложатся на все половозрастные группы, и среди больных алкоголизмом все чаще встречаются женщины, подростки и юноши, организм которых в большей степени чувствителен к действию алкоголя.</a:t>
            </a:r>
          </a:p>
        </p:txBody>
      </p:sp>
    </p:spTree>
  </p:cSld>
  <p:clrMapOvr>
    <a:masterClrMapping/>
  </p:clrMapOvr>
  <p:transition spd="slow">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r>
              <a:rPr lang="ru"/>
              <a:t>Возникновение зависимости и её последствия </a:t>
            </a:r>
          </a:p>
        </p:txBody>
      </p:sp>
      <p:sp>
        <p:nvSpPr>
          <p:cNvPr id="288" name="Shape 28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i="1">
                <a:solidFill>
                  <a:srgbClr val="000000"/>
                </a:solidFill>
                <a:latin typeface="Times New Roman"/>
                <a:ea typeface="Times New Roman"/>
                <a:cs typeface="Times New Roman"/>
                <a:sym typeface="Times New Roman"/>
              </a:rPr>
              <a:t>Наркомания </a:t>
            </a:r>
            <a:r>
              <a:rPr lang="ru" sz="2000">
                <a:solidFill>
                  <a:srgbClr val="000000"/>
                </a:solidFill>
                <a:latin typeface="Times New Roman"/>
                <a:ea typeface="Times New Roman"/>
                <a:cs typeface="Times New Roman"/>
                <a:sym typeface="Times New Roman"/>
              </a:rPr>
              <a:t>– болезненное пристрастие к наркотикам, неконтролируемое их потребление; группа заболеваний, выражающихся в том, что жизнедеятельность организма поддерживается на определенном уровне при условии постоянно потребления наркотических средств, что ведет к глубокому истощению всех функций организма. Наркомания – это почти смерть в молодом возрасте. </a:t>
            </a:r>
          </a:p>
        </p:txBody>
      </p:sp>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Shape 29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294" name="Shape 294"/>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1900">
                <a:solidFill>
                  <a:srgbClr val="000000"/>
                </a:solidFill>
                <a:latin typeface="Times New Roman"/>
                <a:ea typeface="Times New Roman"/>
                <a:cs typeface="Times New Roman"/>
                <a:sym typeface="Times New Roman"/>
              </a:rPr>
              <a:t>Рост наркомании в России может стать трагедией нации. Особенно страшно, что ряды наркоманов пополняются в основном из подростковой среды.</a:t>
            </a:r>
          </a:p>
          <a:p>
            <a:pPr lvl="0" algn="just" rtl="0">
              <a:lnSpc>
                <a:spcPct val="150000"/>
              </a:lnSpc>
              <a:spcBef>
                <a:spcPts val="0"/>
              </a:spcBef>
              <a:spcAft>
                <a:spcPts val="0"/>
              </a:spcAft>
              <a:buNone/>
            </a:pPr>
            <a:r>
              <a:rPr lang="ru" sz="1900">
                <a:solidFill>
                  <a:srgbClr val="000000"/>
                </a:solidFill>
                <a:latin typeface="Times New Roman"/>
                <a:ea typeface="Times New Roman"/>
                <a:cs typeface="Times New Roman"/>
                <a:sym typeface="Times New Roman"/>
              </a:rPr>
              <a:t>Следует учитывать, что наркоманы склонны учить других принимать наркотики. Это стремление объясняется как своеобразным «альтруизмом» - желанием поделиться «удовольствием», так и корыстными побуждениями (расширение круга наркоманов облегчает поиск наркотиков и средств их потребления).</a:t>
            </a:r>
          </a:p>
          <a:p>
            <a:pPr lvl="0">
              <a:spcBef>
                <a:spcPts val="0"/>
              </a:spcBef>
              <a:buNone/>
            </a:pPr>
            <a:endParaRPr/>
          </a:p>
        </p:txBody>
      </p:sp>
    </p:spTree>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Shape 299"/>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00" name="Shape 300"/>
          <p:cNvSpPr txBox="1">
            <a:spLocks noGrp="1"/>
          </p:cNvSpPr>
          <p:nvPr>
            <p:ph type="body" idx="1"/>
          </p:nvPr>
        </p:nvSpPr>
        <p:spPr>
          <a:xfrm>
            <a:off x="379225" y="863550"/>
            <a:ext cx="8520599" cy="3416400"/>
          </a:xfrm>
          <a:prstGeom prst="rect">
            <a:avLst/>
          </a:prstGeom>
        </p:spPr>
        <p:txBody>
          <a:bodyPr lIns="91425" tIns="91425" rIns="91425" bIns="91425" anchor="t" anchorCtr="0">
            <a:noAutofit/>
          </a:bodyPr>
          <a:lstStyle/>
          <a:p>
            <a:pPr lvl="0">
              <a:spcBef>
                <a:spcPts val="0"/>
              </a:spcBef>
              <a:buNone/>
            </a:pPr>
            <a:r>
              <a:rPr lang="ru" sz="2200">
                <a:solidFill>
                  <a:srgbClr val="000000"/>
                </a:solidFill>
                <a:latin typeface="Times New Roman"/>
                <a:ea typeface="Times New Roman"/>
                <a:cs typeface="Times New Roman"/>
                <a:sym typeface="Times New Roman"/>
              </a:rPr>
              <a:t>По мере употребления необходимость в наркотиках увеличивается. А для этого нужны уже немалые деньги. Поэтому каждый пятый подросток-наркоман вынужден доставать средства незаконным путем – обычно кражи денег у родителей, вымогательство на улицах. Рано или поздно молодой человек сам начинает перепродавать наркотики, чтобы заработать себе на дозу. Многие юные наркоманы не считают себя больными, а их родители зачастую боятся огласки, уповая на частных врачей, «прогрессивные» методы лечения и вообще предпочитают скрывать семейное горе.</a:t>
            </a:r>
          </a:p>
        </p:txBody>
      </p:sp>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Shape 30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06" name="Shape 306"/>
          <p:cNvSpPr txBox="1">
            <a:spLocks noGrp="1"/>
          </p:cNvSpPr>
          <p:nvPr>
            <p:ph type="body" idx="1"/>
          </p:nvPr>
        </p:nvSpPr>
        <p:spPr>
          <a:xfrm>
            <a:off x="311700" y="792325"/>
            <a:ext cx="8520599" cy="3416400"/>
          </a:xfrm>
          <a:prstGeom prst="rect">
            <a:avLst/>
          </a:prstGeom>
        </p:spPr>
        <p:txBody>
          <a:bodyPr lIns="91425" tIns="91425" rIns="91425" bIns="91425" anchor="t" anchorCtr="0">
            <a:noAutofit/>
          </a:bodyPr>
          <a:lstStyle/>
          <a:p>
            <a:pPr lvl="0">
              <a:spcBef>
                <a:spcPts val="0"/>
              </a:spcBef>
              <a:buNone/>
            </a:pPr>
            <a:r>
              <a:rPr lang="ru" sz="2200">
                <a:solidFill>
                  <a:srgbClr val="000000"/>
                </a:solidFill>
                <a:latin typeface="Times New Roman"/>
                <a:ea typeface="Times New Roman"/>
                <a:cs typeface="Times New Roman"/>
                <a:sym typeface="Times New Roman"/>
              </a:rPr>
              <a:t>Употребление алкоголя, наркотиков прямо связано с ростом правонарушений. На территории России действует около 30 тыс. преступных группировок несовершеннолетних. Важная роль в росте этих негативных явлений принадлежит таким социальным факторам, как ослабление роли семьи, уродливые формы предпринимательства, утрата общественных ценностей, в первую очередь интереса к занятиям и труду. Все это вызывает рост в подростковой среде чувства агрессивности, раздражения, неуверенности в завтрашнем дне.</a:t>
            </a:r>
          </a:p>
        </p:txBody>
      </p:sp>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Shape 311"/>
          <p:cNvSpPr txBox="1">
            <a:spLocks noGrp="1"/>
          </p:cNvSpPr>
          <p:nvPr>
            <p:ph type="title"/>
          </p:nvPr>
        </p:nvSpPr>
        <p:spPr>
          <a:xfrm>
            <a:off x="311700" y="0"/>
            <a:ext cx="8520599" cy="572699"/>
          </a:xfrm>
          <a:prstGeom prst="rect">
            <a:avLst/>
          </a:prstGeom>
        </p:spPr>
        <p:txBody>
          <a:bodyPr lIns="91425" tIns="91425" rIns="91425" bIns="91425" anchor="t" anchorCtr="0">
            <a:noAutofit/>
          </a:bodyPr>
          <a:lstStyle/>
          <a:p>
            <a:pPr lvl="0">
              <a:spcBef>
                <a:spcPts val="0"/>
              </a:spcBef>
              <a:buNone/>
            </a:pPr>
            <a:r>
              <a:rPr lang="ru"/>
              <a:t>Факторы риска, ведущие к употреблению наркотиков, алкоголя и токсичных веществ подростками</a:t>
            </a:r>
          </a:p>
        </p:txBody>
      </p:sp>
      <p:sp>
        <p:nvSpPr>
          <p:cNvPr id="312" name="Shape 312"/>
          <p:cNvSpPr txBox="1">
            <a:spLocks noGrp="1"/>
          </p:cNvSpPr>
          <p:nvPr>
            <p:ph type="body" idx="1"/>
          </p:nvPr>
        </p:nvSpPr>
        <p:spPr>
          <a:xfrm>
            <a:off x="311700" y="1355050"/>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 генетическая предрасположенность к употреблению наркотических и токсических веществ;</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 пристрастие взрослых членов семьи к спиртному, наркотикам, табаку;</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 конфликты родителей между собой, отсутствие в семье эмоциональной близости;</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 наличие у родителей проблем, связанных с воспитанием, отсутствие у них интереса к состоянию учебы детей в школе;</a:t>
            </a:r>
          </a:p>
          <a:p>
            <a:pPr lvl="0" algn="just" rtl="0">
              <a:lnSpc>
                <a:spcPct val="150000"/>
              </a:lnSpc>
              <a:spcBef>
                <a:spcPts val="0"/>
              </a:spcBef>
              <a:spcAft>
                <a:spcPts val="0"/>
              </a:spcAft>
              <a:buNone/>
            </a:pPr>
            <a:r>
              <a:rPr lang="ru">
                <a:solidFill>
                  <a:srgbClr val="000000"/>
                </a:solidFill>
                <a:latin typeface="Times New Roman"/>
                <a:ea typeface="Times New Roman"/>
                <a:cs typeface="Times New Roman"/>
                <a:sym typeface="Times New Roman"/>
              </a:rPr>
              <a:t>- отсутствие контроля со стороны родителей за поведением детей, их свободным временем вне дома;</a:t>
            </a:r>
          </a:p>
          <a:p>
            <a:pPr lvl="0">
              <a:spcBef>
                <a:spcPts val="0"/>
              </a:spcBef>
              <a:buNone/>
            </a:pPr>
            <a:endParaRPr/>
          </a:p>
        </p:txBody>
      </p:sp>
    </p:spTree>
  </p:cSld>
  <p:clrMapOvr>
    <a:masterClrMapping/>
  </p:clrMapOvr>
  <p:transition spd="slow">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Shape 31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18" name="Shape 318"/>
          <p:cNvSpPr txBox="1">
            <a:spLocks noGrp="1"/>
          </p:cNvSpPr>
          <p:nvPr>
            <p:ph type="body" idx="1"/>
          </p:nvPr>
        </p:nvSpPr>
        <p:spPr>
          <a:xfrm>
            <a:off x="199150" y="101772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недоброжелательный климат среди знакомых подростка;</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безразличие школы к проблемам наркомании и токсикомании среди подростков (учителя сами употребляют алкоголь и курят);</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частые переходы учащегося из одной школы в другую, пропуски занятий без уважительной причины, плохая успеваемость;</a:t>
            </a:r>
          </a:p>
          <a:p>
            <a:pPr lvl="0">
              <a:spcBef>
                <a:spcPts val="0"/>
              </a:spcBef>
              <a:buNone/>
            </a:pPr>
            <a:endParaRPr/>
          </a:p>
        </p:txBody>
      </p:sp>
    </p:spTree>
  </p:cSld>
  <p:clrMapOvr>
    <a:masterClrMapping/>
  </p:clrMapOvr>
  <p:transition spd="slow">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Shape 323"/>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24" name="Shape 324"/>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употребление спиртных изделий и наркотиков в школе;</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влияние старших товарищей, общение подростка с теми, кто употребляет наркотики и алкоголь;</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 неблагоприятный социально-экономический климат, отсутствие законов и общественных норм, препятствующих употреблению алкоголя, табака и наркотических веществ, что делает их легкодоступными и относительно дешевыми.</a:t>
            </a:r>
          </a:p>
          <a:p>
            <a:pPr lvl="0">
              <a:spcBef>
                <a:spcPts val="0"/>
              </a:spcBef>
              <a:buNone/>
            </a:pPr>
            <a:endParaRPr/>
          </a:p>
        </p:txBody>
      </p:sp>
    </p:spTree>
  </p:cSld>
  <p:clrMapOvr>
    <a:masterClrMapping/>
  </p:clrMapOvr>
  <p:transition spd="slow">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Shape 329"/>
          <p:cNvSpPr txBox="1">
            <a:spLocks noGrp="1"/>
          </p:cNvSpPr>
          <p:nvPr>
            <p:ph type="title"/>
          </p:nvPr>
        </p:nvSpPr>
        <p:spPr>
          <a:xfrm>
            <a:off x="367975" y="511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30" name="Shape 330"/>
          <p:cNvSpPr txBox="1">
            <a:spLocks noGrp="1"/>
          </p:cNvSpPr>
          <p:nvPr>
            <p:ph type="body" idx="1"/>
          </p:nvPr>
        </p:nvSpPr>
        <p:spPr>
          <a:xfrm>
            <a:off x="311700" y="544725"/>
            <a:ext cx="8520599" cy="3416400"/>
          </a:xfrm>
          <a:prstGeom prst="rect">
            <a:avLst/>
          </a:prstGeom>
        </p:spPr>
        <p:txBody>
          <a:bodyPr lIns="91425" tIns="91425" rIns="91425" bIns="91425" anchor="t" anchorCtr="0">
            <a:noAutofit/>
          </a:bodyPr>
          <a:lstStyle/>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Кроме вышеперечисленных факторов, отрицательно действующих на человека, серьезную опасность представляют поражающие факторы источников чрезвычайных ситуаций: механические, термические, радиационные, химические, биологические и другие, которые могут вызывать тяжелые поражения и гибель людей.</a:t>
            </a:r>
          </a:p>
          <a:p>
            <a:pPr lvl="0" algn="just" rtl="0">
              <a:lnSpc>
                <a:spcPct val="150000"/>
              </a:lnSpc>
              <a:spcBef>
                <a:spcPts val="0"/>
              </a:spcBef>
              <a:spcAft>
                <a:spcPts val="0"/>
              </a:spcAft>
              <a:buNone/>
            </a:pPr>
            <a:r>
              <a:rPr lang="ru" sz="2000">
                <a:solidFill>
                  <a:srgbClr val="000000"/>
                </a:solidFill>
                <a:latin typeface="Times New Roman"/>
                <a:ea typeface="Times New Roman"/>
                <a:cs typeface="Times New Roman"/>
                <a:sym typeface="Times New Roman"/>
              </a:rPr>
              <a:t>Возросшие масштабы техногенной деятельности общества, увеличение частоты аварий, катастроф и стихийных бедствий, обострили проблемы, связанные с обеспечением безопасности населения, его готовности к действиям в чрезвычайных ситуациях.</a:t>
            </a:r>
          </a:p>
          <a:p>
            <a:pPr lvl="0">
              <a:spcBef>
                <a:spcPts val="0"/>
              </a:spcBef>
              <a:buNone/>
            </a:pPr>
            <a:endParaRPr/>
          </a:p>
        </p:txBody>
      </p:sp>
    </p:spTree>
  </p:cSld>
  <p:clrMapOvr>
    <a:masterClrMapping/>
  </p:clrMapOvr>
  <p:transition spd="slow">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Shape 33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36" name="Shape 336"/>
          <p:cNvSpPr txBox="1">
            <a:spLocks noGrp="1"/>
          </p:cNvSpPr>
          <p:nvPr>
            <p:ph type="body" idx="1"/>
          </p:nvPr>
        </p:nvSpPr>
        <p:spPr>
          <a:xfrm>
            <a:off x="311700" y="388750"/>
            <a:ext cx="8520599" cy="3416400"/>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Понимая важность образования разных слоев населения в этом направлении, Правительство Российской Федерации своими постановлениями от 24 июля 1995 г. и 2 ноября 2000 г., определило, что соответствующее обучение должно осуществляться в рамках Единой системы подготовки в области гражданской обороны и защиты от чрезвычайных ситуаций природного и техногенного характера на всех предприятиях, в учреждениях и организациях независимо от их организационно – правовой формы, а так же по месту жительства. </a:t>
            </a:r>
          </a:p>
        </p:txBody>
      </p:sp>
    </p:spTree>
  </p:cSld>
  <p:clrMapOvr>
    <a:masterClrMapping/>
  </p:clrMapOvr>
  <p:transition spd="slow">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Shape 34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42" name="Shape 342"/>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a:spcBef>
                <a:spcPts val="0"/>
              </a:spcBef>
              <a:buNone/>
            </a:pPr>
            <a:r>
              <a:rPr lang="ru" sz="2400">
                <a:solidFill>
                  <a:srgbClr val="000000"/>
                </a:solidFill>
                <a:latin typeface="Times New Roman"/>
                <a:ea typeface="Times New Roman"/>
                <a:cs typeface="Times New Roman"/>
                <a:sym typeface="Times New Roman"/>
              </a:rPr>
              <a:t>Для соблюдения здорового образа жизни необходимо научить население, как ему действовать в чрезвычайных ситуациях в мирное и военное время, т.е. научить основам безопасного поведения человека в быту, а так же в чрезвычайных ситуациях природного, техногенного и социального характера.</a:t>
            </a:r>
          </a:p>
        </p:txBody>
      </p:sp>
    </p:spTree>
  </p:cSld>
  <p:clrMapOvr>
    <a:masterClrMapping/>
  </p:clrMapOvr>
  <p:transition spd="slow">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Shape 347"/>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lvl="0">
              <a:spcBef>
                <a:spcPts val="0"/>
              </a:spcBef>
              <a:buNone/>
            </a:pPr>
            <a:endParaRPr/>
          </a:p>
        </p:txBody>
      </p:sp>
      <p:sp>
        <p:nvSpPr>
          <p:cNvPr id="348" name="Shape 348"/>
          <p:cNvSpPr txBox="1">
            <a:spLocks noGrp="1"/>
          </p:cNvSpPr>
          <p:nvPr>
            <p:ph type="body" idx="1"/>
          </p:nvPr>
        </p:nvSpPr>
        <p:spPr>
          <a:xfrm>
            <a:off x="311700" y="1152475"/>
            <a:ext cx="8520599" cy="3416400"/>
          </a:xfrm>
          <a:prstGeom prst="rect">
            <a:avLst/>
          </a:prstGeom>
        </p:spPr>
        <p:txBody>
          <a:bodyPr lIns="91425" tIns="91425" rIns="91425" bIns="91425" anchor="t" anchorCtr="0">
            <a:noAutofit/>
          </a:bodyPr>
          <a:lstStyle/>
          <a:p>
            <a:pPr lvl="0" rtl="0">
              <a:spcBef>
                <a:spcPts val="0"/>
              </a:spcBef>
              <a:buNone/>
            </a:pPr>
            <a:r>
              <a:rPr lang="ru" sz="2400">
                <a:solidFill>
                  <a:srgbClr val="000000"/>
                </a:solidFill>
                <a:latin typeface="Times New Roman"/>
                <a:ea typeface="Times New Roman"/>
                <a:cs typeface="Times New Roman"/>
                <a:sym typeface="Times New Roman"/>
              </a:rPr>
              <a:t>В вузах рекомендуется преподавать учебный курс «Безопасность жизнедеятельности» в пакете с учебными курсами, «Основы медицинских знаний» и «Здоровый образ жизни». Эти учебные курсы позволяют формировать отношение к здоровью подрастающего поколения и населения в целом.</a:t>
            </a:r>
          </a:p>
          <a:p>
            <a:pPr lvl="0">
              <a:spcBef>
                <a:spcPts val="0"/>
              </a:spcBef>
              <a:buNone/>
            </a:pPr>
            <a:endParaRPr/>
          </a:p>
        </p:txBody>
      </p:sp>
    </p:spTree>
  </p:cSld>
  <p:clrMapOvr>
    <a:masterClrMapping/>
  </p:clrMapOvr>
  <p:transition spd="slow">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Shape 353"/>
          <p:cNvSpPr txBox="1">
            <a:spLocks noGrp="1"/>
          </p:cNvSpPr>
          <p:nvPr>
            <p:ph type="title"/>
          </p:nvPr>
        </p:nvSpPr>
        <p:spPr>
          <a:xfrm>
            <a:off x="255425" y="2650975"/>
            <a:ext cx="8520599" cy="572699"/>
          </a:xfrm>
          <a:prstGeom prst="rect">
            <a:avLst/>
          </a:prstGeom>
        </p:spPr>
        <p:txBody>
          <a:bodyPr lIns="91425" tIns="91425" rIns="91425" bIns="91425" anchor="t" anchorCtr="0">
            <a:noAutofit/>
          </a:bodyPr>
          <a:lstStyle/>
          <a:p>
            <a:pPr lvl="0" algn="ctr">
              <a:spcBef>
                <a:spcPts val="0"/>
              </a:spcBef>
              <a:buNone/>
            </a:pPr>
            <a:r>
              <a:rPr lang="ru" sz="3600"/>
              <a:t>Спасибо за внимание</a:t>
            </a:r>
          </a:p>
        </p:txBody>
      </p:sp>
      <p:sp>
        <p:nvSpPr>
          <p:cNvPr id="354" name="Shape 354"/>
          <p:cNvSpPr txBox="1">
            <a:spLocks noGrp="1"/>
          </p:cNvSpPr>
          <p:nvPr>
            <p:ph type="body" idx="1"/>
          </p:nvPr>
        </p:nvSpPr>
        <p:spPr>
          <a:xfrm>
            <a:off x="165400" y="3876175"/>
            <a:ext cx="8520599" cy="34164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transition spd="slow">
    <p:cut/>
  </p:transition>
</p:sld>
</file>

<file path=ppt/theme/theme1.xml><?xml version="1.0" encoding="utf-8"?>
<a:theme xmlns:a="http://schemas.openxmlformats.org/drawingml/2006/main"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3897</Words>
  <Application>Microsoft Office PowerPoint</Application>
  <PresentationFormat>Экран (16:9)</PresentationFormat>
  <Paragraphs>90</Paragraphs>
  <Slides>50</Slides>
  <Notes>50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50</vt:i4>
      </vt:variant>
    </vt:vector>
  </HeadingPairs>
  <TitlesOfParts>
    <vt:vector size="54" baseType="lpstr">
      <vt:lpstr>Arial</vt:lpstr>
      <vt:lpstr>Times New Roman</vt:lpstr>
      <vt:lpstr>Proxima Nova</vt:lpstr>
      <vt:lpstr>spearmint</vt:lpstr>
      <vt:lpstr>Безопасность жизнедеятельности и здоровый образ жизни </vt:lpstr>
      <vt:lpstr>Безопасность жизнедеятельности – основа здорового образа жизни</vt:lpstr>
      <vt:lpstr>Слайд 3</vt:lpstr>
      <vt:lpstr>Источники угроз безопасности</vt:lpstr>
      <vt:lpstr>Слайд 5</vt:lpstr>
      <vt:lpstr>Основная причина опасных ситуаций</vt:lpstr>
      <vt:lpstr>Обеспечение безопасности жизнедеятельности </vt:lpstr>
      <vt:lpstr>Слайд 8</vt:lpstr>
      <vt:lpstr>Слайд 9</vt:lpstr>
      <vt:lpstr>Слайд 10</vt:lpstr>
      <vt:lpstr>Общая культура в области безопасности жизнедеятельности</vt:lpstr>
      <vt:lpstr>Слайд 12</vt:lpstr>
      <vt:lpstr>Важность знаний, умений и навыков в области безопасности</vt:lpstr>
      <vt:lpstr>Слайд 14</vt:lpstr>
      <vt:lpstr>Формирование и воспитание безопасности жизнедеятельности и здорового образа жизни</vt:lpstr>
      <vt:lpstr>Слайд 16</vt:lpstr>
      <vt:lpstr>Слайд 17</vt:lpstr>
      <vt:lpstr>Слайд 18</vt:lpstr>
      <vt:lpstr>Слайд 19</vt:lpstr>
      <vt:lpstr>Слайд 20</vt:lpstr>
      <vt:lpstr>Слайд 21</vt:lpstr>
      <vt:lpstr>Слайд 22</vt:lpstr>
      <vt:lpstr>Родительская любовь</vt:lpstr>
      <vt:lpstr>Слайд 24</vt:lpstr>
      <vt:lpstr> Роль и влияние социальной среды в формирование и воспитание безопасности жизнедеятельности и здорового образа жизни</vt:lpstr>
      <vt:lpstr>Слайд 26</vt:lpstr>
      <vt:lpstr>Слайд 27</vt:lpstr>
      <vt:lpstr>Поведение в экстремальной ситуации</vt:lpstr>
      <vt:lpstr>Слайд 29</vt:lpstr>
      <vt:lpstr>Слайд 30</vt:lpstr>
      <vt:lpstr>Слайд 31</vt:lpstr>
      <vt:lpstr>Социальные потребности</vt:lpstr>
      <vt:lpstr>Факторы среды, отрицательно влияющие на здоровье</vt:lpstr>
      <vt:lpstr>Слайд 34</vt:lpstr>
      <vt:lpstr>Табакокурение и здоровье населения</vt:lpstr>
      <vt:lpstr>Слайд 36</vt:lpstr>
      <vt:lpstr>Действие алкоголя на организм человека</vt:lpstr>
      <vt:lpstr>Слайд 38</vt:lpstr>
      <vt:lpstr>Возникновение зависимости и её последствия </vt:lpstr>
      <vt:lpstr>Слайд 40</vt:lpstr>
      <vt:lpstr>Слайд 41</vt:lpstr>
      <vt:lpstr>Слайд 42</vt:lpstr>
      <vt:lpstr>Факторы риска, ведущие к употреблению наркотиков, алкоголя и токсичных веществ подростками</vt:lpstr>
      <vt:lpstr>Слайд 44</vt:lpstr>
      <vt:lpstr>Слайд 45</vt:lpstr>
      <vt:lpstr>Слайд 46</vt:lpstr>
      <vt:lpstr>Слайд 47</vt:lpstr>
      <vt:lpstr>Слайд 48</vt:lpstr>
      <vt:lpstr>Слайд 49</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Безопасность жизнедеятельности и здоровый образ жизни </dc:title>
  <cp:lastModifiedBy>Коля</cp:lastModifiedBy>
  <cp:revision>1</cp:revision>
  <dcterms:modified xsi:type="dcterms:W3CDTF">2020-09-14T01:26:32Z</dcterms:modified>
</cp:coreProperties>
</file>