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36681-6CD8-45E2-A9C7-C9DFB845268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7D9A-D18F-4B90-BF86-8C233307E2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92097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36681-6CD8-45E2-A9C7-C9DFB845268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7D9A-D18F-4B90-BF86-8C233307E2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41795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36681-6CD8-45E2-A9C7-C9DFB845268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7D9A-D18F-4B90-BF86-8C233307E2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00803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36681-6CD8-45E2-A9C7-C9DFB845268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7D9A-D18F-4B90-BF86-8C233307E2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1490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36681-6CD8-45E2-A9C7-C9DFB845268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7D9A-D18F-4B90-BF86-8C233307E2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840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36681-6CD8-45E2-A9C7-C9DFB845268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7D9A-D18F-4B90-BF86-8C233307E2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32971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36681-6CD8-45E2-A9C7-C9DFB845268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7D9A-D18F-4B90-BF86-8C233307E2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0996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36681-6CD8-45E2-A9C7-C9DFB845268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7D9A-D18F-4B90-BF86-8C233307E2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27574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36681-6CD8-45E2-A9C7-C9DFB845268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7D9A-D18F-4B90-BF86-8C233307E2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6836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36681-6CD8-45E2-A9C7-C9DFB845268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7D9A-D18F-4B90-BF86-8C233307E2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942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36681-6CD8-45E2-A9C7-C9DFB845268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7D9A-D18F-4B90-BF86-8C233307E2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390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36681-6CD8-45E2-A9C7-C9DFB8452687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37D9A-D18F-4B90-BF86-8C233307E2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4993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valeologija.ru/knigi/posobie-po-omz/487-opredelenie-ponyatiya-zdorove-priznaki-i-pokazateli-individualnogo-zdorovy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andars.ru/shkola/bezopasnost-zhiznedeyatelnosti/sistema-chelovek-sreda-obitaniya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grandars.ru/shkola/bezopasnost-zhiznedeyatelnosti/klassifikaciya-chrezvychaynyh-situaciy.html" TargetMode="External"/><Relationship Id="rId4" Type="http://schemas.openxmlformats.org/officeDocument/2006/relationships/hyperlink" Target="http://www.grandars.ru/shkola/bezopasnost-zhiznedeyatelnosti/ohrana-truda.html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yas.yuna.ru/?1879053312@080682470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yas.yuna.ru/?1879053312@0811719424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andars.ru/shkola/bezopasnost-zhiznedeyatelnosti/zagryaznenie-okruzhayushchey-sredy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grandars.ru/shkola/bezopasnost-zhiznedeyatelnosti/zashchita-naseleniya-ot-chs.html" TargetMode="External"/><Relationship Id="rId4" Type="http://schemas.openxmlformats.org/officeDocument/2006/relationships/hyperlink" Target="http://www.grandars.ru/shkola/bezopasnost-zhiznedeyatelnosti/negativnye-faktory-tehnosfery.html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684213" y="819150"/>
            <a:ext cx="7991475" cy="513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Тема 1. Обеспечение личной безопасности и сохранение здоровья </a:t>
            </a:r>
          </a:p>
          <a:p>
            <a:pPr>
              <a:defRPr/>
            </a:pPr>
            <a:endParaRPr lang="ru-RU" sz="2000" b="1" dirty="0">
              <a:cs typeface="Times New Roman" pitchFamily="18" charset="0"/>
            </a:endParaRPr>
          </a:p>
          <a:p>
            <a:pPr algn="ctr" eaLnBrk="0" hangingPunct="0">
              <a:defRPr/>
            </a:pP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Лекция 1. </a:t>
            </a:r>
          </a:p>
          <a:p>
            <a:pPr algn="ctr" eaLnBrk="0" hangingPunct="0">
              <a:defRPr/>
            </a:pPr>
            <a:endParaRPr lang="ru-RU" sz="2000" b="1" dirty="0">
              <a:solidFill>
                <a:srgbClr val="000099"/>
              </a:solidFill>
              <a:cs typeface="Times New Roman" pitchFamily="18" charset="0"/>
            </a:endParaRPr>
          </a:p>
          <a:p>
            <a:pPr algn="ctr" eaLnBrk="0" hangingPunct="0">
              <a:defRPr/>
            </a:pPr>
            <a:r>
              <a:rPr lang="ru-RU" sz="2400" b="1" dirty="0">
                <a:solidFill>
                  <a:srgbClr val="000099"/>
                </a:solidFill>
                <a:cs typeface="Times New Roman" pitchFamily="18" charset="0"/>
              </a:rPr>
              <a:t>Рассматриваемые вопросы:</a:t>
            </a:r>
          </a:p>
          <a:p>
            <a:pPr algn="just" eaLnBrk="0" hangingPunct="0">
              <a:defRPr/>
            </a:pPr>
            <a:r>
              <a:rPr lang="ru-RU" sz="2400" b="1" dirty="0">
                <a:cs typeface="Times New Roman" pitchFamily="18" charset="0"/>
              </a:rPr>
              <a:t>1) ОБЖ как наука о комфортном существовании человека с окружающей средой. </a:t>
            </a:r>
          </a:p>
          <a:p>
            <a:pPr algn="just" eaLnBrk="0" hangingPunct="0">
              <a:defRPr/>
            </a:pPr>
            <a:r>
              <a:rPr lang="ru-RU" sz="2400" b="1" dirty="0">
                <a:cs typeface="Times New Roman" pitchFamily="18" charset="0"/>
              </a:rPr>
              <a:t>2) Критерии здоровья и ф</a:t>
            </a:r>
            <a:r>
              <a:rPr lang="ru-RU" sz="2400" b="1" dirty="0"/>
              <a:t>акторы способствующие укреплению здоровья. </a:t>
            </a:r>
          </a:p>
          <a:p>
            <a:pPr algn="just" eaLnBrk="0" hangingPunct="0">
              <a:defRPr/>
            </a:pPr>
            <a:r>
              <a:rPr lang="ru-RU" sz="2400" b="1" dirty="0">
                <a:cs typeface="Times New Roman" pitchFamily="18" charset="0"/>
              </a:rPr>
              <a:t>3) Влияние экологии окружающей среды на здоровье населения. </a:t>
            </a:r>
            <a:endParaRPr lang="ru-RU" sz="2400" b="1" dirty="0"/>
          </a:p>
          <a:p>
            <a:pPr algn="just" eaLnBrk="0" hangingPunct="0">
              <a:defRPr/>
            </a:pPr>
            <a:r>
              <a:rPr lang="ru-RU" sz="2400" b="1" dirty="0">
                <a:cs typeface="Times New Roman" pitchFamily="18" charset="0"/>
              </a:rPr>
              <a:t>4) Методы мониторинга безопасности жизнедеятельности населения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736007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Rectangle 1"/>
          <p:cNvSpPr>
            <a:spLocks noChangeArrowheads="1"/>
          </p:cNvSpPr>
          <p:nvPr/>
        </p:nvSpPr>
        <p:spPr bwMode="auto">
          <a:xfrm>
            <a:off x="684213" y="114300"/>
            <a:ext cx="7991475" cy="655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just"/>
            <a:r>
              <a:rPr lang="ru-RU" sz="2000" b="1">
                <a:solidFill>
                  <a:srgbClr val="0000CC"/>
                </a:solidFill>
              </a:rPr>
              <a:t>Здоровье рассматривают как динамическое состояние, которое включает в себя:</a:t>
            </a:r>
          </a:p>
          <a:p>
            <a:pPr indent="450850" algn="just" eaLnBrk="0" hangingPunct="0"/>
            <a:r>
              <a:rPr lang="ru-RU" sz="2000" b="1"/>
              <a:t>• </a:t>
            </a:r>
            <a:r>
              <a:rPr lang="ru-RU" sz="2000" b="1">
                <a:solidFill>
                  <a:srgbClr val="0000CC"/>
                </a:solidFill>
              </a:rPr>
              <a:t>соответствующий возрасту </a:t>
            </a:r>
            <a:r>
              <a:rPr lang="ru-RU" sz="2000" b="1"/>
              <a:t>уровень развития физиологических особенностей;</a:t>
            </a:r>
            <a:endParaRPr lang="ru-RU" sz="2000"/>
          </a:p>
          <a:p>
            <a:pPr indent="450850" algn="just" eaLnBrk="0" hangingPunct="0"/>
            <a:r>
              <a:rPr lang="ru-RU" sz="2000" b="1"/>
              <a:t>•  уровень и гармоничность физического развития;</a:t>
            </a:r>
            <a:endParaRPr lang="ru-RU" sz="2000"/>
          </a:p>
          <a:p>
            <a:pPr indent="450850" algn="just" eaLnBrk="0" hangingPunct="0"/>
            <a:r>
              <a:rPr lang="ru-RU" sz="2000" b="1"/>
              <a:t> • умственную и физическую работоспособность и приспособляемость к различным условиям среды;</a:t>
            </a:r>
            <a:endParaRPr lang="ru-RU" sz="2000"/>
          </a:p>
          <a:p>
            <a:pPr indent="450850" algn="just" eaLnBrk="0" hangingPunct="0"/>
            <a:r>
              <a:rPr lang="ru-RU" sz="2000" b="1"/>
              <a:t>• отсутствие функциональных отклонений и других признаков болезни в момент обследования. </a:t>
            </a:r>
          </a:p>
          <a:p>
            <a:pPr indent="450850" algn="just" eaLnBrk="0" hangingPunct="0"/>
            <a:endParaRPr lang="ru-RU" sz="2000"/>
          </a:p>
          <a:p>
            <a:pPr indent="450850" algn="ctr" eaLnBrk="0" hangingPunct="0"/>
            <a:r>
              <a:rPr lang="ru-RU" sz="2000" b="1">
                <a:solidFill>
                  <a:srgbClr val="0000CC"/>
                </a:solidFill>
              </a:rPr>
              <a:t>Различают:</a:t>
            </a:r>
            <a:endParaRPr lang="ru-RU" sz="2000">
              <a:solidFill>
                <a:srgbClr val="0000CC"/>
              </a:solidFill>
            </a:endParaRPr>
          </a:p>
          <a:p>
            <a:pPr indent="450850" algn="just" eaLnBrk="0" hangingPunct="0"/>
            <a:r>
              <a:rPr lang="ru-RU" sz="2000" b="1"/>
              <a:t>• </a:t>
            </a:r>
            <a:r>
              <a:rPr lang="ru-RU" sz="2000" b="1">
                <a:solidFill>
                  <a:srgbClr val="0000CC"/>
                </a:solidFill>
              </a:rPr>
              <a:t>социальное здоровье </a:t>
            </a:r>
            <a:r>
              <a:rPr lang="ru-RU" sz="2000" b="1"/>
              <a:t>— система ценностей, установок и мотивов поведения в социальной среде;</a:t>
            </a:r>
            <a:endParaRPr lang="ru-RU" sz="2000"/>
          </a:p>
          <a:p>
            <a:pPr indent="450850" algn="just" eaLnBrk="0" hangingPunct="0"/>
            <a:r>
              <a:rPr lang="ru-RU" sz="2000" b="1"/>
              <a:t>• </a:t>
            </a:r>
            <a:r>
              <a:rPr lang="ru-RU" sz="2000" b="1">
                <a:solidFill>
                  <a:srgbClr val="0000CC"/>
                </a:solidFill>
              </a:rPr>
              <a:t>физическое здоровье </a:t>
            </a:r>
            <a:r>
              <a:rPr lang="ru-RU" sz="2000" b="1"/>
              <a:t>— текущее состояние функциональных возможностей органов и систем организма;</a:t>
            </a:r>
            <a:endParaRPr lang="ru-RU" sz="2000"/>
          </a:p>
          <a:p>
            <a:pPr indent="450850" algn="just" eaLnBrk="0" hangingPunct="0"/>
            <a:r>
              <a:rPr lang="ru-RU" sz="2000" b="1"/>
              <a:t>• </a:t>
            </a:r>
            <a:r>
              <a:rPr lang="ru-RU" sz="2000" b="1">
                <a:solidFill>
                  <a:srgbClr val="0000CC"/>
                </a:solidFill>
              </a:rPr>
              <a:t>психическое здоровье </a:t>
            </a:r>
            <a:r>
              <a:rPr lang="ru-RU" sz="2000" b="1"/>
              <a:t>— состояние психической сферы человека, характеризующееся общим душевным комфортом, обеспечивающее адекватную регуляцию поведения, обусловленное потребностями биологического и социального характера.</a:t>
            </a:r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xmlns="" val="2125802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Rectangle 1"/>
          <p:cNvSpPr>
            <a:spLocks noChangeArrowheads="1"/>
          </p:cNvSpPr>
          <p:nvPr/>
        </p:nvSpPr>
        <p:spPr bwMode="auto">
          <a:xfrm>
            <a:off x="611188" y="533400"/>
            <a:ext cx="7921625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Комплексная оценка состояния </a:t>
            </a:r>
            <a:r>
              <a:rPr lang="ru-RU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  <a:hlinkClick r:id="rId3"/>
              </a:rPr>
              <a:t>здоровья</a:t>
            </a:r>
            <a:r>
              <a:rPr lang="ru-RU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дается на момент обследования и достигается с использованием как минимум 4-х критериев:</a:t>
            </a:r>
          </a:p>
          <a:p>
            <a:pPr indent="45085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indent="450850" algn="just" eaLnBrk="0" fontAlgn="auto" hangingPunct="0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b="1" dirty="0">
                <a:latin typeface="Arial" pitchFamily="34" charset="0"/>
                <a:cs typeface="Arial" pitchFamily="34" charset="0"/>
              </a:rPr>
              <a:t>Наличие или отсутствие на момент обследования </a:t>
            </a:r>
            <a:r>
              <a:rPr lang="ru-RU" b="1" i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хронических заболеваний</a:t>
            </a:r>
            <a:r>
              <a:rPr lang="ru-RU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indent="450850" algn="just" eaLnBrk="0" fontAlgn="auto" hangingPunct="0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b="1" dirty="0">
                <a:latin typeface="Arial" pitchFamily="34" charset="0"/>
                <a:cs typeface="Arial" pitchFamily="34" charset="0"/>
              </a:rPr>
              <a:t>Уровень </a:t>
            </a:r>
            <a:r>
              <a:rPr lang="ru-RU" b="1" i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функционального состояния основных систем организма</a:t>
            </a:r>
            <a:r>
              <a:rPr lang="ru-RU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indent="450850" algn="just" eaLnBrk="0" fontAlgn="auto" hangingPunct="0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b="1" dirty="0">
                <a:latin typeface="Arial" pitchFamily="34" charset="0"/>
                <a:cs typeface="Arial" pitchFamily="34" charset="0"/>
              </a:rPr>
              <a:t>Уровень достигнутого </a:t>
            </a:r>
            <a:r>
              <a:rPr lang="ru-RU" b="1" i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физического и нервно-психического развития и степень его гармоничности</a:t>
            </a:r>
            <a:r>
              <a:rPr lang="ru-RU" b="1" i="1" dirty="0">
                <a:latin typeface="Arial" pitchFamily="34" charset="0"/>
                <a:cs typeface="Arial" pitchFamily="34" charset="0"/>
              </a:rPr>
              <a:t>.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indent="450850" algn="just" eaLnBrk="0" fontAlgn="auto" hangingPunct="0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Степень</a:t>
            </a:r>
            <a:r>
              <a:rPr lang="ru-RU" b="1" i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сопротивляемости организма</a:t>
            </a:r>
            <a:r>
              <a:rPr lang="ru-RU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неблагоприятным воздействиям — выявляется по подверженности заболеваниям. О ней судят по количеству и длительности перенесенных заболеваний (в том числе и обострений хронических болезней) за предыдущий год.</a:t>
            </a:r>
          </a:p>
          <a:p>
            <a:pPr indent="450850" algn="just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" pitchFamily="34" charset="0"/>
                <a:cs typeface="Arial" pitchFamily="34" charset="0"/>
              </a:rPr>
              <a:t>Для подростков эти критерии имеют особенно большое значение, так как организм их находится в процессе непрерывного роста и развития. </a:t>
            </a:r>
          </a:p>
          <a:p>
            <a:pPr indent="450850" algn="just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atin typeface="Arial" pitchFamily="34" charset="0"/>
              <a:cs typeface="Arial" pitchFamily="34" charset="0"/>
            </a:endParaRPr>
          </a:p>
          <a:p>
            <a:pPr indent="450850" algn="just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214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7" name="Picture 2" descr="C:\Users\Панасик Татьяна\Documents\getImag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4213" y="66675"/>
            <a:ext cx="7704137" cy="678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54664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Rectangle 1"/>
          <p:cNvSpPr>
            <a:spLocks noChangeArrowheads="1"/>
          </p:cNvSpPr>
          <p:nvPr/>
        </p:nvSpPr>
        <p:spPr bwMode="auto">
          <a:xfrm>
            <a:off x="395288" y="595313"/>
            <a:ext cx="8424862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ctr"/>
            <a:r>
              <a:rPr lang="ru-RU" sz="2400" b="1">
                <a:solidFill>
                  <a:srgbClr val="0000CC"/>
                </a:solidFill>
              </a:rPr>
              <a:t>Здоровый образ жизни</a:t>
            </a:r>
          </a:p>
          <a:p>
            <a:pPr indent="450850" algn="just"/>
            <a:endParaRPr lang="ru-RU" sz="2400"/>
          </a:p>
          <a:p>
            <a:pPr indent="450850" algn="just" eaLnBrk="0" hangingPunct="0"/>
            <a:r>
              <a:rPr lang="ru-RU" sz="2400" b="1"/>
              <a:t>Здоровье человека более чем на 50%, согласно разным источникам зависит от его образа жизни. </a:t>
            </a:r>
            <a:r>
              <a:rPr lang="ru-RU" sz="2400" b="1">
                <a:solidFill>
                  <a:srgbClr val="0000CC"/>
                </a:solidFill>
              </a:rPr>
              <a:t>“Как считают некоторые исследователи, здоровье человека на 60% зависит от его образа жизни, на 20% - от окружающей среды и лишь на 8% - от медицины”. </a:t>
            </a:r>
          </a:p>
          <a:p>
            <a:pPr indent="450850" algn="just" eaLnBrk="0" hangingPunct="0"/>
            <a:endParaRPr lang="ru-RU" sz="2400"/>
          </a:p>
          <a:p>
            <a:pPr indent="450850" algn="just" eaLnBrk="0" hangingPunct="0"/>
            <a:r>
              <a:rPr lang="ru-RU" sz="2400" b="1"/>
              <a:t>По данным ВОЗ, здоровье человека на </a:t>
            </a:r>
            <a:r>
              <a:rPr lang="ru-RU" sz="2400" b="1">
                <a:solidFill>
                  <a:srgbClr val="0000CC"/>
                </a:solidFill>
              </a:rPr>
              <a:t>50-55% определяется условиями и образом жизни, </a:t>
            </a:r>
            <a:r>
              <a:rPr lang="ru-RU" sz="2400" b="1"/>
              <a:t>на 25% - экологическими условиями, на 15-20% оно обусловлено генетическими факторами и лишь на 10-15% - деятельностью системы здравоохранения.</a:t>
            </a:r>
          </a:p>
          <a:p>
            <a:pPr indent="450850" algn="just" eaLnBrk="0" hangingPunct="0"/>
            <a:endParaRPr lang="ru-RU" sz="16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4619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Rectangle 1"/>
          <p:cNvSpPr>
            <a:spLocks noChangeArrowheads="1"/>
          </p:cNvSpPr>
          <p:nvPr/>
        </p:nvSpPr>
        <p:spPr bwMode="auto">
          <a:xfrm>
            <a:off x="395288" y="257175"/>
            <a:ext cx="8424862" cy="618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just" eaLnBrk="0" hangingPunct="0"/>
            <a:endParaRPr lang="ru-RU" sz="1600">
              <a:latin typeface="Calibri" pitchFamily="34" charset="0"/>
            </a:endParaRPr>
          </a:p>
          <a:p>
            <a:pPr indent="450850" algn="ctr" eaLnBrk="0" hangingPunct="0"/>
            <a:r>
              <a:rPr lang="ru-RU" sz="2000" b="1">
                <a:solidFill>
                  <a:srgbClr val="0000CC"/>
                </a:solidFill>
              </a:rPr>
              <a:t>Существуют разные подходы к определению понятия “образ жизни”</a:t>
            </a:r>
          </a:p>
          <a:p>
            <a:pPr indent="450850" algn="ctr" eaLnBrk="0" hangingPunct="0"/>
            <a:endParaRPr lang="ru-RU" sz="2000"/>
          </a:p>
          <a:p>
            <a:pPr indent="450850" algn="just" eaLnBrk="0" hangingPunct="0"/>
            <a:r>
              <a:rPr lang="ru-RU" sz="2000" b="1">
                <a:solidFill>
                  <a:srgbClr val="0000CC"/>
                </a:solidFill>
              </a:rPr>
              <a:t>Образ жизни </a:t>
            </a:r>
            <a:r>
              <a:rPr lang="ru-RU" sz="2000" b="1"/>
              <a:t>- это биосоциальная категория, определяющая тип жизнедеятельности в духовной и материальной сферах жизни человека. </a:t>
            </a:r>
          </a:p>
          <a:p>
            <a:pPr indent="450850" algn="just" eaLnBrk="0" hangingPunct="0"/>
            <a:endParaRPr lang="ru-RU" sz="2000"/>
          </a:p>
          <a:p>
            <a:pPr indent="450850" algn="just" eaLnBrk="0" hangingPunct="0"/>
            <a:r>
              <a:rPr lang="ru-RU" sz="2000" b="1">
                <a:solidFill>
                  <a:srgbClr val="0000CC"/>
                </a:solidFill>
              </a:rPr>
              <a:t>Образ жизни </a:t>
            </a:r>
            <a:r>
              <a:rPr lang="ru-RU" sz="2000" b="1"/>
              <a:t>- </a:t>
            </a:r>
            <a:r>
              <a:rPr lang="ru-RU" sz="2000" b="1">
                <a:solidFill>
                  <a:srgbClr val="0000CC"/>
                </a:solidFill>
              </a:rPr>
              <a:t>система взаимоотношений человека с самим собой и факторами внешней среды. </a:t>
            </a:r>
            <a:r>
              <a:rPr lang="ru-RU" sz="2000" b="1"/>
              <a:t>Система взаимоотношений человека с самим собой представляет собой сложнейший комплекс действий и переживаний, наличие полезных привычек, укрепляющих природный ресурс здоровья, отсутствие вредных, разрушающих его. </a:t>
            </a:r>
            <a:endParaRPr lang="ru-RU" sz="2000"/>
          </a:p>
          <a:p>
            <a:pPr indent="450850" algn="just" eaLnBrk="0" hangingPunct="0"/>
            <a:endParaRPr lang="ru-RU" sz="2000" b="1"/>
          </a:p>
          <a:p>
            <a:pPr indent="450850" algn="just" eaLnBrk="0" hangingPunct="0"/>
            <a:r>
              <a:rPr lang="ru-RU" sz="2000" b="1">
                <a:solidFill>
                  <a:srgbClr val="0000CC"/>
                </a:solidFill>
              </a:rPr>
              <a:t>Образ жизни </a:t>
            </a:r>
            <a:r>
              <a:rPr lang="ru-RU" sz="2000" b="1"/>
              <a:t>- категория, включающая </a:t>
            </a:r>
            <a:r>
              <a:rPr lang="ru-RU" sz="2000" b="1">
                <a:solidFill>
                  <a:srgbClr val="0000CC"/>
                </a:solidFill>
              </a:rPr>
              <a:t>индивидуальные формы поведения, активность и реализацию своих возможностей в труде, повседневной жизни и культурных обычаях,</a:t>
            </a:r>
            <a:r>
              <a:rPr lang="ru-RU" sz="2000" b="1"/>
              <a:t> свойственных тому или иному социально-экономическому укладу.</a:t>
            </a:r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xmlns="" val="8116283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Rectangle 1"/>
          <p:cNvSpPr>
            <a:spLocks noChangeArrowheads="1"/>
          </p:cNvSpPr>
          <p:nvPr/>
        </p:nvSpPr>
        <p:spPr bwMode="auto">
          <a:xfrm>
            <a:off x="539750" y="358775"/>
            <a:ext cx="8135938" cy="575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Составляющие здорового образа жизни</a:t>
            </a:r>
            <a:r>
              <a:rPr lang="ru-RU" sz="2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indent="450850" algn="just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indent="450850" algn="just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1.Рациональное питание человека</a:t>
            </a:r>
          </a:p>
          <a:p>
            <a:pPr indent="450850" algn="just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Одной из составляющей здорового образа жизни является рациональное питание. Когда о нем идет речь, следует помнить о двух основных законах, нарушение которых опасно для здоровья. </a:t>
            </a:r>
          </a:p>
          <a:p>
            <a:pPr indent="450850" algn="just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Первый закон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- равновесие получаемой и расходуемой энергии. Если организм получает энергии больше, чем расходует, то есть если мы получаем пищи больше, чем это необходимо для нормального развития человека, для работы и хорошего самочувствия, - мы полнеем. </a:t>
            </a:r>
          </a:p>
          <a:p>
            <a:pPr indent="450850" algn="just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Второй закон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- соответствие химического состава рациона физиологическим потребностям организма в пищевых веществах. Питание должно быть разнообразным и обеспечивать потребности в белках, жирах, углеводах, витаминах, минеральных веществах, пищевых волокнах. </a:t>
            </a:r>
          </a:p>
          <a:p>
            <a:pPr indent="450850" algn="just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36089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Rectangle 1"/>
          <p:cNvSpPr>
            <a:spLocks noChangeArrowheads="1"/>
          </p:cNvSpPr>
          <p:nvPr/>
        </p:nvSpPr>
        <p:spPr bwMode="auto">
          <a:xfrm>
            <a:off x="539750" y="1250950"/>
            <a:ext cx="8135938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ctr" eaLnBrk="0" hangingPunct="0"/>
            <a:r>
              <a:rPr lang="ru-RU" sz="2800" b="1">
                <a:solidFill>
                  <a:srgbClr val="0000CC"/>
                </a:solidFill>
              </a:rPr>
              <a:t>2. Закаливание</a:t>
            </a:r>
          </a:p>
          <a:p>
            <a:pPr indent="450850" algn="just" eaLnBrk="0" hangingPunct="0"/>
            <a:r>
              <a:rPr lang="ru-RU" sz="2800" b="1"/>
              <a:t>Для эффективного оздоровления и профилактики болезней необходимо тренировать и совершенствовать в первую очередь самое ценное качество - выносливость в сочетании с закаливанием и другими компонентами здорового образа жизни, что обеспечит растущему организму надежный щит против многих болезней. </a:t>
            </a:r>
          </a:p>
        </p:txBody>
      </p:sp>
    </p:spTree>
    <p:extLst>
      <p:ext uri="{BB962C8B-B14F-4D97-AF65-F5344CB8AC3E}">
        <p14:creationId xmlns:p14="http://schemas.microsoft.com/office/powerpoint/2010/main" xmlns="" val="3574794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Rectangle 1"/>
          <p:cNvSpPr>
            <a:spLocks noChangeArrowheads="1"/>
          </p:cNvSpPr>
          <p:nvPr/>
        </p:nvSpPr>
        <p:spPr bwMode="auto">
          <a:xfrm>
            <a:off x="611188" y="247650"/>
            <a:ext cx="7993062" cy="649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just"/>
            <a:r>
              <a:rPr lang="ru-RU" sz="2400" b="1">
                <a:solidFill>
                  <a:srgbClr val="0000CC"/>
                </a:solidFill>
              </a:rPr>
              <a:t>3. Физическое воспитание </a:t>
            </a:r>
          </a:p>
          <a:p>
            <a:pPr indent="450850" algn="just" eaLnBrk="0" hangingPunct="0"/>
            <a:r>
              <a:rPr lang="ru-RU" sz="2400" b="1">
                <a:solidFill>
                  <a:srgbClr val="0000CC"/>
                </a:solidFill>
              </a:rPr>
              <a:t>Способ достижения гармонии человека один - систематическое выполнение физических упражнений.</a:t>
            </a:r>
            <a:r>
              <a:rPr lang="ru-RU" sz="2400" b="1"/>
              <a:t> Экспериментально доказано, что регулярные занятия физкультурой, которые рационально входят в режим труда и отдыха, способствуют не только укреплению здоровья, но и существенно повышают эффективность производственной деятельности. </a:t>
            </a:r>
          </a:p>
          <a:p>
            <a:pPr indent="450850" algn="just" eaLnBrk="0" hangingPunct="0"/>
            <a:r>
              <a:rPr lang="ru-RU" sz="2400" b="1"/>
              <a:t>Однако не все двигательные действия, выполняемые в быту и процессе работы, являются </a:t>
            </a:r>
            <a:r>
              <a:rPr lang="ru-RU" sz="2400" b="1">
                <a:solidFill>
                  <a:srgbClr val="0000CC"/>
                </a:solidFill>
              </a:rPr>
              <a:t>физическими упражнениями</a:t>
            </a:r>
            <a:r>
              <a:rPr lang="ru-RU" sz="2400" b="1"/>
              <a:t>. Ими </a:t>
            </a:r>
            <a:r>
              <a:rPr lang="ru-RU" sz="2400" b="1">
                <a:solidFill>
                  <a:srgbClr val="0000CC"/>
                </a:solidFill>
              </a:rPr>
              <a:t>могут быть только движения, специально подбираемые для воздействия на различные органы и системы, развития физических качеств, коррекции дефектов телосложения. </a:t>
            </a:r>
          </a:p>
          <a:p>
            <a:pPr indent="450850" algn="just" eaLnBrk="0" hangingPunct="0"/>
            <a:endParaRPr lang="ru-RU" sz="1600" b="1">
              <a:latin typeface="Calibri" pitchFamily="34" charset="0"/>
            </a:endParaRPr>
          </a:p>
          <a:p>
            <a:pPr indent="450850" algn="just" eaLnBrk="0" hangingPunct="0"/>
            <a:endParaRPr lang="ru-RU" sz="1600" b="1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75388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Rectangle 1"/>
          <p:cNvSpPr>
            <a:spLocks noChangeArrowheads="1"/>
          </p:cNvSpPr>
          <p:nvPr/>
        </p:nvSpPr>
        <p:spPr bwMode="auto">
          <a:xfrm>
            <a:off x="539750" y="90488"/>
            <a:ext cx="8208963" cy="593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just" eaLnBrk="0" hangingPunct="0"/>
            <a:endParaRPr lang="ru-RU" sz="1600" b="1">
              <a:latin typeface="Calibri" pitchFamily="34" charset="0"/>
            </a:endParaRPr>
          </a:p>
          <a:p>
            <a:pPr indent="450850" algn="just" eaLnBrk="0" hangingPunct="0"/>
            <a:r>
              <a:rPr lang="ru-RU" sz="2800" b="1">
                <a:solidFill>
                  <a:srgbClr val="0000CC"/>
                </a:solidFill>
              </a:rPr>
              <a:t>4. Личная гигиена и режим дня</a:t>
            </a:r>
          </a:p>
          <a:p>
            <a:pPr indent="450850" algn="just" eaLnBrk="0" hangingPunct="0"/>
            <a:r>
              <a:rPr lang="ru-RU" sz="2800" b="1"/>
              <a:t>Важный элемент здорового образа жизни - </a:t>
            </a:r>
            <a:r>
              <a:rPr lang="ru-RU" sz="2800" b="1">
                <a:solidFill>
                  <a:srgbClr val="0000CC"/>
                </a:solidFill>
              </a:rPr>
              <a:t>личная гигиена. </a:t>
            </a:r>
            <a:r>
              <a:rPr lang="ru-RU" sz="2800" b="1"/>
              <a:t>Он включает в себя рациональный суточный режим, уход за телом, гигиену одежды и обуви. Особое значение имеет и режим дня. </a:t>
            </a:r>
          </a:p>
          <a:p>
            <a:pPr indent="450850" algn="just" eaLnBrk="0" hangingPunct="0"/>
            <a:r>
              <a:rPr lang="ru-RU" sz="2800" b="1">
                <a:solidFill>
                  <a:srgbClr val="0000CC"/>
                </a:solidFill>
              </a:rPr>
              <a:t>Особое внимание нужно уделять сну </a:t>
            </a:r>
            <a:r>
              <a:rPr lang="ru-RU" sz="2800" b="1"/>
              <a:t>- основному и ничем не заменимому виду отдыха. Постоянное </a:t>
            </a:r>
            <a:r>
              <a:rPr lang="ru-RU" sz="2800" b="1">
                <a:solidFill>
                  <a:srgbClr val="0000CC"/>
                </a:solidFill>
              </a:rPr>
              <a:t>недосыпание</a:t>
            </a:r>
            <a:r>
              <a:rPr lang="ru-RU" sz="2800" b="1"/>
              <a:t> опасно тем, что может вызвать истощение нервной системы, ослабление защитных сил организма, снижение работоспособности, ухудшение самочувствия.</a:t>
            </a:r>
          </a:p>
        </p:txBody>
      </p:sp>
    </p:spTree>
    <p:extLst>
      <p:ext uri="{BB962C8B-B14F-4D97-AF65-F5344CB8AC3E}">
        <p14:creationId xmlns:p14="http://schemas.microsoft.com/office/powerpoint/2010/main" xmlns="" val="27458740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Rectangle 1"/>
          <p:cNvSpPr>
            <a:spLocks noChangeArrowheads="1"/>
          </p:cNvSpPr>
          <p:nvPr/>
        </p:nvSpPr>
        <p:spPr bwMode="auto">
          <a:xfrm>
            <a:off x="755650" y="346075"/>
            <a:ext cx="7848600" cy="606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Утомление</a:t>
            </a:r>
          </a:p>
          <a:p>
            <a:pPr indent="45085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atin typeface="Arial" pitchFamily="34" charset="0"/>
              <a:cs typeface="Arial" pitchFamily="34" charset="0"/>
            </a:endParaRPr>
          </a:p>
          <a:p>
            <a:pPr indent="450850" algn="just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Степень снижения здоровья определяется соотношением исходных резервов (исходного уровня здоровья) и функциональными (энергетическими) тратами на осуществляемую деятельность. </a:t>
            </a:r>
          </a:p>
          <a:p>
            <a:pPr indent="450850" algn="just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Продолжительная работа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приводит к определенным изменениям функционального состояния организма человека – развитию утомления.</a:t>
            </a:r>
          </a:p>
          <a:p>
            <a:pPr indent="450850" algn="just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Утомление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 – это временная потеря работоспособности, вызванное напряжённой и сложной умственной работой.</a:t>
            </a:r>
          </a:p>
          <a:p>
            <a:pPr indent="450850" algn="just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Систематическое утомление и переутомление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относится к патологическому состоянию и ведёт не только к снижению качества усвоения учебного материала, но и к ухудшению здоровья. </a:t>
            </a:r>
          </a:p>
          <a:p>
            <a:pPr indent="450850" algn="just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atin typeface="Arial" pitchFamily="34" charset="0"/>
              <a:cs typeface="Arial" pitchFamily="34" charset="0"/>
            </a:endParaRPr>
          </a:p>
          <a:p>
            <a:pPr indent="450850" algn="just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Поэтому раннее выявление признаков утомления и своевременная их коррекция является важным условием сохранения здоровья.</a:t>
            </a:r>
          </a:p>
        </p:txBody>
      </p:sp>
    </p:spTree>
    <p:extLst>
      <p:ext uri="{BB962C8B-B14F-4D97-AF65-F5344CB8AC3E}">
        <p14:creationId xmlns:p14="http://schemas.microsoft.com/office/powerpoint/2010/main" xmlns="" val="3663328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Rectangle 1"/>
          <p:cNvSpPr>
            <a:spLocks noChangeArrowheads="1"/>
          </p:cNvSpPr>
          <p:nvPr/>
        </p:nvSpPr>
        <p:spPr bwMode="auto">
          <a:xfrm>
            <a:off x="468313" y="850900"/>
            <a:ext cx="8207375" cy="53863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just" fontAlgn="t">
              <a:tabLst>
                <a:tab pos="457200" algn="l"/>
              </a:tabLst>
            </a:pPr>
            <a:r>
              <a:rPr lang="ru-RU" sz="2400" b="1">
                <a:solidFill>
                  <a:srgbClr val="0000CC"/>
                </a:solidFill>
              </a:rPr>
              <a:t>Безопасность жизнедеятельности</a:t>
            </a:r>
            <a:r>
              <a:rPr lang="ru-RU" sz="2400">
                <a:solidFill>
                  <a:srgbClr val="0000CC"/>
                </a:solidFill>
              </a:rPr>
              <a:t> </a:t>
            </a:r>
            <a:r>
              <a:rPr lang="ru-RU" sz="2400" b="1">
                <a:solidFill>
                  <a:srgbClr val="0000CC"/>
                </a:solidFill>
              </a:rPr>
              <a:t>(БЖД)</a:t>
            </a:r>
            <a:r>
              <a:rPr lang="ru-RU" sz="2400">
                <a:solidFill>
                  <a:srgbClr val="0000CC"/>
                </a:solidFill>
              </a:rPr>
              <a:t> </a:t>
            </a:r>
          </a:p>
          <a:p>
            <a:pPr indent="450850" algn="just" fontAlgn="t">
              <a:tabLst>
                <a:tab pos="457200" algn="l"/>
              </a:tabLst>
            </a:pPr>
            <a:r>
              <a:rPr lang="ru-RU" sz="2400"/>
              <a:t>— </a:t>
            </a:r>
            <a:r>
              <a:rPr lang="ru-RU" sz="2400" b="1">
                <a:solidFill>
                  <a:srgbClr val="FF0000"/>
                </a:solidFill>
              </a:rPr>
              <a:t>наука</a:t>
            </a:r>
            <a:r>
              <a:rPr lang="ru-RU" sz="2400" b="1"/>
              <a:t> о комфортном и безопасном взаимодействии человека с техносферой, представляет собой область научных знаний, изучающая опасности угрожающие человеку и разрабатывающие способы защиты от них в любых условиях обитания человека.</a:t>
            </a:r>
          </a:p>
          <a:p>
            <a:pPr indent="450850" algn="just" eaLnBrk="0" fontAlgn="t" hangingPunct="0">
              <a:tabLst>
                <a:tab pos="457200" algn="l"/>
              </a:tabLst>
            </a:pPr>
            <a:r>
              <a:rPr lang="ru-RU" sz="2400" b="1"/>
              <a:t>В учебной дисциплине "Безопасность жизнедеятельности" соединены тематика безопасного взаимодействия </a:t>
            </a:r>
            <a:r>
              <a:rPr lang="ru-RU" sz="2400" b="1" u="sng">
                <a:solidFill>
                  <a:srgbClr val="002BB8"/>
                </a:solidFill>
                <a:hlinkClick r:id="rId3" tooltip="Система человек среда обитания"/>
              </a:rPr>
              <a:t>человека со средой обитания</a:t>
            </a:r>
            <a:r>
              <a:rPr lang="ru-RU" sz="2400" b="1"/>
              <a:t>, </a:t>
            </a:r>
            <a:r>
              <a:rPr lang="ru-RU" sz="2400" b="1">
                <a:solidFill>
                  <a:srgbClr val="002BB8"/>
                </a:solidFill>
                <a:hlinkClick r:id="rId4" tooltip="Охрана труда"/>
              </a:rPr>
              <a:t>охрана труда</a:t>
            </a:r>
            <a:r>
              <a:rPr lang="ru-RU" sz="2400" b="1"/>
              <a:t> и вопросы защиты от</a:t>
            </a:r>
            <a:r>
              <a:rPr lang="ru-RU" sz="2400"/>
              <a:t> </a:t>
            </a:r>
            <a:r>
              <a:rPr lang="ru-RU" sz="2400" b="1">
                <a:solidFill>
                  <a:srgbClr val="002BB8"/>
                </a:solidFill>
                <a:hlinkClick r:id="rId5" tooltip="Негативные факторы чрезвычайных ситуаций"/>
              </a:rPr>
              <a:t>негативных факторов чрезвычайных ситуаций</a:t>
            </a:r>
            <a:r>
              <a:rPr lang="ru-RU" sz="2400" b="1"/>
              <a:t>.</a:t>
            </a:r>
          </a:p>
          <a:p>
            <a:pPr indent="450850" algn="just" eaLnBrk="0" fontAlgn="t" hangingPunct="0">
              <a:tabLst>
                <a:tab pos="457200" algn="l"/>
              </a:tabLst>
            </a:pPr>
            <a:endParaRPr lang="ru-RU" sz="2400" b="1">
              <a:latin typeface="Calibri" pitchFamily="34" charset="0"/>
            </a:endParaRPr>
          </a:p>
          <a:p>
            <a:pPr indent="450850" algn="just" eaLnBrk="0" fontAlgn="t" hangingPunct="0">
              <a:tabLst>
                <a:tab pos="457200" algn="l"/>
              </a:tabLst>
            </a:pPr>
            <a:endParaRPr lang="ru-RU" sz="1600" b="1">
              <a:latin typeface="Calibri" pitchFamily="34" charset="0"/>
              <a:cs typeface="Times New Roman" pitchFamily="18" charset="0"/>
            </a:endParaRPr>
          </a:p>
          <a:p>
            <a:pPr indent="450850" algn="ctr" eaLnBrk="0" fontAlgn="t" hangingPunct="0">
              <a:tabLst>
                <a:tab pos="457200" algn="l"/>
              </a:tabLst>
            </a:pPr>
            <a:r>
              <a:rPr lang="ru-RU" sz="1600" b="1">
                <a:latin typeface="Calibri" pitchFamily="34" charset="0"/>
                <a:cs typeface="Times New Roman" pitchFamily="18" charset="0"/>
              </a:rPr>
              <a:t>.</a:t>
            </a:r>
            <a:endParaRPr lang="ru-RU" sz="16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99526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Rectangle 1"/>
          <p:cNvSpPr>
            <a:spLocks noChangeArrowheads="1"/>
          </p:cNvSpPr>
          <p:nvPr/>
        </p:nvSpPr>
        <p:spPr bwMode="auto">
          <a:xfrm>
            <a:off x="468313" y="287338"/>
            <a:ext cx="8135937" cy="609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just"/>
            <a:r>
              <a:rPr lang="ru-RU" sz="2200" b="1">
                <a:solidFill>
                  <a:srgbClr val="0000CC"/>
                </a:solidFill>
              </a:rPr>
              <a:t>К факторам утомления, </a:t>
            </a:r>
            <a:r>
              <a:rPr lang="ru-RU" sz="2200" b="1" i="1">
                <a:solidFill>
                  <a:srgbClr val="0000CC"/>
                </a:solidFill>
              </a:rPr>
              <a:t>в первую очередь, относятся порядок, номер урока,</a:t>
            </a:r>
            <a:r>
              <a:rPr lang="ru-RU" sz="2200" b="1"/>
              <a:t> т.к. показатели умственной работоспособности у учащихся подвержены изменению в течение учебного дня, недели, года. У большинства здоровых учащихся отмечается </a:t>
            </a:r>
            <a:r>
              <a:rPr lang="ru-RU" sz="2200" b="1">
                <a:solidFill>
                  <a:srgbClr val="0000CC"/>
                </a:solidFill>
              </a:rPr>
              <a:t>два выраженных подъёма работоспособности: первый – с 8 до 11часов, второй – в 16-17 часов</a:t>
            </a:r>
            <a:r>
              <a:rPr lang="ru-RU" sz="2200" b="1"/>
              <a:t>.</a:t>
            </a:r>
          </a:p>
          <a:p>
            <a:pPr indent="450850" algn="just"/>
            <a:endParaRPr lang="ru-RU" sz="2200" b="1"/>
          </a:p>
          <a:p>
            <a:pPr indent="450850" algn="just" eaLnBrk="0" hangingPunct="0"/>
            <a:r>
              <a:rPr lang="ru-RU" sz="2200" b="1">
                <a:solidFill>
                  <a:srgbClr val="0000CC"/>
                </a:solidFill>
              </a:rPr>
              <a:t>К концу недели </a:t>
            </a:r>
            <a:r>
              <a:rPr lang="ru-RU" sz="2200" b="1" i="1">
                <a:solidFill>
                  <a:srgbClr val="0000CC"/>
                </a:solidFill>
              </a:rPr>
              <a:t>работоспособность</a:t>
            </a:r>
            <a:r>
              <a:rPr lang="ru-RU" sz="2200" b="1">
                <a:solidFill>
                  <a:srgbClr val="0000CC"/>
                </a:solidFill>
              </a:rPr>
              <a:t> снижается</a:t>
            </a:r>
            <a:r>
              <a:rPr lang="ru-RU" sz="2200" b="1"/>
              <a:t>. </a:t>
            </a:r>
            <a:r>
              <a:rPr lang="ru-RU" sz="2200" b="1">
                <a:solidFill>
                  <a:srgbClr val="00B050"/>
                </a:solidFill>
              </a:rPr>
              <a:t>Максимальные её значения отмечаются во вторник и в среду, в пятницу – снижение. </a:t>
            </a:r>
          </a:p>
          <a:p>
            <a:pPr indent="450850" algn="just" eaLnBrk="0" hangingPunct="0"/>
            <a:r>
              <a:rPr lang="ru-RU" sz="2200" b="1"/>
              <a:t>Эти особенности необходимо учитывать при построении режима, отводя на деятельность, предъявляющую к организму повышенные требования, часы, совпадающие с оптимальным функциональным состоянием.</a:t>
            </a:r>
          </a:p>
          <a:p>
            <a:pPr indent="450850" algn="just" eaLnBrk="0" hangingPunct="0"/>
            <a:endParaRPr lang="ru-RU" sz="1600" b="1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43949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3" name="Rectangle 1"/>
          <p:cNvSpPr>
            <a:spLocks noChangeArrowheads="1"/>
          </p:cNvSpPr>
          <p:nvPr/>
        </p:nvSpPr>
        <p:spPr bwMode="auto">
          <a:xfrm>
            <a:off x="468313" y="415925"/>
            <a:ext cx="8135937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just" eaLnBrk="0" hangingPunct="0"/>
            <a:r>
              <a:rPr lang="ru-RU" sz="2800" b="1" i="1">
                <a:solidFill>
                  <a:srgbClr val="0000CC"/>
                </a:solidFill>
              </a:rPr>
              <a:t>Шум, недостаточная освещённость, повышенная температура и духота помещения </a:t>
            </a:r>
            <a:r>
              <a:rPr lang="ru-RU" sz="2800" b="1"/>
              <a:t>также оказывают неблагоприятное воздействие на работоспособность и способствуют развитию утомления. </a:t>
            </a:r>
          </a:p>
          <a:p>
            <a:pPr indent="450850" algn="just" eaLnBrk="0" hangingPunct="0"/>
            <a:endParaRPr lang="ru-RU" sz="2800" b="1"/>
          </a:p>
          <a:p>
            <a:pPr indent="450850" algn="just" eaLnBrk="0" hangingPunct="0"/>
            <a:r>
              <a:rPr lang="ru-RU" sz="2800" b="1"/>
              <a:t>Немаловажным </a:t>
            </a:r>
            <a:r>
              <a:rPr lang="ru-RU" sz="2800" b="1">
                <a:solidFill>
                  <a:srgbClr val="0000CC"/>
                </a:solidFill>
              </a:rPr>
              <a:t>фактором перегрузок и утомления является </a:t>
            </a:r>
            <a:r>
              <a:rPr lang="ru-RU" sz="2800" b="1" i="1">
                <a:solidFill>
                  <a:srgbClr val="0000CC"/>
                </a:solidFill>
              </a:rPr>
              <a:t>стресс,</a:t>
            </a:r>
            <a:r>
              <a:rPr lang="ru-RU" sz="2800" b="1">
                <a:solidFill>
                  <a:srgbClr val="0000CC"/>
                </a:solidFill>
              </a:rPr>
              <a:t> сопровождающий процесс обучения:</a:t>
            </a:r>
            <a:r>
              <a:rPr lang="ru-RU" sz="2800" b="1"/>
              <a:t> спросят – не спросят; поставят хорошую отметку или плохую; и т.д. </a:t>
            </a:r>
          </a:p>
        </p:txBody>
      </p:sp>
    </p:spTree>
    <p:extLst>
      <p:ext uri="{BB962C8B-B14F-4D97-AF65-F5344CB8AC3E}">
        <p14:creationId xmlns:p14="http://schemas.microsoft.com/office/powerpoint/2010/main" xmlns="" val="32842836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Rectangle 1"/>
          <p:cNvSpPr>
            <a:spLocks noChangeArrowheads="1"/>
          </p:cNvSpPr>
          <p:nvPr/>
        </p:nvSpPr>
        <p:spPr bwMode="auto">
          <a:xfrm>
            <a:off x="323850" y="509588"/>
            <a:ext cx="8424863" cy="60007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just"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На Земле нет такого человека, которому не угрожают опасности. Реализуясь в пространстве и времени, опасности угрожают не только человеку, но и обществу, государству и в целом всему миру. </a:t>
            </a:r>
            <a:r>
              <a:rPr lang="ru-RU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Поэтому профилактика безопасности и защита от них — актуальнейшая проблема, в решении которой должны быть заинтересованы не только отдельные личности, но и государство, и все мировое сообщество.</a:t>
            </a:r>
          </a:p>
          <a:p>
            <a:pPr indent="450850" algn="just" eaLnBrk="0" fontAlgn="t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Чтобы обеспечить БЖД, </a:t>
            </a:r>
            <a:r>
              <a:rPr lang="ru-RU" sz="24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необходима выработка идеологии безопасности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i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— формирования соответствующего </a:t>
            </a:r>
            <a:r>
              <a:rPr lang="ru-RU" sz="2400" b="1" i="1" dirty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уровня мышления и поведения человека и общества в целом. </a:t>
            </a:r>
            <a:r>
              <a:rPr lang="ru-RU" sz="2400" b="1" i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Именно этими проблемами и занимается наука безопасность жизнедеятельности.</a:t>
            </a:r>
          </a:p>
          <a:p>
            <a:pPr indent="450850" algn="just" eaLnBrk="0" fontAlgn="t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96989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C:\Users\Панасик Татьяна\Documents\МЫШЛЕНИЕ-НЕГАТИВНОЕ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055701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Rectangle 1"/>
          <p:cNvSpPr>
            <a:spLocks noChangeArrowheads="1"/>
          </p:cNvSpPr>
          <p:nvPr/>
        </p:nvSpPr>
        <p:spPr bwMode="auto">
          <a:xfrm>
            <a:off x="468313" y="419100"/>
            <a:ext cx="8351837" cy="517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just"/>
            <a:r>
              <a:rPr lang="ru-RU" sz="2200" b="1">
                <a:solidFill>
                  <a:srgbClr val="C00000"/>
                </a:solidFill>
              </a:rPr>
              <a:t>Потенциально опасный объект </a:t>
            </a:r>
            <a:r>
              <a:rPr lang="ru-RU" sz="2200" b="1"/>
              <a:t>-  объект, на котором используют, производят, перерабатывают, хранят или транспортируют радиоактивные, пожаровзрывоопасные, опасные химические и биологические вещества, создающие реальную угрозу возникновения источника чрезвычайной ситуации. </a:t>
            </a:r>
          </a:p>
          <a:p>
            <a:pPr indent="450850" algn="just"/>
            <a:endParaRPr lang="ru-RU" sz="2200"/>
          </a:p>
          <a:p>
            <a:pPr indent="450850" algn="just" eaLnBrk="0" hangingPunct="0"/>
            <a:r>
              <a:rPr lang="ru-RU" sz="2200" b="1">
                <a:solidFill>
                  <a:srgbClr val="C00000"/>
                </a:solidFill>
              </a:rPr>
              <a:t>Критически важный объект </a:t>
            </a:r>
            <a:r>
              <a:rPr lang="ru-RU" sz="2200" b="1"/>
              <a:t>- объект, нарушение или прекращение функционирования которого приводит к потере управления </a:t>
            </a:r>
            <a:r>
              <a:rPr lang="ru-RU" sz="2200" b="1">
                <a:hlinkClick r:id="rId3"/>
              </a:rPr>
              <a:t>экономикой</a:t>
            </a:r>
            <a:r>
              <a:rPr lang="ru-RU" sz="2200" b="1"/>
              <a:t> страны, субъекта или </a:t>
            </a:r>
            <a:r>
              <a:rPr lang="ru-RU" sz="2200" b="1">
                <a:hlinkClick r:id="rId4"/>
              </a:rPr>
              <a:t>административно-территориальной единицы</a:t>
            </a:r>
            <a:r>
              <a:rPr lang="ru-RU" sz="2200" b="1"/>
              <a:t>, ее необратимому негативному изменению, разрушению или существенному снижению безопасности жизнедеятельности населения, проживающего на этой территории, на длительный период времени.</a:t>
            </a:r>
            <a:endParaRPr lang="ru-RU" sz="2200"/>
          </a:p>
        </p:txBody>
      </p:sp>
    </p:spTree>
    <p:extLst>
      <p:ext uri="{BB962C8B-B14F-4D97-AF65-F5344CB8AC3E}">
        <p14:creationId xmlns:p14="http://schemas.microsoft.com/office/powerpoint/2010/main" xmlns="" val="40935430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3" name="Rectangle 1"/>
          <p:cNvSpPr>
            <a:spLocks noChangeArrowheads="1"/>
          </p:cNvSpPr>
          <p:nvPr/>
        </p:nvSpPr>
        <p:spPr bwMode="auto">
          <a:xfrm>
            <a:off x="468313" y="542925"/>
            <a:ext cx="828040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just"/>
            <a:r>
              <a:rPr lang="ru-RU" sz="2400" b="1">
                <a:solidFill>
                  <a:srgbClr val="2B0BB5"/>
                </a:solidFill>
              </a:rPr>
              <a:t>Прогнозирование техногенных чрезвычайных ситуаций</a:t>
            </a:r>
            <a:r>
              <a:rPr lang="ru-RU" sz="2400" b="1"/>
              <a:t>  </a:t>
            </a:r>
            <a:r>
              <a:rPr lang="ru-RU" sz="2400" b="1">
                <a:solidFill>
                  <a:srgbClr val="00B0F0"/>
                </a:solidFill>
              </a:rPr>
              <a:t>- </a:t>
            </a:r>
            <a:r>
              <a:rPr lang="ru-RU" sz="2400" b="1" i="1">
                <a:solidFill>
                  <a:srgbClr val="00B0F0"/>
                </a:solidFill>
              </a:rPr>
              <a:t>опережающее определение</a:t>
            </a:r>
            <a:r>
              <a:rPr lang="ru-RU" sz="2400" b="1">
                <a:solidFill>
                  <a:srgbClr val="00B0F0"/>
                </a:solidFill>
              </a:rPr>
              <a:t> </a:t>
            </a:r>
            <a:r>
              <a:rPr lang="ru-RU" sz="2400" b="1" i="1">
                <a:solidFill>
                  <a:srgbClr val="00B0F0"/>
                </a:solidFill>
              </a:rPr>
              <a:t>вероятности возникновения </a:t>
            </a:r>
            <a:r>
              <a:rPr lang="ru-RU" sz="2400" b="1">
                <a:solidFill>
                  <a:srgbClr val="00B0F0"/>
                </a:solidFill>
              </a:rPr>
              <a:t> </a:t>
            </a:r>
            <a:r>
              <a:rPr lang="ru-RU" sz="2400" b="1"/>
              <a:t>и развития техногенных чрезвычайных ситуаций и их последствий на основе оценки риска (вероятности или частоты) возникновения пожаров, взрывов, аварий, катастроф. </a:t>
            </a:r>
          </a:p>
          <a:p>
            <a:pPr indent="450850" algn="just"/>
            <a:endParaRPr lang="ru-RU" sz="2400"/>
          </a:p>
          <a:p>
            <a:pPr indent="450850" algn="just" eaLnBrk="0" hangingPunct="0"/>
            <a:r>
              <a:rPr lang="ru-RU" sz="2400" b="1">
                <a:solidFill>
                  <a:srgbClr val="2B0BB5"/>
                </a:solidFill>
              </a:rPr>
              <a:t>Прогнозирование опасных природных процессов и явлений </a:t>
            </a:r>
            <a:r>
              <a:rPr lang="ru-RU" sz="2400" b="1">
                <a:solidFill>
                  <a:srgbClr val="00B0F0"/>
                </a:solidFill>
              </a:rPr>
              <a:t>- </a:t>
            </a:r>
            <a:r>
              <a:rPr lang="ru-RU" sz="2400" b="1" i="1">
                <a:solidFill>
                  <a:srgbClr val="00B0F0"/>
                </a:solidFill>
              </a:rPr>
              <a:t>опережающее определение</a:t>
            </a:r>
            <a:r>
              <a:rPr lang="ru-RU" sz="2400" b="1">
                <a:solidFill>
                  <a:srgbClr val="00B0F0"/>
                </a:solidFill>
              </a:rPr>
              <a:t> </a:t>
            </a:r>
            <a:r>
              <a:rPr lang="ru-RU" sz="2400" b="1" i="1">
                <a:solidFill>
                  <a:srgbClr val="00B0F0"/>
                </a:solidFill>
              </a:rPr>
              <a:t>вероятности возникновения</a:t>
            </a:r>
            <a:r>
              <a:rPr lang="ru-RU" sz="2400" b="1">
                <a:solidFill>
                  <a:srgbClr val="00B0F0"/>
                </a:solidFill>
              </a:rPr>
              <a:t> </a:t>
            </a:r>
            <a:r>
              <a:rPr lang="ru-RU" sz="2400" b="1"/>
              <a:t>и развития в определенном месте и в определенное время опасных природных процессов и явлений, а также оценка возможных последствий их появления.</a:t>
            </a:r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xmlns="" val="29707546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1" name="Rectangle 1"/>
          <p:cNvSpPr>
            <a:spLocks noChangeArrowheads="1"/>
          </p:cNvSpPr>
          <p:nvPr/>
        </p:nvSpPr>
        <p:spPr bwMode="auto">
          <a:xfrm>
            <a:off x="395288" y="361950"/>
            <a:ext cx="8497887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just"/>
            <a:r>
              <a:rPr lang="ru-RU" sz="2400" b="1">
                <a:solidFill>
                  <a:srgbClr val="2B0BB5"/>
                </a:solidFill>
              </a:rPr>
              <a:t>Безопасность</a:t>
            </a:r>
            <a:r>
              <a:rPr lang="ru-RU" sz="2400" b="1"/>
              <a:t> в чрезвычайных ситуациях - </a:t>
            </a:r>
            <a:r>
              <a:rPr lang="ru-RU" sz="2400" b="1">
                <a:solidFill>
                  <a:srgbClr val="2B0BB5"/>
                </a:solidFill>
              </a:rPr>
              <a:t>состояние защищенности </a:t>
            </a:r>
            <a:r>
              <a:rPr lang="ru-RU" sz="2400" b="1"/>
              <a:t>населения, объектов народного хозяйства и окружающей природной среды от опасностей в чрезвычайных ситуациях.</a:t>
            </a:r>
          </a:p>
          <a:p>
            <a:pPr indent="450850" algn="just"/>
            <a:endParaRPr lang="ru-RU" sz="2400"/>
          </a:p>
          <a:p>
            <a:pPr indent="450850" algn="just" eaLnBrk="0" hangingPunct="0"/>
            <a:r>
              <a:rPr lang="ru-RU" sz="2400" b="1">
                <a:solidFill>
                  <a:srgbClr val="2B0BB5"/>
                </a:solidFill>
              </a:rPr>
              <a:t>Объектом мониторинга является состояние защищенности, </a:t>
            </a:r>
            <a:r>
              <a:rPr lang="ru-RU" sz="2400" b="1"/>
              <a:t>поэтому мониторинг, как и безопасность различают: </a:t>
            </a:r>
            <a:endParaRPr lang="ru-RU" sz="2400"/>
          </a:p>
          <a:p>
            <a:pPr indent="450850" algn="just" eaLnBrk="0" hangingPunct="0"/>
            <a:r>
              <a:rPr lang="ru-RU" sz="2400" b="1">
                <a:solidFill>
                  <a:srgbClr val="2B0BB5"/>
                </a:solidFill>
              </a:rPr>
              <a:t>по видам </a:t>
            </a:r>
            <a:r>
              <a:rPr lang="ru-RU" sz="2400" b="1"/>
              <a:t>(промышленная, радиационная, химическая, сейсмическая, пожарная, биологическая, экологическая);</a:t>
            </a:r>
            <a:endParaRPr lang="ru-RU" sz="2400"/>
          </a:p>
          <a:p>
            <a:pPr indent="450850" algn="just" eaLnBrk="0" hangingPunct="0"/>
            <a:r>
              <a:rPr lang="ru-RU" sz="2400" b="1">
                <a:solidFill>
                  <a:srgbClr val="2B0BB5"/>
                </a:solidFill>
              </a:rPr>
              <a:t>по объектам </a:t>
            </a:r>
            <a:r>
              <a:rPr lang="ru-RU" sz="2400" b="1"/>
              <a:t>(население, объект народного хозяйства и окружающая природная среда);</a:t>
            </a:r>
            <a:endParaRPr lang="ru-RU" sz="2400"/>
          </a:p>
          <a:p>
            <a:pPr indent="450850" algn="just" eaLnBrk="0" hangingPunct="0"/>
            <a:r>
              <a:rPr lang="ru-RU" sz="2400" b="1">
                <a:solidFill>
                  <a:srgbClr val="2B0BB5"/>
                </a:solidFill>
              </a:rPr>
              <a:t>по основным источникам </a:t>
            </a:r>
            <a:r>
              <a:rPr lang="ru-RU" sz="2400" b="1"/>
              <a:t>чрезвычайной ситуации.</a:t>
            </a:r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xmlns="" val="30748464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5" name="Rectangle 1"/>
          <p:cNvSpPr>
            <a:spLocks noChangeArrowheads="1"/>
          </p:cNvSpPr>
          <p:nvPr/>
        </p:nvSpPr>
        <p:spPr bwMode="auto">
          <a:xfrm>
            <a:off x="468313" y="544513"/>
            <a:ext cx="8351837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just"/>
            <a:r>
              <a:rPr lang="ru-RU" sz="2000" b="1">
                <a:solidFill>
                  <a:srgbClr val="2B0BB5"/>
                </a:solidFill>
              </a:rPr>
              <a:t>Цель мониторинга </a:t>
            </a:r>
            <a:r>
              <a:rPr lang="ru-RU" sz="2000" b="1"/>
              <a:t>– научно-информационное обслуживание управления в предметных областях деятельности (в разработке социально-экономической программы развития региона).</a:t>
            </a:r>
            <a:endParaRPr lang="ru-RU" sz="2000"/>
          </a:p>
          <a:p>
            <a:pPr indent="450850" algn="just" eaLnBrk="0" hangingPunct="0"/>
            <a:r>
              <a:rPr lang="ru-RU" sz="2000" b="1">
                <a:solidFill>
                  <a:srgbClr val="2B0BB5"/>
                </a:solidFill>
              </a:rPr>
              <a:t>Мониторинг</a:t>
            </a:r>
            <a:r>
              <a:rPr lang="ru-RU" sz="2000" b="1"/>
              <a:t> - постоянное наблюдение за каким-либо процессом с целью выявления его соответствия желаемому результату или исходному положению.</a:t>
            </a:r>
            <a:endParaRPr lang="ru-RU" sz="2000"/>
          </a:p>
          <a:p>
            <a:pPr indent="450850" algn="just" eaLnBrk="0" hangingPunct="0"/>
            <a:r>
              <a:rPr lang="ru-RU" sz="2000" b="1">
                <a:solidFill>
                  <a:srgbClr val="2B0BB5"/>
                </a:solidFill>
              </a:rPr>
              <a:t>Мониторинг </a:t>
            </a:r>
            <a:r>
              <a:rPr lang="ru-RU" sz="2000" b="1"/>
              <a:t>- специально организованное, систематическое наблюдение за состоянием объектов, явлений, процессов с целью их оценки, контроля или прогноза. </a:t>
            </a:r>
            <a:endParaRPr lang="ru-RU" sz="2000"/>
          </a:p>
          <a:p>
            <a:pPr indent="450850" algn="just" eaLnBrk="0" hangingPunct="0"/>
            <a:r>
              <a:rPr lang="ru-RU" sz="2000" b="1">
                <a:solidFill>
                  <a:srgbClr val="2B0BB5"/>
                </a:solidFill>
              </a:rPr>
              <a:t>Мониторинг опасных процессов и явлений </a:t>
            </a:r>
            <a:r>
              <a:rPr lang="ru-RU" sz="2000" b="1"/>
              <a:t>– </a:t>
            </a:r>
            <a:r>
              <a:rPr lang="ru-RU" sz="2000" b="1" i="1"/>
              <a:t>система наблюдений и контроля</a:t>
            </a:r>
            <a:r>
              <a:rPr lang="ru-RU" sz="2000" b="1"/>
              <a:t>, производимых регулярно, по определенной программе в пространстве и времени, контроль и анализ процессов развития опасных явлений, своевременное выявление тенденций изменения обстановки и предупреждение о создающихся критических ситуациях.</a:t>
            </a:r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xmlns="" val="32907818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39" name="Rectangle 1"/>
          <p:cNvSpPr>
            <a:spLocks noChangeArrowheads="1"/>
          </p:cNvSpPr>
          <p:nvPr/>
        </p:nvSpPr>
        <p:spPr bwMode="auto">
          <a:xfrm>
            <a:off x="468313" y="307975"/>
            <a:ext cx="8280400" cy="621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just"/>
            <a:r>
              <a:rPr lang="ru-RU" sz="2000" b="1">
                <a:solidFill>
                  <a:srgbClr val="2B0BB5"/>
                </a:solidFill>
              </a:rPr>
              <a:t>Мониторинг и прогнозирование </a:t>
            </a:r>
            <a:r>
              <a:rPr lang="ru-RU" sz="2000" b="1"/>
              <a:t>осуществляется в ведомственных и иных интересах, по разным видам объектов, явлений и процессов, контролируемым ингредиентам и параметрам, по различным видам опасностей.</a:t>
            </a:r>
          </a:p>
          <a:p>
            <a:pPr indent="450850" algn="just" eaLnBrk="0" hangingPunct="0"/>
            <a:r>
              <a:rPr lang="ru-RU" sz="2000" b="1">
                <a:solidFill>
                  <a:srgbClr val="2B0BB5"/>
                </a:solidFill>
              </a:rPr>
              <a:t>Качество мониторинга и прогноза ЧС </a:t>
            </a:r>
            <a:r>
              <a:rPr lang="ru-RU" sz="2000" b="1"/>
              <a:t>определяющим образом влияет на эффективность деятельности в области снижения рисков их возникновения и масштабов.</a:t>
            </a:r>
          </a:p>
          <a:p>
            <a:pPr indent="450850" algn="just" eaLnBrk="0" hangingPunct="0"/>
            <a:r>
              <a:rPr lang="ru-RU" sz="2000" b="1">
                <a:solidFill>
                  <a:srgbClr val="2B0BB5"/>
                </a:solidFill>
              </a:rPr>
              <a:t>Важность мониторинга </a:t>
            </a:r>
            <a:r>
              <a:rPr lang="ru-RU" sz="2000" b="1"/>
              <a:t>в деле защиты населения и территорий от природных и техногенных ЧС определяется </a:t>
            </a:r>
            <a:r>
              <a:rPr lang="ru-RU" sz="2000" b="1">
                <a:solidFill>
                  <a:srgbClr val="2B0BB5"/>
                </a:solidFill>
              </a:rPr>
              <a:t>Распоряжением Президента Российской Федерации от 23 марта 2000г. № 86-рп.</a:t>
            </a:r>
          </a:p>
          <a:p>
            <a:pPr indent="450850" algn="just" eaLnBrk="0" hangingPunct="0"/>
            <a:r>
              <a:rPr lang="ru-RU" sz="2000" b="1"/>
              <a:t>Система мониторинга и прогнозирования ЧС является </a:t>
            </a:r>
            <a:r>
              <a:rPr lang="ru-RU" sz="2000" b="1">
                <a:solidFill>
                  <a:srgbClr val="2B0BB5"/>
                </a:solidFill>
              </a:rPr>
              <a:t>функциональной информационно-аналитической подсистемой </a:t>
            </a:r>
            <a:r>
              <a:rPr lang="ru-RU" sz="2000" b="1"/>
              <a:t>РСЧС (Единой государственной системы предупреждения и ликвидации ЧС).</a:t>
            </a:r>
          </a:p>
          <a:p>
            <a:pPr indent="450850" algn="just" eaLnBrk="0" hangingPunct="0"/>
            <a:r>
              <a:rPr lang="ru-RU" sz="2000" b="1"/>
              <a:t>РСЧС - создана в соответствии с Законом Российской Федерации "О защите населения и территорий от чрезвычайных ситуаций природного и техногенного характера" от 21 декабря 1994 г. № 68-ФЗ. </a:t>
            </a:r>
          </a:p>
          <a:p>
            <a:pPr indent="450850" eaLnBrk="0" hangingPunct="0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297616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288" y="285750"/>
            <a:ext cx="8424862" cy="628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0850" algn="ctr">
              <a:defRPr/>
            </a:pPr>
            <a:r>
              <a:rPr lang="ru-RU" sz="2400" b="1">
                <a:solidFill>
                  <a:srgbClr val="2B0BB5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Классификация мониторинга  по ряду оснований:</a:t>
            </a:r>
            <a:endParaRPr lang="ru-RU" sz="2400">
              <a:solidFill>
                <a:srgbClr val="2B0BB5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indent="450850" algn="just" eaLnBrk="0" hangingPunct="0">
              <a:defRPr/>
            </a:pPr>
            <a:r>
              <a:rPr lang="ru-RU" b="1" i="1"/>
              <a:t>динамический</a:t>
            </a:r>
            <a:endParaRPr lang="ru-RU"/>
          </a:p>
          <a:p>
            <a:pPr indent="450850" algn="just" eaLnBrk="0" hangingPunct="0">
              <a:defRPr/>
            </a:pPr>
            <a:r>
              <a:rPr lang="ru-RU" b="1" i="1"/>
              <a:t>конкурентный</a:t>
            </a:r>
            <a:endParaRPr lang="ru-RU"/>
          </a:p>
          <a:p>
            <a:pPr indent="450850" algn="just" eaLnBrk="0" hangingPunct="0">
              <a:defRPr/>
            </a:pPr>
            <a:r>
              <a:rPr lang="ru-RU" b="1" i="1"/>
              <a:t>сравнительный</a:t>
            </a:r>
            <a:endParaRPr lang="ru-RU"/>
          </a:p>
          <a:p>
            <a:pPr indent="450850" algn="just" eaLnBrk="0" hangingPunct="0">
              <a:defRPr/>
            </a:pPr>
            <a:r>
              <a:rPr lang="ru-RU" b="1" i="1"/>
              <a:t>комплексный:</a:t>
            </a:r>
            <a:endParaRPr lang="ru-RU"/>
          </a:p>
          <a:p>
            <a:pPr indent="450850" algn="just" eaLnBrk="0" hangingPunct="0">
              <a:defRPr/>
            </a:pPr>
            <a:r>
              <a:rPr lang="ru-RU" b="1">
                <a:solidFill>
                  <a:srgbClr val="2B0BB5"/>
                </a:solidFill>
              </a:rPr>
              <a:t>информационный;</a:t>
            </a:r>
            <a:endParaRPr lang="ru-RU">
              <a:solidFill>
                <a:srgbClr val="2B0BB5"/>
              </a:solidFill>
            </a:endParaRPr>
          </a:p>
          <a:p>
            <a:pPr indent="450850" algn="just" eaLnBrk="0" hangingPunct="0">
              <a:defRPr/>
            </a:pPr>
            <a:r>
              <a:rPr lang="ru-RU" b="1">
                <a:solidFill>
                  <a:srgbClr val="2B0BB5"/>
                </a:solidFill>
              </a:rPr>
              <a:t>базовый (фоновый);</a:t>
            </a:r>
            <a:endParaRPr lang="ru-RU">
              <a:solidFill>
                <a:srgbClr val="2B0BB5"/>
              </a:solidFill>
            </a:endParaRPr>
          </a:p>
          <a:p>
            <a:pPr indent="450850" algn="just" eaLnBrk="0" hangingPunct="0">
              <a:defRPr/>
            </a:pPr>
            <a:r>
              <a:rPr lang="ru-RU" b="1">
                <a:solidFill>
                  <a:srgbClr val="2B0BB5"/>
                </a:solidFill>
              </a:rPr>
              <a:t>проблемный:</a:t>
            </a:r>
            <a:endParaRPr lang="ru-RU">
              <a:solidFill>
                <a:srgbClr val="2B0BB5"/>
              </a:solidFill>
            </a:endParaRPr>
          </a:p>
          <a:p>
            <a:pPr indent="450850" algn="just" eaLnBrk="0" hangingPunct="0">
              <a:defRPr/>
            </a:pPr>
            <a:r>
              <a:rPr lang="ru-RU" b="1"/>
              <a:t>проблемный функционирования;</a:t>
            </a:r>
            <a:endParaRPr lang="ru-RU"/>
          </a:p>
          <a:p>
            <a:pPr indent="450850" algn="just" eaLnBrk="0" hangingPunct="0">
              <a:defRPr/>
            </a:pPr>
            <a:r>
              <a:rPr lang="ru-RU" b="1"/>
              <a:t>проблемный развития.</a:t>
            </a:r>
            <a:endParaRPr lang="ru-RU"/>
          </a:p>
          <a:p>
            <a:pPr indent="450850" algn="just" eaLnBrk="0" hangingPunct="0">
              <a:defRPr/>
            </a:pPr>
            <a:r>
              <a:rPr lang="ru-RU" b="1">
                <a:solidFill>
                  <a:srgbClr val="00B0F0"/>
                </a:solidFill>
              </a:rPr>
              <a:t>Наблюдение</a:t>
            </a:r>
            <a:r>
              <a:rPr lang="ru-RU" b="1"/>
              <a:t> - система мероприятий, которая обеспечивает: </a:t>
            </a:r>
            <a:endParaRPr lang="ru-RU"/>
          </a:p>
          <a:p>
            <a:pPr indent="450850" algn="just" eaLnBrk="0" hangingPunct="0">
              <a:buFont typeface="Wingdings" pitchFamily="2" charset="2"/>
              <a:buChar char="ü"/>
              <a:defRPr/>
            </a:pPr>
            <a:r>
              <a:rPr lang="ru-RU" b="1"/>
              <a:t>определение параметров, характеризующих состояние окружающей среды, отдельных ее элементов, видов техногенного воздействия;</a:t>
            </a:r>
            <a:endParaRPr lang="ru-RU"/>
          </a:p>
          <a:p>
            <a:pPr indent="450850" algn="just" eaLnBrk="0" hangingPunct="0">
              <a:buFont typeface="Wingdings" pitchFamily="2" charset="2"/>
              <a:buChar char="ü"/>
              <a:defRPr/>
            </a:pPr>
            <a:r>
              <a:rPr lang="ru-RU" b="1"/>
              <a:t>определение процессов, происходящих в окружающей среде, природных, физических, химических, биологических, и др.</a:t>
            </a:r>
            <a:endParaRPr lang="ru-RU"/>
          </a:p>
          <a:p>
            <a:pPr indent="450850" algn="just" eaLnBrk="0" hangingPunct="0">
              <a:defRPr/>
            </a:pPr>
            <a:r>
              <a:rPr lang="ru-RU" b="1">
                <a:solidFill>
                  <a:srgbClr val="00B0F0"/>
                </a:solidFill>
              </a:rPr>
              <a:t>Объект мониторинга </a:t>
            </a:r>
            <a:r>
              <a:rPr lang="ru-RU" b="1"/>
              <a:t>- природный, техногенный или природно-техногенный объект или его часть, в пределах которого по определенной программе осуществляются регулярные наблюдения за окружающей средой с целью контроля за ее состоянием, анализа происходящих в ней процессов, выполняемых для своевременного выявления и прогнозирования их изменений и оценки.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15196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1"/>
          <p:cNvSpPr>
            <a:spLocks noChangeArrowheads="1"/>
          </p:cNvSpPr>
          <p:nvPr/>
        </p:nvSpPr>
        <p:spPr bwMode="auto">
          <a:xfrm>
            <a:off x="395288" y="931863"/>
            <a:ext cx="8424862" cy="50165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just" eaLnBrk="0" fontAlgn="t" hangingPunct="0"/>
            <a:r>
              <a:rPr lang="ru-RU" sz="2000" b="1">
                <a:solidFill>
                  <a:srgbClr val="0000CC"/>
                </a:solidFill>
              </a:rPr>
              <a:t>Безопасность жизнедеятельности (БЖД) </a:t>
            </a:r>
            <a:r>
              <a:rPr lang="ru-RU" sz="2000" b="1"/>
              <a:t>— это </a:t>
            </a:r>
            <a:r>
              <a:rPr lang="ru-RU" sz="2000" b="1">
                <a:solidFill>
                  <a:srgbClr val="FF0000"/>
                </a:solidFill>
              </a:rPr>
              <a:t>наука, </a:t>
            </a:r>
            <a:r>
              <a:rPr lang="ru-RU" sz="2000" b="1">
                <a:solidFill>
                  <a:srgbClr val="0000CC"/>
                </a:solidFill>
              </a:rPr>
              <a:t>изучающая общие проблемы опасностей</a:t>
            </a:r>
            <a:r>
              <a:rPr lang="ru-RU" sz="2000" b="1"/>
              <a:t>, угрожающих человеку, обществу, государству, всему миру, и разрабатывающая соответствующие способы защиты от них.</a:t>
            </a:r>
          </a:p>
          <a:p>
            <a:pPr indent="450850" algn="just" eaLnBrk="0" fontAlgn="t" hangingPunct="0"/>
            <a:r>
              <a:rPr lang="ru-RU" sz="2000" b="1">
                <a:solidFill>
                  <a:srgbClr val="0000CC"/>
                </a:solidFill>
              </a:rPr>
              <a:t>БЖД </a:t>
            </a:r>
            <a:r>
              <a:rPr lang="ru-RU" sz="2000" b="1">
                <a:solidFill>
                  <a:srgbClr val="FF0000"/>
                </a:solidFill>
              </a:rPr>
              <a:t>опирается</a:t>
            </a:r>
            <a:r>
              <a:rPr lang="ru-RU" sz="2000" b="1">
                <a:solidFill>
                  <a:srgbClr val="0000CC"/>
                </a:solidFill>
              </a:rPr>
              <a:t> </a:t>
            </a:r>
            <a:r>
              <a:rPr lang="ru-RU" sz="2000" b="1"/>
              <a:t>на осознанную потребность общества, на правила безопасного повеления, выработанные практикой или смежными областями науки, на законы государства и международного права по безопасности и защите населения. </a:t>
            </a:r>
          </a:p>
          <a:p>
            <a:pPr indent="450850" algn="just" eaLnBrk="0" fontAlgn="t" hangingPunct="0"/>
            <a:r>
              <a:rPr lang="ru-RU" sz="2000" b="1">
                <a:solidFill>
                  <a:srgbClr val="0000CC"/>
                </a:solidFill>
              </a:rPr>
              <a:t>В основе БЖД </a:t>
            </a:r>
            <a:r>
              <a:rPr lang="ru-RU" sz="2000" b="1">
                <a:solidFill>
                  <a:srgbClr val="FF0000"/>
                </a:solidFill>
              </a:rPr>
              <a:t>лежат</a:t>
            </a:r>
            <a:r>
              <a:rPr lang="ru-RU" sz="2000" b="1">
                <a:solidFill>
                  <a:srgbClr val="0000CC"/>
                </a:solidFill>
              </a:rPr>
              <a:t> </a:t>
            </a:r>
            <a:r>
              <a:rPr lang="ru-RU" sz="2000" b="1"/>
              <a:t>систематизированные и обобщенные </a:t>
            </a:r>
            <a:r>
              <a:rPr lang="ru-RU" sz="2000" b="1">
                <a:solidFill>
                  <a:srgbClr val="0000CC"/>
                </a:solidFill>
              </a:rPr>
              <a:t>знания об объективных закономерностях </a:t>
            </a:r>
            <a:r>
              <a:rPr lang="ru-RU" sz="2000" b="1"/>
              <a:t>существования и развития природы, человека и общества.</a:t>
            </a:r>
          </a:p>
          <a:p>
            <a:pPr indent="450850" algn="just" eaLnBrk="0" fontAlgn="t" hangingPunct="0"/>
            <a:endParaRPr lang="ru-RU" sz="2000" b="1"/>
          </a:p>
          <a:p>
            <a:pPr indent="450850" algn="just" eaLnBrk="0" fontAlgn="t" hangingPunct="0"/>
            <a:r>
              <a:rPr lang="ru-RU" sz="2000" b="1"/>
              <a:t>Специфической </a:t>
            </a:r>
            <a:r>
              <a:rPr lang="ru-RU" sz="2000" b="1">
                <a:solidFill>
                  <a:srgbClr val="FF0000"/>
                </a:solidFill>
              </a:rPr>
              <a:t>особенностью БЖД </a:t>
            </a:r>
            <a:r>
              <a:rPr lang="ru-RU" sz="2000" b="1"/>
              <a:t>является то, что ее нельзя изучить методами частных наук или простым суммированием их методов. </a:t>
            </a:r>
            <a:r>
              <a:rPr lang="ru-RU" sz="2000" b="1">
                <a:solidFill>
                  <a:srgbClr val="FF0000"/>
                </a:solidFill>
              </a:rPr>
              <a:t>Требуется своеобразный синтез методологий многих наук (СИНЕРГЕТИКА).</a:t>
            </a:r>
          </a:p>
        </p:txBody>
      </p:sp>
    </p:spTree>
    <p:extLst>
      <p:ext uri="{BB962C8B-B14F-4D97-AF65-F5344CB8AC3E}">
        <p14:creationId xmlns:p14="http://schemas.microsoft.com/office/powerpoint/2010/main" xmlns="" val="27301508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7" name="Rectangle 1"/>
          <p:cNvSpPr>
            <a:spLocks noChangeArrowheads="1"/>
          </p:cNvSpPr>
          <p:nvPr/>
        </p:nvSpPr>
        <p:spPr bwMode="auto">
          <a:xfrm>
            <a:off x="323850" y="-9525"/>
            <a:ext cx="8496300" cy="664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ctr"/>
            <a:r>
              <a:rPr lang="ru-RU" b="1">
                <a:solidFill>
                  <a:srgbClr val="2B0BB5"/>
                </a:solidFill>
              </a:rPr>
              <a:t>Функции мониторинга: </a:t>
            </a:r>
            <a:endParaRPr lang="ru-RU">
              <a:solidFill>
                <a:srgbClr val="2B0BB5"/>
              </a:solidFill>
            </a:endParaRPr>
          </a:p>
          <a:p>
            <a:pPr indent="450850" algn="just" eaLnBrk="0" hangingPunct="0">
              <a:buFont typeface="Wingdings" pitchFamily="2" charset="2"/>
              <a:buChar char="v"/>
            </a:pPr>
            <a:r>
              <a:rPr lang="ru-RU" b="1"/>
              <a:t>контроль за состоянием объектов;</a:t>
            </a:r>
            <a:endParaRPr lang="ru-RU"/>
          </a:p>
          <a:p>
            <a:pPr indent="450850" algn="just" eaLnBrk="0" hangingPunct="0">
              <a:buFont typeface="Wingdings" pitchFamily="2" charset="2"/>
              <a:buChar char="v"/>
            </a:pPr>
            <a:r>
              <a:rPr lang="ru-RU" b="1"/>
              <a:t>контроль за источниками нарушений;</a:t>
            </a:r>
            <a:endParaRPr lang="ru-RU"/>
          </a:p>
          <a:p>
            <a:pPr indent="450850" algn="just" eaLnBrk="0" hangingPunct="0">
              <a:buFont typeface="Wingdings" pitchFamily="2" charset="2"/>
              <a:buChar char="v"/>
            </a:pPr>
            <a:r>
              <a:rPr lang="ru-RU" b="1"/>
              <a:t>моделирование и прогноз состояния объектов;</a:t>
            </a:r>
            <a:endParaRPr lang="ru-RU"/>
          </a:p>
          <a:p>
            <a:pPr indent="450850" algn="just" eaLnBrk="0" hangingPunct="0">
              <a:buFont typeface="Wingdings" pitchFamily="2" charset="2"/>
              <a:buChar char="v"/>
            </a:pPr>
            <a:r>
              <a:rPr lang="ru-RU" b="1"/>
              <a:t>управление  процессами. </a:t>
            </a:r>
          </a:p>
          <a:p>
            <a:pPr indent="450850" algn="just" eaLnBrk="0" hangingPunct="0"/>
            <a:endParaRPr lang="ru-RU"/>
          </a:p>
          <a:p>
            <a:pPr indent="450850" algn="ctr" eaLnBrk="0" hangingPunct="0"/>
            <a:r>
              <a:rPr lang="ru-RU" b="1">
                <a:solidFill>
                  <a:srgbClr val="2B0BB5"/>
                </a:solidFill>
              </a:rPr>
              <a:t>Средства контроля:</a:t>
            </a:r>
            <a:endParaRPr lang="ru-RU">
              <a:solidFill>
                <a:srgbClr val="2B0BB5"/>
              </a:solidFill>
            </a:endParaRPr>
          </a:p>
          <a:p>
            <a:pPr indent="450850" algn="just" eaLnBrk="0" hangingPunct="0">
              <a:buFont typeface="Wingdings" pitchFamily="2" charset="2"/>
              <a:buChar char="Ø"/>
            </a:pPr>
            <a:r>
              <a:rPr lang="ru-RU" b="1"/>
              <a:t>функциональные (скорость изменения);</a:t>
            </a:r>
            <a:endParaRPr lang="ru-RU"/>
          </a:p>
          <a:p>
            <a:pPr indent="450850" algn="just" eaLnBrk="0" hangingPunct="0">
              <a:buFont typeface="Wingdings" pitchFamily="2" charset="2"/>
              <a:buChar char="Ø"/>
            </a:pPr>
            <a:r>
              <a:rPr lang="ru-RU" b="1"/>
              <a:t>структурные (значения физических, химических, биологических, параметров).</a:t>
            </a:r>
          </a:p>
          <a:p>
            <a:pPr indent="450850" algn="just" eaLnBrk="0" hangingPunct="0"/>
            <a:endParaRPr lang="ru-RU"/>
          </a:p>
          <a:p>
            <a:pPr indent="450850" algn="ctr" eaLnBrk="0" hangingPunct="0"/>
            <a:r>
              <a:rPr lang="ru-RU" b="1">
                <a:solidFill>
                  <a:srgbClr val="2B0BB5"/>
                </a:solidFill>
              </a:rPr>
              <a:t>Методы мониторинга:</a:t>
            </a:r>
            <a:endParaRPr lang="ru-RU">
              <a:solidFill>
                <a:srgbClr val="2B0BB5"/>
              </a:solidFill>
            </a:endParaRPr>
          </a:p>
          <a:p>
            <a:pPr indent="450850" algn="just" eaLnBrk="0" hangingPunct="0">
              <a:buFont typeface="Wingdings" pitchFamily="2" charset="2"/>
              <a:buChar char="q"/>
            </a:pPr>
            <a:r>
              <a:rPr lang="ru-RU" b="1"/>
              <a:t>контактные методы;</a:t>
            </a:r>
            <a:endParaRPr lang="ru-RU"/>
          </a:p>
          <a:p>
            <a:pPr indent="450850" algn="just" eaLnBrk="0" hangingPunct="0">
              <a:buFont typeface="Wingdings" pitchFamily="2" charset="2"/>
              <a:buChar char="q"/>
            </a:pPr>
            <a:r>
              <a:rPr lang="ru-RU" b="1"/>
              <a:t>неконтактные (исп. зондирующих полей, дистанционный).</a:t>
            </a:r>
          </a:p>
          <a:p>
            <a:pPr indent="450850" algn="just" eaLnBrk="0" hangingPunct="0"/>
            <a:endParaRPr lang="ru-RU"/>
          </a:p>
          <a:p>
            <a:pPr indent="450850" algn="just" eaLnBrk="0" hangingPunct="0"/>
            <a:r>
              <a:rPr lang="ru-RU" sz="2400" b="1" i="1">
                <a:solidFill>
                  <a:srgbClr val="2B0BB5"/>
                </a:solidFill>
              </a:rPr>
              <a:t>Прогноз </a:t>
            </a:r>
            <a:r>
              <a:rPr lang="ru-RU" sz="2400" b="1" i="1"/>
              <a:t>- вероятностное суждение о состоянии какого-либо явления в будущем, основанное на специальном научном исследовании (прогнозировании). </a:t>
            </a:r>
            <a:endParaRPr lang="ru-RU" sz="2400"/>
          </a:p>
          <a:p>
            <a:pPr indent="450850" algn="just" eaLnBrk="0" hangingPunct="0"/>
            <a:endParaRPr lang="ru-RU" sz="2400"/>
          </a:p>
          <a:p>
            <a:pPr indent="450850" algn="just" eaLnBrk="0" hangingPunct="0"/>
            <a:r>
              <a:rPr lang="ru-RU" b="1"/>
              <a:t>Прогнозы могут быть классифицированы: по целям, задачам, объектам, предметам, проблемам, характеру, периоду…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742766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61" name="Rectangle 1"/>
          <p:cNvSpPr>
            <a:spLocks noChangeArrowheads="1"/>
          </p:cNvSpPr>
          <p:nvPr/>
        </p:nvSpPr>
        <p:spPr bwMode="auto">
          <a:xfrm>
            <a:off x="323850" y="763588"/>
            <a:ext cx="8496300" cy="489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0850" algn="ctr">
              <a:defRPr/>
            </a:pPr>
            <a:r>
              <a:rPr lang="ru-RU" sz="2400" b="1">
                <a:solidFill>
                  <a:srgbClr val="2B0BB5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Естествоведческие прогнозы:</a:t>
            </a:r>
          </a:p>
          <a:p>
            <a:pPr indent="450850" algn="just">
              <a:defRPr/>
            </a:pPr>
            <a:endParaRPr lang="ru-RU" sz="2400"/>
          </a:p>
          <a:p>
            <a:pPr indent="450850" algn="just" eaLnBrk="0" hangingPunct="0">
              <a:buFont typeface="Wingdings" pitchFamily="2" charset="2"/>
              <a:buChar char="ü"/>
              <a:defRPr/>
            </a:pPr>
            <a:r>
              <a:rPr lang="ru-RU" sz="2400" b="1"/>
              <a:t>метеорологические, гидрологические, геологические </a:t>
            </a:r>
            <a:r>
              <a:rPr lang="ru-RU" sz="2400" b="1" i="1"/>
              <a:t>(относительно явлений литосферы);</a:t>
            </a:r>
            <a:endParaRPr lang="ru-RU" sz="2400"/>
          </a:p>
          <a:p>
            <a:pPr indent="450850" algn="just" eaLnBrk="0" hangingPunct="0">
              <a:buFont typeface="Wingdings" pitchFamily="2" charset="2"/>
              <a:buChar char="ü"/>
              <a:defRPr/>
            </a:pPr>
            <a:r>
              <a:rPr lang="ru-RU" sz="2400" b="1"/>
              <a:t>биологические </a:t>
            </a:r>
            <a:r>
              <a:rPr lang="ru-RU" sz="2400" b="1" i="1"/>
              <a:t> (например, заболеваемость в растительном и животном мире);</a:t>
            </a:r>
            <a:endParaRPr lang="ru-RU" sz="2400"/>
          </a:p>
          <a:p>
            <a:pPr indent="450850" algn="just" eaLnBrk="0" hangingPunct="0">
              <a:buFont typeface="Wingdings" pitchFamily="2" charset="2"/>
              <a:buChar char="ü"/>
              <a:defRPr/>
            </a:pPr>
            <a:r>
              <a:rPr lang="ru-RU" sz="2400" b="1"/>
              <a:t>медико-биологические</a:t>
            </a:r>
            <a:r>
              <a:rPr lang="ru-RU" sz="2400" b="1" i="1"/>
              <a:t> (болезни человека);</a:t>
            </a:r>
            <a:endParaRPr lang="ru-RU" sz="2400"/>
          </a:p>
          <a:p>
            <a:pPr indent="450850" algn="just" eaLnBrk="0" hangingPunct="0">
              <a:buFont typeface="Wingdings" pitchFamily="2" charset="2"/>
              <a:buChar char="ü"/>
              <a:defRPr/>
            </a:pPr>
            <a:r>
              <a:rPr lang="ru-RU" sz="2400" b="1"/>
              <a:t>научно-технические  </a:t>
            </a:r>
            <a:r>
              <a:rPr lang="ru-RU" sz="2400" b="1" i="1"/>
              <a:t>(в узком смысле - состояния материалов, режимы работы устройств и др. явления техносферы);</a:t>
            </a:r>
            <a:endParaRPr lang="ru-RU" sz="2400"/>
          </a:p>
          <a:p>
            <a:pPr indent="450850" algn="just" eaLnBrk="0" hangingPunct="0">
              <a:buFont typeface="Wingdings" pitchFamily="2" charset="2"/>
              <a:buChar char="ü"/>
              <a:defRPr/>
            </a:pPr>
            <a:r>
              <a:rPr lang="ru-RU" sz="2400" b="1"/>
              <a:t>космологические </a:t>
            </a:r>
            <a:r>
              <a:rPr lang="ru-RU" sz="2400" b="1" i="1"/>
              <a:t>(различные явления космосферы);</a:t>
            </a:r>
            <a:endParaRPr lang="ru-RU" sz="2400"/>
          </a:p>
          <a:p>
            <a:pPr indent="450850" algn="just" eaLnBrk="0" hangingPunct="0">
              <a:buFont typeface="Wingdings" pitchFamily="2" charset="2"/>
              <a:buChar char="ü"/>
              <a:defRPr/>
            </a:pPr>
            <a:r>
              <a:rPr lang="ru-RU" sz="2400" b="1"/>
              <a:t>физико-химические </a:t>
            </a:r>
            <a:r>
              <a:rPr lang="ru-RU" sz="2400" b="1" i="1"/>
              <a:t> (явления микросферы).</a:t>
            </a:r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xmlns="" val="24154575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185" name="Rectangle 1"/>
          <p:cNvSpPr>
            <a:spLocks noChangeArrowheads="1"/>
          </p:cNvSpPr>
          <p:nvPr/>
        </p:nvSpPr>
        <p:spPr bwMode="auto">
          <a:xfrm>
            <a:off x="395288" y="169863"/>
            <a:ext cx="8353425" cy="652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0850" algn="ctr">
              <a:defRPr/>
            </a:pPr>
            <a:r>
              <a:rPr lang="ru-RU" sz="2200" b="1">
                <a:solidFill>
                  <a:srgbClr val="2B0BB5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Обществоведческие прогнозы:</a:t>
            </a:r>
          </a:p>
          <a:p>
            <a:pPr indent="450850" algn="just">
              <a:defRPr/>
            </a:pPr>
            <a:endParaRPr lang="ru-RU" sz="2200"/>
          </a:p>
          <a:p>
            <a:pPr indent="450850" algn="just" eaLnBrk="0" hangingPunct="0">
              <a:buFont typeface="Wingdings" pitchFamily="2" charset="2"/>
              <a:buChar char="q"/>
              <a:defRPr/>
            </a:pPr>
            <a:r>
              <a:rPr lang="ru-RU" sz="2200" b="1"/>
              <a:t>научно-технические, относительно научно-технического прогресса;</a:t>
            </a:r>
            <a:endParaRPr lang="ru-RU" sz="2200"/>
          </a:p>
          <a:p>
            <a:pPr indent="450850" algn="just" eaLnBrk="0" hangingPunct="0">
              <a:buFont typeface="Wingdings" pitchFamily="2" charset="2"/>
              <a:buChar char="q"/>
              <a:defRPr/>
            </a:pPr>
            <a:r>
              <a:rPr lang="ru-RU" sz="2200" b="1"/>
              <a:t>социально-медицинские, относительно здравоохранения, ф/к и спорта;</a:t>
            </a:r>
            <a:endParaRPr lang="ru-RU" sz="2200"/>
          </a:p>
          <a:p>
            <a:pPr indent="450850" algn="just" eaLnBrk="0" hangingPunct="0">
              <a:buFont typeface="Wingdings" pitchFamily="2" charset="2"/>
              <a:buChar char="q"/>
              <a:defRPr/>
            </a:pPr>
            <a:r>
              <a:rPr lang="ru-RU" sz="2200" b="1"/>
              <a:t>социально-географические </a:t>
            </a:r>
            <a:r>
              <a:rPr lang="ru-RU" sz="2200" b="1" i="1"/>
              <a:t>(о перспективах освоения земной поверхности и мирового океана);</a:t>
            </a:r>
            <a:endParaRPr lang="ru-RU" sz="2200"/>
          </a:p>
          <a:p>
            <a:pPr indent="450850" algn="just" eaLnBrk="0" hangingPunct="0">
              <a:buFont typeface="Wingdings" pitchFamily="2" charset="2"/>
              <a:buChar char="q"/>
              <a:defRPr/>
            </a:pPr>
            <a:r>
              <a:rPr lang="ru-RU" sz="2200" b="1"/>
              <a:t>социально-экологические </a:t>
            </a:r>
            <a:r>
              <a:rPr lang="ru-RU" sz="2200" b="1" i="1"/>
              <a:t>(перспективы отношений системы "общество - природная среда");</a:t>
            </a:r>
            <a:endParaRPr lang="ru-RU" sz="2200"/>
          </a:p>
          <a:p>
            <a:pPr indent="450850" algn="just" eaLnBrk="0" hangingPunct="0">
              <a:buFont typeface="Wingdings" pitchFamily="2" charset="2"/>
              <a:buChar char="q"/>
              <a:defRPr/>
            </a:pPr>
            <a:r>
              <a:rPr lang="ru-RU" sz="2200" b="1"/>
              <a:t>социально-космические </a:t>
            </a:r>
            <a:r>
              <a:rPr lang="ru-RU" sz="2200" b="1" i="1"/>
              <a:t>(перспективы дальнейшего освоения космоса);</a:t>
            </a:r>
            <a:endParaRPr lang="ru-RU" sz="2200"/>
          </a:p>
          <a:p>
            <a:pPr indent="450850" algn="just" eaLnBrk="0" hangingPunct="0">
              <a:buFont typeface="Wingdings" pitchFamily="2" charset="2"/>
              <a:buChar char="q"/>
              <a:defRPr/>
            </a:pPr>
            <a:r>
              <a:rPr lang="ru-RU" sz="2200" b="1"/>
              <a:t>экономические;</a:t>
            </a:r>
            <a:endParaRPr lang="ru-RU" sz="2200"/>
          </a:p>
          <a:p>
            <a:pPr indent="450850" algn="just" eaLnBrk="0" hangingPunct="0">
              <a:buFont typeface="Wingdings" pitchFamily="2" charset="2"/>
              <a:buChar char="q"/>
              <a:defRPr/>
            </a:pPr>
            <a:r>
              <a:rPr lang="ru-RU" sz="2200" b="1"/>
              <a:t>социальные, психологические, демографические, филолого-этнографические, архитектурно-градостроительные, образовательно-педагогические, культурно-эстетические, государственно-правовые и юридические, внутриполитические, внешнеполитические, военные и др. </a:t>
            </a:r>
            <a:endParaRPr lang="ru-RU" sz="2200"/>
          </a:p>
        </p:txBody>
      </p:sp>
    </p:spTree>
    <p:extLst>
      <p:ext uri="{BB962C8B-B14F-4D97-AF65-F5344CB8AC3E}">
        <p14:creationId xmlns:p14="http://schemas.microsoft.com/office/powerpoint/2010/main" xmlns="" val="14740244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7" name="Rectangle 1"/>
          <p:cNvSpPr>
            <a:spLocks noChangeArrowheads="1"/>
          </p:cNvSpPr>
          <p:nvPr/>
        </p:nvSpPr>
        <p:spPr bwMode="auto">
          <a:xfrm>
            <a:off x="395288" y="285750"/>
            <a:ext cx="8424862" cy="611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ctr"/>
            <a:r>
              <a:rPr lang="ru-RU" sz="2300" b="1">
                <a:solidFill>
                  <a:srgbClr val="2B0BB5"/>
                </a:solidFill>
              </a:rPr>
              <a:t>Корректный прогноз: </a:t>
            </a:r>
            <a:endParaRPr lang="ru-RU" sz="2300">
              <a:solidFill>
                <a:srgbClr val="2B0BB5"/>
              </a:solidFill>
            </a:endParaRPr>
          </a:p>
          <a:p>
            <a:pPr indent="450850" algn="just" eaLnBrk="0" hangingPunct="0"/>
            <a:r>
              <a:rPr lang="ru-RU" sz="2300" b="1">
                <a:solidFill>
                  <a:srgbClr val="2B0BB5"/>
                </a:solidFill>
              </a:rPr>
              <a:t>Во-первых, </a:t>
            </a:r>
            <a:r>
              <a:rPr lang="ru-RU" sz="2300" b="1" i="1"/>
              <a:t>должен быть указан срок</a:t>
            </a:r>
            <a:r>
              <a:rPr lang="ru-RU" sz="2300" b="1"/>
              <a:t>, на который дается прогноз: </a:t>
            </a:r>
            <a:r>
              <a:rPr lang="ru-RU" sz="2300" b="1">
                <a:latin typeface="Calibri" pitchFamily="34" charset="0"/>
              </a:rPr>
              <a:t>«…</a:t>
            </a:r>
            <a:r>
              <a:rPr lang="ru-RU" sz="2300" b="1"/>
              <a:t>к концу месяца (недели, квартала)</a:t>
            </a:r>
            <a:r>
              <a:rPr lang="ru-RU" sz="2300" b="1">
                <a:latin typeface="Calibri" pitchFamily="34" charset="0"/>
              </a:rPr>
              <a:t>…»</a:t>
            </a:r>
            <a:r>
              <a:rPr lang="ru-RU" sz="2300" b="1"/>
              <a:t> </a:t>
            </a:r>
            <a:endParaRPr lang="ru-RU" sz="2300"/>
          </a:p>
          <a:p>
            <a:pPr indent="450850" algn="just" eaLnBrk="0" hangingPunct="0"/>
            <a:r>
              <a:rPr lang="ru-RU" sz="2300" b="1">
                <a:solidFill>
                  <a:srgbClr val="2B0BB5"/>
                </a:solidFill>
              </a:rPr>
              <a:t>Во-вторых</a:t>
            </a:r>
            <a:r>
              <a:rPr lang="ru-RU" sz="2300" b="1"/>
              <a:t>, </a:t>
            </a:r>
            <a:r>
              <a:rPr lang="ru-RU" sz="2300" b="1" i="1"/>
              <a:t>должен быть указан интервал неопределенности</a:t>
            </a:r>
            <a:r>
              <a:rPr lang="ru-RU" sz="2300" b="1"/>
              <a:t>, в который значения показателя попадают с определенной вероятностью: </a:t>
            </a:r>
            <a:r>
              <a:rPr lang="ru-RU" sz="2300" b="1">
                <a:latin typeface="Calibri" pitchFamily="34" charset="0"/>
              </a:rPr>
              <a:t>«…</a:t>
            </a:r>
            <a:r>
              <a:rPr lang="ru-RU" sz="2300" b="1"/>
              <a:t> индекс к концу недели составит 320±10</a:t>
            </a:r>
            <a:r>
              <a:rPr lang="ru-RU" sz="2300" b="1">
                <a:latin typeface="Calibri" pitchFamily="34" charset="0"/>
              </a:rPr>
              <a:t>…»</a:t>
            </a:r>
            <a:r>
              <a:rPr lang="ru-RU" sz="2300" b="1"/>
              <a:t>. </a:t>
            </a:r>
            <a:endParaRPr lang="ru-RU" sz="2300"/>
          </a:p>
          <a:p>
            <a:pPr indent="450850" algn="just" eaLnBrk="0" hangingPunct="0"/>
            <a:r>
              <a:rPr lang="ru-RU" sz="2300" b="1">
                <a:solidFill>
                  <a:srgbClr val="2B0BB5"/>
                </a:solidFill>
              </a:rPr>
              <a:t>В-третьих, </a:t>
            </a:r>
            <a:r>
              <a:rPr lang="ru-RU" sz="2300" b="1" i="1"/>
              <a:t>должна быть указана вероятность попадания в этот интервал</a:t>
            </a:r>
            <a:r>
              <a:rPr lang="ru-RU" sz="2300" b="1"/>
              <a:t>: </a:t>
            </a:r>
            <a:r>
              <a:rPr lang="ru-RU" sz="2300" b="1">
                <a:latin typeface="Calibri" pitchFamily="34" charset="0"/>
              </a:rPr>
              <a:t>«…</a:t>
            </a:r>
            <a:r>
              <a:rPr lang="ru-RU" sz="2300" b="1"/>
              <a:t> индекс к концу недели составит 320±10 с вероятностью 70% (по уровню доверия 0.7)</a:t>
            </a:r>
            <a:r>
              <a:rPr lang="ru-RU" sz="2300" b="1">
                <a:latin typeface="Calibri" pitchFamily="34" charset="0"/>
              </a:rPr>
              <a:t>…»</a:t>
            </a:r>
            <a:r>
              <a:rPr lang="ru-RU" sz="2300" b="1"/>
              <a:t>. </a:t>
            </a:r>
            <a:endParaRPr lang="ru-RU" sz="2300"/>
          </a:p>
          <a:p>
            <a:pPr indent="450850" algn="just" eaLnBrk="0" hangingPunct="0"/>
            <a:r>
              <a:rPr lang="ru-RU" sz="2300" b="1">
                <a:solidFill>
                  <a:srgbClr val="2B0BB5"/>
                </a:solidFill>
              </a:rPr>
              <a:t>При наличии всех трех составляющих</a:t>
            </a:r>
            <a:r>
              <a:rPr lang="ru-RU" sz="2300" b="1"/>
              <a:t> прогноз можно считать </a:t>
            </a:r>
            <a:r>
              <a:rPr lang="ru-RU" sz="2300" b="1">
                <a:solidFill>
                  <a:srgbClr val="2B0BB5"/>
                </a:solidFill>
              </a:rPr>
              <a:t>корректным.</a:t>
            </a:r>
          </a:p>
          <a:p>
            <a:pPr indent="450850" algn="just" eaLnBrk="0" hangingPunct="0"/>
            <a:r>
              <a:rPr lang="ru-RU" sz="2300" b="1"/>
              <a:t> </a:t>
            </a:r>
            <a:endParaRPr lang="ru-RU" sz="2300"/>
          </a:p>
          <a:p>
            <a:pPr indent="450850" algn="just" eaLnBrk="0" hangingPunct="0"/>
            <a:r>
              <a:rPr lang="ru-RU" sz="2300" b="1">
                <a:solidFill>
                  <a:srgbClr val="2B0BB5"/>
                </a:solidFill>
              </a:rPr>
              <a:t>Точный прогноз, </a:t>
            </a:r>
            <a:r>
              <a:rPr lang="ru-RU" sz="2300" b="1"/>
              <a:t>если реальные значения действительно попадают в указанные интервалы неопределенности с заданной вероятностью.</a:t>
            </a:r>
            <a:endParaRPr lang="ru-RU" sz="2300"/>
          </a:p>
        </p:txBody>
      </p:sp>
    </p:spTree>
    <p:extLst>
      <p:ext uri="{BB962C8B-B14F-4D97-AF65-F5344CB8AC3E}">
        <p14:creationId xmlns:p14="http://schemas.microsoft.com/office/powerpoint/2010/main" xmlns="" val="1880107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435" name="Группа 18"/>
          <p:cNvGrpSpPr>
            <a:grpSpLocks/>
          </p:cNvGrpSpPr>
          <p:nvPr/>
        </p:nvGrpSpPr>
        <p:grpSpPr bwMode="auto">
          <a:xfrm>
            <a:off x="820738" y="1860550"/>
            <a:ext cx="7551737" cy="3257550"/>
            <a:chOff x="821340" y="1860549"/>
            <a:chExt cx="7550917" cy="3257968"/>
          </a:xfrm>
        </p:grpSpPr>
        <p:sp>
          <p:nvSpPr>
            <p:cNvPr id="18437" name="Text Box 3"/>
            <p:cNvSpPr txBox="1">
              <a:spLocks noChangeArrowheads="1"/>
            </p:cNvSpPr>
            <p:nvPr/>
          </p:nvSpPr>
          <p:spPr bwMode="auto">
            <a:xfrm>
              <a:off x="2243014" y="1860549"/>
              <a:ext cx="2190596" cy="376743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1352" tIns="45677" rIns="91352" bIns="45677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b="1">
                  <a:latin typeface="Calibri" pitchFamily="34" charset="0"/>
                </a:rPr>
                <a:t>НАУКА</a:t>
              </a:r>
            </a:p>
          </p:txBody>
        </p:sp>
        <p:sp>
          <p:nvSpPr>
            <p:cNvPr id="18438" name="Text Box 4"/>
            <p:cNvSpPr txBox="1">
              <a:spLocks noChangeArrowheads="1"/>
            </p:cNvSpPr>
            <p:nvPr/>
          </p:nvSpPr>
          <p:spPr bwMode="auto">
            <a:xfrm>
              <a:off x="4831900" y="1860549"/>
              <a:ext cx="2190596" cy="376743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1352" tIns="45677" rIns="91352" bIns="45677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b="1">
                  <a:latin typeface="Calibri" pitchFamily="34" charset="0"/>
                </a:rPr>
                <a:t>ОБРАЗОВАНИЕ</a:t>
              </a:r>
            </a:p>
          </p:txBody>
        </p:sp>
        <p:sp>
          <p:nvSpPr>
            <p:cNvPr id="18439" name="Text Box 5"/>
            <p:cNvSpPr txBox="1">
              <a:spLocks noChangeArrowheads="1"/>
            </p:cNvSpPr>
            <p:nvPr/>
          </p:nvSpPr>
          <p:spPr bwMode="auto">
            <a:xfrm>
              <a:off x="3503924" y="3032274"/>
              <a:ext cx="2190512" cy="650959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lIns="91352" tIns="45677" rIns="91352" bIns="45677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b="1"/>
                <a:t>КУЛЬТУРА БЕЗОПАСНОСТИ</a:t>
              </a:r>
            </a:p>
          </p:txBody>
        </p:sp>
        <p:sp>
          <p:nvSpPr>
            <p:cNvPr id="18440" name="Text Box 6"/>
            <p:cNvSpPr txBox="1">
              <a:spLocks noChangeArrowheads="1"/>
            </p:cNvSpPr>
            <p:nvPr/>
          </p:nvSpPr>
          <p:spPr bwMode="auto">
            <a:xfrm>
              <a:off x="3504267" y="4741774"/>
              <a:ext cx="2190596" cy="376743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1352" tIns="45677" rIns="91352" bIns="45677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b="1">
                  <a:latin typeface="Calibri" pitchFamily="34" charset="0"/>
                </a:rPr>
                <a:t>РЕЛИГИЯ</a:t>
              </a:r>
            </a:p>
          </p:txBody>
        </p:sp>
        <p:sp>
          <p:nvSpPr>
            <p:cNvPr id="18441" name="AutoShape 7"/>
            <p:cNvSpPr>
              <a:spLocks noChangeAspect="1" noChangeArrowheads="1"/>
            </p:cNvSpPr>
            <p:nvPr/>
          </p:nvSpPr>
          <p:spPr bwMode="auto">
            <a:xfrm>
              <a:off x="821340" y="3074085"/>
              <a:ext cx="2284636" cy="714955"/>
            </a:xfrm>
            <a:prstGeom prst="flowChartAlternate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1352" tIns="45677" rIns="91352" bIns="45677">
              <a:spAutoFit/>
            </a:bodyPr>
            <a:lstStyle/>
            <a:p>
              <a:pPr algn="ctr"/>
              <a:r>
                <a:rPr lang="ru-RU" b="1">
                  <a:latin typeface="Calibri" pitchFamily="34" charset="0"/>
                </a:rPr>
                <a:t>ОБЩЕСТВЕННОЕ СОЗНАНИЕ</a:t>
              </a:r>
            </a:p>
          </p:txBody>
        </p:sp>
        <p:sp>
          <p:nvSpPr>
            <p:cNvPr id="18442" name="AutoShape 8"/>
            <p:cNvSpPr>
              <a:spLocks noChangeAspect="1" noChangeArrowheads="1"/>
            </p:cNvSpPr>
            <p:nvPr/>
          </p:nvSpPr>
          <p:spPr bwMode="auto">
            <a:xfrm>
              <a:off x="6093152" y="3002077"/>
              <a:ext cx="2279105" cy="714955"/>
            </a:xfrm>
            <a:prstGeom prst="flowChartAlternate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1352" tIns="45677" rIns="91352" bIns="45677">
              <a:spAutoFit/>
            </a:bodyPr>
            <a:lstStyle/>
            <a:p>
              <a:pPr algn="ctr"/>
              <a:r>
                <a:rPr lang="ru-RU" b="1">
                  <a:latin typeface="Calibri" pitchFamily="34" charset="0"/>
                </a:rPr>
                <a:t>ОБЫДЕННОЕ СОЗНАНИЕ</a:t>
              </a:r>
            </a:p>
          </p:txBody>
        </p:sp>
        <p:sp>
          <p:nvSpPr>
            <p:cNvPr id="18443" name="AutoShape 11"/>
            <p:cNvSpPr>
              <a:spLocks noChangeArrowheads="1"/>
            </p:cNvSpPr>
            <p:nvPr/>
          </p:nvSpPr>
          <p:spPr bwMode="auto">
            <a:xfrm>
              <a:off x="4035320" y="2315708"/>
              <a:ext cx="199145" cy="465220"/>
            </a:xfrm>
            <a:prstGeom prst="downArrow">
              <a:avLst>
                <a:gd name="adj1" fmla="val 50000"/>
                <a:gd name="adj2" fmla="val 99997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1352" tIns="45677" rIns="91352" bIns="45677">
              <a:spAutoFit/>
            </a:bodyPr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8444" name="AutoShape 12"/>
            <p:cNvSpPr>
              <a:spLocks noChangeArrowheads="1"/>
            </p:cNvSpPr>
            <p:nvPr/>
          </p:nvSpPr>
          <p:spPr bwMode="auto">
            <a:xfrm>
              <a:off x="5097427" y="2315708"/>
              <a:ext cx="199145" cy="465220"/>
            </a:xfrm>
            <a:prstGeom prst="downArrow">
              <a:avLst>
                <a:gd name="adj1" fmla="val 50000"/>
                <a:gd name="adj2" fmla="val 99997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1352" tIns="45677" rIns="91352" bIns="45677">
              <a:spAutoFit/>
            </a:bodyPr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8445" name="AutoShape 13"/>
            <p:cNvSpPr>
              <a:spLocks noChangeArrowheads="1"/>
            </p:cNvSpPr>
            <p:nvPr/>
          </p:nvSpPr>
          <p:spPr bwMode="auto">
            <a:xfrm>
              <a:off x="4499992" y="3929080"/>
              <a:ext cx="199145" cy="508032"/>
            </a:xfrm>
            <a:prstGeom prst="upArrow">
              <a:avLst>
                <a:gd name="adj1" fmla="val 50000"/>
                <a:gd name="adj2" fmla="val 141667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1352" tIns="45677" rIns="91352" bIns="45677">
              <a:spAutoFit/>
            </a:bodyPr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8446" name="AutoShape 14"/>
            <p:cNvSpPr>
              <a:spLocks noChangeArrowheads="1"/>
            </p:cNvSpPr>
            <p:nvPr/>
          </p:nvSpPr>
          <p:spPr bwMode="auto">
            <a:xfrm>
              <a:off x="3105976" y="3068960"/>
              <a:ext cx="398290" cy="733507"/>
            </a:xfrm>
            <a:prstGeom prst="leftArrow">
              <a:avLst>
                <a:gd name="adj1" fmla="val 50000"/>
                <a:gd name="adj2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1352" tIns="45677" rIns="91352" bIns="45677">
              <a:spAutoFit/>
            </a:bodyPr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8447" name="AutoShape 15"/>
            <p:cNvSpPr>
              <a:spLocks noChangeArrowheads="1"/>
            </p:cNvSpPr>
            <p:nvPr/>
          </p:nvSpPr>
          <p:spPr bwMode="auto">
            <a:xfrm>
              <a:off x="5694862" y="2996952"/>
              <a:ext cx="398290" cy="733507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1352" tIns="45677" rIns="91352" bIns="45677">
              <a:spAutoFit/>
            </a:bodyPr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8448" name="AutoShape 19"/>
            <p:cNvSpPr>
              <a:spLocks noChangeArrowheads="1"/>
            </p:cNvSpPr>
            <p:nvPr/>
          </p:nvSpPr>
          <p:spPr bwMode="auto">
            <a:xfrm rot="2578377">
              <a:off x="5711458" y="2449923"/>
              <a:ext cx="199145" cy="465220"/>
            </a:xfrm>
            <a:prstGeom prst="downArrow">
              <a:avLst>
                <a:gd name="adj1" fmla="val 50000"/>
                <a:gd name="adj2" fmla="val 99997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1352" tIns="45677" rIns="91352" bIns="45677">
              <a:spAutoFit/>
            </a:bodyPr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8449" name="AutoShape 21"/>
            <p:cNvSpPr>
              <a:spLocks noChangeArrowheads="1"/>
            </p:cNvSpPr>
            <p:nvPr/>
          </p:nvSpPr>
          <p:spPr bwMode="auto">
            <a:xfrm rot="-2680063">
              <a:off x="3338312" y="2449923"/>
              <a:ext cx="199145" cy="465220"/>
            </a:xfrm>
            <a:prstGeom prst="downArrow">
              <a:avLst>
                <a:gd name="adj1" fmla="val 50000"/>
                <a:gd name="adj2" fmla="val 99997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1352" tIns="45677" rIns="91352" bIns="45677">
              <a:spAutoFit/>
            </a:bodyPr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8450" name="AutoShape 22"/>
            <p:cNvSpPr>
              <a:spLocks noChangeArrowheads="1"/>
            </p:cNvSpPr>
            <p:nvPr/>
          </p:nvSpPr>
          <p:spPr bwMode="auto">
            <a:xfrm rot="2111080">
              <a:off x="3625966" y="3901239"/>
              <a:ext cx="199145" cy="508032"/>
            </a:xfrm>
            <a:prstGeom prst="upArrow">
              <a:avLst>
                <a:gd name="adj1" fmla="val 50000"/>
                <a:gd name="adj2" fmla="val 141667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1352" tIns="45677" rIns="91352" bIns="45677">
              <a:spAutoFit/>
            </a:bodyPr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8451" name="AutoShape 23"/>
            <p:cNvSpPr>
              <a:spLocks noChangeArrowheads="1"/>
            </p:cNvSpPr>
            <p:nvPr/>
          </p:nvSpPr>
          <p:spPr bwMode="auto">
            <a:xfrm rot="-2419818">
              <a:off x="5351890" y="3901239"/>
              <a:ext cx="199145" cy="508032"/>
            </a:xfrm>
            <a:prstGeom prst="upArrow">
              <a:avLst>
                <a:gd name="adj1" fmla="val 50000"/>
                <a:gd name="adj2" fmla="val 141667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1352" tIns="45677" rIns="91352" bIns="45677">
              <a:spAutoFit/>
            </a:bodyPr>
            <a:lstStyle/>
            <a:p>
              <a:endParaRPr lang="ru-RU">
                <a:latin typeface="Calibri" pitchFamily="34" charset="0"/>
              </a:endParaRPr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1476375" y="692150"/>
            <a:ext cx="619125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Взаимосвязь сознания и безопасности</a:t>
            </a:r>
            <a:endParaRPr lang="ru-RU" sz="2400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705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Rectangle 1"/>
          <p:cNvSpPr>
            <a:spLocks noChangeArrowheads="1"/>
          </p:cNvSpPr>
          <p:nvPr/>
        </p:nvSpPr>
        <p:spPr bwMode="auto">
          <a:xfrm>
            <a:off x="684213" y="123825"/>
            <a:ext cx="7991475" cy="66182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just" eaLnBrk="0" fontAlgn="t" hangingPunct="0">
              <a:tabLst>
                <a:tab pos="457200" algn="l"/>
              </a:tabLst>
            </a:pPr>
            <a:endParaRPr lang="ru-RU" sz="1600" b="1">
              <a:latin typeface="Calibri" pitchFamily="34" charset="0"/>
              <a:cs typeface="Times New Roman" pitchFamily="18" charset="0"/>
            </a:endParaRPr>
          </a:p>
          <a:p>
            <a:pPr indent="450850" algn="just" eaLnBrk="0" fontAlgn="t" hangingPunct="0">
              <a:tabLst>
                <a:tab pos="457200" algn="l"/>
              </a:tabLst>
            </a:pPr>
            <a:endParaRPr lang="ru-RU" sz="1600" b="1">
              <a:latin typeface="Calibri" pitchFamily="34" charset="0"/>
              <a:cs typeface="Times New Roman" pitchFamily="18" charset="0"/>
            </a:endParaRPr>
          </a:p>
          <a:p>
            <a:pPr indent="450850" algn="ctr" eaLnBrk="0" fontAlgn="t" hangingPunct="0">
              <a:tabLst>
                <a:tab pos="457200" algn="l"/>
              </a:tabLst>
            </a:pPr>
            <a:r>
              <a:rPr lang="ru-RU" sz="2800" b="1">
                <a:solidFill>
                  <a:srgbClr val="0000CC"/>
                </a:solidFill>
              </a:rPr>
              <a:t>Задачи БЖД (как науки):</a:t>
            </a:r>
          </a:p>
          <a:p>
            <a:pPr indent="450850" algn="ctr" eaLnBrk="0" fontAlgn="t" hangingPunct="0">
              <a:tabLst>
                <a:tab pos="457200" algn="l"/>
              </a:tabLst>
            </a:pPr>
            <a:endParaRPr lang="ru-RU" sz="2800"/>
          </a:p>
          <a:p>
            <a:pPr indent="450850" algn="just" eaLnBrk="0" fontAlgn="t" hangingPunct="0">
              <a:buFontTx/>
              <a:buChar char="•"/>
              <a:tabLst>
                <a:tab pos="457200" algn="l"/>
              </a:tabLst>
            </a:pPr>
            <a:r>
              <a:rPr lang="ru-RU" sz="2800" b="1"/>
              <a:t>идентификация опасности, распознание и количественная оценка негативных воздействий среды обитания;</a:t>
            </a:r>
            <a:endParaRPr lang="ru-RU" sz="2800"/>
          </a:p>
          <a:p>
            <a:pPr indent="450850" algn="just" eaLnBrk="0" fontAlgn="t" hangingPunct="0">
              <a:buFontTx/>
              <a:buChar char="•"/>
              <a:tabLst>
                <a:tab pos="457200" algn="l"/>
              </a:tabLst>
            </a:pPr>
            <a:r>
              <a:rPr lang="ru-RU" sz="2800" b="1">
                <a:solidFill>
                  <a:srgbClr val="0000CC"/>
                </a:solidFill>
              </a:rPr>
              <a:t>предупреждение воздействия тех или иных негативных факторов на человека;</a:t>
            </a:r>
            <a:endParaRPr lang="ru-RU" sz="2800">
              <a:solidFill>
                <a:srgbClr val="0000CC"/>
              </a:solidFill>
            </a:endParaRPr>
          </a:p>
          <a:p>
            <a:pPr indent="450850" algn="just" eaLnBrk="0" fontAlgn="t" hangingPunct="0">
              <a:buFontTx/>
              <a:buChar char="•"/>
              <a:tabLst>
                <a:tab pos="457200" algn="l"/>
              </a:tabLst>
            </a:pPr>
            <a:r>
              <a:rPr lang="ru-RU" sz="2800" b="1"/>
              <a:t>защита от опасности;</a:t>
            </a:r>
            <a:endParaRPr lang="ru-RU" sz="2800"/>
          </a:p>
          <a:p>
            <a:pPr indent="450850" algn="just" eaLnBrk="0" fontAlgn="t" hangingPunct="0">
              <a:buFontTx/>
              <a:buChar char="•"/>
              <a:tabLst>
                <a:tab pos="457200" algn="l"/>
              </a:tabLst>
            </a:pPr>
            <a:r>
              <a:rPr lang="ru-RU" sz="2800" b="1">
                <a:solidFill>
                  <a:srgbClr val="0000CC"/>
                </a:solidFill>
              </a:rPr>
              <a:t>ликвидация отрицательных последствий воздействия опасных и вредных факторов;</a:t>
            </a:r>
            <a:endParaRPr lang="ru-RU" sz="2800">
              <a:solidFill>
                <a:srgbClr val="0000CC"/>
              </a:solidFill>
            </a:endParaRPr>
          </a:p>
          <a:p>
            <a:pPr indent="450850" algn="just" eaLnBrk="0" fontAlgn="t" hangingPunct="0">
              <a:buFontTx/>
              <a:buChar char="•"/>
              <a:tabLst>
                <a:tab pos="457200" algn="l"/>
              </a:tabLst>
            </a:pPr>
            <a:r>
              <a:rPr lang="ru-RU" sz="2800" b="1"/>
              <a:t>создание нормального, то есть комфортного состояния среды обитания человека.</a:t>
            </a:r>
            <a:endParaRPr lang="ru-RU" sz="2800"/>
          </a:p>
        </p:txBody>
      </p:sp>
    </p:spTree>
    <p:extLst>
      <p:ext uri="{BB962C8B-B14F-4D97-AF65-F5344CB8AC3E}">
        <p14:creationId xmlns:p14="http://schemas.microsoft.com/office/powerpoint/2010/main" xmlns="" val="3075111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Rectangle 1"/>
          <p:cNvSpPr>
            <a:spLocks noChangeArrowheads="1"/>
          </p:cNvSpPr>
          <p:nvPr/>
        </p:nvSpPr>
        <p:spPr bwMode="auto">
          <a:xfrm>
            <a:off x="755650" y="414338"/>
            <a:ext cx="7993063" cy="5878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just" fontAlgn="t">
              <a:tabLst>
                <a:tab pos="457200" algn="l"/>
              </a:tabLst>
            </a:pPr>
            <a:r>
              <a:rPr lang="ru-RU" sz="2400" b="1">
                <a:solidFill>
                  <a:srgbClr val="FF0000"/>
                </a:solidFill>
              </a:rPr>
              <a:t>Цель изучения БЖД </a:t>
            </a:r>
            <a:r>
              <a:rPr lang="ru-RU" sz="2400" b="1"/>
              <a:t>— формирование и пропаганда знаний, направленных на снижение смертности и потерь здоровья людей от внешних факторов и причин. </a:t>
            </a:r>
          </a:p>
          <a:p>
            <a:pPr indent="450850" algn="just" fontAlgn="t">
              <a:tabLst>
                <a:tab pos="457200" algn="l"/>
              </a:tabLst>
            </a:pPr>
            <a:endParaRPr lang="ru-RU" sz="2400" b="1"/>
          </a:p>
          <a:p>
            <a:pPr indent="450850" algn="just" eaLnBrk="0" fontAlgn="t" hangingPunct="0">
              <a:tabLst>
                <a:tab pos="457200" algn="l"/>
              </a:tabLst>
            </a:pPr>
            <a:r>
              <a:rPr lang="ru-RU" sz="2400" b="1"/>
              <a:t>Создание защиты человека в техносфере от внешних негативных воздействий </a:t>
            </a:r>
            <a:r>
              <a:rPr lang="ru-RU" sz="2400" b="1">
                <a:solidFill>
                  <a:srgbClr val="002BB8"/>
                </a:solidFill>
                <a:hlinkClick r:id="rId3" tooltip="Антропогенное загрязнение окружающей среды"/>
              </a:rPr>
              <a:t>антропогенного</a:t>
            </a:r>
            <a:r>
              <a:rPr lang="ru-RU" sz="2400" b="1"/>
              <a:t>, </a:t>
            </a:r>
            <a:r>
              <a:rPr lang="ru-RU" sz="2400" b="1">
                <a:solidFill>
                  <a:srgbClr val="002BB8"/>
                </a:solidFill>
                <a:hlinkClick r:id="rId4" tooltip="Негативные факторы техносферы"/>
              </a:rPr>
              <a:t>техногенного</a:t>
            </a:r>
            <a:r>
              <a:rPr lang="ru-RU" sz="2400" b="1"/>
              <a:t> и естественного происхождения.</a:t>
            </a:r>
          </a:p>
          <a:p>
            <a:pPr indent="450850" algn="just" eaLnBrk="0" fontAlgn="t" hangingPunct="0">
              <a:tabLst>
                <a:tab pos="457200" algn="l"/>
              </a:tabLst>
            </a:pPr>
            <a:endParaRPr lang="ru-RU" sz="2400" b="1"/>
          </a:p>
          <a:p>
            <a:pPr indent="450850" algn="just" eaLnBrk="0" fontAlgn="t" hangingPunct="0">
              <a:tabLst>
                <a:tab pos="457200" algn="l"/>
              </a:tabLst>
            </a:pPr>
            <a:r>
              <a:rPr lang="ru-RU" sz="2400" b="1">
                <a:solidFill>
                  <a:srgbClr val="FF0000"/>
                </a:solidFill>
              </a:rPr>
              <a:t>Объектом защиты является человек.</a:t>
            </a:r>
          </a:p>
          <a:p>
            <a:pPr indent="450850" algn="just" eaLnBrk="0" fontAlgn="t" hangingPunct="0">
              <a:tabLst>
                <a:tab pos="457200" algn="l"/>
              </a:tabLst>
            </a:pPr>
            <a:endParaRPr lang="ru-RU" sz="2400" b="1"/>
          </a:p>
          <a:p>
            <a:pPr indent="450850" algn="just" eaLnBrk="0" fontAlgn="t" hangingPunct="0">
              <a:tabLst>
                <a:tab pos="457200" algn="l"/>
              </a:tabLst>
            </a:pPr>
            <a:r>
              <a:rPr lang="ru-RU" sz="2400" b="1">
                <a:solidFill>
                  <a:srgbClr val="FF0000"/>
                </a:solidFill>
              </a:rPr>
              <a:t>Предмет исследования БЖД </a:t>
            </a:r>
            <a:r>
              <a:rPr lang="ru-RU" sz="2400" b="1"/>
              <a:t>— опасности и их совокупность, а также </a:t>
            </a:r>
            <a:r>
              <a:rPr lang="ru-RU" sz="2400" b="1">
                <a:solidFill>
                  <a:srgbClr val="002BB8"/>
                </a:solidFill>
                <a:hlinkClick r:id="rId5" tooltip="Защита населения от ЧС"/>
              </a:rPr>
              <a:t>средства и системы защиты</a:t>
            </a:r>
            <a:r>
              <a:rPr lang="ru-RU" sz="2400" b="1"/>
              <a:t> от опасностей.</a:t>
            </a:r>
          </a:p>
          <a:p>
            <a:pPr indent="450850" algn="just" eaLnBrk="0" fontAlgn="t" hangingPunct="0">
              <a:tabLst>
                <a:tab pos="457200" algn="l"/>
              </a:tabLst>
            </a:pPr>
            <a:endParaRPr lang="ru-RU" sz="1600" b="1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2114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Rectangle 1"/>
          <p:cNvSpPr>
            <a:spLocks noChangeArrowheads="1"/>
          </p:cNvSpPr>
          <p:nvPr/>
        </p:nvSpPr>
        <p:spPr bwMode="auto">
          <a:xfrm>
            <a:off x="611188" y="598488"/>
            <a:ext cx="8137525" cy="55102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just" eaLnBrk="0" fontAlgn="t" hangingPunct="0">
              <a:tabLst>
                <a:tab pos="457200" algn="l"/>
              </a:tabLst>
            </a:pPr>
            <a:endParaRPr lang="ru-RU" sz="1600" b="1">
              <a:latin typeface="Calibri" pitchFamily="34" charset="0"/>
            </a:endParaRPr>
          </a:p>
          <a:p>
            <a:pPr indent="450850" algn="ctr" eaLnBrk="0" fontAlgn="t" hangingPunct="0">
              <a:tabLst>
                <a:tab pos="457200" algn="l"/>
              </a:tabLst>
            </a:pPr>
            <a:r>
              <a:rPr lang="ru-RU" sz="2400" b="1">
                <a:solidFill>
                  <a:srgbClr val="0000CC"/>
                </a:solidFill>
              </a:rPr>
              <a:t>Причины возникновения дисциплины БЖД в России:</a:t>
            </a:r>
          </a:p>
          <a:p>
            <a:pPr indent="450850" algn="just" eaLnBrk="0" fontAlgn="t" hangingPunct="0">
              <a:buFontTx/>
              <a:buChar char="•"/>
              <a:tabLst>
                <a:tab pos="457200" algn="l"/>
              </a:tabLst>
            </a:pPr>
            <a:r>
              <a:rPr lang="ru-RU" sz="2400" b="1">
                <a:solidFill>
                  <a:srgbClr val="FF0000"/>
                </a:solidFill>
              </a:rPr>
              <a:t>высокая смертность </a:t>
            </a:r>
            <a:r>
              <a:rPr lang="ru-RU" sz="2400" b="1"/>
              <a:t>(особенно среди мужчин репродуктивного возраста)</a:t>
            </a:r>
          </a:p>
          <a:p>
            <a:pPr indent="450850" algn="just" eaLnBrk="0" fontAlgn="t" hangingPunct="0">
              <a:buFontTx/>
              <a:buChar char="•"/>
              <a:tabLst>
                <a:tab pos="457200" algn="l"/>
              </a:tabLst>
            </a:pPr>
            <a:r>
              <a:rPr lang="ru-RU" sz="2400" b="1">
                <a:solidFill>
                  <a:srgbClr val="FF0000"/>
                </a:solidFill>
              </a:rPr>
              <a:t>низкие показатели средней продолжительности жизни </a:t>
            </a:r>
            <a:r>
              <a:rPr lang="ru-RU" sz="2400" b="1"/>
              <a:t>(характеры для мужской части населения)</a:t>
            </a:r>
          </a:p>
          <a:p>
            <a:pPr indent="450850" algn="just" eaLnBrk="0" fontAlgn="t" hangingPunct="0">
              <a:buFontTx/>
              <a:buChar char="•"/>
              <a:tabLst>
                <a:tab pos="457200" algn="l"/>
              </a:tabLst>
            </a:pPr>
            <a:r>
              <a:rPr lang="ru-RU" sz="2400" b="1">
                <a:solidFill>
                  <a:srgbClr val="FF0000"/>
                </a:solidFill>
              </a:rPr>
              <a:t>ежегодное снижение средней общей численности населения</a:t>
            </a:r>
          </a:p>
          <a:p>
            <a:pPr indent="450850" algn="just" eaLnBrk="0" fontAlgn="t" hangingPunct="0">
              <a:tabLst>
                <a:tab pos="457200" algn="l"/>
              </a:tabLst>
            </a:pPr>
            <a:endParaRPr lang="ru-RU" sz="2400" b="1"/>
          </a:p>
          <a:p>
            <a:pPr indent="450850" algn="just" eaLnBrk="0" fontAlgn="t" hangingPunct="0">
              <a:tabLst>
                <a:tab pos="457200" algn="l"/>
              </a:tabLst>
            </a:pPr>
            <a:r>
              <a:rPr lang="ru-RU" sz="2400" b="1"/>
              <a:t>Значение и решение данных проблем очень важной для нашей страны, так как </a:t>
            </a:r>
            <a:r>
              <a:rPr lang="ru-RU" sz="2400" b="1">
                <a:solidFill>
                  <a:srgbClr val="0000CC"/>
                </a:solidFill>
              </a:rPr>
              <a:t>по прогнозам, России в обозримом будущем грозит вымирание</a:t>
            </a:r>
            <a:r>
              <a:rPr lang="ru-RU" sz="2400" b="1"/>
              <a:t>. Важнейшая задача, стоящая перед государством — стабилизация численности населения.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1158795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Rectangle 1"/>
          <p:cNvSpPr>
            <a:spLocks noChangeArrowheads="1"/>
          </p:cNvSpPr>
          <p:nvPr/>
        </p:nvSpPr>
        <p:spPr bwMode="auto">
          <a:xfrm>
            <a:off x="323850" y="401638"/>
            <a:ext cx="8424863" cy="62166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just" fontAlgn="t"/>
            <a:r>
              <a:rPr lang="ru-RU" sz="2400" b="1"/>
              <a:t>На Земле нет такого человека, которому не угрожают опасности. Реализуясь в пространстве и времени, опасности угрожают не только человеку, но и обществу, государству и в целом всему миру. </a:t>
            </a:r>
            <a:r>
              <a:rPr lang="ru-RU" sz="2400" b="1">
                <a:solidFill>
                  <a:srgbClr val="0000CC"/>
                </a:solidFill>
              </a:rPr>
              <a:t>Поэтому </a:t>
            </a:r>
            <a:r>
              <a:rPr lang="ru-RU" sz="2400" b="1">
                <a:solidFill>
                  <a:srgbClr val="FF0000"/>
                </a:solidFill>
              </a:rPr>
              <a:t>профилактика безопасности и защита от них — актуальнейшая проблема</a:t>
            </a:r>
            <a:r>
              <a:rPr lang="ru-RU" sz="2400" b="1">
                <a:solidFill>
                  <a:srgbClr val="0000CC"/>
                </a:solidFill>
              </a:rPr>
              <a:t>, в решении которой должны быть заинтересованы не только отдельные личности, но и государство, и все мировое сообщество.</a:t>
            </a:r>
          </a:p>
          <a:p>
            <a:pPr indent="450850" algn="just" eaLnBrk="0" fontAlgn="t" hangingPunct="0"/>
            <a:endParaRPr lang="ru-RU" sz="2400"/>
          </a:p>
          <a:p>
            <a:pPr indent="450850" algn="just" eaLnBrk="0" fontAlgn="t" hangingPunct="0"/>
            <a:r>
              <a:rPr lang="ru-RU" sz="2400" b="1" i="1">
                <a:solidFill>
                  <a:srgbClr val="FF0000"/>
                </a:solidFill>
              </a:rPr>
              <a:t>Чтобы обеспечить БЖД, </a:t>
            </a:r>
            <a:r>
              <a:rPr lang="ru-RU" sz="2400" b="1"/>
              <a:t>необходима выработка идеологии безопасности </a:t>
            </a:r>
            <a:r>
              <a:rPr lang="ru-RU" sz="2400" b="1" i="1">
                <a:solidFill>
                  <a:srgbClr val="003366"/>
                </a:solidFill>
              </a:rPr>
              <a:t>— </a:t>
            </a:r>
            <a:r>
              <a:rPr lang="ru-RU" sz="2400" b="1" i="1">
                <a:solidFill>
                  <a:srgbClr val="009900"/>
                </a:solidFill>
              </a:rPr>
              <a:t>формирования соответствующего уровня мышления и поведения человека и общества в целом. Именно этими проблемами и занимается наука безопасность жизнедеятельности.</a:t>
            </a:r>
          </a:p>
          <a:p>
            <a:pPr indent="450850" algn="just" eaLnBrk="0" fontAlgn="t" hangingPunct="0"/>
            <a:endParaRPr lang="ru-RU" sz="1400" b="1">
              <a:latin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5872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>
            <a:lum brigh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363" t="12227" r="21312" b="129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1"/>
          <p:cNvSpPr>
            <a:spLocks noChangeArrowheads="1"/>
          </p:cNvSpPr>
          <p:nvPr/>
        </p:nvSpPr>
        <p:spPr bwMode="auto">
          <a:xfrm>
            <a:off x="539750" y="247650"/>
            <a:ext cx="8353425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ctr">
              <a:defRPr/>
            </a:pPr>
            <a:r>
              <a:rPr lang="ru-RU" sz="20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Понятие здоровья </a:t>
            </a:r>
            <a:endParaRPr lang="ru-RU" sz="2000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indent="450850" algn="just" eaLnBrk="0" hangingPunct="0">
              <a:defRPr/>
            </a:pPr>
            <a:endParaRPr lang="ru-RU" sz="2000" b="1" dirty="0">
              <a:latin typeface="Arial" pitchFamily="34" charset="0"/>
              <a:cs typeface="Arial" pitchFamily="34" charset="0"/>
            </a:endParaRPr>
          </a:p>
          <a:p>
            <a:pPr indent="450850" algn="just" eaLnBrk="0" hangingPunct="0"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В древности здоровье понималось врачами и философами как главное условие свободной деятельности человека, его совершенства.</a:t>
            </a:r>
          </a:p>
          <a:p>
            <a:pPr indent="450850" algn="just" eaLnBrk="0" hangingPunct="0">
              <a:defRPr/>
            </a:pPr>
            <a:r>
              <a:rPr lang="ru-RU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Понятие “здоровье” с давних пор не имело конкретного научного определения.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И в настоящее время существуют разные подходы к его определению. </a:t>
            </a:r>
          </a:p>
          <a:p>
            <a:pPr indent="450850" algn="just" eaLnBrk="0" hangingPunct="0"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Самое раннее из определений здоровья —  </a:t>
            </a:r>
            <a:r>
              <a:rPr lang="ru-RU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"Здоровье есть гармония противоположно направленных сил". </a:t>
            </a:r>
          </a:p>
          <a:p>
            <a:pPr indent="450850" algn="just" eaLnBrk="0" hangingPunct="0"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Эпикурейцы считали</a:t>
            </a:r>
            <a:r>
              <a:rPr lang="ru-RU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что здоровье — это полное довольство при условии полного удовлетворения всех потребностей. </a:t>
            </a:r>
          </a:p>
          <a:p>
            <a:pPr indent="450850" algn="just" eaLnBrk="0" hangingPunct="0"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З.Фрейд считал, что психологически </a:t>
            </a:r>
            <a:r>
              <a:rPr lang="ru-RU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здоровый человек — это тот, кто способен согласовать принцип удовольствия с принципом реальности.</a:t>
            </a:r>
            <a:endParaRPr lang="ru-RU" sz="20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indent="450850" algn="just" eaLnBrk="0" hangingPunct="0"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В уставе Всемирной Организации Здравоохранения (ВОЗ) записано, что </a:t>
            </a:r>
            <a:r>
              <a:rPr lang="ru-RU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здоровье представляет собой не только отсутствие болезней и физических дефектов, но состояние полного социального и духовного благополучия. </a:t>
            </a:r>
            <a:endParaRPr lang="ru-RU" sz="2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70071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2599</Words>
  <Application>Microsoft Office PowerPoint</Application>
  <PresentationFormat>Экран (4:3)</PresentationFormat>
  <Paragraphs>199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Коля</cp:lastModifiedBy>
  <cp:revision>3</cp:revision>
  <dcterms:created xsi:type="dcterms:W3CDTF">2018-06-20T15:10:41Z</dcterms:created>
  <dcterms:modified xsi:type="dcterms:W3CDTF">2020-09-08T14:02:05Z</dcterms:modified>
</cp:coreProperties>
</file>