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9" r:id="rId2"/>
    <p:sldId id="289" r:id="rId3"/>
    <p:sldId id="309" r:id="rId4"/>
    <p:sldId id="310" r:id="rId5"/>
    <p:sldId id="311" r:id="rId6"/>
    <p:sldId id="312" r:id="rId7"/>
    <p:sldId id="313" r:id="rId8"/>
    <p:sldId id="314" r:id="rId9"/>
    <p:sldId id="316" r:id="rId10"/>
    <p:sldId id="317" r:id="rId11"/>
    <p:sldId id="318" r:id="rId12"/>
    <p:sldId id="319" r:id="rId13"/>
    <p:sldId id="320" r:id="rId14"/>
    <p:sldId id="321" r:id="rId15"/>
    <p:sldId id="288" r:id="rId16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80" autoAdjust="0"/>
  </p:normalViewPr>
  <p:slideViewPr>
    <p:cSldViewPr>
      <p:cViewPr varScale="1">
        <p:scale>
          <a:sx n="109" d="100"/>
          <a:sy n="109" d="100"/>
        </p:scale>
        <p:origin x="-166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20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629BA2-05E0-40B5-86EF-D42F7B57F7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834476"/>
      </p:ext>
    </p:extLst>
  </p:cSld>
  <p:clrMap bg1="lt1" tx1="dk1" bg2="lt2" tx2="dk2" accent1="accent1" accent2="accent2" accent3="accent3" accent4="accent4" accent5="accent5" accent6="accent6" hlink="hlink" folHlink="folHlink"/>
  <p:hf sldNum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055FE-DAD6-4341-9BC2-4FC8513817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510449"/>
      </p:ext>
    </p:extLst>
  </p:cSld>
  <p:clrMap bg1="lt1" tx1="dk1" bg2="lt2" tx2="dk2" accent1="accent1" accent2="accent2" accent3="accent3" accent4="accent4" accent5="accent5" accent6="accent6" hlink="hlink" folHlink="folHlink"/>
  <p:hf sldNum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443F-31A7-4BC2-A4AA-E538F83B3608}" type="datetime1">
              <a:rPr lang="ru-RU" smtClean="0"/>
              <a:pPr/>
              <a:t>21.12.2024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C0F92-8121-48F0-A4FD-102096B128A2}" type="datetime1">
              <a:rPr lang="ru-RU" smtClean="0"/>
              <a:pPr/>
              <a:t>21.12.2024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A62A4-C909-455C-856E-804ECE802C6C}" type="datetime1">
              <a:rPr lang="ru-RU" smtClean="0"/>
              <a:pPr/>
              <a:t>21.12.2024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2D2B-23D2-49AD-B027-7E8219C0C2A9}" type="datetime1">
              <a:rPr lang="ru-RU" smtClean="0"/>
              <a:pPr/>
              <a:t>21.12.2024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CB216-A355-4C45-A623-61B2A75E89FB}" type="datetime1">
              <a:rPr lang="ru-RU" smtClean="0"/>
              <a:pPr/>
              <a:t>21.12.2024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E56BE-AACD-4E45-9C95-AC9E3784B9DD}" type="datetime1">
              <a:rPr lang="ru-RU" smtClean="0"/>
              <a:pPr/>
              <a:t>21.12.2024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AAB9-5CA9-4E8F-9158-33EF5DC46DFD}" type="datetime1">
              <a:rPr lang="ru-RU" smtClean="0"/>
              <a:pPr/>
              <a:t>21.12.2024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05D86-90CE-498E-A497-A05F90AB9002}" type="datetime1">
              <a:rPr lang="ru-RU" smtClean="0"/>
              <a:pPr/>
              <a:t>21.12.2024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F0F4-2272-4090-9C30-21749A047B31}" type="datetime1">
              <a:rPr lang="ru-RU" smtClean="0"/>
              <a:pPr/>
              <a:t>21.12.2024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5BA23-EC0E-410C-9996-08E5647E727E}" type="datetime1">
              <a:rPr lang="ru-RU" smtClean="0"/>
              <a:pPr/>
              <a:t>21.12.2024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5CFAA-2613-48D9-8032-875221A0A733}" type="datetime1">
              <a:rPr lang="ru-RU" smtClean="0"/>
              <a:pPr/>
              <a:t>21.12.2024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871A3-7B9F-4723-ABE7-CBA70B578E77}" type="datetime1">
              <a:rPr lang="ru-RU" smtClean="0"/>
              <a:pPr/>
              <a:t>21.12.2024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2057399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личной эффективностью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25908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ПУБЛИЧНЫЕ ВЫСТУПЛЕНИЯ И САМОПРЕЗЕНТАЦИЯ </a:t>
            </a:r>
          </a:p>
          <a:p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9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2828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28600" y="304799"/>
          <a:ext cx="8686800" cy="42976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86800"/>
              </a:tblGrid>
              <a:tr h="48111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80488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 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Передача графических знаков в устной речи 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Если в тексте подготовленного выступления есть слова в кавычках, то при устном воспроизведении такие слова читаются обычно с помощью фраз «так называемый», «так сказать», «в кавычках» либо выделяются особой иронической интонацией Например: 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 вот эти так называемые «борцы за народное счастье» предлагают снова повысить налоги 	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4811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 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Выразительность речи 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Выразительность касается в первую очередь интонации речи и связана с эмоциональностью, разнообразием интонационного оформления, отсутствием монотонности, точностью интонационной передачи оратором своей мысли, правильной расстановкой логических ударений и пауз, точностью передачи подтекста 	Голосом, интонацией подчеркивать основную мысль, делать паузы до и после важных мыслей .	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28600" y="240612"/>
          <a:ext cx="8610600" cy="633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10600"/>
              </a:tblGrid>
              <a:tr h="611596"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Подготовка конспекта выступления может быть осуществлена по следующей семи шаговой методике.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360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Шаг 1. Составьте общий перечень фактов, которые вы считаете возможным отнести к теме выступления, включив все, что сможете вспомнить, даже то, что относится к теме косвенно, так как это может оказаться полезным. </a:t>
                      </a:r>
                    </a:p>
                  </a:txBody>
                  <a:tcPr/>
                </a:tc>
              </a:tr>
              <a:tr h="3747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Шаг 2. Отберите и выпишите главные пункты, оставив между ними место. </a:t>
                      </a:r>
                    </a:p>
                  </a:txBody>
                  <a:tcPr/>
                </a:tc>
              </a:tr>
              <a:tr h="5852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Шаг 3. Под каждым главным пунктом впишите второстепенные, выделяя связанные с главными пунктами из общего перечня фактов (шаг 1). </a:t>
                      </a:r>
                    </a:p>
                  </a:txBody>
                  <a:tcPr/>
                </a:tc>
              </a:tr>
              <a:tr h="5852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Шаг 4. Добавьте недостающее либо напишите название недостающего факта или раздела и пометьте любым знаком, что вам нужно найти на эту тему материал. </a:t>
                      </a:r>
                    </a:p>
                  </a:txBody>
                  <a:tcPr/>
                </a:tc>
              </a:tr>
              <a:tr h="3747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Шаг 5. Разбейте план на вступление, основную часть и заключение. </a:t>
                      </a:r>
                    </a:p>
                  </a:txBody>
                  <a:tcPr/>
                </a:tc>
              </a:tr>
              <a:tr h="9369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Шаг 6. Разрабатывая план основной части выступления, используйте нумерацию вопросов («сейчас переходим ко второму вопросу») либо задавайте вопросы типа «Что же является причиной того состояния дел, которое я только что обрисовал?». </a:t>
                      </a:r>
                    </a:p>
                  </a:txBody>
                  <a:tcPr/>
                </a:tc>
              </a:tr>
              <a:tr h="572287">
                <a:tc>
                  <a:txBody>
                    <a:bodyPr/>
                    <a:lstStyle/>
                    <a:p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Шаг 7. Вступление и заключение сформулируйте и запишите наиболее подробно.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304800"/>
            <a:ext cx="876300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Для психологической и физической подготовки к выступлению можно воспользоваться следующими рекомендациями.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 Не бойтесь слушателей: даже если выступление окажется не очень хорошим, слушатели «не забросают вас помидорами».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Сконцентрируйтесь на содержании своей речи, тогда места переживаниям не останется. Слушателям важнее всего «что именно» вы говорите, ваши идеи, а потом уже вы сами и то, как вы говорите.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Скажите не все, оставив себе «резервные знания», что укрепит вашу уверенность в себе.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4. Не готовьтесь в день выступления.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5. Перед выступлением не занимайтесь непривычными для вас делами, не начинайте новых дел, так как это рассеет ваше внимание.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6. Постарайтесь не есть перед ответственным выступлением, чтобы не отвлекать организм от интеллектуальной активности на процесс переваривания пищи.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Самопрезентация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и управление впечатлением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Самопрезентация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представляет собой акт самовыражения и поведения, направленные на создание благоприятного впечатления у аудитории. Другими словами, речь идет об умении сформировать о себе желаемое впечатление. При этом осознавая или не осознавая это, мы извиняем, оправдываем или защищаем себя, чтобы поддержать свою самооценку и подтвердить представление о самом себе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Я-образ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А.А.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Бодалев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выделил три взаимодействующих фактора, обусловливающих первое впечатление: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субъективные характеристики внешнего облика другого человека; личностные качества субъекта восприятия; ситуация, в условиях которой происходит познание другого человека.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Внешний облик является одним из факторов, влияющих на социально-психологическую интерпретацию и оценку личности другими людьми, который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сравнивают с пусковым механизмом процесса формирования впечатления. Внешний облик позволяет создать социально желательный, приемлемый образ у партнера по взаимодействию. Управление внешним обликом включает в себя изучение таких компонентов внешнего облика, как макияж, прическа, одежда и т.п.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В теории управления впечатлением выделяется две основные тактики: усиление собственной позиции и усиление позиции собеседника. Усиление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собтвенной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заключается в стремлении поддержать собственный образ, а усиление позиции собеседника – в подчеркивании значимости второй стороны, с которой осуществляется взаимодействие, что базируется на возникновении положительных чувств у воспринимающего, что в свою очередь, вызывает к вам симпатию, делая вас более привлекательным для собеседника.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Выбор стратегии и тактики управления впечатлениями зависит от целей и ситуационных факторов.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3000" y="889844"/>
            <a:ext cx="7239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Контрольные вопросы для самопроверки 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 Назовите приемы установления контакта оратора с аудиторией.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С помощью каких средств и приемов сокращается дистанция между оратором и аудиторией?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Перечислите невербальные средства общения.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4. На какие структурные элементы делится публичное выступление?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5. Что собой представляет методика подготовки к публичному выступлению, включающая семь шагов?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6. Что понимается под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самопрезентацией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7. Какие факторы влияют на формирование впечатления?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8. Какие тактики управления впечатлением существуют?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Колесо баланса</a:t>
            </a:r>
            <a:endParaRPr lang="ru-RU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914400"/>
            <a:ext cx="6172200" cy="56387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228600"/>
            <a:ext cx="8915400" cy="4573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endParaRPr lang="ru-RU" sz="28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ctr">
              <a:spcBef>
                <a:spcPct val="20000"/>
              </a:spcBef>
            </a:pP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Публичные выступления и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самопризентация</a:t>
            </a:r>
            <a:endParaRPr lang="ru-RU" sz="28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ctr">
              <a:spcBef>
                <a:spcPct val="20000"/>
              </a:spcBef>
            </a:pPr>
            <a:endParaRPr lang="ru-RU" sz="28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spcBef>
                <a:spcPct val="20000"/>
              </a:spcBef>
              <a:buAutoNum type="arabicPeriod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Понятие и виды публичных выступлений</a:t>
            </a:r>
          </a:p>
          <a:p>
            <a:pPr lvl="0">
              <a:spcBef>
                <a:spcPct val="20000"/>
              </a:spcBef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2.   Основные требования к публичному выступлению</a:t>
            </a:r>
          </a:p>
          <a:p>
            <a:pPr lvl="0">
              <a:spcBef>
                <a:spcPct val="20000"/>
              </a:spcBef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3.   Работа над речевой формой выступления</a:t>
            </a:r>
          </a:p>
          <a:p>
            <a:pPr marL="514350" lvl="0" indent="-514350">
              <a:spcBef>
                <a:spcPct val="20000"/>
              </a:spcBef>
              <a:buAutoNum type="arabicPeriod" startAt="4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Подготовка к публичному выступлению</a:t>
            </a:r>
          </a:p>
          <a:p>
            <a:pPr marL="514350" lvl="0" indent="-514350">
              <a:spcBef>
                <a:spcPct val="20000"/>
              </a:spcBef>
              <a:buAutoNum type="arabicPeriod" startAt="4"/>
            </a:pP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Самопрезентация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и управление впечатлением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996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28600" y="-609600"/>
            <a:ext cx="9866583" cy="777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-243839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6096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Понятие и виды публичных выступлений</a:t>
                      </a:r>
                    </a:p>
                  </a:txBody>
                  <a:tcPr/>
                </a:tc>
              </a:tr>
              <a:tr h="614814"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 цели выделяют четыре основные, наиболее распространенные в ораторской практике вида публичных выступлений: информационное, протокольно-этикетное (торжественное), развлекательное и побудительно-убеждающее выступление.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14814"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1.Информационное публичное выступление 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	Цель – сообщить некоторую информацию. Используется в научном докладе, сообщении, лекции перед студентами, в монологе учителя при объяснении, в рассказе о каком-либо случае или при описании некоторого явления, в ответе ученика на уроке. Инструкция, объявление о предстоящем событии тоже относятся к информационным выступлениям .	</a:t>
                      </a:r>
                    </a:p>
                  </a:txBody>
                  <a:tcPr/>
                </a:tc>
              </a:tr>
              <a:tr h="614814"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Протокольно-этикетное выступление 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	Цель – соблюсти некоторый общепринятый ритуал, протокол, соблюсти этикет.	Например, приветствие официальной делегации, официальное поздравление юбиляра, вступительное слово перед каким-либо официальным мероприятием, выступление с оценкой заслуг человека или организации (похвальное слово), речь на траурном митинге, официальный тост и др. 	</a:t>
                      </a:r>
                    </a:p>
                  </a:txBody>
                  <a:tcPr/>
                </a:tc>
              </a:tr>
              <a:tr h="6148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 Развлекательное публичное выступление 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	Цель – развлечь аудиторию . Неофициальные речи на банкетах, рассказы об интересных происшествиях, смешных случаях из жизни и др. 	</a:t>
                      </a:r>
                    </a:p>
                  </a:txBody>
                  <a:tcPr/>
                </a:tc>
              </a:tr>
              <a:tr h="149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4. Побудительно-убеждающее публичное выступление 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	Цель – показать правильность занимаемой оратором позиции, укрепить или изменить мнение аудитории по этому вопросу и/или побудить к совершению желаемого для оратора действия .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Выступления в научных и политических дискуссиях, предвыборные агитационные, рекламные выступления.	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-1"/>
          <a:ext cx="9144000" cy="78680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48655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Виды публичных выступлений</a:t>
                      </a:r>
                    </a:p>
                  </a:txBody>
                  <a:tcPr/>
                </a:tc>
              </a:tr>
              <a:tr h="1265054">
                <a:tc>
                  <a:txBody>
                    <a:bodyPr/>
                    <a:lstStyle/>
                    <a:p>
                      <a:r>
                        <a:rPr lang="ru-RU" sz="1800" b="1" kern="1200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Доклад 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развернутое сообщение, которое раскрывает какую-либо важную научную или общественно-политическую проблему. Доклады делаются обычно на серьезные, научные, производственные, политические темы. По времени доклады могут длиться от 10–15 минут до двух–трех часов (например, доклады правительства).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65054">
                <a:tc>
                  <a:txBody>
                    <a:bodyPr/>
                    <a:lstStyle/>
                    <a:p>
                      <a:r>
                        <a:rPr lang="ru-RU" sz="1800" b="1" kern="1200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Сообщение 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небольшое по времени (5–10 минут) выступление, в котором рассматривается один небольшой вопрос или проблема. Сообщение – это маленький доклад на частную тему. Каждое сообщение посвящено частному аспекту какой-либо проблемы. Сообщения готовятся заранее, их надо продумать, почитать литературу.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65054">
                <a:tc>
                  <a:txBody>
                    <a:bodyPr/>
                    <a:lstStyle/>
                    <a:p>
                      <a:r>
                        <a:rPr lang="ru-RU" sz="1800" b="1" kern="1200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Выступление 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краткое, обычно подготовленное сообщение при обсуждении какого-либо заранее объявленного вопроса. Выступления всегда кратки – 3–5 минут, тема выступления может быть выбрана человеком заранее (в рамках обсуждаемой проблемы) либо сформулирована в ходе обсуждения проблемы (импровизационное выступление).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17956">
                <a:tc>
                  <a:txBody>
                    <a:bodyPr/>
                    <a:lstStyle/>
                    <a:p>
                      <a:r>
                        <a:rPr lang="ru-RU" sz="1800" b="1" kern="1200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 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связное, развернутое научное или научно-популярное изложение какого-либо вопроса специалистом. Лекции используются в учебной обстановке в школе, в вузе, научно-популярные лекции на те или иные темы читаются для широкого круга слушающих. В лекции обязательно должны быть выделены отдельные вопросы (пункты). Лекции обычно бывают по длительности от 20–30 минут до часа-полутора (вузовская лекция).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848925">
                <a:tc>
                  <a:txBody>
                    <a:bodyPr/>
                    <a:lstStyle/>
                    <a:p>
                      <a:r>
                        <a:rPr lang="ru-RU" sz="1800" b="1" kern="1200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Беседа 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развернутый, подготовленный (т.е. заранее продуманный оратором) диалог со слушателями. Беседа может включать достаточно продолжительные отрезки речи оратора (монологи), но она предполагает обязательное задавание вопросов слушателям, выслушивание, анализ и комментирование их ответов. Беседа используется в публичной речи тогда, когда аудитория небольшая (не более 20–30 человек), когда слушатели заинтересованы в информации, которую им сообщают.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28600" y="228600"/>
          <a:ext cx="8763000" cy="6400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63000"/>
              </a:tblGrid>
              <a:tr h="648431"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Общие требования к публичному выступлению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3809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 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Решительное начало выступления .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	Первая фраза выступления формирует первое впечатление об ораторе, поэтому она должна быть продумана, заранее подготовлена, хорошо выучена и даже отрепетирована. Первая фраза должна быть четкой, понятной и привлекать внимание слушателей .	</a:t>
                      </a:r>
                    </a:p>
                  </a:txBody>
                  <a:tcPr/>
                </a:tc>
              </a:tr>
              <a:tr h="1769959"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Драматизм . 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Драматизм создается в выступлении при намеренном столкновении разных точек зрения, путем вступления оратора в спор с каким-либо мнением, авторитетом или точкой зрения, при рассказе о каких-либо необычных или трагических событиях, происшествиях. Драматизм должен быть создан в тексте на этапе его подготовки. 	</a:t>
                      </a:r>
                    </a:p>
                  </a:txBody>
                  <a:tcPr/>
                </a:tc>
              </a:tr>
              <a:tr h="176995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 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Сдержанная эмоциональность .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	Нужно выступать эмоционально, взволнованно, показывая, что вам небезразлично то, что вы говорите. Выступление не должно быть монотонным. При этом эмоциональность должна быть сдержанной. В связи с этим предпочтительнее приводить факты, вызывающие у слушателей эмоции, нежели самому говорить слишком эмоционально .	</a:t>
                      </a:r>
                    </a:p>
                  </a:txBody>
                  <a:tcPr/>
                </a:tc>
              </a:tr>
              <a:tr h="774357"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4. 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Краткость. 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	Крайне необходимо соблюсти отведенный регламент, уложиться в отведенное на выступление время, это повышает доверие аудитории к вам .	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28600" y="214881"/>
          <a:ext cx="8534400" cy="649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34400"/>
              </a:tblGrid>
              <a:tr h="31851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185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5. 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Диалогичность, установление и поддержание контакта с аудиторией . 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Выступление должно включать элементы диалога со слушателями. Оратор должен задавать вопросы аудитории, получать обратную связь, реагировать на невербальные сигналы и поведение аудитории.  Необходимо смотреть на аудиторию во время выступления, следить за ее реакцией, вносить изменения в свое выступление в зависимости от реакции аудитории, демонстрировать приветливость, дружелюбие, готовность ответить на вопросы, вести с аудиторией диалог. Аудиторию рекомендуется разбить условно на секторы и по очереди смотреть на каждый сектор.</a:t>
                      </a:r>
                    </a:p>
                  </a:txBody>
                  <a:tcPr/>
                </a:tc>
              </a:tr>
              <a:tr h="1662211"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Разговорность и речевая форма выступления .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Стиль выступления должен быть приближен к разговорному, иметь характер непринужденной беседы. Текст выступления необходимо адаптировать к устной речи. Минимальное использование специальных терминов и иностранных слов (только при необходимости и с пояснением). Использование коротких предложений. Иногда умеренно можно использовать юмор. </a:t>
                      </a:r>
                    </a:p>
                  </a:txBody>
                  <a:tcPr/>
                </a:tc>
              </a:tr>
              <a:tr h="8748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7. 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Понятность главной мысли. 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Главная мысль должна быть сформулирована и повторена по возможности не менее двух-трех раз в процессе выступления. Обязательно наличие выводов .	</a:t>
                      </a:r>
                    </a:p>
                  </a:txBody>
                  <a:tcPr/>
                </a:tc>
              </a:tr>
              <a:tr h="1137302"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8. 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Решительный конец .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	Завершение выступления должно быть кратким, ясным, понятным, заранее продуманным. Завершающую фразу необходимо заранее сформулировать и отрепетировать. Заключительная фраза должна дать возможность аудитории понять, что вы завершили свое выступление .	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152402"/>
          <a:ext cx="9525000" cy="6643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25000"/>
              </a:tblGrid>
              <a:tr h="685798">
                <a:tc>
                  <a:txBody>
                    <a:bodyPr/>
                    <a:lstStyle/>
                    <a:p>
                      <a:r>
                        <a:rPr lang="ru-RU" sz="20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Работа над речевой формой выступления  (Правила работы над речевой формой публичного  выступления )	</a:t>
                      </a:r>
                    </a:p>
                  </a:txBody>
                  <a:tcPr/>
                </a:tc>
              </a:tr>
              <a:tr h="9753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Разговорность стиля .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	Книжные и официальные слова надо постараться в процессе подготовки выступления заменить .	Вместо «средства массовой информации» – «газеты, радио и телевидение», вместо «прессинг» – «сильное давление» 	</a:t>
                      </a:r>
                    </a:p>
                  </a:txBody>
                  <a:tcPr/>
                </a:tc>
              </a:tr>
              <a:tr h="5782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Простота изложения 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(объяснение и популяризация сложных и непонятных слов; упрощение синтаксиса) 	При употреблении в выступлении научных и абстрактных слов (их не должно быть много), соответствующее слово нужно понятно объяснить – дать определение простыми словами, назвать синонимы, близкие по значению слова и выражения, привести пример его употребления, объяснить происхождение, повторить несколько раз в разных сочетаниях. 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Например, инвестиции – это слово немецкое, означает «вложение денег в какое-либо дело, предприятие». Инвестиция – это не просто предоставление денег на что-либо, это вложение денег на длительный срок, долгосрочное вложение капитала. Инвестор – это человек, который вкладывает деньги. 	</a:t>
                      </a:r>
                    </a:p>
                  </a:txBody>
                  <a:tcPr/>
                </a:tc>
              </a:tr>
              <a:tr h="5782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 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Конкретность лексики .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	Вместо существительных, где это можно, лучше употреблять глаголы: 	вскрытие – вскрыть, обеспечение – обеспечить, достижение – достичь, улучшение – улучшить, что делает восприятие более конкретным и наглядным 	</a:t>
                      </a:r>
                    </a:p>
                  </a:txBody>
                  <a:tcPr/>
                </a:tc>
              </a:tr>
              <a:tr h="5782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4. 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Разнообразие номинативных средств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.Пример эффективного повтора в видоизмененной форме: 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мы должны изложить народу все факты; наш долг – дать народу полный отчет; народ должен все знать; надо сказать народу правду 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	</a:t>
                      </a:r>
                    </a:p>
                  </a:txBody>
                  <a:tcPr/>
                </a:tc>
              </a:tr>
              <a:tr h="578273"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5. 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Использование риторических фигур 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	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6836695"/>
              </p:ext>
            </p:extLst>
          </p:nvPr>
        </p:nvGraphicFramePr>
        <p:xfrm>
          <a:off x="0" y="1"/>
          <a:ext cx="9144000" cy="9144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45770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9093">
                <a:tc>
                  <a:txBody>
                    <a:bodyPr/>
                    <a:lstStyle/>
                    <a:p>
                      <a:r>
                        <a:rPr lang="ru-RU" i="0" dirty="0" smtClean="0">
                          <a:latin typeface="Times New Roman" pitchFamily="18" charset="0"/>
                          <a:cs typeface="Times New Roman" pitchFamily="18" charset="0"/>
                        </a:rPr>
                        <a:t>Использование особых приемов речи, повышающих ее убедительность и силу воздействия.</a:t>
                      </a:r>
                      <a:r>
                        <a:rPr lang="ru-RU" sz="180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	</a:t>
                      </a:r>
                    </a:p>
                  </a:txBody>
                  <a:tcPr/>
                </a:tc>
              </a:tr>
              <a:tr h="5530095">
                <a:tc>
                  <a:txBody>
                    <a:bodyPr/>
                    <a:lstStyle/>
                    <a:p>
                      <a:r>
                        <a:rPr lang="ru-RU" i="0" dirty="0" smtClean="0">
                          <a:latin typeface="Times New Roman" pitchFamily="18" charset="0"/>
                          <a:cs typeface="Times New Roman" pitchFamily="18" charset="0"/>
                        </a:rPr>
                        <a:t>Использование особых приемов речи, повышающих ее убедительность и силу воздействия. Самой сильной и эффективной риторической фигурой считают </a:t>
                      </a:r>
                      <a:r>
                        <a:rPr lang="ru-RU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риторический вопрос </a:t>
                      </a:r>
                      <a:r>
                        <a:rPr lang="ru-RU" i="0" dirty="0" smtClean="0">
                          <a:latin typeface="Times New Roman" pitchFamily="18" charset="0"/>
                          <a:cs typeface="Times New Roman" pitchFamily="18" charset="0"/>
                        </a:rPr>
                        <a:t>– это вопрос, не требующий ответа.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Ан</a:t>
                      </a:r>
                      <a:r>
                        <a:rPr lang="ru-RU" b="1" i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lang="ru-RU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фора</a:t>
                      </a:r>
                      <a:r>
                        <a:rPr lang="ru-RU" i="0" dirty="0" smtClean="0">
                          <a:latin typeface="Times New Roman" pitchFamily="18" charset="0"/>
                          <a:cs typeface="Times New Roman" pitchFamily="18" charset="0"/>
                        </a:rPr>
                        <a:t> – риторическая фигура, которая предполагает одинаковое начало ряда фраз. </a:t>
                      </a:r>
                      <a:r>
                        <a:rPr lang="ru-RU" sz="1800" b="1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 нам надо выяснить..., нам надо установить..., нам надо сказать... и т. д. </a:t>
                      </a:r>
                      <a:r>
                        <a:rPr lang="ru-RU" sz="180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	</a:t>
                      </a:r>
                      <a:endParaRPr lang="ru-RU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Эп</a:t>
                      </a:r>
                      <a:r>
                        <a:rPr lang="ru-RU" b="1" i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фора </a:t>
                      </a:r>
                      <a:r>
                        <a:rPr lang="ru-RU" i="0" dirty="0" smtClean="0">
                          <a:latin typeface="Times New Roman" pitchFamily="18" charset="0"/>
                          <a:cs typeface="Times New Roman" pitchFamily="18" charset="0"/>
                        </a:rPr>
                        <a:t>– повторение слова или словосочетания в конце каждой части высказывания или группы высказываний. </a:t>
                      </a:r>
                      <a:r>
                        <a:rPr lang="ru-RU" sz="1800" b="1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«У немцев везде чисто – в офисах чисто, в коридорах чисто, на улицах чисто, в туалетах – и в тех чисто». </a:t>
                      </a:r>
                      <a:endParaRPr lang="ru-RU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Град</a:t>
                      </a:r>
                      <a:r>
                        <a:rPr lang="ru-RU" b="1" i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lang="ru-RU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ция</a:t>
                      </a:r>
                      <a:r>
                        <a:rPr lang="ru-RU" i="0" dirty="0" smtClean="0">
                          <a:latin typeface="Times New Roman" pitchFamily="18" charset="0"/>
                          <a:cs typeface="Times New Roman" pitchFamily="18" charset="0"/>
                        </a:rPr>
                        <a:t> – расположение слов так, чтобы каждое последующее было выразительнее, сильнее предыдущего. </a:t>
                      </a:r>
                      <a:r>
                        <a:rPr lang="ru-RU" sz="1800" b="1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«Он не догадывался, не знал, не ведал, ему и в голову не могло это прийти». 	</a:t>
                      </a:r>
                      <a:r>
                        <a:rPr lang="ru-RU" sz="180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	</a:t>
                      </a:r>
                      <a:endParaRPr lang="ru-RU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Антит</a:t>
                      </a:r>
                      <a:r>
                        <a:rPr lang="ru-RU" b="1" i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r>
                        <a:rPr lang="ru-RU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за </a:t>
                      </a:r>
                      <a:r>
                        <a:rPr lang="ru-RU" i="0" dirty="0" smtClean="0">
                          <a:latin typeface="Times New Roman" pitchFamily="18" charset="0"/>
                          <a:cs typeface="Times New Roman" pitchFamily="18" charset="0"/>
                        </a:rPr>
                        <a:t>– риторический прием, заключающийся в противопоставлении внутри одной и той же фразы. </a:t>
                      </a:r>
                      <a:r>
                        <a:rPr lang="ru-RU" sz="180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	</a:t>
                      </a:r>
                      <a:r>
                        <a:rPr lang="ru-RU" sz="1800" b="1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«государство пухнет – народ хиреет; граждане воруют – страна богатеет». 	</a:t>
                      </a:r>
                      <a:endParaRPr lang="ru-RU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Перечислительный ряд</a:t>
                      </a:r>
                      <a:r>
                        <a:rPr lang="ru-RU" i="0" dirty="0" smtClean="0">
                          <a:latin typeface="Times New Roman" pitchFamily="18" charset="0"/>
                          <a:cs typeface="Times New Roman" pitchFamily="18" charset="0"/>
                        </a:rPr>
                        <a:t>: группа слов, представляющих собой перечисление и приводимых через запятую либо с помощью слов во-первых, во-вторых и т.д. 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6. Выразительность речи 	Выразительность касается в первую очередь интонации речи и связана с эмоциональностью, разнообразием интонационного оформления, отсутствием монотонности, точностью интонационной передачи оратором своей мысли, правильной расстановкой логических ударений и пауз, точностью передачи подтекста 	Голосом, интонацией подчеркивать основную мысль, делать паузы до и после важных 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мыслей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	</a:t>
                      </a:r>
                      <a:endParaRPr lang="ru-RU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Аналогия: </a:t>
                      </a:r>
                      <a:r>
                        <a:rPr lang="ru-RU" i="0" dirty="0" smtClean="0">
                          <a:latin typeface="Times New Roman" pitchFamily="18" charset="0"/>
                          <a:cs typeface="Times New Roman" pitchFamily="18" charset="0"/>
                        </a:rPr>
                        <a:t>одно явление описывается по аналогии с другим, уже известным. Аналогия повышает доступность мысли для аудитории, но не усиливает </a:t>
                      </a:r>
                      <a:r>
                        <a:rPr lang="ru-RU" sz="180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убедительности мысли. Аналогия не является доказательством. </a:t>
                      </a:r>
                      <a:r>
                        <a:rPr lang="ru-RU" sz="1800" b="1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«стимул можно сравнить с рычагом». 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Гипербола </a:t>
                      </a:r>
                      <a:r>
                        <a:rPr lang="ru-RU" sz="180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заведомое преувеличение. </a:t>
                      </a:r>
                      <a:r>
                        <a:rPr lang="ru-RU" sz="1800" b="1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«нет таких сил, которые заставили бы его свернуть с избранного им в жизни пути». </a:t>
                      </a:r>
                      <a:r>
                        <a:rPr lang="ru-RU" sz="180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Инверсия – изменение привычного порядка слов. «никогда больше не будет раздаваться в коридорах этого здания детский крик». 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1309</TotalTime>
  <Words>1422</Words>
  <Application>Microsoft Office PowerPoint</Application>
  <PresentationFormat>Экран (4:3)</PresentationFormat>
  <Paragraphs>84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Управление личной эффективностью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Колесо баланса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личной эффективностью</dc:title>
  <dc:creator>Галина Валентиновна Березовская</dc:creator>
  <cp:lastModifiedBy>user</cp:lastModifiedBy>
  <cp:revision>102</cp:revision>
  <cp:lastPrinted>2024-11-18T07:35:25Z</cp:lastPrinted>
  <dcterms:created xsi:type="dcterms:W3CDTF">2024-10-02T01:06:20Z</dcterms:created>
  <dcterms:modified xsi:type="dcterms:W3CDTF">2024-12-21T04:23:44Z</dcterms:modified>
</cp:coreProperties>
</file>