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handoutMasterIdLst>
    <p:handoutMasterId r:id="rId25"/>
  </p:handoutMasterIdLst>
  <p:sldIdLst>
    <p:sldId id="259" r:id="rId2"/>
    <p:sldId id="260" r:id="rId3"/>
    <p:sldId id="279" r:id="rId4"/>
    <p:sldId id="280" r:id="rId5"/>
    <p:sldId id="275" r:id="rId6"/>
    <p:sldId id="276" r:id="rId7"/>
    <p:sldId id="277" r:id="rId8"/>
    <p:sldId id="281" r:id="rId9"/>
    <p:sldId id="274" r:id="rId10"/>
    <p:sldId id="269" r:id="rId11"/>
    <p:sldId id="273" r:id="rId12"/>
    <p:sldId id="272" r:id="rId13"/>
    <p:sldId id="270" r:id="rId14"/>
    <p:sldId id="271" r:id="rId15"/>
    <p:sldId id="265" r:id="rId16"/>
    <p:sldId id="266" r:id="rId17"/>
    <p:sldId id="267" r:id="rId18"/>
    <p:sldId id="268" r:id="rId19"/>
    <p:sldId id="263" r:id="rId20"/>
    <p:sldId id="262" r:id="rId21"/>
    <p:sldId id="264" r:id="rId22"/>
    <p:sldId id="261" r:id="rId23"/>
  </p:sldIdLst>
  <p:sldSz cx="9144000" cy="6858000" type="screen4x3"/>
  <p:notesSz cx="6761163" cy="9942513"/>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2"/>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2" autoAdjust="0"/>
    <p:restoredTop sz="94680" autoAdjust="0"/>
  </p:normalViewPr>
  <p:slideViewPr>
    <p:cSldViewPr>
      <p:cViewPr varScale="1">
        <p:scale>
          <a:sx n="65" d="100"/>
          <a:sy n="65" d="100"/>
        </p:scale>
        <p:origin x="-1680" y="-114"/>
      </p:cViewPr>
      <p:guideLst>
        <p:guide orient="horz" pos="2160"/>
        <p:guide pos="2880"/>
      </p:guideLst>
    </p:cSldViewPr>
  </p:slideViewPr>
  <p:outlineViewPr>
    <p:cViewPr>
      <p:scale>
        <a:sx n="33" d="100"/>
        <a:sy n="33" d="100"/>
      </p:scale>
      <p:origin x="0" y="9206"/>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30525" cy="4968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sz="quarter" idx="1"/>
          </p:nvPr>
        </p:nvSpPr>
        <p:spPr>
          <a:xfrm>
            <a:off x="3829050" y="0"/>
            <a:ext cx="2930525" cy="496888"/>
          </a:xfrm>
          <a:prstGeom prst="rect">
            <a:avLst/>
          </a:prstGeom>
        </p:spPr>
        <p:txBody>
          <a:bodyPr vert="horz" lIns="91440" tIns="45720" rIns="91440" bIns="45720" rtlCol="0"/>
          <a:lstStyle>
            <a:lvl1pPr algn="r">
              <a:defRPr sz="1200"/>
            </a:lvl1pPr>
          </a:lstStyle>
          <a:p>
            <a:endParaRPr lang="ru-RU"/>
          </a:p>
        </p:txBody>
      </p:sp>
      <p:sp>
        <p:nvSpPr>
          <p:cNvPr id="4" name="Нижний колонтитул 3"/>
          <p:cNvSpPr>
            <a:spLocks noGrp="1"/>
          </p:cNvSpPr>
          <p:nvPr>
            <p:ph type="ftr" sz="quarter" idx="2"/>
          </p:nvPr>
        </p:nvSpPr>
        <p:spPr>
          <a:xfrm>
            <a:off x="0" y="9444038"/>
            <a:ext cx="2930525" cy="496887"/>
          </a:xfrm>
          <a:prstGeom prst="rect">
            <a:avLst/>
          </a:prstGeom>
        </p:spPr>
        <p:txBody>
          <a:bodyPr vert="horz" lIns="91440" tIns="45720" rIns="91440" bIns="45720" rtlCol="0" anchor="b"/>
          <a:lstStyle>
            <a:lvl1pPr algn="l">
              <a:defRPr sz="1200"/>
            </a:lvl1pPr>
          </a:lstStyle>
          <a:p>
            <a:endParaRPr lang="ru-RU"/>
          </a:p>
        </p:txBody>
      </p:sp>
      <p:sp>
        <p:nvSpPr>
          <p:cNvPr id="5" name="Номер слайда 4"/>
          <p:cNvSpPr>
            <a:spLocks noGrp="1"/>
          </p:cNvSpPr>
          <p:nvPr>
            <p:ph type="sldNum" sz="quarter" idx="3"/>
          </p:nvPr>
        </p:nvSpPr>
        <p:spPr>
          <a:xfrm>
            <a:off x="3829050" y="9444038"/>
            <a:ext cx="2930525" cy="496887"/>
          </a:xfrm>
          <a:prstGeom prst="rect">
            <a:avLst/>
          </a:prstGeom>
        </p:spPr>
        <p:txBody>
          <a:bodyPr vert="horz" lIns="91440" tIns="45720" rIns="91440" bIns="45720" rtlCol="0" anchor="b"/>
          <a:lstStyle>
            <a:lvl1pPr algn="r">
              <a:defRPr sz="1200"/>
            </a:lvl1pPr>
          </a:lstStyle>
          <a:p>
            <a:fld id="{EB629BA2-05E0-40B5-86EF-D42F7B57F741}" type="slidenum">
              <a:rPr lang="ru-RU" smtClean="0"/>
              <a:pPr/>
              <a:t>‹#›</a:t>
            </a:fld>
            <a:endParaRPr lang="ru-RU"/>
          </a:p>
        </p:txBody>
      </p:sp>
    </p:spTree>
    <p:extLst>
      <p:ext uri="{BB962C8B-B14F-4D97-AF65-F5344CB8AC3E}">
        <p14:creationId xmlns="" xmlns:p14="http://schemas.microsoft.com/office/powerpoint/2010/main" val="3112834476"/>
      </p:ext>
    </p:extLst>
  </p:cSld>
  <p:clrMap bg1="lt1" tx1="dk1" bg2="lt2" tx2="dk2" accent1="accent1" accent2="accent2" accent3="accent3" accent4="accent4" accent5="accent5" accent6="accent6" hlink="hlink" folHlink="folHlink"/>
  <p:hf sldNum="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30525" cy="4968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29050" y="0"/>
            <a:ext cx="2930525" cy="496888"/>
          </a:xfrm>
          <a:prstGeom prst="rect">
            <a:avLst/>
          </a:prstGeom>
        </p:spPr>
        <p:txBody>
          <a:bodyPr vert="horz" lIns="91440" tIns="45720" rIns="91440" bIns="45720" rtlCol="0"/>
          <a:lstStyle>
            <a:lvl1pPr algn="r">
              <a:defRPr sz="1200"/>
            </a:lvl1pPr>
          </a:lstStyle>
          <a:p>
            <a:endParaRPr lang="ru-RU"/>
          </a:p>
        </p:txBody>
      </p:sp>
      <p:sp>
        <p:nvSpPr>
          <p:cNvPr id="4" name="Образ слайда 3"/>
          <p:cNvSpPr>
            <a:spLocks noGrp="1" noRot="1" noChangeAspect="1"/>
          </p:cNvSpPr>
          <p:nvPr>
            <p:ph type="sldImg" idx="2"/>
          </p:nvPr>
        </p:nvSpPr>
        <p:spPr>
          <a:xfrm>
            <a:off x="896938" y="746125"/>
            <a:ext cx="4967287" cy="372745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76275" y="4722813"/>
            <a:ext cx="5408613" cy="4473575"/>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9444038"/>
            <a:ext cx="2930525" cy="4968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29050" y="9444038"/>
            <a:ext cx="2930525" cy="496887"/>
          </a:xfrm>
          <a:prstGeom prst="rect">
            <a:avLst/>
          </a:prstGeom>
        </p:spPr>
        <p:txBody>
          <a:bodyPr vert="horz" lIns="91440" tIns="45720" rIns="91440" bIns="45720" rtlCol="0" anchor="b"/>
          <a:lstStyle>
            <a:lvl1pPr algn="r">
              <a:defRPr sz="1200"/>
            </a:lvl1pPr>
          </a:lstStyle>
          <a:p>
            <a:fld id="{A77055FE-DAD6-4341-9BC2-4FC8513817F6}" type="slidenum">
              <a:rPr lang="ru-RU" smtClean="0"/>
              <a:pPr/>
              <a:t>‹#›</a:t>
            </a:fld>
            <a:endParaRPr lang="ru-RU"/>
          </a:p>
        </p:txBody>
      </p:sp>
    </p:spTree>
    <p:extLst>
      <p:ext uri="{BB962C8B-B14F-4D97-AF65-F5344CB8AC3E}">
        <p14:creationId xmlns="" xmlns:p14="http://schemas.microsoft.com/office/powerpoint/2010/main" val="2494510449"/>
      </p:ext>
    </p:extLst>
  </p:cSld>
  <p:clrMap bg1="lt1" tx1="dk1" bg2="lt2" tx2="dk2" accent1="accent1" accent2="accent2" accent3="accent3" accent4="accent4" accent5="accent5" accent6="accent6" hlink="hlink" folHlink="folHlink"/>
  <p:hf sldNum="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173D443F-31A7-4BC2-A4AA-E538F83B3608}" type="datetime1">
              <a:rPr lang="ru-RU" smtClean="0"/>
              <a:pPr/>
              <a:t>20.12.2024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07DC0F92-8121-48F0-A4FD-102096B128A2}" type="datetime1">
              <a:rPr lang="ru-RU" smtClean="0"/>
              <a:pPr/>
              <a:t>20.12.2024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E4AA62A4-C909-455C-856E-804ECE802C6C}" type="datetime1">
              <a:rPr lang="ru-RU" smtClean="0"/>
              <a:pPr/>
              <a:t>20.12.2024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4582D2B-23D2-49AD-B027-7E8219C0C2A9}" type="datetime1">
              <a:rPr lang="ru-RU" smtClean="0"/>
              <a:pPr/>
              <a:t>20.12.2024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FBCB216-A355-4C45-A623-61B2A75E89FB}" type="datetime1">
              <a:rPr lang="ru-RU" smtClean="0"/>
              <a:pPr/>
              <a:t>20.12.2024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7E2E56BE-AACD-4E45-9C95-AC9E3784B9DD}" type="datetime1">
              <a:rPr lang="ru-RU" smtClean="0"/>
              <a:pPr/>
              <a:t>20.12.2024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AA78AAB9-5CA9-4E8F-9158-33EF5DC46DFD}" type="datetime1">
              <a:rPr lang="ru-RU" smtClean="0"/>
              <a:pPr/>
              <a:t>20.12.2024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93F05D86-90CE-498E-A497-A05F90AB9002}" type="datetime1">
              <a:rPr lang="ru-RU" smtClean="0"/>
              <a:pPr/>
              <a:t>20.12.2024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833F0F4-2272-4090-9C30-21749A047B31}" type="datetime1">
              <a:rPr lang="ru-RU" smtClean="0"/>
              <a:pPr/>
              <a:t>20.12.2024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6E35BA23-EC0E-410C-9996-08E5647E727E}" type="datetime1">
              <a:rPr lang="ru-RU" smtClean="0"/>
              <a:pPr/>
              <a:t>20.12.2024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0A95CFAA-2613-48D9-8032-875221A0A733}" type="datetime1">
              <a:rPr lang="ru-RU" smtClean="0"/>
              <a:pPr/>
              <a:t>20.12.2024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3D871A3-7B9F-4723-ABE7-CBA70B578E77}" type="datetime1">
              <a:rPr lang="ru-RU" smtClean="0"/>
              <a:pPr/>
              <a:t>20.12.2024</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533401"/>
            <a:ext cx="7772400" cy="2057399"/>
          </a:xfrm>
        </p:spPr>
        <p:txBody>
          <a:bodyPr/>
          <a:lstStyle/>
          <a:p>
            <a:r>
              <a:rPr lang="ru-RU" dirty="0" smtClean="0">
                <a:latin typeface="Times New Roman" panose="02020603050405020304" pitchFamily="18" charset="0"/>
                <a:cs typeface="Times New Roman" panose="02020603050405020304" pitchFamily="18" charset="0"/>
              </a:rPr>
              <a:t>Управление личной эффективностью</a:t>
            </a:r>
            <a:endParaRPr lang="ru-RU" dirty="0">
              <a:latin typeface="Times New Roman" panose="02020603050405020304" pitchFamily="18" charset="0"/>
              <a:cs typeface="Times New Roman" panose="02020603050405020304" pitchFamily="18" charset="0"/>
            </a:endParaRPr>
          </a:p>
        </p:txBody>
      </p:sp>
      <p:sp>
        <p:nvSpPr>
          <p:cNvPr id="3" name="Подзаголовок 2"/>
          <p:cNvSpPr>
            <a:spLocks noGrp="1"/>
          </p:cNvSpPr>
          <p:nvPr>
            <p:ph type="subTitle" idx="1"/>
          </p:nvPr>
        </p:nvSpPr>
        <p:spPr>
          <a:xfrm>
            <a:off x="1371600" y="2971800"/>
            <a:ext cx="6400800" cy="2133600"/>
          </a:xfrm>
        </p:spPr>
        <p:txBody>
          <a:bodyPr>
            <a:normAutofit lnSpcReduction="10000"/>
          </a:bodyPr>
          <a:lstStyle/>
          <a:p>
            <a:r>
              <a:rPr lang="ru-RU" b="1" dirty="0" smtClean="0">
                <a:solidFill>
                  <a:srgbClr val="C00000"/>
                </a:solidFill>
                <a:latin typeface="Times New Roman" panose="02020603050405020304" pitchFamily="18" charset="0"/>
                <a:cs typeface="Times New Roman" panose="02020603050405020304" pitchFamily="18" charset="0"/>
              </a:rPr>
              <a:t>Эмоциональный интеллект и </a:t>
            </a:r>
            <a:r>
              <a:rPr lang="ru-RU" b="1" dirty="0" err="1" smtClean="0">
                <a:solidFill>
                  <a:srgbClr val="C00000"/>
                </a:solidFill>
                <a:latin typeface="Times New Roman" panose="02020603050405020304" pitchFamily="18" charset="0"/>
                <a:cs typeface="Times New Roman" panose="02020603050405020304" pitchFamily="18" charset="0"/>
              </a:rPr>
              <a:t>стрессоустойчивость</a:t>
            </a:r>
            <a:endParaRPr lang="ru-RU" b="1" dirty="0" smtClean="0">
              <a:solidFill>
                <a:srgbClr val="C00000"/>
              </a:solidFill>
              <a:latin typeface="Times New Roman" panose="02020603050405020304" pitchFamily="18" charset="0"/>
              <a:cs typeface="Times New Roman" panose="02020603050405020304" pitchFamily="18" charset="0"/>
            </a:endParaRPr>
          </a:p>
          <a:p>
            <a:endParaRPr lang="ru-RU" b="1" dirty="0" smtClean="0">
              <a:solidFill>
                <a:srgbClr val="C00000"/>
              </a:solidFill>
              <a:latin typeface="Times New Roman" panose="02020603050405020304" pitchFamily="18" charset="0"/>
              <a:cs typeface="Times New Roman" panose="02020603050405020304" pitchFamily="18" charset="0"/>
            </a:endParaRPr>
          </a:p>
          <a:p>
            <a:r>
              <a:rPr lang="ru-RU" b="1" dirty="0" smtClean="0">
                <a:solidFill>
                  <a:schemeClr val="tx1"/>
                </a:solidFill>
                <a:latin typeface="Times New Roman" panose="02020603050405020304" pitchFamily="18" charset="0"/>
                <a:cs typeface="Times New Roman" panose="02020603050405020304" pitchFamily="18" charset="0"/>
              </a:rPr>
              <a:t>Лекция 7</a:t>
            </a:r>
            <a:endParaRPr lang="ru-RU"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25182828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nvGraphicFramePr>
        <p:xfrm>
          <a:off x="152400" y="-289559"/>
          <a:ext cx="8839200" cy="7330440"/>
        </p:xfrm>
        <a:graphic>
          <a:graphicData uri="http://schemas.openxmlformats.org/drawingml/2006/table">
            <a:tbl>
              <a:tblPr firstRow="1" bandRow="1">
                <a:tableStyleId>{5C22544A-7EE6-4342-B048-85BDC9FD1C3A}</a:tableStyleId>
              </a:tblPr>
              <a:tblGrid>
                <a:gridCol w="8839200"/>
              </a:tblGrid>
              <a:tr h="533400">
                <a:tc>
                  <a:txBody>
                    <a:bodyPr/>
                    <a:lstStyle/>
                    <a:p>
                      <a:r>
                        <a:rPr lang="ru-RU" sz="2400" dirty="0" smtClean="0">
                          <a:latin typeface="Times New Roman" pitchFamily="18" charset="0"/>
                          <a:cs typeface="Times New Roman" pitchFamily="18" charset="0"/>
                        </a:rPr>
                        <a:t>Стадии развития и типы приспособления к стрессу</a:t>
                      </a:r>
                      <a:endParaRPr lang="ru-RU" sz="2400" dirty="0">
                        <a:latin typeface="Times New Roman" pitchFamily="18" charset="0"/>
                        <a:cs typeface="Times New Roman" pitchFamily="18" charset="0"/>
                      </a:endParaRPr>
                    </a:p>
                  </a:txBody>
                  <a:tcPr/>
                </a:tc>
              </a:tr>
              <a:tr h="457200">
                <a:tc>
                  <a:txBody>
                    <a:bodyPr/>
                    <a:lstStyle/>
                    <a:p>
                      <a:pPr algn="ctr"/>
                      <a:r>
                        <a:rPr lang="ru-RU" sz="2400" b="1" dirty="0" smtClean="0">
                          <a:solidFill>
                            <a:srgbClr val="C00000"/>
                          </a:solidFill>
                          <a:latin typeface="Times New Roman" pitchFamily="18" charset="0"/>
                          <a:cs typeface="Times New Roman" pitchFamily="18" charset="0"/>
                        </a:rPr>
                        <a:t>Стадии стресса по  </a:t>
                      </a:r>
                      <a:r>
                        <a:rPr lang="ru-RU" sz="2400" b="1" dirty="0" err="1" smtClean="0">
                          <a:solidFill>
                            <a:srgbClr val="C00000"/>
                          </a:solidFill>
                          <a:latin typeface="Times New Roman" pitchFamily="18" charset="0"/>
                          <a:cs typeface="Times New Roman" pitchFamily="18" charset="0"/>
                        </a:rPr>
                        <a:t>Ганса</a:t>
                      </a:r>
                      <a:r>
                        <a:rPr lang="ru-RU" sz="2400" b="1" baseline="0" dirty="0" smtClean="0">
                          <a:solidFill>
                            <a:srgbClr val="C00000"/>
                          </a:solidFill>
                          <a:latin typeface="Times New Roman" pitchFamily="18" charset="0"/>
                          <a:cs typeface="Times New Roman" pitchFamily="18" charset="0"/>
                        </a:rPr>
                        <a:t> </a:t>
                      </a:r>
                      <a:r>
                        <a:rPr lang="ru-RU" sz="2400" b="1" dirty="0" err="1" smtClean="0">
                          <a:solidFill>
                            <a:srgbClr val="C00000"/>
                          </a:solidFill>
                          <a:latin typeface="Times New Roman" pitchFamily="18" charset="0"/>
                          <a:cs typeface="Times New Roman" pitchFamily="18" charset="0"/>
                        </a:rPr>
                        <a:t>Селье</a:t>
                      </a:r>
                      <a:endParaRPr lang="ru-RU" sz="2400" b="1" dirty="0">
                        <a:solidFill>
                          <a:srgbClr val="C00000"/>
                        </a:solidFill>
                        <a:latin typeface="Times New Roman" pitchFamily="18" charset="0"/>
                        <a:cs typeface="Times New Roman" pitchFamily="18" charset="0"/>
                      </a:endParaRPr>
                    </a:p>
                  </a:txBody>
                  <a:tcPr/>
                </a:tc>
              </a:tr>
              <a:tr h="63850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800" b="1" kern="1200" baseline="0" dirty="0" smtClean="0">
                          <a:solidFill>
                            <a:srgbClr val="C00000"/>
                          </a:solidFill>
                          <a:latin typeface="Times New Roman" pitchFamily="18" charset="0"/>
                          <a:ea typeface="+mn-ea"/>
                          <a:cs typeface="Times New Roman" pitchFamily="18" charset="0"/>
                        </a:rPr>
                        <a:t>Стадия тревоги .</a:t>
                      </a:r>
                      <a:r>
                        <a:rPr lang="ru-RU" sz="1800" kern="1200" baseline="0" dirty="0" smtClean="0">
                          <a:solidFill>
                            <a:schemeClr val="dk1"/>
                          </a:solidFill>
                          <a:latin typeface="Times New Roman" pitchFamily="18" charset="0"/>
                          <a:ea typeface="+mn-ea"/>
                          <a:cs typeface="Times New Roman" pitchFamily="18" charset="0"/>
                        </a:rPr>
                        <a:t>	Наступает осознание того, что привычные условия сильно изменились, при этом не обязательно в негативную сторону. Например, неожиданное появление долгожданного гостя или получение подобной информации. Возникают острые стрессовые реакции, диапазон которых очень широк – от невероятной активности до полного ступора. Организм подключает все имеющиеся резервы, в кровь выбрасывается огромное количество гормонов для стабилизации состояния 	</a:t>
                      </a:r>
                    </a:p>
                  </a:txBody>
                  <a:tcPr/>
                </a:tc>
              </a:tr>
              <a:tr h="63850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800" b="1" kern="1200" baseline="0" dirty="0" smtClean="0">
                          <a:solidFill>
                            <a:srgbClr val="C00000"/>
                          </a:solidFill>
                          <a:latin typeface="Times New Roman" pitchFamily="18" charset="0"/>
                          <a:ea typeface="+mn-ea"/>
                          <a:cs typeface="Times New Roman" pitchFamily="18" charset="0"/>
                        </a:rPr>
                        <a:t>Стадия </a:t>
                      </a:r>
                      <a:r>
                        <a:rPr lang="ru-RU" sz="1800" b="1" kern="1200" baseline="0" dirty="0" err="1" smtClean="0">
                          <a:solidFill>
                            <a:srgbClr val="C00000"/>
                          </a:solidFill>
                          <a:latin typeface="Times New Roman" pitchFamily="18" charset="0"/>
                          <a:ea typeface="+mn-ea"/>
                          <a:cs typeface="Times New Roman" pitchFamily="18" charset="0"/>
                        </a:rPr>
                        <a:t>резистентности</a:t>
                      </a:r>
                      <a:r>
                        <a:rPr lang="ru-RU" sz="1800" b="1" kern="1200" baseline="0" dirty="0" smtClean="0">
                          <a:solidFill>
                            <a:srgbClr val="C00000"/>
                          </a:solidFill>
                          <a:latin typeface="Times New Roman" pitchFamily="18" charset="0"/>
                          <a:ea typeface="+mn-ea"/>
                          <a:cs typeface="Times New Roman" pitchFamily="18" charset="0"/>
                        </a:rPr>
                        <a:t> .</a:t>
                      </a:r>
                      <a:r>
                        <a:rPr lang="ru-RU" sz="1800" kern="1200" baseline="0" dirty="0" smtClean="0">
                          <a:solidFill>
                            <a:schemeClr val="dk1"/>
                          </a:solidFill>
                          <a:latin typeface="Times New Roman" pitchFamily="18" charset="0"/>
                          <a:ea typeface="+mn-ea"/>
                          <a:cs typeface="Times New Roman" pitchFamily="18" charset="0"/>
                        </a:rPr>
                        <a:t>	Приспособление к новым условиям. В зависимости от эффективности адаптации поведение может быть реорганизовано и дезорганизовано. В первом случае речь идет об </a:t>
                      </a:r>
                      <a:r>
                        <a:rPr lang="ru-RU" sz="2000" b="1" kern="1200" baseline="0" dirty="0" err="1" smtClean="0">
                          <a:solidFill>
                            <a:srgbClr val="C00000"/>
                          </a:solidFill>
                          <a:latin typeface="Times New Roman" pitchFamily="18" charset="0"/>
                          <a:ea typeface="+mn-ea"/>
                          <a:cs typeface="Times New Roman" pitchFamily="18" charset="0"/>
                        </a:rPr>
                        <a:t>эустрессе</a:t>
                      </a:r>
                      <a:r>
                        <a:rPr lang="ru-RU" sz="2000" b="1" kern="1200" baseline="0" dirty="0" smtClean="0">
                          <a:solidFill>
                            <a:srgbClr val="C00000"/>
                          </a:solidFill>
                          <a:latin typeface="Times New Roman" pitchFamily="18" charset="0"/>
                          <a:ea typeface="+mn-ea"/>
                          <a:cs typeface="Times New Roman" pitchFamily="18" charset="0"/>
                        </a:rPr>
                        <a:t>,</a:t>
                      </a:r>
                      <a:r>
                        <a:rPr lang="ru-RU" sz="1800" b="1" kern="1200" baseline="0" dirty="0" smtClean="0">
                          <a:solidFill>
                            <a:schemeClr val="dk1"/>
                          </a:solidFill>
                          <a:latin typeface="Times New Roman" pitchFamily="18" charset="0"/>
                          <a:ea typeface="+mn-ea"/>
                          <a:cs typeface="Times New Roman" pitchFamily="18" charset="0"/>
                        </a:rPr>
                        <a:t> </a:t>
                      </a:r>
                      <a:r>
                        <a:rPr lang="ru-RU" sz="1800" kern="1200" baseline="0" dirty="0" smtClean="0">
                          <a:solidFill>
                            <a:schemeClr val="dk1"/>
                          </a:solidFill>
                          <a:latin typeface="Times New Roman" pitchFamily="18" charset="0"/>
                          <a:ea typeface="+mn-ea"/>
                          <a:cs typeface="Times New Roman" pitchFamily="18" charset="0"/>
                        </a:rPr>
                        <a:t>когда мобилизация всех ресурсов позволила полностью адаптироваться к новым условиям и приблизиться к зоне комфорта в новых условиях. В случае если приспособиться не удалось, возникает </a:t>
                      </a:r>
                      <a:r>
                        <a:rPr lang="ru-RU" sz="1800" b="1" kern="1200" baseline="0" dirty="0" err="1" smtClean="0">
                          <a:solidFill>
                            <a:srgbClr val="C00000"/>
                          </a:solidFill>
                          <a:latin typeface="Times New Roman" pitchFamily="18" charset="0"/>
                          <a:ea typeface="+mn-ea"/>
                          <a:cs typeface="Times New Roman" pitchFamily="18" charset="0"/>
                        </a:rPr>
                        <a:t>дистресс</a:t>
                      </a:r>
                      <a:r>
                        <a:rPr lang="ru-RU" sz="1800" b="1" kern="1200" baseline="0" dirty="0" smtClean="0">
                          <a:solidFill>
                            <a:srgbClr val="C00000"/>
                          </a:solidFill>
                          <a:latin typeface="Times New Roman" pitchFamily="18" charset="0"/>
                          <a:ea typeface="+mn-ea"/>
                          <a:cs typeface="Times New Roman" pitchFamily="18" charset="0"/>
                        </a:rPr>
                        <a:t>, </a:t>
                      </a:r>
                      <a:r>
                        <a:rPr lang="ru-RU" sz="1800" kern="1200" baseline="0" dirty="0" smtClean="0">
                          <a:solidFill>
                            <a:schemeClr val="dk1"/>
                          </a:solidFill>
                          <a:latin typeface="Times New Roman" pitchFamily="18" charset="0"/>
                          <a:ea typeface="+mn-ea"/>
                          <a:cs typeface="Times New Roman" pitchFamily="18" charset="0"/>
                        </a:rPr>
                        <a:t>проявлениями которого становятся паника, уныние, ухудшение физического самочувствия, снижение эмоционального фона. Целенаправленная активность разрушается, адаптационный механизм не срабатывает. 	</a:t>
                      </a:r>
                    </a:p>
                  </a:txBody>
                  <a:tcPr/>
                </a:tc>
              </a:tr>
              <a:tr h="227076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800" b="1" kern="1200" baseline="0" dirty="0" smtClean="0">
                          <a:solidFill>
                            <a:srgbClr val="C00000"/>
                          </a:solidFill>
                          <a:latin typeface="Times New Roman" pitchFamily="18" charset="0"/>
                          <a:ea typeface="+mn-ea"/>
                          <a:cs typeface="Times New Roman" pitchFamily="18" charset="0"/>
                        </a:rPr>
                        <a:t>Стадия истощения </a:t>
                      </a:r>
                      <a:r>
                        <a:rPr lang="ru-RU" sz="1800" kern="1200" baseline="0" dirty="0" smtClean="0">
                          <a:solidFill>
                            <a:schemeClr val="dk1"/>
                          </a:solidFill>
                          <a:latin typeface="Times New Roman" pitchFamily="18" charset="0"/>
                          <a:ea typeface="+mn-ea"/>
                          <a:cs typeface="Times New Roman" pitchFamily="18" charset="0"/>
                        </a:rPr>
                        <a:t>	Протекание данной стадии зависит от результатов, полученных на предыдущей стадии. При благополучной адаптации может возникать ощущение усталости, сонливости, опустошенности. Если приспособиться к стрессору не удалось, наступает эмоциональный коллапс, отрицание, ощущение безысходности, тоски, развивается депрессия. С безуспешным опытом адаптации связаны и многие соматические заболевания. На стадии истощения, если стресс был мощным и не получилось эффективно приспособиться, высок риск развития личностных деформаций и расстройств психики 	</a:t>
                      </a:r>
                    </a:p>
                  </a:txBody>
                  <a:tcPr/>
                </a:tc>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0" y="0"/>
            <a:ext cx="9144000" cy="6740307"/>
          </a:xfrm>
          <a:prstGeom prst="rect">
            <a:avLst/>
          </a:prstGeom>
        </p:spPr>
        <p:txBody>
          <a:bodyPr wrap="square">
            <a:spAutoFit/>
          </a:bodyPr>
          <a:lstStyle/>
          <a:p>
            <a:pPr algn="ctr"/>
            <a:r>
              <a:rPr lang="ru-RU" sz="2800" b="1" dirty="0" smtClean="0">
                <a:solidFill>
                  <a:srgbClr val="C00000"/>
                </a:solidFill>
                <a:latin typeface="Times New Roman" pitchFamily="18" charset="0"/>
                <a:cs typeface="Times New Roman" pitchFamily="18" charset="0"/>
              </a:rPr>
              <a:t>Формы проявления стресса.</a:t>
            </a:r>
          </a:p>
          <a:p>
            <a:pPr algn="just"/>
            <a:r>
              <a:rPr lang="ru-RU" sz="2400" dirty="0" smtClean="0">
                <a:latin typeface="Times New Roman" pitchFamily="18" charset="0"/>
                <a:cs typeface="Times New Roman" pitchFamily="18" charset="0"/>
              </a:rPr>
              <a:t>Стресс может проявляться в изменениях различных функциональных систем организма, а интенсивность нарушений может варьировать от небольшого изменения эмоционального настроения до таких серьезных заболеваний, как язва желудка или инфаркт миокарда. Выделяют </a:t>
            </a:r>
            <a:r>
              <a:rPr lang="ru-RU" sz="2400" b="1" dirty="0" smtClean="0">
                <a:solidFill>
                  <a:srgbClr val="C00000"/>
                </a:solidFill>
                <a:latin typeface="Times New Roman" pitchFamily="18" charset="0"/>
                <a:cs typeface="Times New Roman" pitchFamily="18" charset="0"/>
              </a:rPr>
              <a:t>поведенческие, интеллектуальные, эмоциональные и физиологические формы проявления стресса</a:t>
            </a:r>
            <a:r>
              <a:rPr lang="ru-RU" sz="2400" dirty="0" smtClean="0">
                <a:latin typeface="Times New Roman" pitchFamily="18" charset="0"/>
                <a:cs typeface="Times New Roman" pitchFamily="18" charset="0"/>
              </a:rPr>
              <a:t>. Физиологические проявления стресса касаются почти всех систем органов человека – пищеварительной, </a:t>
            </a:r>
            <a:r>
              <a:rPr lang="ru-RU" sz="2400" dirty="0" err="1" smtClean="0">
                <a:latin typeface="Times New Roman" pitchFamily="18" charset="0"/>
                <a:cs typeface="Times New Roman" pitchFamily="18" charset="0"/>
              </a:rPr>
              <a:t>сердечно-сосудистой</a:t>
            </a:r>
            <a:r>
              <a:rPr lang="ru-RU" sz="2400" dirty="0" smtClean="0">
                <a:latin typeface="Times New Roman" pitchFamily="18" charset="0"/>
                <a:cs typeface="Times New Roman" pitchFamily="18" charset="0"/>
              </a:rPr>
              <a:t> и дыхательной. Поведенческие признаки стресса включают нарушение психомоторики, изменение образа жизни, профессиональные нарушения. Нарушения социально-ролевых функций при стрессе выражаются в уменьшении времени, которое уделяется на общение с близкими и друзьями, повышении конфликтности, появлении различных признаков </a:t>
            </a:r>
            <a:r>
              <a:rPr lang="ru-RU" sz="2400" dirty="0" err="1" smtClean="0">
                <a:latin typeface="Times New Roman" pitchFamily="18" charset="0"/>
                <a:cs typeface="Times New Roman" pitchFamily="18" charset="0"/>
              </a:rPr>
              <a:t>антисоциального</a:t>
            </a:r>
            <a:r>
              <a:rPr lang="ru-RU" sz="2400" dirty="0" smtClean="0">
                <a:latin typeface="Times New Roman" pitchFamily="18" charset="0"/>
                <a:cs typeface="Times New Roman" pitchFamily="18" charset="0"/>
              </a:rPr>
              <a:t> поведения. При этом человек, находящийся в длительном стрессе, меньше учитывает социальные нормы и стандарты, что может проявляться в потере внимания к своему внешнему виду.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28600" y="228600"/>
            <a:ext cx="8686800" cy="6278642"/>
          </a:xfrm>
          <a:prstGeom prst="rect">
            <a:avLst/>
          </a:prstGeom>
        </p:spPr>
        <p:txBody>
          <a:bodyPr wrap="square">
            <a:spAutoFit/>
          </a:bodyPr>
          <a:lstStyle/>
          <a:p>
            <a:pPr algn="just"/>
            <a:r>
              <a:rPr lang="ru-RU" sz="2400" dirty="0" smtClean="0">
                <a:latin typeface="Times New Roman" pitchFamily="18" charset="0"/>
                <a:cs typeface="Times New Roman" pitchFamily="18" charset="0"/>
              </a:rPr>
              <a:t>          Под действием стресса мышцы чрезмерно напрягаются, что мешает выполнять точные и экономные движения. Избыточное напряжение в отдельной группе мускулатуры вызывает мышечный зажим, что может быть причиной болей в спине и шее, а также головных болей, включая мигрени. Существует несколько направлений в терапии, направленных на снятие таких зажимов и расслабление избыточно напряженных мышц: это прогрессивная мышечная релаксация, биологическая обратная связь и телесно ориентированная психотерапия.        </a:t>
            </a:r>
          </a:p>
          <a:p>
            <a:pPr algn="just"/>
            <a:r>
              <a:rPr lang="ru-RU" sz="2400" dirty="0" smtClean="0">
                <a:latin typeface="Times New Roman" pitchFamily="18" charset="0"/>
                <a:cs typeface="Times New Roman" pitchFamily="18" charset="0"/>
              </a:rPr>
              <a:t>         Неадекватные попытки компенсировать стресс выражаются в употреблении алкоголя, повышении ежедневных норм курения, избыточном приеме пищи, социально неадекватном проявлении агрессии, чрезмерном просмотре телевизора, видеоиграх и т.п. Подобное </a:t>
            </a:r>
            <a:r>
              <a:rPr lang="ru-RU" sz="2400" dirty="0" err="1" smtClean="0">
                <a:latin typeface="Times New Roman" pitchFamily="18" charset="0"/>
                <a:cs typeface="Times New Roman" pitchFamily="18" charset="0"/>
              </a:rPr>
              <a:t>саморазрушающее</a:t>
            </a:r>
            <a:r>
              <a:rPr lang="ru-RU" sz="2400" dirty="0" smtClean="0">
                <a:latin typeface="Times New Roman" pitchFamily="18" charset="0"/>
                <a:cs typeface="Times New Roman" pitchFamily="18" charset="0"/>
              </a:rPr>
              <a:t> поведение лишь ухудшает ситуацию и наносит еще больший вред здоровью человека. </a:t>
            </a:r>
          </a:p>
          <a:p>
            <a:endParaRPr lang="ru-RU"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28600" y="152400"/>
            <a:ext cx="8915400" cy="6370975"/>
          </a:xfrm>
          <a:prstGeom prst="rect">
            <a:avLst/>
          </a:prstGeom>
        </p:spPr>
        <p:txBody>
          <a:bodyPr wrap="square">
            <a:spAutoFit/>
          </a:bodyPr>
          <a:lstStyle/>
          <a:p>
            <a:r>
              <a:rPr lang="ru-RU" sz="2400" dirty="0" smtClean="0">
                <a:latin typeface="Times New Roman" pitchFamily="18" charset="0"/>
                <a:cs typeface="Times New Roman" pitchFamily="18" charset="0"/>
              </a:rPr>
              <a:t>Триада </a:t>
            </a:r>
            <a:r>
              <a:rPr lang="ru-RU" sz="2400" dirty="0" err="1" smtClean="0">
                <a:latin typeface="Times New Roman" pitchFamily="18" charset="0"/>
                <a:cs typeface="Times New Roman" pitchFamily="18" charset="0"/>
              </a:rPr>
              <a:t>Ганса</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Селье</a:t>
            </a:r>
            <a:r>
              <a:rPr lang="ru-RU" sz="2400" dirty="0" smtClean="0">
                <a:latin typeface="Times New Roman" pitchFamily="18" charset="0"/>
                <a:cs typeface="Times New Roman" pitchFamily="18" charset="0"/>
              </a:rPr>
              <a:t> характеризует только основные этапы адаптационного синдрома. Исследования стадии перехода от резистентной стадии к истощению позволили расширить триаду </a:t>
            </a:r>
            <a:r>
              <a:rPr lang="ru-RU" sz="2400" dirty="0" err="1" smtClean="0">
                <a:latin typeface="Times New Roman" pitchFamily="18" charset="0"/>
                <a:cs typeface="Times New Roman" pitchFamily="18" charset="0"/>
              </a:rPr>
              <a:t>Ганса</a:t>
            </a:r>
            <a:r>
              <a:rPr lang="ru-RU" sz="2400" dirty="0" smtClean="0">
                <a:latin typeface="Times New Roman" pitchFamily="18" charset="0"/>
                <a:cs typeface="Times New Roman" pitchFamily="18" charset="0"/>
              </a:rPr>
              <a:t> следующими стадиями развития стресса: </a:t>
            </a:r>
          </a:p>
          <a:p>
            <a:r>
              <a:rPr lang="ru-RU" sz="2400" dirty="0" smtClean="0">
                <a:latin typeface="Times New Roman" pitchFamily="18" charset="0"/>
                <a:cs typeface="Times New Roman" pitchFamily="18" charset="0"/>
              </a:rPr>
              <a:t>– первичный шок; </a:t>
            </a:r>
          </a:p>
          <a:p>
            <a:r>
              <a:rPr lang="ru-RU" sz="2400" dirty="0" smtClean="0">
                <a:latin typeface="Times New Roman" pitchFamily="18" charset="0"/>
                <a:cs typeface="Times New Roman" pitchFamily="18" charset="0"/>
              </a:rPr>
              <a:t>– адаптация; </a:t>
            </a:r>
          </a:p>
          <a:p>
            <a:r>
              <a:rPr lang="ru-RU" sz="2400" dirty="0" smtClean="0">
                <a:latin typeface="Times New Roman" pitchFamily="18" charset="0"/>
                <a:cs typeface="Times New Roman" pitchFamily="18" charset="0"/>
              </a:rPr>
              <a:t>– компенсация; </a:t>
            </a:r>
          </a:p>
          <a:p>
            <a:r>
              <a:rPr lang="ru-RU" sz="2400" dirty="0" smtClean="0">
                <a:latin typeface="Times New Roman" pitchFamily="18" charset="0"/>
                <a:cs typeface="Times New Roman" pitchFamily="18" charset="0"/>
              </a:rPr>
              <a:t>– нарастание утомления; </a:t>
            </a:r>
          </a:p>
          <a:p>
            <a:r>
              <a:rPr lang="ru-RU" sz="2400" dirty="0" smtClean="0">
                <a:latin typeface="Times New Roman" pitchFamily="18" charset="0"/>
                <a:cs typeface="Times New Roman" pitchFamily="18" charset="0"/>
              </a:rPr>
              <a:t>– разрушение. </a:t>
            </a:r>
          </a:p>
          <a:p>
            <a:endParaRPr lang="ru-RU" sz="2400" dirty="0" smtClean="0">
              <a:latin typeface="Times New Roman" pitchFamily="18" charset="0"/>
              <a:cs typeface="Times New Roman" pitchFamily="18" charset="0"/>
            </a:endParaRPr>
          </a:p>
          <a:p>
            <a:r>
              <a:rPr lang="ru-RU" sz="2400" dirty="0" smtClean="0">
                <a:latin typeface="Times New Roman" pitchFamily="18" charset="0"/>
                <a:cs typeface="Times New Roman" pitchFamily="18" charset="0"/>
              </a:rPr>
              <a:t>Поскольку реакция на стресс у людей зависит от их темперамента, прошлого опыта адаптации и массы внутренних и внешних факторов, в психологии выделяют различные типы реагирования (приспособления): </a:t>
            </a:r>
          </a:p>
          <a:p>
            <a:r>
              <a:rPr lang="ru-RU" sz="2400" dirty="0" smtClean="0">
                <a:latin typeface="Times New Roman" pitchFamily="18" charset="0"/>
                <a:cs typeface="Times New Roman" pitchFamily="18" charset="0"/>
              </a:rPr>
              <a:t>– </a:t>
            </a:r>
            <a:r>
              <a:rPr lang="ru-RU" sz="2400" dirty="0" smtClean="0">
                <a:solidFill>
                  <a:srgbClr val="C00000"/>
                </a:solidFill>
                <a:latin typeface="Times New Roman" pitchFamily="18" charset="0"/>
                <a:cs typeface="Times New Roman" pitchFamily="18" charset="0"/>
              </a:rPr>
              <a:t>реакцию вола; </a:t>
            </a:r>
          </a:p>
          <a:p>
            <a:r>
              <a:rPr lang="ru-RU" sz="2400" dirty="0" smtClean="0">
                <a:solidFill>
                  <a:srgbClr val="C00000"/>
                </a:solidFill>
                <a:latin typeface="Times New Roman" pitchFamily="18" charset="0"/>
                <a:cs typeface="Times New Roman" pitchFamily="18" charset="0"/>
              </a:rPr>
              <a:t>– реакцию льва; </a:t>
            </a:r>
          </a:p>
          <a:p>
            <a:r>
              <a:rPr lang="ru-RU" sz="2400" dirty="0" smtClean="0">
                <a:solidFill>
                  <a:srgbClr val="C00000"/>
                </a:solidFill>
                <a:latin typeface="Times New Roman" pitchFamily="18" charset="0"/>
                <a:cs typeface="Times New Roman" pitchFamily="18" charset="0"/>
              </a:rPr>
              <a:t>– реакцию кролика. </a:t>
            </a:r>
            <a:endParaRPr lang="ru-RU" sz="2400" dirty="0">
              <a:solidFill>
                <a:srgbClr val="C00000"/>
              </a:solidFill>
              <a:latin typeface="Times New Roman"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nvGraphicFramePr>
        <p:xfrm>
          <a:off x="0" y="0"/>
          <a:ext cx="9372600" cy="7040880"/>
        </p:xfrm>
        <a:graphic>
          <a:graphicData uri="http://schemas.openxmlformats.org/drawingml/2006/table">
            <a:tbl>
              <a:tblPr firstRow="1" bandRow="1">
                <a:tableStyleId>{5C22544A-7EE6-4342-B048-85BDC9FD1C3A}</a:tableStyleId>
              </a:tblPr>
              <a:tblGrid>
                <a:gridCol w="9372600"/>
              </a:tblGrid>
              <a:tr h="228600">
                <a:tc>
                  <a:txBody>
                    <a:bodyPr/>
                    <a:lstStyle/>
                    <a:p>
                      <a:endParaRPr lang="ru-RU" dirty="0"/>
                    </a:p>
                  </a:txBody>
                  <a:tcPr/>
                </a:tc>
              </a:tr>
              <a:tr h="2351157">
                <a:tc>
                  <a:txBody>
                    <a:bodyPr/>
                    <a:lstStyle/>
                    <a:p>
                      <a:pPr algn="just"/>
                      <a:r>
                        <a:rPr lang="ru-RU" sz="2000" b="1" kern="1200" baseline="0" dirty="0" smtClean="0">
                          <a:solidFill>
                            <a:srgbClr val="C00000"/>
                          </a:solidFill>
                          <a:latin typeface="Times New Roman" pitchFamily="18" charset="0"/>
                          <a:ea typeface="+mn-ea"/>
                          <a:cs typeface="Times New Roman" pitchFamily="18" charset="0"/>
                        </a:rPr>
                        <a:t>Люди с реакцией вола</a:t>
                      </a:r>
                      <a:r>
                        <a:rPr lang="ru-RU" sz="2000" kern="1200" baseline="0" dirty="0" smtClean="0">
                          <a:solidFill>
                            <a:schemeClr val="dk1"/>
                          </a:solidFill>
                          <a:latin typeface="Times New Roman" pitchFamily="18" charset="0"/>
                          <a:ea typeface="+mn-ea"/>
                          <a:cs typeface="Times New Roman" pitchFamily="18" charset="0"/>
                        </a:rPr>
                        <a:t>, находясь в условиях хронических стрессовых ситуаций, приспосабливаются к этому за счет удерживания среднего уровня напряжения с небольшими всплесками активности и кратковременными периодами пассивности. Люди такого типа способны сохранять спокойствие и выполнять рутинную работу, но не смогут эффективно решить сложную задачу в короткое время. Следовательно, данный тип реагирования подходит для людей, работа которых связана с выполнением повторяющихся операций, постоянным контролем за рутинным ходом событий. </a:t>
                      </a:r>
                      <a:endParaRPr lang="ru-RU" sz="2000" dirty="0">
                        <a:latin typeface="Times New Roman" pitchFamily="18" charset="0"/>
                        <a:cs typeface="Times New Roman" pitchFamily="18" charset="0"/>
                      </a:endParaRPr>
                    </a:p>
                  </a:txBody>
                  <a:tcPr/>
                </a:tc>
              </a:tr>
              <a:tr h="468243">
                <a:tc>
                  <a:txBody>
                    <a:bodyPr/>
                    <a:lstStyle/>
                    <a:p>
                      <a:r>
                        <a:rPr lang="ru-RU" sz="2000" kern="1200" baseline="0" dirty="0" smtClean="0">
                          <a:solidFill>
                            <a:schemeClr val="dk1"/>
                          </a:solidFill>
                          <a:latin typeface="Times New Roman" pitchFamily="18" charset="0"/>
                          <a:ea typeface="+mn-ea"/>
                          <a:cs typeface="Times New Roman" pitchFamily="18" charset="0"/>
                        </a:rPr>
                        <a:t>Люди с типом </a:t>
                      </a:r>
                      <a:r>
                        <a:rPr lang="ru-RU" sz="2000" b="1" kern="1200" baseline="0" dirty="0" smtClean="0">
                          <a:solidFill>
                            <a:srgbClr val="C00000"/>
                          </a:solidFill>
                          <a:latin typeface="Times New Roman" pitchFamily="18" charset="0"/>
                          <a:ea typeface="+mn-ea"/>
                          <a:cs typeface="Times New Roman" pitchFamily="18" charset="0"/>
                        </a:rPr>
                        <a:t>реакций льва, </a:t>
                      </a:r>
                      <a:r>
                        <a:rPr lang="ru-RU" sz="2000" kern="1200" baseline="0" dirty="0" smtClean="0">
                          <a:solidFill>
                            <a:schemeClr val="dk1"/>
                          </a:solidFill>
                          <a:latin typeface="Times New Roman" pitchFamily="18" charset="0"/>
                          <a:ea typeface="+mn-ea"/>
                          <a:cs typeface="Times New Roman" pitchFamily="18" charset="0"/>
                        </a:rPr>
                        <a:t>находясь под воздействием периодически интенсивных стрессовых воздействий, преодоление которых требует приложения максимума усилий, на пиковой фазе способны выйти на предельный уровень своих адаптационных возможностей, чтобы оперативно решить возникшие проблемы. После чего наступает период длительной пассивности, который прерывается с возникновением новой стрессовой ситуации. В качестве примеров эффективности данного типа реагирования на стресс приводят руководителей и людей творческих специальностей. </a:t>
                      </a:r>
                      <a:endParaRPr lang="ru-RU" sz="2000" dirty="0">
                        <a:latin typeface="Times New Roman" pitchFamily="18" charset="0"/>
                        <a:cs typeface="Times New Roman" pitchFamily="18" charset="0"/>
                      </a:endParaRPr>
                    </a:p>
                  </a:txBody>
                  <a:tcPr/>
                </a:tc>
              </a:tr>
              <a:tr h="468243">
                <a:tc>
                  <a:txBody>
                    <a:bodyPr/>
                    <a:lstStyle/>
                    <a:p>
                      <a:r>
                        <a:rPr lang="ru-RU" sz="2000" kern="1200" baseline="0" dirty="0" smtClean="0">
                          <a:solidFill>
                            <a:schemeClr val="dk1"/>
                          </a:solidFill>
                          <a:latin typeface="Times New Roman" pitchFamily="18" charset="0"/>
                          <a:ea typeface="+mn-ea"/>
                          <a:cs typeface="Times New Roman" pitchFamily="18" charset="0"/>
                        </a:rPr>
                        <a:t>Тип </a:t>
                      </a:r>
                      <a:r>
                        <a:rPr lang="ru-RU" sz="2000" b="1" kern="1200" baseline="0" dirty="0" smtClean="0">
                          <a:solidFill>
                            <a:srgbClr val="C00000"/>
                          </a:solidFill>
                          <a:latin typeface="Times New Roman" pitchFamily="18" charset="0"/>
                          <a:ea typeface="+mn-ea"/>
                          <a:cs typeface="Times New Roman" pitchFamily="18" charset="0"/>
                        </a:rPr>
                        <a:t>реакции кролика </a:t>
                      </a:r>
                      <a:r>
                        <a:rPr lang="ru-RU" sz="2000" kern="1200" baseline="0" dirty="0" smtClean="0">
                          <a:solidFill>
                            <a:schemeClr val="dk1"/>
                          </a:solidFill>
                          <a:latin typeface="Times New Roman" pitchFamily="18" charset="0"/>
                          <a:ea typeface="+mn-ea"/>
                          <a:cs typeface="Times New Roman" pitchFamily="18" charset="0"/>
                        </a:rPr>
                        <a:t>характерен для людей, решающих все проблемы путем самоустранения, игнорирования. Они готовы отказаться от тех или иных благ, если для их получения потребуются дополнительные усилия. Фаза </a:t>
                      </a:r>
                      <a:r>
                        <a:rPr lang="ru-RU" sz="2000" kern="1200" baseline="0" dirty="0" err="1" smtClean="0">
                          <a:solidFill>
                            <a:schemeClr val="dk1"/>
                          </a:solidFill>
                          <a:latin typeface="Times New Roman" pitchFamily="18" charset="0"/>
                          <a:ea typeface="+mn-ea"/>
                          <a:cs typeface="Times New Roman" pitchFamily="18" charset="0"/>
                        </a:rPr>
                        <a:t>резистентности</a:t>
                      </a:r>
                      <a:r>
                        <a:rPr lang="ru-RU" sz="2000" kern="1200" baseline="0" dirty="0" smtClean="0">
                          <a:solidFill>
                            <a:schemeClr val="dk1"/>
                          </a:solidFill>
                          <a:latin typeface="Times New Roman" pitchFamily="18" charset="0"/>
                          <a:ea typeface="+mn-ea"/>
                          <a:cs typeface="Times New Roman" pitchFamily="18" charset="0"/>
                        </a:rPr>
                        <a:t> у них очень коротка и заключается в принятии решения не бороться, не противостоять, не искать возможные варианты, а просто согласиться с тем, что предлагают. </a:t>
                      </a:r>
                      <a:endParaRPr lang="ru-RU" sz="2000" dirty="0">
                        <a:latin typeface="Times New Roman" pitchFamily="18" charset="0"/>
                        <a:cs typeface="Times New Roman" pitchFamily="18" charset="0"/>
                      </a:endParaRPr>
                    </a:p>
                  </a:txBody>
                  <a:tcPr/>
                </a:tc>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28600" y="228600"/>
            <a:ext cx="8686800" cy="3416320"/>
          </a:xfrm>
          <a:prstGeom prst="rect">
            <a:avLst/>
          </a:prstGeom>
        </p:spPr>
        <p:txBody>
          <a:bodyPr wrap="square">
            <a:spAutoFit/>
          </a:bodyPr>
          <a:lstStyle/>
          <a:p>
            <a:pPr algn="just"/>
            <a:r>
              <a:rPr lang="ru-RU" sz="2400" dirty="0" smtClean="0">
                <a:solidFill>
                  <a:srgbClr val="C00000"/>
                </a:solidFill>
                <a:latin typeface="Times New Roman" pitchFamily="18" charset="0"/>
                <a:cs typeface="Times New Roman" pitchFamily="18" charset="0"/>
              </a:rPr>
              <a:t>           Причиной стресса является стрессор – стимул</a:t>
            </a:r>
            <a:r>
              <a:rPr lang="ru-RU" sz="2400" dirty="0" smtClean="0">
                <a:latin typeface="Times New Roman" pitchFamily="18" charset="0"/>
                <a:cs typeface="Times New Roman" pitchFamily="18" charset="0"/>
              </a:rPr>
              <a:t>, который может запустить в действие реакцию «бороться» или «бежать». По статистике, в США 90 % населения постоянно находится в состоянии сильного стресса. Из них 60 % испытывает стресс один-два раза в неделю, 30 % – почти каждый день. По данным американских ученых, 2/3 всех визитов к врачу вызваны симптомами, в основе которых лежит стресс. В России примерно 70 % россиян постоянно находятся в состоянии стресса, а треть всего населения – в состоянии сильного стресса. </a:t>
            </a:r>
            <a:endParaRPr lang="ru-RU" sz="2400" dirty="0">
              <a:latin typeface="Times New Roman" pitchFamily="18" charset="0"/>
              <a:cs typeface="Times New Roman"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nvGraphicFramePr>
        <p:xfrm>
          <a:off x="0" y="1"/>
          <a:ext cx="9144000" cy="7086599"/>
        </p:xfrm>
        <a:graphic>
          <a:graphicData uri="http://schemas.openxmlformats.org/drawingml/2006/table">
            <a:tbl>
              <a:tblPr firstRow="1" bandRow="1">
                <a:tableStyleId>{5C22544A-7EE6-4342-B048-85BDC9FD1C3A}</a:tableStyleId>
              </a:tblPr>
              <a:tblGrid>
                <a:gridCol w="9144000"/>
              </a:tblGrid>
              <a:tr h="468057">
                <a:tc>
                  <a:txBody>
                    <a:bodyPr/>
                    <a:lstStyle/>
                    <a:p>
                      <a:pPr algn="ctr"/>
                      <a:r>
                        <a:rPr lang="ru-RU" sz="2400" dirty="0" smtClean="0">
                          <a:latin typeface="Times New Roman" pitchFamily="18" charset="0"/>
                          <a:cs typeface="Times New Roman" pitchFamily="18" charset="0"/>
                        </a:rPr>
                        <a:t>Виды стрессов</a:t>
                      </a:r>
                      <a:endParaRPr lang="ru-RU" sz="2400" dirty="0">
                        <a:latin typeface="Times New Roman" pitchFamily="18" charset="0"/>
                        <a:cs typeface="Times New Roman" pitchFamily="18" charset="0"/>
                      </a:endParaRPr>
                    </a:p>
                  </a:txBody>
                  <a:tcPr/>
                </a:tc>
              </a:tr>
              <a:tr h="807880">
                <a:tc>
                  <a:txBody>
                    <a:bodyPr/>
                    <a:lstStyle/>
                    <a:p>
                      <a:r>
                        <a:rPr lang="ru-RU" sz="2000" kern="1200" baseline="0" dirty="0" smtClean="0">
                          <a:solidFill>
                            <a:schemeClr val="dk1"/>
                          </a:solidFill>
                          <a:latin typeface="Times New Roman" pitchFamily="18" charset="0"/>
                          <a:ea typeface="+mn-ea"/>
                          <a:cs typeface="Times New Roman" pitchFamily="18" charset="0"/>
                        </a:rPr>
                        <a:t>– </a:t>
                      </a:r>
                      <a:r>
                        <a:rPr lang="ru-RU" sz="2000" b="1" kern="1200" baseline="0" dirty="0" smtClean="0">
                          <a:solidFill>
                            <a:srgbClr val="C00000"/>
                          </a:solidFill>
                          <a:latin typeface="Times New Roman" pitchFamily="18" charset="0"/>
                          <a:ea typeface="+mn-ea"/>
                          <a:cs typeface="Times New Roman" pitchFamily="18" charset="0"/>
                        </a:rPr>
                        <a:t>физические и экологические </a:t>
                      </a:r>
                      <a:r>
                        <a:rPr lang="ru-RU" sz="2000" kern="1200" baseline="0" dirty="0" smtClean="0">
                          <a:solidFill>
                            <a:schemeClr val="dk1"/>
                          </a:solidFill>
                          <a:latin typeface="Times New Roman" pitchFamily="18" charset="0"/>
                          <a:ea typeface="+mn-ea"/>
                          <a:cs typeface="Times New Roman" pitchFamily="18" charset="0"/>
                        </a:rPr>
                        <a:t>(вибрация, шум, загрязненная атмосфера, повышенная температура и т.д.); он появляется в случае воздействия внешних факторов среды обитания человека, которые грозят внутреннему гомеостазу (равновесию) организма: </a:t>
                      </a:r>
                    </a:p>
                    <a:p>
                      <a:r>
                        <a:rPr lang="ru-RU" sz="2000" kern="1200" baseline="0" dirty="0" smtClean="0">
                          <a:solidFill>
                            <a:schemeClr val="dk1"/>
                          </a:solidFill>
                          <a:latin typeface="Times New Roman" pitchFamily="18" charset="0"/>
                          <a:ea typeface="+mn-ea"/>
                          <a:cs typeface="Times New Roman" pitchFamily="18" charset="0"/>
                        </a:rPr>
                        <a:t>– химический – связанный с воздействием на организм химических веществ, недостатком или избытком кислорода, воды, питательных веществ и т.д.; </a:t>
                      </a:r>
                    </a:p>
                    <a:p>
                      <a:r>
                        <a:rPr lang="ru-RU" sz="2000" kern="1200" baseline="0" dirty="0" smtClean="0">
                          <a:solidFill>
                            <a:schemeClr val="dk1"/>
                          </a:solidFill>
                          <a:latin typeface="Times New Roman" pitchFamily="18" charset="0"/>
                          <a:ea typeface="+mn-ea"/>
                          <a:cs typeface="Times New Roman" pitchFamily="18" charset="0"/>
                        </a:rPr>
                        <a:t>– биологический – связанный с различного рода заболеваниями; </a:t>
                      </a:r>
                    </a:p>
                    <a:p>
                      <a:r>
                        <a:rPr lang="ru-RU" sz="2000" kern="1200" baseline="0" dirty="0" smtClean="0">
                          <a:solidFill>
                            <a:schemeClr val="dk1"/>
                          </a:solidFill>
                          <a:latin typeface="Times New Roman" pitchFamily="18" charset="0"/>
                          <a:ea typeface="+mn-ea"/>
                          <a:cs typeface="Times New Roman" pitchFamily="18" charset="0"/>
                        </a:rPr>
                        <a:t>– физический стресс – чрезмерные физические нагрузки, профессиональные занятия спортом; </a:t>
                      </a:r>
                    </a:p>
                    <a:p>
                      <a:r>
                        <a:rPr lang="ru-RU" sz="2000" kern="1200" baseline="0" dirty="0" smtClean="0">
                          <a:solidFill>
                            <a:schemeClr val="dk1"/>
                          </a:solidFill>
                          <a:latin typeface="Times New Roman" pitchFamily="18" charset="0"/>
                          <a:ea typeface="+mn-ea"/>
                          <a:cs typeface="Times New Roman" pitchFamily="18" charset="0"/>
                        </a:rPr>
                        <a:t>– механический – связанный с повреждениями тела (кожи или органа), нарушением его целостности (травма или хирургическая операция). </a:t>
                      </a:r>
                    </a:p>
                  </a:txBody>
                  <a:tcPr/>
                </a:tc>
              </a:tr>
              <a:tr h="46805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2000" kern="1200" baseline="0" dirty="0" smtClean="0">
                          <a:solidFill>
                            <a:schemeClr val="dk1"/>
                          </a:solidFill>
                          <a:latin typeface="Times New Roman" pitchFamily="18" charset="0"/>
                          <a:ea typeface="+mn-ea"/>
                          <a:cs typeface="Times New Roman" pitchFamily="18" charset="0"/>
                        </a:rPr>
                        <a:t>– </a:t>
                      </a:r>
                      <a:r>
                        <a:rPr lang="ru-RU" sz="2000" b="1" kern="1200" baseline="0" dirty="0" smtClean="0">
                          <a:solidFill>
                            <a:srgbClr val="C00000"/>
                          </a:solidFill>
                          <a:latin typeface="Times New Roman" pitchFamily="18" charset="0"/>
                          <a:ea typeface="+mn-ea"/>
                          <a:cs typeface="Times New Roman" pitchFamily="18" charset="0"/>
                        </a:rPr>
                        <a:t>физиологические</a:t>
                      </a:r>
                      <a:r>
                        <a:rPr lang="ru-RU" sz="2000" kern="1200" baseline="0" dirty="0" smtClean="0">
                          <a:solidFill>
                            <a:schemeClr val="dk1"/>
                          </a:solidFill>
                          <a:latin typeface="Times New Roman" pitchFamily="18" charset="0"/>
                          <a:ea typeface="+mn-ea"/>
                          <a:cs typeface="Times New Roman" pitchFamily="18" charset="0"/>
                        </a:rPr>
                        <a:t> (недостаток сна, несоблюдение питьевого режима и режима питания и др.); </a:t>
                      </a:r>
                    </a:p>
                  </a:txBody>
                  <a:tcPr/>
                </a:tc>
              </a:tr>
              <a:tr h="468057">
                <a:tc>
                  <a:txBody>
                    <a:bodyPr/>
                    <a:lstStyle/>
                    <a:p>
                      <a:r>
                        <a:rPr lang="ru-RU" sz="2000" kern="1200" baseline="0" dirty="0" smtClean="0">
                          <a:solidFill>
                            <a:schemeClr val="dk1"/>
                          </a:solidFill>
                          <a:latin typeface="Times New Roman" pitchFamily="18" charset="0"/>
                          <a:ea typeface="+mn-ea"/>
                          <a:cs typeface="Times New Roman" pitchFamily="18" charset="0"/>
                        </a:rPr>
                        <a:t>– </a:t>
                      </a:r>
                      <a:r>
                        <a:rPr lang="ru-RU" sz="2000" b="1" kern="1200" baseline="0" dirty="0" smtClean="0">
                          <a:solidFill>
                            <a:srgbClr val="C00000"/>
                          </a:solidFill>
                          <a:latin typeface="Times New Roman" pitchFamily="18" charset="0"/>
                          <a:ea typeface="+mn-ea"/>
                          <a:cs typeface="Times New Roman" pitchFamily="18" charset="0"/>
                        </a:rPr>
                        <a:t>структурно-организационные </a:t>
                      </a:r>
                      <a:r>
                        <a:rPr lang="ru-RU" sz="2000" kern="1200" baseline="0" dirty="0" smtClean="0">
                          <a:solidFill>
                            <a:schemeClr val="dk1"/>
                          </a:solidFill>
                          <a:latin typeface="Times New Roman" pitchFamily="18" charset="0"/>
                          <a:ea typeface="+mn-ea"/>
                          <a:cs typeface="Times New Roman" pitchFamily="18" charset="0"/>
                        </a:rPr>
                        <a:t>(неэффективность распределения обязанностей и ответственности в организации); </a:t>
                      </a:r>
                      <a:endParaRPr lang="ru-RU" sz="2000" dirty="0">
                        <a:latin typeface="Times New Roman" pitchFamily="18" charset="0"/>
                        <a:cs typeface="Times New Roman" pitchFamily="18" charset="0"/>
                      </a:endParaRPr>
                    </a:p>
                  </a:txBody>
                  <a:tcPr/>
                </a:tc>
              </a:tr>
              <a:tr h="629222">
                <a:tc>
                  <a:txBody>
                    <a:bodyPr/>
                    <a:lstStyle/>
                    <a:p>
                      <a:r>
                        <a:rPr lang="ru-RU" sz="2000" b="1" kern="1200" baseline="0" dirty="0" smtClean="0">
                          <a:solidFill>
                            <a:srgbClr val="C00000"/>
                          </a:solidFill>
                          <a:latin typeface="Times New Roman" pitchFamily="18" charset="0"/>
                          <a:ea typeface="+mn-ea"/>
                          <a:cs typeface="Times New Roman" pitchFamily="18" charset="0"/>
                        </a:rPr>
                        <a:t>кратковременные </a:t>
                      </a:r>
                      <a:r>
                        <a:rPr lang="ru-RU" sz="2000" b="0" kern="1200" baseline="0" dirty="0" smtClean="0">
                          <a:solidFill>
                            <a:schemeClr val="tx1"/>
                          </a:solidFill>
                          <a:latin typeface="Times New Roman" pitchFamily="18" charset="0"/>
                          <a:ea typeface="+mn-ea"/>
                          <a:cs typeface="Times New Roman" pitchFamily="18" charset="0"/>
                        </a:rPr>
                        <a:t>(испуг, дискомфорт, яркий свет и т.п.) </a:t>
                      </a:r>
                      <a:r>
                        <a:rPr lang="ru-RU" sz="2000" b="1" kern="1200" baseline="0" dirty="0" smtClean="0">
                          <a:solidFill>
                            <a:srgbClr val="C00000"/>
                          </a:solidFill>
                          <a:latin typeface="Times New Roman" pitchFamily="18" charset="0"/>
                          <a:ea typeface="+mn-ea"/>
                          <a:cs typeface="Times New Roman" pitchFamily="18" charset="0"/>
                        </a:rPr>
                        <a:t>и долгосрочные </a:t>
                      </a:r>
                      <a:r>
                        <a:rPr lang="ru-RU" sz="2000" kern="1200" baseline="0" dirty="0" smtClean="0">
                          <a:solidFill>
                            <a:schemeClr val="dk1"/>
                          </a:solidFill>
                          <a:latin typeface="Times New Roman" pitchFamily="18" charset="0"/>
                          <a:ea typeface="+mn-ea"/>
                          <a:cs typeface="Times New Roman" pitchFamily="18" charset="0"/>
                        </a:rPr>
                        <a:t>(изоляция, опасная работа, вражда и т.д.); </a:t>
                      </a:r>
                      <a:endParaRPr lang="ru-RU" sz="2000" dirty="0">
                        <a:latin typeface="Times New Roman" pitchFamily="18" charset="0"/>
                        <a:cs typeface="Times New Roman" pitchFamily="18" charset="0"/>
                      </a:endParaRPr>
                    </a:p>
                  </a:txBody>
                  <a:tcPr/>
                </a:tc>
              </a:tr>
              <a:tr h="1071182">
                <a:tc>
                  <a:txBody>
                    <a:bodyPr/>
                    <a:lstStyle/>
                    <a:p>
                      <a:r>
                        <a:rPr lang="ru-RU" sz="2000" b="1" kern="1200" baseline="0" dirty="0" smtClean="0">
                          <a:solidFill>
                            <a:srgbClr val="C00000"/>
                          </a:solidFill>
                          <a:latin typeface="Times New Roman" pitchFamily="18" charset="0"/>
                          <a:ea typeface="+mn-ea"/>
                          <a:cs typeface="Times New Roman" pitchFamily="18" charset="0"/>
                        </a:rPr>
                        <a:t>– внешние (среда обитания) и внутренние </a:t>
                      </a:r>
                      <a:r>
                        <a:rPr lang="ru-RU" sz="2000" kern="1200" baseline="0" dirty="0" smtClean="0">
                          <a:solidFill>
                            <a:schemeClr val="dk1"/>
                          </a:solidFill>
                          <a:latin typeface="Times New Roman" pitchFamily="18" charset="0"/>
                          <a:ea typeface="+mn-ea"/>
                          <a:cs typeface="Times New Roman" pitchFamily="18" charset="0"/>
                        </a:rPr>
                        <a:t>(установки личности, определяющие неадекватную реакцию на внешние стрессоры; неудовлетворенные потребности) стрессоры и др. </a:t>
                      </a:r>
                      <a:endParaRPr lang="ru-RU" sz="2000" dirty="0">
                        <a:latin typeface="Times New Roman" pitchFamily="18" charset="0"/>
                        <a:cs typeface="Times New Roman" pitchFamily="18" charset="0"/>
                      </a:endParaRPr>
                    </a:p>
                  </a:txBody>
                  <a:tcPr/>
                </a:tc>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nvGraphicFramePr>
        <p:xfrm>
          <a:off x="0" y="1"/>
          <a:ext cx="9144000" cy="7252232"/>
        </p:xfrm>
        <a:graphic>
          <a:graphicData uri="http://schemas.openxmlformats.org/drawingml/2006/table">
            <a:tbl>
              <a:tblPr firstRow="1" bandRow="1">
                <a:tableStyleId>{5C22544A-7EE6-4342-B048-85BDC9FD1C3A}</a:tableStyleId>
              </a:tblPr>
              <a:tblGrid>
                <a:gridCol w="9144000"/>
              </a:tblGrid>
              <a:tr h="455192">
                <a:tc>
                  <a:txBody>
                    <a:bodyPr/>
                    <a:lstStyle/>
                    <a:p>
                      <a:endParaRPr lang="ru-RU" dirty="0"/>
                    </a:p>
                  </a:txBody>
                  <a:tcPr/>
                </a:tc>
              </a:tr>
              <a:tr h="396440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2000" kern="1200" baseline="0" dirty="0" smtClean="0">
                          <a:solidFill>
                            <a:srgbClr val="C00000"/>
                          </a:solidFill>
                          <a:latin typeface="Times New Roman" pitchFamily="18" charset="0"/>
                          <a:ea typeface="+mn-ea"/>
                          <a:cs typeface="Times New Roman" pitchFamily="18" charset="0"/>
                        </a:rPr>
                        <a:t>– </a:t>
                      </a:r>
                      <a:r>
                        <a:rPr lang="ru-RU" sz="2000" b="1" kern="1200" baseline="0" dirty="0" smtClean="0">
                          <a:solidFill>
                            <a:srgbClr val="C00000"/>
                          </a:solidFill>
                          <a:latin typeface="Times New Roman" pitchFamily="18" charset="0"/>
                          <a:ea typeface="+mn-ea"/>
                          <a:cs typeface="Times New Roman" pitchFamily="18" charset="0"/>
                        </a:rPr>
                        <a:t>социально-психологические</a:t>
                      </a:r>
                      <a:r>
                        <a:rPr lang="ru-RU" sz="2000" kern="1200" baseline="0" dirty="0" smtClean="0">
                          <a:solidFill>
                            <a:srgbClr val="C00000"/>
                          </a:solidFill>
                          <a:latin typeface="Times New Roman" pitchFamily="18" charset="0"/>
                          <a:ea typeface="+mn-ea"/>
                          <a:cs typeface="Times New Roman" pitchFamily="18" charset="0"/>
                        </a:rPr>
                        <a:t> </a:t>
                      </a:r>
                      <a:r>
                        <a:rPr lang="ru-RU" sz="2000" kern="1200" baseline="0" dirty="0" smtClean="0">
                          <a:solidFill>
                            <a:schemeClr val="dk1"/>
                          </a:solidFill>
                          <a:latin typeface="Times New Roman" pitchFamily="18" charset="0"/>
                          <a:ea typeface="+mn-ea"/>
                          <a:cs typeface="Times New Roman" pitchFamily="18" charset="0"/>
                        </a:rPr>
                        <a:t>(конфликт ролей или ролевая неопределенность, информационные перегрузки, межличностные конфликты, дефицит времени и др.);   </a:t>
                      </a:r>
                      <a:r>
                        <a:rPr lang="ru-RU" sz="2000" b="1" kern="1200" baseline="0" dirty="0" smtClean="0">
                          <a:solidFill>
                            <a:srgbClr val="C00000"/>
                          </a:solidFill>
                          <a:latin typeface="Times New Roman" pitchFamily="18" charset="0"/>
                          <a:ea typeface="+mn-ea"/>
                          <a:cs typeface="Times New Roman" pitchFamily="18" charset="0"/>
                        </a:rPr>
                        <a:t>Психологический стресс </a:t>
                      </a:r>
                      <a:r>
                        <a:rPr lang="ru-RU" sz="2000" kern="1200" baseline="0" dirty="0" smtClean="0">
                          <a:solidFill>
                            <a:schemeClr val="dk1"/>
                          </a:solidFill>
                          <a:latin typeface="Times New Roman" pitchFamily="18" charset="0"/>
                          <a:ea typeface="+mn-ea"/>
                          <a:cs typeface="Times New Roman" pitchFamily="18" charset="0"/>
                        </a:rPr>
                        <a:t>– это следствие сильного нервного перенапряжения, которое было вызвано каким-либо переживанием. Виды психологического стресса: </a:t>
                      </a:r>
                    </a:p>
                    <a:p>
                      <a:r>
                        <a:rPr lang="ru-RU" sz="2000" kern="1200" baseline="0" dirty="0" smtClean="0">
                          <a:solidFill>
                            <a:schemeClr val="dk1"/>
                          </a:solidFill>
                          <a:latin typeface="Times New Roman" pitchFamily="18" charset="0"/>
                          <a:ea typeface="+mn-ea"/>
                          <a:cs typeface="Times New Roman" pitchFamily="18" charset="0"/>
                        </a:rPr>
                        <a:t>– </a:t>
                      </a:r>
                      <a:r>
                        <a:rPr lang="ru-RU" sz="2000" b="1" kern="1200" baseline="0" dirty="0" smtClean="0">
                          <a:solidFill>
                            <a:srgbClr val="C00000"/>
                          </a:solidFill>
                          <a:latin typeface="Times New Roman" pitchFamily="18" charset="0"/>
                          <a:ea typeface="+mn-ea"/>
                          <a:cs typeface="Times New Roman" pitchFamily="18" charset="0"/>
                        </a:rPr>
                        <a:t>эмоциональный </a:t>
                      </a:r>
                      <a:r>
                        <a:rPr lang="ru-RU" sz="2000" kern="1200" baseline="0" dirty="0" smtClean="0">
                          <a:solidFill>
                            <a:schemeClr val="dk1"/>
                          </a:solidFill>
                          <a:latin typeface="Times New Roman" pitchFamily="18" charset="0"/>
                          <a:ea typeface="+mn-ea"/>
                          <a:cs typeface="Times New Roman" pitchFamily="18" charset="0"/>
                        </a:rPr>
                        <a:t>– это те процессы в эмоциональной сфере, которые сопровождают стрессовое состояние; </a:t>
                      </a:r>
                    </a:p>
                    <a:p>
                      <a:r>
                        <a:rPr lang="ru-RU" sz="2000" kern="1200" baseline="0" dirty="0" smtClean="0">
                          <a:solidFill>
                            <a:schemeClr val="dk1"/>
                          </a:solidFill>
                          <a:latin typeface="Times New Roman" pitchFamily="18" charset="0"/>
                          <a:ea typeface="+mn-ea"/>
                          <a:cs typeface="Times New Roman" pitchFamily="18" charset="0"/>
                        </a:rPr>
                        <a:t>– </a:t>
                      </a:r>
                      <a:r>
                        <a:rPr lang="ru-RU" sz="2000" b="1" kern="1200" baseline="0" dirty="0" smtClean="0">
                          <a:solidFill>
                            <a:srgbClr val="C00000"/>
                          </a:solidFill>
                          <a:latin typeface="Times New Roman" pitchFamily="18" charset="0"/>
                          <a:ea typeface="+mn-ea"/>
                          <a:cs typeface="Times New Roman" pitchFamily="18" charset="0"/>
                        </a:rPr>
                        <a:t>информационный стресс </a:t>
                      </a:r>
                      <a:r>
                        <a:rPr lang="ru-RU" sz="2000" kern="1200" baseline="0" dirty="0" smtClean="0">
                          <a:solidFill>
                            <a:schemeClr val="dk1"/>
                          </a:solidFill>
                          <a:latin typeface="Times New Roman" pitchFamily="18" charset="0"/>
                          <a:ea typeface="+mn-ea"/>
                          <a:cs typeface="Times New Roman" pitchFamily="18" charset="0"/>
                        </a:rPr>
                        <a:t>связан с информационной перегрузкой. Современный темп жизни подразумевает обработку большого количества информации. Человеку необходимо не только получать информацию, но и усваивать ее. Бесконечный поток информации может привести к рассеянности, невозможности концентрироваться на выполнении своих профессиональных задач, быстрой утомляемости. </a:t>
                      </a:r>
                      <a:endParaRPr lang="ru-RU" sz="2000" dirty="0" smtClean="0">
                        <a:latin typeface="Times New Roman" pitchFamily="18" charset="0"/>
                        <a:cs typeface="Times New Roman" pitchFamily="18" charset="0"/>
                      </a:endParaRPr>
                    </a:p>
                    <a:p>
                      <a:r>
                        <a:rPr lang="ru-RU" sz="2000" b="1" kern="1200" baseline="0" dirty="0" smtClean="0">
                          <a:solidFill>
                            <a:srgbClr val="C00000"/>
                          </a:solidFill>
                          <a:latin typeface="Times New Roman" pitchFamily="18" charset="0"/>
                          <a:ea typeface="+mn-ea"/>
                          <a:cs typeface="Times New Roman" pitchFamily="18" charset="0"/>
                        </a:rPr>
                        <a:t>Социальный стресс </a:t>
                      </a:r>
                      <a:r>
                        <a:rPr lang="ru-RU" sz="2000" kern="1200" baseline="0" dirty="0" smtClean="0">
                          <a:solidFill>
                            <a:schemeClr val="dk1"/>
                          </a:solidFill>
                          <a:latin typeface="Times New Roman" pitchFamily="18" charset="0"/>
                          <a:ea typeface="+mn-ea"/>
                          <a:cs typeface="Times New Roman" pitchFamily="18" charset="0"/>
                        </a:rPr>
                        <a:t>– комплекс физиологических и эмоциональных адаптационных реакций, возникающих в результате избыточного воздействия на организм и сознание человека социальных факторов, обусловливающих необходимость социальной адаптации, приспособления к меняющимся условиям, взаимодействия в обществе.  Факторы стресса: информационная перегрузка, неопределенность будущего, психологические манипуляции, токсичные эмоциональные реакции окружающих лиц, негативные материалы, средства массовой информации, правовой и культурный прессинг, семейная дезорганизация. </a:t>
                      </a:r>
                      <a:endParaRPr lang="ru-RU" sz="2000" dirty="0">
                        <a:latin typeface="Times New Roman" pitchFamily="18" charset="0"/>
                        <a:cs typeface="Times New Roman" pitchFamily="18" charset="0"/>
                      </a:endParaRPr>
                    </a:p>
                  </a:txBody>
                  <a:tcPr/>
                </a:tc>
              </a:tr>
            </a:tbl>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nvGraphicFramePr>
        <p:xfrm>
          <a:off x="0" y="1"/>
          <a:ext cx="9144000" cy="8558068"/>
        </p:xfrm>
        <a:graphic>
          <a:graphicData uri="http://schemas.openxmlformats.org/drawingml/2006/table">
            <a:tbl>
              <a:tblPr firstRow="1" bandRow="1">
                <a:tableStyleId>{5C22544A-7EE6-4342-B048-85BDC9FD1C3A}</a:tableStyleId>
              </a:tblPr>
              <a:tblGrid>
                <a:gridCol w="9144000"/>
              </a:tblGrid>
              <a:tr h="450388">
                <a:tc>
                  <a:txBody>
                    <a:bodyPr/>
                    <a:lstStyle/>
                    <a:p>
                      <a:endParaRPr lang="ru-RU" dirty="0"/>
                    </a:p>
                  </a:txBody>
                  <a:tcPr/>
                </a:tc>
              </a:tr>
              <a:tr h="3207211">
                <a:tc>
                  <a:txBody>
                    <a:bodyPr/>
                    <a:lstStyle/>
                    <a:p>
                      <a:r>
                        <a:rPr lang="ru-RU" sz="2000" b="1" kern="1200" baseline="0" dirty="0" smtClean="0">
                          <a:solidFill>
                            <a:srgbClr val="C00000"/>
                          </a:solidFill>
                          <a:latin typeface="Times New Roman" pitchFamily="18" charset="0"/>
                          <a:ea typeface="+mn-ea"/>
                          <a:cs typeface="Times New Roman" pitchFamily="18" charset="0"/>
                        </a:rPr>
                        <a:t>Экологический стресс </a:t>
                      </a:r>
                      <a:r>
                        <a:rPr lang="ru-RU" sz="2000" kern="1200" baseline="0" dirty="0" smtClean="0">
                          <a:solidFill>
                            <a:schemeClr val="dk1"/>
                          </a:solidFill>
                          <a:latin typeface="Times New Roman" pitchFamily="18" charset="0"/>
                          <a:ea typeface="+mn-ea"/>
                          <a:cs typeface="Times New Roman" pitchFamily="18" charset="0"/>
                        </a:rPr>
                        <a:t>– возникает на фоне неблагоприятных условий проживания (например, в мегаполисах) или из-за суровых климатических условий. </a:t>
                      </a:r>
                    </a:p>
                    <a:p>
                      <a:r>
                        <a:rPr lang="ru-RU" sz="2000" b="1" kern="1200" baseline="0" dirty="0" smtClean="0">
                          <a:solidFill>
                            <a:srgbClr val="C00000"/>
                          </a:solidFill>
                          <a:latin typeface="Times New Roman" pitchFamily="18" charset="0"/>
                          <a:ea typeface="+mn-ea"/>
                          <a:cs typeface="Times New Roman" pitchFamily="18" charset="0"/>
                        </a:rPr>
                        <a:t>Профессиональный стресс </a:t>
                      </a:r>
                      <a:r>
                        <a:rPr lang="ru-RU" sz="2000" kern="1200" baseline="0" dirty="0" smtClean="0">
                          <a:solidFill>
                            <a:schemeClr val="dk1"/>
                          </a:solidFill>
                          <a:latin typeface="Times New Roman" pitchFamily="18" charset="0"/>
                          <a:ea typeface="+mn-ea"/>
                          <a:cs typeface="Times New Roman" pitchFamily="18" charset="0"/>
                        </a:rPr>
                        <a:t>связан с различного рода конфликтами или другими сложными задачами в профессиональной сфере или же невозможностью себя в ней реализовать. Также сюда относятся опасные экстремальные условия работы, высокие требования, большая интенсивность труда, которая ведет к хронической усталости или так называемому синдрому эмоционального выгорания. </a:t>
                      </a:r>
                    </a:p>
                    <a:p>
                      <a:r>
                        <a:rPr lang="ru-RU" sz="2000" b="1" kern="1200" baseline="0" dirty="0" smtClean="0">
                          <a:solidFill>
                            <a:srgbClr val="C00000"/>
                          </a:solidFill>
                          <a:latin typeface="Times New Roman" pitchFamily="18" charset="0"/>
                          <a:ea typeface="+mn-ea"/>
                          <a:cs typeface="Times New Roman" pitchFamily="18" charset="0"/>
                        </a:rPr>
                        <a:t>Посттравматический стресс </a:t>
                      </a:r>
                      <a:r>
                        <a:rPr lang="ru-RU" sz="2000" kern="1200" baseline="0" dirty="0" smtClean="0">
                          <a:solidFill>
                            <a:schemeClr val="dk1"/>
                          </a:solidFill>
                          <a:latin typeface="Times New Roman" pitchFamily="18" charset="0"/>
                          <a:ea typeface="+mn-ea"/>
                          <a:cs typeface="Times New Roman" pitchFamily="18" charset="0"/>
                        </a:rPr>
                        <a:t>– тяжелое психическое состояние, которое возникает в результате единичной или повторяющихся психотравмирующих ситуаций, как например, участие в военных действиях, тяжелая физическая травма, сексуальное насилие либо угроза смерти («вьетнамский синдром», «афганский синдром» и т.п.). </a:t>
                      </a:r>
                      <a:endParaRPr lang="ru-RU" sz="2000" dirty="0">
                        <a:latin typeface="Times New Roman" pitchFamily="18" charset="0"/>
                        <a:cs typeface="Times New Roman" pitchFamily="18" charset="0"/>
                      </a:endParaRPr>
                    </a:p>
                  </a:txBody>
                  <a:tcPr/>
                </a:tc>
              </a:tr>
              <a:tr h="450388">
                <a:tc>
                  <a:txBody>
                    <a:bodyPr/>
                    <a:lstStyle/>
                    <a:p>
                      <a:r>
                        <a:rPr lang="ru-RU" sz="2000" kern="1200" baseline="0" dirty="0" smtClean="0">
                          <a:solidFill>
                            <a:schemeClr val="dk1"/>
                          </a:solidFill>
                          <a:latin typeface="Times New Roman" pitchFamily="18" charset="0"/>
                          <a:ea typeface="+mn-ea"/>
                          <a:cs typeface="Times New Roman" pitchFamily="18" charset="0"/>
                        </a:rPr>
                        <a:t>В зависимости от продолжительности и интенсивности стресс-фактора выделяют следующие </a:t>
                      </a:r>
                      <a:r>
                        <a:rPr lang="ru-RU" sz="2000" b="1" kern="1200" baseline="0" dirty="0" smtClean="0">
                          <a:solidFill>
                            <a:srgbClr val="C00000"/>
                          </a:solidFill>
                          <a:latin typeface="Times New Roman" pitchFamily="18" charset="0"/>
                          <a:ea typeface="+mn-ea"/>
                          <a:cs typeface="Times New Roman" pitchFamily="18" charset="0"/>
                        </a:rPr>
                        <a:t>виды стресса: </a:t>
                      </a:r>
                    </a:p>
                    <a:p>
                      <a:r>
                        <a:rPr lang="ru-RU" sz="2000" kern="1200" baseline="0" dirty="0" smtClean="0">
                          <a:solidFill>
                            <a:schemeClr val="dk1"/>
                          </a:solidFill>
                          <a:latin typeface="Times New Roman" pitchFamily="18" charset="0"/>
                          <a:ea typeface="+mn-ea"/>
                          <a:cs typeface="Times New Roman" pitchFamily="18" charset="0"/>
                        </a:rPr>
                        <a:t>– </a:t>
                      </a:r>
                      <a:r>
                        <a:rPr lang="ru-RU" sz="2000" b="1" kern="1200" baseline="0" dirty="0" smtClean="0">
                          <a:solidFill>
                            <a:srgbClr val="C00000"/>
                          </a:solidFill>
                          <a:latin typeface="Times New Roman" pitchFamily="18" charset="0"/>
                          <a:ea typeface="+mn-ea"/>
                          <a:cs typeface="Times New Roman" pitchFamily="18" charset="0"/>
                        </a:rPr>
                        <a:t>кратковременный</a:t>
                      </a:r>
                      <a:r>
                        <a:rPr lang="ru-RU" sz="2000" kern="1200" baseline="0" dirty="0" smtClean="0">
                          <a:solidFill>
                            <a:schemeClr val="dk1"/>
                          </a:solidFill>
                          <a:latin typeface="Times New Roman" pitchFamily="18" charset="0"/>
                          <a:ea typeface="+mn-ea"/>
                          <a:cs typeface="Times New Roman" pitchFamily="18" charset="0"/>
                        </a:rPr>
                        <a:t> – для него характерны быстрота и неожиданность. Он не несет негативных последствий, скорее наоборот, в связи с запуском мобилизационных резервов человек действует более эффективно и легко преодолевает трудности; </a:t>
                      </a:r>
                    </a:p>
                    <a:p>
                      <a:r>
                        <a:rPr lang="ru-RU" sz="2000" b="1" kern="1200" baseline="0" dirty="0" smtClean="0">
                          <a:solidFill>
                            <a:srgbClr val="C00000"/>
                          </a:solidFill>
                          <a:latin typeface="Times New Roman" pitchFamily="18" charset="0"/>
                          <a:ea typeface="+mn-ea"/>
                          <a:cs typeface="Times New Roman" pitchFamily="18" charset="0"/>
                        </a:rPr>
                        <a:t>– острый </a:t>
                      </a:r>
                      <a:r>
                        <a:rPr lang="ru-RU" sz="2000" kern="1200" baseline="0" dirty="0" smtClean="0">
                          <a:solidFill>
                            <a:schemeClr val="dk1"/>
                          </a:solidFill>
                          <a:latin typeface="Times New Roman" pitchFamily="18" charset="0"/>
                          <a:ea typeface="+mn-ea"/>
                          <a:cs typeface="Times New Roman" pitchFamily="18" charset="0"/>
                        </a:rPr>
                        <a:t>– физиологическое и </a:t>
                      </a:r>
                      <a:r>
                        <a:rPr lang="ru-RU" sz="2000" kern="1200" baseline="0" dirty="0" err="1" smtClean="0">
                          <a:solidFill>
                            <a:schemeClr val="dk1"/>
                          </a:solidFill>
                          <a:latin typeface="Times New Roman" pitchFamily="18" charset="0"/>
                          <a:ea typeface="+mn-ea"/>
                          <a:cs typeface="Times New Roman" pitchFamily="18" charset="0"/>
                        </a:rPr>
                        <a:t>психоэмоциональное</a:t>
                      </a:r>
                      <a:r>
                        <a:rPr lang="ru-RU" sz="2000" kern="1200" baseline="0" dirty="0" smtClean="0">
                          <a:solidFill>
                            <a:schemeClr val="dk1"/>
                          </a:solidFill>
                          <a:latin typeface="Times New Roman" pitchFamily="18" charset="0"/>
                          <a:ea typeface="+mn-ea"/>
                          <a:cs typeface="Times New Roman" pitchFamily="18" charset="0"/>
                        </a:rPr>
                        <a:t> состояние, вызванное неожиданным фактором, в результате которого человек теряет эмоциональное равновесие (увольнение с работы, смерть близкого человека, серьезная болезнь). Его крайняя степень характеризуется шоковым состоянием; </a:t>
                      </a:r>
                    </a:p>
                    <a:p>
                      <a:r>
                        <a:rPr lang="ru-RU" sz="2000" kern="1200" baseline="0" dirty="0" smtClean="0">
                          <a:solidFill>
                            <a:schemeClr val="dk1"/>
                          </a:solidFill>
                          <a:latin typeface="Times New Roman" pitchFamily="18" charset="0"/>
                          <a:ea typeface="+mn-ea"/>
                          <a:cs typeface="Times New Roman" pitchFamily="18" charset="0"/>
                        </a:rPr>
                        <a:t>– </a:t>
                      </a:r>
                      <a:r>
                        <a:rPr lang="ru-RU" sz="2000" b="1" kern="1200" baseline="0" dirty="0" smtClean="0">
                          <a:solidFill>
                            <a:srgbClr val="C00000"/>
                          </a:solidFill>
                          <a:latin typeface="Times New Roman" pitchFamily="18" charset="0"/>
                          <a:ea typeface="+mn-ea"/>
                          <a:cs typeface="Times New Roman" pitchFamily="18" charset="0"/>
                        </a:rPr>
                        <a:t>хронический</a:t>
                      </a:r>
                      <a:r>
                        <a:rPr lang="ru-RU" sz="2000" kern="1200" baseline="0" dirty="0" smtClean="0">
                          <a:solidFill>
                            <a:schemeClr val="dk1"/>
                          </a:solidFill>
                          <a:latin typeface="Times New Roman" pitchFamily="18" charset="0"/>
                          <a:ea typeface="+mn-ea"/>
                          <a:cs typeface="Times New Roman" pitchFamily="18" charset="0"/>
                        </a:rPr>
                        <a:t> – предполагает наличие длительного негативного воздействия психологических, социальных или физиологических факторов, которые ведут к перегрузкам разного рода. </a:t>
                      </a:r>
                      <a:endParaRPr lang="ru-RU" sz="2000" dirty="0">
                        <a:latin typeface="Times New Roman" pitchFamily="18" charset="0"/>
                        <a:cs typeface="Times New Roman" pitchFamily="18" charset="0"/>
                      </a:endParaRPr>
                    </a:p>
                  </a:txBody>
                  <a:tcPr/>
                </a:tc>
              </a:tr>
            </a:tbl>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04800" y="228600"/>
            <a:ext cx="8610600" cy="6432530"/>
          </a:xfrm>
          <a:prstGeom prst="rect">
            <a:avLst/>
          </a:prstGeom>
        </p:spPr>
        <p:txBody>
          <a:bodyPr wrap="square">
            <a:spAutoFit/>
          </a:bodyPr>
          <a:lstStyle/>
          <a:p>
            <a:pPr algn="just"/>
            <a:r>
              <a:rPr lang="ru-RU" sz="2400" b="1" dirty="0" err="1" smtClean="0">
                <a:solidFill>
                  <a:srgbClr val="C00000"/>
                </a:solidFill>
                <a:latin typeface="Times New Roman" pitchFamily="18" charset="0"/>
                <a:cs typeface="Times New Roman" pitchFamily="18" charset="0"/>
              </a:rPr>
              <a:t>Стрессоустойчивость</a:t>
            </a:r>
            <a:r>
              <a:rPr lang="ru-RU" sz="2400" b="1" dirty="0" smtClean="0">
                <a:solidFill>
                  <a:srgbClr val="C00000"/>
                </a:solidFill>
                <a:latin typeface="Times New Roman" pitchFamily="18" charset="0"/>
                <a:cs typeface="Times New Roman" pitchFamily="18" charset="0"/>
              </a:rPr>
              <a:t> </a:t>
            </a:r>
            <a:r>
              <a:rPr lang="ru-RU" sz="2400" dirty="0" smtClean="0">
                <a:latin typeface="Times New Roman" pitchFamily="18" charset="0"/>
                <a:cs typeface="Times New Roman" pitchFamily="18" charset="0"/>
              </a:rPr>
              <a:t>– интегративное свойство личности, характеризующееся таким взаимодействием эмоциональных, волевых, интеллектуальных и мотивационных компонентов психической деятельности человека, которые обеспечивают оптимальное успешное достижение цели деятельности в сложной эмоциональной обстановке. (Бережная Н.И. )</a:t>
            </a:r>
            <a:r>
              <a:rPr lang="ru-RU" sz="2400" dirty="0" smtClean="0"/>
              <a:t> </a:t>
            </a:r>
          </a:p>
          <a:p>
            <a:pPr algn="just"/>
            <a:endParaRPr lang="ru-RU" sz="2400" dirty="0" smtClean="0"/>
          </a:p>
          <a:p>
            <a:pPr algn="just"/>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Стрессоустойчивость</a:t>
            </a:r>
            <a:r>
              <a:rPr lang="ru-RU" sz="2000" dirty="0" smtClean="0">
                <a:latin typeface="Times New Roman" pitchFamily="18" charset="0"/>
                <a:cs typeface="Times New Roman" pitchFamily="18" charset="0"/>
              </a:rPr>
              <a:t> является интегральным качеством личности, основой успешного социального взаимодействия человека, который характеризуется эмоциональной стабильностью, низким уровнем тревожности, высоким уровнем </a:t>
            </a:r>
            <a:r>
              <a:rPr lang="ru-RU" sz="2000" dirty="0" err="1" smtClean="0">
                <a:latin typeface="Times New Roman" pitchFamily="18" charset="0"/>
                <a:cs typeface="Times New Roman" pitchFamily="18" charset="0"/>
              </a:rPr>
              <a:t>саморегуляции</a:t>
            </a:r>
            <a:r>
              <a:rPr lang="ru-RU" sz="2000" dirty="0" smtClean="0">
                <a:latin typeface="Times New Roman" pitchFamily="18" charset="0"/>
                <a:cs typeface="Times New Roman" pitchFamily="18" charset="0"/>
              </a:rPr>
              <a:t>, психологической готовностью к стрессу.</a:t>
            </a:r>
          </a:p>
          <a:p>
            <a:pPr algn="just"/>
            <a:r>
              <a:rPr lang="ru-RU" sz="2400" dirty="0" smtClean="0">
                <a:latin typeface="Times New Roman" pitchFamily="18" charset="0"/>
                <a:cs typeface="Times New Roman" pitchFamily="18" charset="0"/>
              </a:rPr>
              <a:t> </a:t>
            </a:r>
            <a:r>
              <a:rPr lang="ru-RU" sz="2000" dirty="0" smtClean="0">
                <a:latin typeface="Times New Roman" pitchFamily="18" charset="0"/>
                <a:cs typeface="Times New Roman" pitchFamily="18" charset="0"/>
              </a:rPr>
              <a:t>Люди с тревожностью как чертой характера, с заниженной самооценкой, неуверенные в себе,  лица типа «А», отличающиеся склонностью к недооценке сложности стоящих перед ними задач и времени, потребного для решения этих задач, всегда спешащие и всегда опаздывающие и расстраивающиеся, более подвержены болезненным стрессам («стресс – коронарный тип», «Сизифов тип»), чем люди типа «В», склонные к спокойной, размеренной деятельности</a:t>
            </a:r>
            <a:endParaRPr lang="ru-RU" sz="2000"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33400"/>
            <a:ext cx="8229600" cy="609600"/>
          </a:xfrm>
        </p:spPr>
        <p:txBody>
          <a:bodyPr>
            <a:normAutofit fontScale="90000"/>
          </a:bodyPr>
          <a:lstStyle/>
          <a:p>
            <a:r>
              <a:rPr lang="ru-RU" sz="3600" b="1" dirty="0" smtClean="0">
                <a:solidFill>
                  <a:srgbClr val="C00000"/>
                </a:solidFill>
                <a:latin typeface="Times New Roman" pitchFamily="18" charset="0"/>
                <a:cs typeface="Times New Roman" pitchFamily="18" charset="0"/>
              </a:rPr>
              <a:t>Эмоциональный интеллект и </a:t>
            </a:r>
            <a:r>
              <a:rPr lang="ru-RU" sz="3600" b="1" dirty="0" err="1" smtClean="0">
                <a:solidFill>
                  <a:srgbClr val="C00000"/>
                </a:solidFill>
                <a:latin typeface="Times New Roman" pitchFamily="18" charset="0"/>
                <a:cs typeface="Times New Roman" pitchFamily="18" charset="0"/>
              </a:rPr>
              <a:t>стрессоустойчивость</a:t>
            </a:r>
            <a:r>
              <a:rPr lang="ru-RU" b="1" dirty="0" smtClean="0">
                <a:solidFill>
                  <a:srgbClr val="C00000"/>
                </a:solidFill>
                <a:latin typeface="Times New Roman" panose="02020603050405020304" pitchFamily="18" charset="0"/>
                <a:cs typeface="Times New Roman" panose="02020603050405020304" pitchFamily="18" charset="0"/>
              </a:rPr>
              <a:t/>
            </a:r>
            <a:br>
              <a:rPr lang="ru-RU" b="1" dirty="0" smtClean="0">
                <a:solidFill>
                  <a:srgbClr val="C00000"/>
                </a:solidFill>
                <a:latin typeface="Times New Roman" panose="02020603050405020304" pitchFamily="18" charset="0"/>
                <a:cs typeface="Times New Roman" panose="02020603050405020304" pitchFamily="18" charset="0"/>
              </a:rPr>
            </a:br>
            <a:endParaRPr lang="ru-RU" dirty="0"/>
          </a:p>
        </p:txBody>
      </p:sp>
      <p:sp>
        <p:nvSpPr>
          <p:cNvPr id="3" name="Прямоугольник 2"/>
          <p:cNvSpPr/>
          <p:nvPr/>
        </p:nvSpPr>
        <p:spPr>
          <a:xfrm>
            <a:off x="762000" y="1371600"/>
            <a:ext cx="7772400" cy="3970318"/>
          </a:xfrm>
          <a:prstGeom prst="rect">
            <a:avLst/>
          </a:prstGeom>
        </p:spPr>
        <p:txBody>
          <a:bodyPr wrap="square">
            <a:spAutoFit/>
          </a:bodyPr>
          <a:lstStyle/>
          <a:p>
            <a:r>
              <a:rPr lang="ru-RU" sz="2800" b="1" dirty="0" smtClean="0">
                <a:latin typeface="Times New Roman" pitchFamily="18" charset="0"/>
                <a:cs typeface="Times New Roman" pitchFamily="18" charset="0"/>
              </a:rPr>
              <a:t>1. Понятие эмоционального интеллекта.</a:t>
            </a:r>
          </a:p>
          <a:p>
            <a:r>
              <a:rPr lang="ru-RU" sz="2800" b="1" dirty="0" smtClean="0">
                <a:latin typeface="Times New Roman" pitchFamily="18" charset="0"/>
                <a:cs typeface="Times New Roman" pitchFamily="18" charset="0"/>
              </a:rPr>
              <a:t>2. Модели эмоционального интеллекта.</a:t>
            </a:r>
          </a:p>
          <a:p>
            <a:r>
              <a:rPr lang="ru-RU" sz="2800" b="1" dirty="0" smtClean="0">
                <a:latin typeface="Times New Roman" pitchFamily="18" charset="0"/>
                <a:cs typeface="Times New Roman" pitchFamily="18" charset="0"/>
              </a:rPr>
              <a:t>3. Понятие и виды стресса.</a:t>
            </a:r>
          </a:p>
          <a:p>
            <a:r>
              <a:rPr lang="ru-RU" sz="2800" b="1" dirty="0" smtClean="0">
                <a:latin typeface="Times New Roman" pitchFamily="18" charset="0"/>
                <a:cs typeface="Times New Roman" pitchFamily="18" charset="0"/>
              </a:rPr>
              <a:t>4. Формы проявления стресса.</a:t>
            </a:r>
          </a:p>
          <a:p>
            <a:r>
              <a:rPr lang="ru-RU" sz="2800" b="1" dirty="0" smtClean="0">
                <a:latin typeface="Times New Roman" pitchFamily="18" charset="0"/>
                <a:cs typeface="Times New Roman" pitchFamily="18" charset="0"/>
              </a:rPr>
              <a:t>5. Стадии развития и типы приспособления к стрессу.</a:t>
            </a:r>
          </a:p>
          <a:p>
            <a:r>
              <a:rPr lang="ru-RU" sz="2800" b="1" dirty="0" smtClean="0">
                <a:latin typeface="Times New Roman" pitchFamily="18" charset="0"/>
                <a:cs typeface="Times New Roman" pitchFamily="18" charset="0"/>
              </a:rPr>
              <a:t>6. Стрессоры и виды стрессов</a:t>
            </a:r>
          </a:p>
          <a:p>
            <a:r>
              <a:rPr lang="ru-RU" sz="2800" b="1" dirty="0" smtClean="0">
                <a:latin typeface="Times New Roman" pitchFamily="18" charset="0"/>
                <a:cs typeface="Times New Roman" pitchFamily="18" charset="0"/>
              </a:rPr>
              <a:t>7. </a:t>
            </a:r>
            <a:r>
              <a:rPr lang="ru-RU" sz="2800" b="1" dirty="0" err="1" smtClean="0">
                <a:latin typeface="Times New Roman" pitchFamily="18" charset="0"/>
                <a:cs typeface="Times New Roman" pitchFamily="18" charset="0"/>
              </a:rPr>
              <a:t>Стрессоустойчивость</a:t>
            </a:r>
            <a:r>
              <a:rPr lang="ru-RU" sz="2800" b="1" dirty="0" smtClean="0">
                <a:latin typeface="Times New Roman" pitchFamily="18" charset="0"/>
                <a:cs typeface="Times New Roman" pitchFamily="18" charset="0"/>
              </a:rPr>
              <a:t> и управление стрессом.</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28600" y="228600"/>
            <a:ext cx="8610600" cy="5940088"/>
          </a:xfrm>
          <a:prstGeom prst="rect">
            <a:avLst/>
          </a:prstGeom>
        </p:spPr>
        <p:txBody>
          <a:bodyPr wrap="square">
            <a:spAutoFit/>
          </a:bodyPr>
          <a:lstStyle/>
          <a:p>
            <a:pPr algn="just"/>
            <a:r>
              <a:rPr lang="ru-RU" sz="2000" dirty="0" smtClean="0">
                <a:latin typeface="Times New Roman" pitchFamily="18" charset="0"/>
                <a:cs typeface="Times New Roman" pitchFamily="18" charset="0"/>
              </a:rPr>
              <a:t>Существуют качества личности, которые помогают успешно справляться со стрессом. </a:t>
            </a:r>
            <a:r>
              <a:rPr lang="ru-RU" sz="2000" dirty="0" err="1" smtClean="0">
                <a:latin typeface="Times New Roman" pitchFamily="18" charset="0"/>
                <a:cs typeface="Times New Roman" pitchFamily="18" charset="0"/>
              </a:rPr>
              <a:t>Кобаза</a:t>
            </a:r>
            <a:r>
              <a:rPr lang="ru-RU" sz="2000" dirty="0" smtClean="0">
                <a:latin typeface="Times New Roman" pitchFamily="18" charset="0"/>
                <a:cs typeface="Times New Roman" pitchFamily="18" charset="0"/>
              </a:rPr>
              <a:t> обнаружил три фактора, отсутствие которых отличает подверженных заболеваниям стресса людей от неподверженных: обязательность, контроль, выносливость.</a:t>
            </a:r>
          </a:p>
          <a:p>
            <a:pPr algn="just"/>
            <a:r>
              <a:rPr lang="ru-RU" sz="2000" dirty="0" smtClean="0">
                <a:solidFill>
                  <a:srgbClr val="C00000"/>
                </a:solidFill>
                <a:latin typeface="Times New Roman" pitchFamily="18" charset="0"/>
                <a:cs typeface="Times New Roman" pitchFamily="18" charset="0"/>
              </a:rPr>
              <a:t>Обязательность</a:t>
            </a:r>
            <a:r>
              <a:rPr lang="ru-RU" sz="2000" dirty="0" smtClean="0">
                <a:latin typeface="Times New Roman" pitchFamily="18" charset="0"/>
                <a:cs typeface="Times New Roman" pitchFamily="18" charset="0"/>
              </a:rPr>
              <a:t> – это тенденция полностью отдаваться своему делу, каким бы оно ни было; </a:t>
            </a:r>
            <a:r>
              <a:rPr lang="ru-RU" sz="2000" dirty="0" smtClean="0">
                <a:solidFill>
                  <a:srgbClr val="C00000"/>
                </a:solidFill>
                <a:latin typeface="Times New Roman" pitchFamily="18" charset="0"/>
                <a:cs typeface="Times New Roman" pitchFamily="18" charset="0"/>
              </a:rPr>
              <a:t>контроль</a:t>
            </a:r>
            <a:r>
              <a:rPr lang="ru-RU" sz="2000" dirty="0" smtClean="0">
                <a:latin typeface="Times New Roman" pitchFamily="18" charset="0"/>
                <a:cs typeface="Times New Roman" pitchFamily="18" charset="0"/>
              </a:rPr>
              <a:t> – тенденция думать и поступать так, как будто вы можете влиять на ход событий; </a:t>
            </a:r>
            <a:r>
              <a:rPr lang="ru-RU" sz="2000" dirty="0" smtClean="0">
                <a:solidFill>
                  <a:srgbClr val="C00000"/>
                </a:solidFill>
                <a:latin typeface="Times New Roman" pitchFamily="18" charset="0"/>
                <a:cs typeface="Times New Roman" pitchFamily="18" charset="0"/>
              </a:rPr>
              <a:t>выносливость</a:t>
            </a:r>
            <a:r>
              <a:rPr lang="ru-RU" sz="2000" dirty="0" smtClean="0">
                <a:latin typeface="Times New Roman" pitchFamily="18" charset="0"/>
                <a:cs typeface="Times New Roman" pitchFamily="18" charset="0"/>
              </a:rPr>
              <a:t> – это уверенность в том, что жизни свойственно меняться и что изменения – это двигатель прогресса и личностного развития. Основная мысль заключается в том, что нужно воспринимать изменения как вызов, а не как угрозу. Людей, которым свойственны эти качества, называют решительными, так как они могут противостоять стрессорам. </a:t>
            </a:r>
          </a:p>
          <a:p>
            <a:pPr algn="just"/>
            <a:endParaRPr lang="ru-RU" sz="2000" dirty="0" smtClean="0">
              <a:latin typeface="Times New Roman" pitchFamily="18" charset="0"/>
              <a:cs typeface="Times New Roman" pitchFamily="18" charset="0"/>
            </a:endParaRPr>
          </a:p>
          <a:p>
            <a:pPr algn="just"/>
            <a:r>
              <a:rPr lang="ru-RU" sz="2000" dirty="0" smtClean="0">
                <a:latin typeface="Times New Roman" pitchFamily="18" charset="0"/>
                <a:cs typeface="Times New Roman" pitchFamily="18" charset="0"/>
              </a:rPr>
              <a:t>Управление </a:t>
            </a:r>
            <a:r>
              <a:rPr lang="ru-RU" sz="2000" dirty="0" err="1" smtClean="0">
                <a:latin typeface="Times New Roman" pitchFamily="18" charset="0"/>
                <a:cs typeface="Times New Roman" pitchFamily="18" charset="0"/>
              </a:rPr>
              <a:t>стрессоустойчивостью</a:t>
            </a:r>
            <a:r>
              <a:rPr lang="ru-RU" sz="2000" dirty="0" smtClean="0">
                <a:latin typeface="Times New Roman" pitchFamily="18" charset="0"/>
                <a:cs typeface="Times New Roman" pitchFamily="18" charset="0"/>
              </a:rPr>
              <a:t> предполагает анализ стрессоров, оказывающих воздействие на человека. Для данных целей может быть использована, в частности, методика Д. Фонтана «Инвентаризация стрессоров». Д. Фонтан считает, что необходимо настроить себя на то, что что-то всегда можно сделать для уменьшения влияния стресса. Данная методика включает восемь шагов . </a:t>
            </a:r>
            <a:endParaRPr lang="ru-RU" sz="2000" dirty="0">
              <a:latin typeface="Times New Roman" pitchFamily="18" charset="0"/>
              <a:cs typeface="Times New Roman"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nvGraphicFramePr>
        <p:xfrm>
          <a:off x="0" y="0"/>
          <a:ext cx="9144000" cy="7586345"/>
        </p:xfrm>
        <a:graphic>
          <a:graphicData uri="http://schemas.openxmlformats.org/drawingml/2006/table">
            <a:tbl>
              <a:tblPr firstRow="1" bandRow="1">
                <a:tableStyleId>{5C22544A-7EE6-4342-B048-85BDC9FD1C3A}</a:tableStyleId>
              </a:tblPr>
              <a:tblGrid>
                <a:gridCol w="9144000"/>
              </a:tblGrid>
              <a:tr h="545465">
                <a:tc>
                  <a:txBody>
                    <a:bodyPr/>
                    <a:lstStyle/>
                    <a:p>
                      <a:pPr algn="ctr"/>
                      <a:r>
                        <a:rPr lang="ru-RU" sz="2000" b="1" kern="1200" baseline="0" dirty="0" smtClean="0">
                          <a:solidFill>
                            <a:schemeClr val="lt1"/>
                          </a:solidFill>
                          <a:latin typeface="Times New Roman" pitchFamily="18" charset="0"/>
                          <a:ea typeface="+mn-ea"/>
                          <a:cs typeface="Times New Roman" pitchFamily="18" charset="0"/>
                        </a:rPr>
                        <a:t>Инвентаризация стрессоров по Д. Фонтану </a:t>
                      </a:r>
                      <a:endParaRPr lang="ru-RU" sz="2000" dirty="0">
                        <a:latin typeface="Times New Roman" pitchFamily="18" charset="0"/>
                        <a:cs typeface="Times New Roman" pitchFamily="18" charset="0"/>
                      </a:endParaRPr>
                    </a:p>
                  </a:txBody>
                  <a:tcPr/>
                </a:tc>
              </a:tr>
              <a:tr h="54546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800" kern="1200" baseline="0" dirty="0" smtClean="0">
                          <a:solidFill>
                            <a:srgbClr val="C00000"/>
                          </a:solidFill>
                          <a:latin typeface="Times New Roman" pitchFamily="18" charset="0"/>
                          <a:ea typeface="+mn-ea"/>
                          <a:cs typeface="Times New Roman" pitchFamily="18" charset="0"/>
                        </a:rPr>
                        <a:t>Шаг 1. Перечень стрессоров .</a:t>
                      </a:r>
                      <a:r>
                        <a:rPr lang="ru-RU" sz="1800" kern="1200" baseline="0" dirty="0" smtClean="0">
                          <a:solidFill>
                            <a:schemeClr val="dk1"/>
                          </a:solidFill>
                          <a:latin typeface="Times New Roman" pitchFamily="18" charset="0"/>
                          <a:ea typeface="+mn-ea"/>
                          <a:cs typeface="Times New Roman" pitchFamily="18" charset="0"/>
                        </a:rPr>
                        <a:t>	Составить перечень причин, вызывающих стресс в вашей жизнедеятельности. Лучше указывать предельно конкретные причины .	</a:t>
                      </a:r>
                    </a:p>
                  </a:txBody>
                  <a:tcPr/>
                </a:tc>
              </a:tr>
              <a:tr h="54546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800" kern="1200" baseline="0" dirty="0" smtClean="0">
                          <a:solidFill>
                            <a:srgbClr val="C00000"/>
                          </a:solidFill>
                          <a:latin typeface="Times New Roman" pitchFamily="18" charset="0"/>
                          <a:ea typeface="+mn-ea"/>
                          <a:cs typeface="Times New Roman" pitchFamily="18" charset="0"/>
                        </a:rPr>
                        <a:t>Шаг 2. Ранжирование .</a:t>
                      </a:r>
                      <a:r>
                        <a:rPr lang="ru-RU" sz="1800" kern="1200" baseline="0" dirty="0" smtClean="0">
                          <a:solidFill>
                            <a:schemeClr val="dk1"/>
                          </a:solidFill>
                          <a:latin typeface="Times New Roman" pitchFamily="18" charset="0"/>
                          <a:ea typeface="+mn-ea"/>
                          <a:cs typeface="Times New Roman" pitchFamily="18" charset="0"/>
                        </a:rPr>
                        <a:t>	</a:t>
                      </a:r>
                      <a:r>
                        <a:rPr lang="ru-RU" sz="1800" kern="1200" baseline="0" dirty="0" err="1" smtClean="0">
                          <a:solidFill>
                            <a:schemeClr val="dk1"/>
                          </a:solidFill>
                          <a:latin typeface="Times New Roman" pitchFamily="18" charset="0"/>
                          <a:ea typeface="+mn-ea"/>
                          <a:cs typeface="Times New Roman" pitchFamily="18" charset="0"/>
                        </a:rPr>
                        <a:t>Проранжировать</a:t>
                      </a:r>
                      <a:r>
                        <a:rPr lang="ru-RU" sz="1800" kern="1200" baseline="0" dirty="0" smtClean="0">
                          <a:solidFill>
                            <a:schemeClr val="dk1"/>
                          </a:solidFill>
                          <a:latin typeface="Times New Roman" pitchFamily="18" charset="0"/>
                          <a:ea typeface="+mn-ea"/>
                          <a:cs typeface="Times New Roman" pitchFamily="18" charset="0"/>
                        </a:rPr>
                        <a:t> стрессоры так, чтобы на первом месте оказался тот, который вызывает наибольшее напряжение. 	</a:t>
                      </a:r>
                    </a:p>
                  </a:txBody>
                  <a:tcPr/>
                </a:tc>
              </a:tr>
              <a:tr h="54546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800" kern="1200" baseline="0" dirty="0" smtClean="0">
                          <a:solidFill>
                            <a:srgbClr val="C00000"/>
                          </a:solidFill>
                          <a:latin typeface="Times New Roman" pitchFamily="18" charset="0"/>
                          <a:ea typeface="+mn-ea"/>
                          <a:cs typeface="Times New Roman" pitchFamily="18" charset="0"/>
                        </a:rPr>
                        <a:t>Шаг 3. Классификация стрессоров .</a:t>
                      </a:r>
                      <a:r>
                        <a:rPr lang="ru-RU" sz="1800" kern="1200" baseline="0" dirty="0" smtClean="0">
                          <a:solidFill>
                            <a:schemeClr val="dk1"/>
                          </a:solidFill>
                          <a:latin typeface="Times New Roman" pitchFamily="18" charset="0"/>
                          <a:ea typeface="+mn-ea"/>
                          <a:cs typeface="Times New Roman" pitchFamily="18" charset="0"/>
                        </a:rPr>
                        <a:t>	Каждый стрессор отнести к одной из трех групп: «немедленное действие», «будущее действие» и «игнорирование или адаптация» .	</a:t>
                      </a:r>
                    </a:p>
                  </a:txBody>
                  <a:tcPr/>
                </a:tc>
              </a:tr>
              <a:tr h="54546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800" kern="1200" baseline="0" dirty="0" smtClean="0">
                          <a:solidFill>
                            <a:srgbClr val="C00000"/>
                          </a:solidFill>
                          <a:latin typeface="Times New Roman" pitchFamily="18" charset="0"/>
                          <a:ea typeface="+mn-ea"/>
                          <a:cs typeface="Times New Roman" pitchFamily="18" charset="0"/>
                        </a:rPr>
                        <a:t>Шаг 4. Источники стресса .</a:t>
                      </a:r>
                      <a:r>
                        <a:rPr lang="ru-RU" sz="1800" kern="1200" baseline="0" dirty="0" smtClean="0">
                          <a:solidFill>
                            <a:schemeClr val="dk1"/>
                          </a:solidFill>
                          <a:latin typeface="Times New Roman" pitchFamily="18" charset="0"/>
                          <a:ea typeface="+mn-ea"/>
                          <a:cs typeface="Times New Roman" pitchFamily="18" charset="0"/>
                        </a:rPr>
                        <a:t>	В каждом стрессоре выявить объективную (связанную с требованиями деятельности, социальной роли) и субъективную (связанную с особенностями личности, темпераментом, особенностями реагирования на стресс) составляющие. 	</a:t>
                      </a:r>
                    </a:p>
                  </a:txBody>
                  <a:tcPr/>
                </a:tc>
              </a:tr>
              <a:tr h="54546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800" kern="1200" baseline="0" dirty="0" smtClean="0">
                          <a:solidFill>
                            <a:srgbClr val="C00000"/>
                          </a:solidFill>
                          <a:latin typeface="Times New Roman" pitchFamily="18" charset="0"/>
                          <a:ea typeface="+mn-ea"/>
                          <a:cs typeface="Times New Roman" pitchFamily="18" charset="0"/>
                        </a:rPr>
                        <a:t>Шаг 5. Группа поддержки .</a:t>
                      </a:r>
                      <a:r>
                        <a:rPr lang="ru-RU" sz="1800" kern="1200" baseline="0" dirty="0" smtClean="0">
                          <a:solidFill>
                            <a:schemeClr val="dk1"/>
                          </a:solidFill>
                          <a:latin typeface="Times New Roman" pitchFamily="18" charset="0"/>
                          <a:ea typeface="+mn-ea"/>
                          <a:cs typeface="Times New Roman" pitchFamily="18" charset="0"/>
                        </a:rPr>
                        <a:t>	Создать свою группу поддержки, т.е. подключить коллег, знакомых, близких, которые могут не принимать участие, но которые могут выслушать, высказать свои пожелания 	</a:t>
                      </a:r>
                    </a:p>
                  </a:txBody>
                  <a:tcPr/>
                </a:tc>
              </a:tr>
              <a:tr h="54546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800" kern="1200" baseline="0" dirty="0" smtClean="0">
                          <a:solidFill>
                            <a:srgbClr val="C00000"/>
                          </a:solidFill>
                          <a:latin typeface="Times New Roman" pitchFamily="18" charset="0"/>
                          <a:ea typeface="+mn-ea"/>
                          <a:cs typeface="Times New Roman" pitchFamily="18" charset="0"/>
                        </a:rPr>
                        <a:t>Шаг 6. Анализ и </a:t>
                      </a:r>
                      <a:r>
                        <a:rPr lang="ru-RU" sz="1800" kern="1200" baseline="0" dirty="0" err="1" smtClean="0">
                          <a:solidFill>
                            <a:srgbClr val="C00000"/>
                          </a:solidFill>
                          <a:latin typeface="Times New Roman" pitchFamily="18" charset="0"/>
                          <a:ea typeface="+mn-ea"/>
                          <a:cs typeface="Times New Roman" pitchFamily="18" charset="0"/>
                        </a:rPr>
                        <a:t>переструктурирование</a:t>
                      </a:r>
                      <a:r>
                        <a:rPr lang="ru-RU" sz="1800" kern="1200" baseline="0" dirty="0" smtClean="0">
                          <a:solidFill>
                            <a:srgbClr val="C00000"/>
                          </a:solidFill>
                          <a:latin typeface="Times New Roman" pitchFamily="18" charset="0"/>
                          <a:ea typeface="+mn-ea"/>
                          <a:cs typeface="Times New Roman" pitchFamily="18" charset="0"/>
                        </a:rPr>
                        <a:t> мыслей .</a:t>
                      </a:r>
                      <a:r>
                        <a:rPr lang="ru-RU" sz="1800" kern="1200" baseline="0" dirty="0" smtClean="0">
                          <a:solidFill>
                            <a:schemeClr val="dk1"/>
                          </a:solidFill>
                          <a:latin typeface="Times New Roman" pitchFamily="18" charset="0"/>
                          <a:ea typeface="+mn-ea"/>
                          <a:cs typeface="Times New Roman" pitchFamily="18" charset="0"/>
                        </a:rPr>
                        <a:t>	Предполагает анализ мыслей, возникающих в момент воздействия стрессора. Произвести позитивное </a:t>
                      </a:r>
                      <a:r>
                        <a:rPr lang="ru-RU" sz="1800" kern="1200" baseline="0" dirty="0" err="1" smtClean="0">
                          <a:solidFill>
                            <a:schemeClr val="dk1"/>
                          </a:solidFill>
                          <a:latin typeface="Times New Roman" pitchFamily="18" charset="0"/>
                          <a:ea typeface="+mn-ea"/>
                          <a:cs typeface="Times New Roman" pitchFamily="18" charset="0"/>
                        </a:rPr>
                        <a:t>переструктурирование</a:t>
                      </a:r>
                      <a:r>
                        <a:rPr lang="ru-RU" sz="1800" kern="1200" baseline="0" dirty="0" smtClean="0">
                          <a:solidFill>
                            <a:schemeClr val="dk1"/>
                          </a:solidFill>
                          <a:latin typeface="Times New Roman" pitchFamily="18" charset="0"/>
                          <a:ea typeface="+mn-ea"/>
                          <a:cs typeface="Times New Roman" pitchFamily="18" charset="0"/>
                        </a:rPr>
                        <a:t> мыслей, запускающих стрессовую реакцию 	</a:t>
                      </a:r>
                    </a:p>
                  </a:txBody>
                  <a:tcPr/>
                </a:tc>
              </a:tr>
              <a:tr h="54546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800" kern="1200" baseline="0" dirty="0" smtClean="0">
                          <a:solidFill>
                            <a:srgbClr val="C00000"/>
                          </a:solidFill>
                          <a:latin typeface="Times New Roman" pitchFamily="18" charset="0"/>
                          <a:ea typeface="+mn-ea"/>
                          <a:cs typeface="Times New Roman" pitchFamily="18" charset="0"/>
                        </a:rPr>
                        <a:t>Шаг 7. Мой вклад .</a:t>
                      </a:r>
                      <a:r>
                        <a:rPr lang="ru-RU" sz="1800" kern="1200" baseline="0" dirty="0" smtClean="0">
                          <a:solidFill>
                            <a:schemeClr val="dk1"/>
                          </a:solidFill>
                          <a:latin typeface="Times New Roman" pitchFamily="18" charset="0"/>
                          <a:ea typeface="+mn-ea"/>
                          <a:cs typeface="Times New Roman" pitchFamily="18" charset="0"/>
                        </a:rPr>
                        <a:t>	Направлен на определение вклада человека в возникновение и развитие стрессовой ситуации. Для этого важно перечислить причины, которые делают нас уязвимыми для стресса. Каждое утверждение этого списка начинается со слова «я» </a:t>
                      </a:r>
                    </a:p>
                  </a:txBody>
                  <a:tcPr/>
                </a:tc>
              </a:tr>
              <a:tr h="545465">
                <a:tc>
                  <a:txBody>
                    <a:bodyPr/>
                    <a:lstStyle/>
                    <a:p>
                      <a:r>
                        <a:rPr lang="ru-RU" sz="1800" kern="1200" baseline="0" dirty="0" smtClean="0">
                          <a:solidFill>
                            <a:srgbClr val="C00000"/>
                          </a:solidFill>
                          <a:latin typeface="Times New Roman" pitchFamily="18" charset="0"/>
                          <a:ea typeface="+mn-ea"/>
                          <a:cs typeface="Times New Roman" pitchFamily="18" charset="0"/>
                        </a:rPr>
                        <a:t>Шаг 8. Направления развития .</a:t>
                      </a:r>
                      <a:r>
                        <a:rPr lang="ru-RU" sz="1800" kern="1200" baseline="0" dirty="0" smtClean="0">
                          <a:solidFill>
                            <a:schemeClr val="dk1"/>
                          </a:solidFill>
                          <a:latin typeface="Times New Roman" pitchFamily="18" charset="0"/>
                          <a:ea typeface="+mn-ea"/>
                          <a:cs typeface="Times New Roman" pitchFamily="18" charset="0"/>
                        </a:rPr>
                        <a:t>	Используя полученный на предыдущем шаге список причин, выделить те необходимые коммуникативные и иные качества, которые вам необходимо развить (например, умение говорить «нет», умение просить, принимать помощь и т.д.) 	</a:t>
                      </a:r>
                    </a:p>
                  </a:txBody>
                  <a:tcPr/>
                </a:tc>
              </a:tr>
            </a:tbl>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81000" y="533400"/>
            <a:ext cx="8534400" cy="4955203"/>
          </a:xfrm>
          <a:prstGeom prst="rect">
            <a:avLst/>
          </a:prstGeom>
        </p:spPr>
        <p:txBody>
          <a:bodyPr wrap="square">
            <a:spAutoFit/>
          </a:bodyPr>
          <a:lstStyle/>
          <a:p>
            <a:r>
              <a:rPr lang="ru-RU" sz="2800" b="1" dirty="0" smtClean="0">
                <a:latin typeface="Times New Roman" pitchFamily="18" charset="0"/>
                <a:cs typeface="Times New Roman" pitchFamily="18" charset="0"/>
              </a:rPr>
              <a:t>Контрольные вопросы для самопроверки </a:t>
            </a:r>
          </a:p>
          <a:p>
            <a:endParaRPr lang="ru-RU" sz="2800" b="1" dirty="0" smtClean="0">
              <a:latin typeface="Times New Roman" pitchFamily="18" charset="0"/>
              <a:cs typeface="Times New Roman" pitchFamily="18" charset="0"/>
            </a:endParaRPr>
          </a:p>
          <a:p>
            <a:r>
              <a:rPr lang="ru-RU" sz="2000" dirty="0" smtClean="0">
                <a:latin typeface="Times New Roman" pitchFamily="18" charset="0"/>
                <a:cs typeface="Times New Roman" pitchFamily="18" charset="0"/>
              </a:rPr>
              <a:t>1. Что понимается под эмоциональным интеллектом? </a:t>
            </a:r>
          </a:p>
          <a:p>
            <a:r>
              <a:rPr lang="ru-RU" sz="2000" dirty="0" smtClean="0">
                <a:latin typeface="Times New Roman" pitchFamily="18" charset="0"/>
                <a:cs typeface="Times New Roman" pitchFamily="18" charset="0"/>
              </a:rPr>
              <a:t>2. Назовите модели эмоционального интеллекта. </a:t>
            </a:r>
          </a:p>
          <a:p>
            <a:r>
              <a:rPr lang="ru-RU" sz="2000" dirty="0" smtClean="0">
                <a:latin typeface="Times New Roman" pitchFamily="18" charset="0"/>
                <a:cs typeface="Times New Roman" pitchFamily="18" charset="0"/>
              </a:rPr>
              <a:t>3. Что собой представляет стресс и на какие виды он подразделяется? </a:t>
            </a:r>
          </a:p>
          <a:p>
            <a:r>
              <a:rPr lang="ru-RU" sz="2000" dirty="0" smtClean="0">
                <a:latin typeface="Times New Roman" pitchFamily="18" charset="0"/>
                <a:cs typeface="Times New Roman" pitchFamily="18" charset="0"/>
              </a:rPr>
              <a:t>4. Назовите стадии стресса. </a:t>
            </a:r>
          </a:p>
          <a:p>
            <a:r>
              <a:rPr lang="ru-RU" sz="2000" dirty="0" smtClean="0">
                <a:latin typeface="Times New Roman" pitchFamily="18" charset="0"/>
                <a:cs typeface="Times New Roman" pitchFamily="18" charset="0"/>
              </a:rPr>
              <a:t>5. Приведите примеры стрессоров. </a:t>
            </a:r>
          </a:p>
          <a:p>
            <a:r>
              <a:rPr lang="ru-RU" sz="2000" dirty="0" smtClean="0">
                <a:latin typeface="Times New Roman" pitchFamily="18" charset="0"/>
                <a:cs typeface="Times New Roman" pitchFamily="18" charset="0"/>
              </a:rPr>
              <a:t>6. Назовите методы профилактики конфликтов и профессиональных стрессов в организации. </a:t>
            </a:r>
          </a:p>
          <a:p>
            <a:r>
              <a:rPr lang="ru-RU" sz="2000" dirty="0" smtClean="0">
                <a:latin typeface="Times New Roman" pitchFamily="18" charset="0"/>
                <a:cs typeface="Times New Roman" pitchFamily="18" charset="0"/>
              </a:rPr>
              <a:t>7. С чем связаны субъективные и объективные причины возникновения организационного стресса в организации сферы услуг? </a:t>
            </a:r>
          </a:p>
          <a:p>
            <a:r>
              <a:rPr lang="ru-RU" sz="2000" dirty="0" smtClean="0">
                <a:latin typeface="Times New Roman" pitchFamily="18" charset="0"/>
                <a:cs typeface="Times New Roman" pitchFamily="18" charset="0"/>
              </a:rPr>
              <a:t>8. Как предупредить профессиональное выгорание руководителя организации? </a:t>
            </a:r>
          </a:p>
          <a:p>
            <a:r>
              <a:rPr lang="ru-RU" sz="2000" dirty="0" smtClean="0">
                <a:latin typeface="Times New Roman" pitchFamily="18" charset="0"/>
                <a:cs typeface="Times New Roman" pitchFamily="18" charset="0"/>
              </a:rPr>
              <a:t>9. Что понимается под </a:t>
            </a:r>
            <a:r>
              <a:rPr lang="ru-RU" sz="2000" dirty="0" err="1" smtClean="0">
                <a:latin typeface="Times New Roman" pitchFamily="18" charset="0"/>
                <a:cs typeface="Times New Roman" pitchFamily="18" charset="0"/>
              </a:rPr>
              <a:t>стрессоустойчивостью</a:t>
            </a:r>
            <a:r>
              <a:rPr lang="ru-RU" sz="2000" dirty="0" smtClean="0">
                <a:latin typeface="Times New Roman" pitchFamily="18" charset="0"/>
                <a:cs typeface="Times New Roman" pitchFamily="18" charset="0"/>
              </a:rPr>
              <a:t>? </a:t>
            </a:r>
          </a:p>
          <a:p>
            <a:r>
              <a:rPr lang="ru-RU" sz="2000" dirty="0" smtClean="0">
                <a:latin typeface="Times New Roman" pitchFamily="18" charset="0"/>
                <a:cs typeface="Times New Roman" pitchFamily="18" charset="0"/>
              </a:rPr>
              <a:t>10. Как можно управлять стрессом?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nvGraphicFramePr>
        <p:xfrm>
          <a:off x="228600" y="304801"/>
          <a:ext cx="8458200" cy="5940001"/>
        </p:xfrm>
        <a:graphic>
          <a:graphicData uri="http://schemas.openxmlformats.org/drawingml/2006/table">
            <a:tbl>
              <a:tblPr firstRow="1" bandRow="1">
                <a:tableStyleId>{5C22544A-7EE6-4342-B048-85BDC9FD1C3A}</a:tableStyleId>
              </a:tblPr>
              <a:tblGrid>
                <a:gridCol w="8458200"/>
              </a:tblGrid>
              <a:tr h="606001">
                <a:tc>
                  <a:txBody>
                    <a:bodyPr/>
                    <a:lstStyle/>
                    <a:p>
                      <a:pPr algn="ctr"/>
                      <a:r>
                        <a:rPr lang="ru-RU" sz="2400" b="1" dirty="0" smtClean="0">
                          <a:latin typeface="Times New Roman" pitchFamily="18" charset="0"/>
                          <a:cs typeface="Times New Roman" pitchFamily="18" charset="0"/>
                        </a:rPr>
                        <a:t>Периоды</a:t>
                      </a:r>
                      <a:r>
                        <a:rPr lang="ru-RU" sz="2400" b="1" baseline="0" dirty="0" smtClean="0">
                          <a:latin typeface="Times New Roman" pitchFamily="18" charset="0"/>
                          <a:cs typeface="Times New Roman" pitchFamily="18" charset="0"/>
                        </a:rPr>
                        <a:t> развития теории</a:t>
                      </a:r>
                      <a:r>
                        <a:rPr lang="ru-RU" sz="2400" b="1" dirty="0" smtClean="0">
                          <a:latin typeface="Times New Roman" pitchFamily="18" charset="0"/>
                          <a:cs typeface="Times New Roman" pitchFamily="18" charset="0"/>
                        </a:rPr>
                        <a:t> эмоционального интеллекта.</a:t>
                      </a:r>
                      <a:endParaRPr lang="ru-RU" sz="2400" dirty="0">
                        <a:latin typeface="Times New Roman" pitchFamily="18" charset="0"/>
                        <a:cs typeface="Times New Roman" pitchFamily="18" charset="0"/>
                      </a:endParaRPr>
                    </a:p>
                  </a:txBody>
                  <a:tcPr/>
                </a:tc>
              </a:tr>
              <a:tr h="97145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2000" kern="1200" baseline="0" dirty="0" smtClean="0">
                          <a:solidFill>
                            <a:schemeClr val="dk1"/>
                          </a:solidFill>
                          <a:latin typeface="Times New Roman" pitchFamily="18" charset="0"/>
                          <a:ea typeface="+mn-ea"/>
                          <a:cs typeface="Times New Roman" pitchFamily="18" charset="0"/>
                        </a:rPr>
                        <a:t>1900–1969 гг. 	Эмоции и интеллект изучались отдельно друг от друга, хотя некоторые исследователи выдвигали предположения об их взаимодействии, также в этот период было выделено понятие «социальный интеллект» 	</a:t>
                      </a:r>
                    </a:p>
                  </a:txBody>
                  <a:tcPr/>
                </a:tc>
              </a:tr>
              <a:tr h="68001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2000" kern="1200" baseline="0" dirty="0" smtClean="0">
                          <a:solidFill>
                            <a:schemeClr val="dk1"/>
                          </a:solidFill>
                          <a:latin typeface="Times New Roman" pitchFamily="18" charset="0"/>
                          <a:ea typeface="+mn-ea"/>
                          <a:cs typeface="Times New Roman" pitchFamily="18" charset="0"/>
                        </a:rPr>
                        <a:t>1970–1989 гг. 	Активное изучение эмоций с позиции когнитивной психологии, социальный интеллект не выходит из области внимания исследователей 	</a:t>
                      </a:r>
                    </a:p>
                  </a:txBody>
                  <a:tcPr/>
                </a:tc>
              </a:tr>
              <a:tr h="68001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2000" kern="1200" baseline="0" dirty="0" smtClean="0">
                          <a:solidFill>
                            <a:schemeClr val="dk1"/>
                          </a:solidFill>
                          <a:latin typeface="Times New Roman" pitchFamily="18" charset="0"/>
                          <a:ea typeface="+mn-ea"/>
                          <a:cs typeface="Times New Roman" pitchFamily="18" charset="0"/>
                        </a:rPr>
                        <a:t>1990–1993 гг. 	Первая научная публикация, посвященная эмоциональному интеллекту, определение данного феномена, появление методики его оценки 	</a:t>
                      </a:r>
                    </a:p>
                  </a:txBody>
                  <a:tcPr/>
                </a:tc>
              </a:tr>
              <a:tr h="97145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2000" kern="1200" baseline="0" dirty="0" smtClean="0">
                          <a:solidFill>
                            <a:schemeClr val="dk1"/>
                          </a:solidFill>
                          <a:latin typeface="Times New Roman" pitchFamily="18" charset="0"/>
                          <a:ea typeface="+mn-ea"/>
                          <a:cs typeface="Times New Roman" pitchFamily="18" charset="0"/>
                        </a:rPr>
                        <a:t>1994–1997 гг. 	Активное исследование эмоционального интеллекта, его популяризация, нахождение практического применения в психологии лидерства и других сферах </a:t>
                      </a:r>
                    </a:p>
                  </a:txBody>
                  <a:tcPr/>
                </a:tc>
              </a:tr>
              <a:tr h="97145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2000" kern="1200" baseline="0" dirty="0" smtClean="0">
                          <a:solidFill>
                            <a:schemeClr val="dk1"/>
                          </a:solidFill>
                          <a:latin typeface="Times New Roman" pitchFamily="18" charset="0"/>
                          <a:ea typeface="+mn-ea"/>
                          <a:cs typeface="Times New Roman" pitchFamily="18" charset="0"/>
                        </a:rPr>
                        <a:t>с 1998 г. по настоящее время 	Уточняется сущность эмоционального интеллекта, активное практическое применение основных положений 	</a:t>
                      </a:r>
                    </a:p>
                    <a:p>
                      <a:endParaRPr lang="ru-RU" sz="2000" dirty="0">
                        <a:latin typeface="Times New Roman" pitchFamily="18" charset="0"/>
                        <a:cs typeface="Times New Roman" pitchFamily="18" charset="0"/>
                      </a:endParaRPr>
                    </a:p>
                  </a:txBody>
                  <a:tcPr/>
                </a:tc>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28600" y="304800"/>
            <a:ext cx="8686800" cy="6247864"/>
          </a:xfrm>
          <a:prstGeom prst="rect">
            <a:avLst/>
          </a:prstGeom>
        </p:spPr>
        <p:txBody>
          <a:bodyPr wrap="square">
            <a:spAutoFit/>
          </a:bodyPr>
          <a:lstStyle/>
          <a:p>
            <a:r>
              <a:rPr lang="ru-RU" sz="2000" dirty="0" smtClean="0">
                <a:latin typeface="Times New Roman" pitchFamily="18" charset="0"/>
                <a:cs typeface="Times New Roman" pitchFamily="18" charset="0"/>
              </a:rPr>
              <a:t>                В 70-х гг. теоретическая база, заложенная в трудах классиков, стала активно дополняться экспериментальными работами по изучению воздействия эмоций на мыслительную деятельность. В 1982 г. была опубликована работа «Психология мышления» О.К. Тихомирова. По итогам исследований, проводившихся в то время, он заключил, что все эмоциональные проявления (эмоции, аффекты, чувства) участвуют в процессе мышления, осуществляя эвристические и регулирующие функции, эмоциональные оценки, являются частью внутренних условий мышления, а активация при помощи эмоций очень важна для </a:t>
            </a:r>
            <a:r>
              <a:rPr lang="ru-RU" sz="2000" dirty="0" smtClean="0">
                <a:latin typeface="Times New Roman" pitchFamily="18" charset="0"/>
                <a:cs typeface="Times New Roman" pitchFamily="18" charset="0"/>
              </a:rPr>
              <a:t>плодотворной </a:t>
            </a:r>
            <a:r>
              <a:rPr lang="ru-RU" sz="2000" dirty="0" smtClean="0">
                <a:latin typeface="Times New Roman" pitchFamily="18" charset="0"/>
                <a:cs typeface="Times New Roman" pitchFamily="18" charset="0"/>
              </a:rPr>
              <a:t>деятельности интеллекта. </a:t>
            </a:r>
          </a:p>
          <a:p>
            <a:r>
              <a:rPr lang="ru-RU" sz="2000" dirty="0" smtClean="0">
                <a:latin typeface="Times New Roman" pitchFamily="18" charset="0"/>
                <a:cs typeface="Times New Roman" pitchFamily="18" charset="0"/>
              </a:rPr>
              <a:t>                  И.Н. Андреева, соглашаясь со многими своими предшественниками, отмечает, что эмоциональный интеллект включает в себя межличностный и </a:t>
            </a:r>
            <a:r>
              <a:rPr lang="ru-RU" sz="2000" dirty="0" smtClean="0">
                <a:latin typeface="Times New Roman" pitchFamily="18" charset="0"/>
                <a:cs typeface="Times New Roman" pitchFamily="18" charset="0"/>
              </a:rPr>
              <a:t>внутри личностный </a:t>
            </a:r>
            <a:r>
              <a:rPr lang="ru-RU" sz="2000" dirty="0" smtClean="0">
                <a:latin typeface="Times New Roman" pitchFamily="18" charset="0"/>
                <a:cs typeface="Times New Roman" pitchFamily="18" charset="0"/>
              </a:rPr>
              <a:t>компоненты. Обобщая, Андреева определяет изучаемый феномен как комплекс умений, знаний и когнитивных способностей к переработке информации в сфере эмоций. </a:t>
            </a:r>
          </a:p>
          <a:p>
            <a:r>
              <a:rPr lang="ru-RU" sz="2000" dirty="0" smtClean="0">
                <a:latin typeface="Times New Roman" pitchFamily="18" charset="0"/>
                <a:cs typeface="Times New Roman" pitchFamily="18" charset="0"/>
              </a:rPr>
              <a:t>Конечно, среди авторов, занимающихся изучением эмоционального интеллекта, нельзя не указать Д.В. Люсина, который провел большой анализ существующих методик измерения и моделей эмоционального интеллекта, разработал двухкомпонентную модель изучаемого конструкта, а на ее основе и свой </a:t>
            </a:r>
            <a:r>
              <a:rPr lang="ru-RU" sz="2000" dirty="0" err="1" smtClean="0">
                <a:latin typeface="Times New Roman" pitchFamily="18" charset="0"/>
                <a:cs typeface="Times New Roman" pitchFamily="18" charset="0"/>
              </a:rPr>
              <a:t>опростник</a:t>
            </a:r>
            <a:r>
              <a:rPr lang="ru-RU" sz="2000" dirty="0" smtClean="0">
                <a:latin typeface="Times New Roman" pitchFamily="18" charset="0"/>
                <a:cs typeface="Times New Roman" pitchFamily="18" charset="0"/>
              </a:rPr>
              <a:t> </a:t>
            </a:r>
            <a:r>
              <a:rPr lang="ru-RU" sz="2000" dirty="0" smtClean="0">
                <a:latin typeface="Times New Roman" pitchFamily="18" charset="0"/>
                <a:cs typeface="Times New Roman" pitchFamily="18" charset="0"/>
              </a:rPr>
              <a:t>«</a:t>
            </a:r>
            <a:r>
              <a:rPr lang="ru-RU" sz="2000" dirty="0" err="1" smtClean="0">
                <a:latin typeface="Times New Roman" pitchFamily="18" charset="0"/>
                <a:cs typeface="Times New Roman" pitchFamily="18" charset="0"/>
              </a:rPr>
              <a:t>ЭмИн</a:t>
            </a:r>
            <a:r>
              <a:rPr lang="ru-RU" sz="2000" dirty="0" smtClean="0">
                <a:latin typeface="Times New Roman" pitchFamily="18" charset="0"/>
                <a:cs typeface="Times New Roman" pitchFamily="18" charset="0"/>
              </a:rPr>
              <a:t>». </a:t>
            </a:r>
            <a:endParaRPr lang="ru-RU" sz="2000"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nvGraphicFramePr>
        <p:xfrm>
          <a:off x="0" y="152400"/>
          <a:ext cx="9144000" cy="7376160"/>
        </p:xfrm>
        <a:graphic>
          <a:graphicData uri="http://schemas.openxmlformats.org/drawingml/2006/table">
            <a:tbl>
              <a:tblPr firstRow="1" bandRow="1">
                <a:tableStyleId>{5C22544A-7EE6-4342-B048-85BDC9FD1C3A}</a:tableStyleId>
              </a:tblPr>
              <a:tblGrid>
                <a:gridCol w="9144000"/>
              </a:tblGrid>
              <a:tr h="457200">
                <a:tc>
                  <a:txBody>
                    <a:bodyPr/>
                    <a:lstStyle/>
                    <a:p>
                      <a:pPr algn="ctr"/>
                      <a:r>
                        <a:rPr lang="ru-RU" sz="2000" b="1" kern="1200" baseline="0" dirty="0" smtClean="0">
                          <a:solidFill>
                            <a:schemeClr val="lt1"/>
                          </a:solidFill>
                          <a:latin typeface="Times New Roman" pitchFamily="18" charset="0"/>
                          <a:ea typeface="+mn-ea"/>
                          <a:cs typeface="Times New Roman" pitchFamily="18" charset="0"/>
                        </a:rPr>
                        <a:t>Модели эмоционального интеллекта </a:t>
                      </a:r>
                      <a:endParaRPr lang="ru-RU" sz="2000" dirty="0">
                        <a:latin typeface="Times New Roman" pitchFamily="18" charset="0"/>
                        <a:cs typeface="Times New Roman" pitchFamily="18" charset="0"/>
                      </a:endParaRPr>
                    </a:p>
                  </a:txBody>
                  <a:tcPr/>
                </a:tc>
              </a:tr>
              <a:tr h="669659">
                <a:tc>
                  <a:txBody>
                    <a:bodyPr/>
                    <a:lstStyle/>
                    <a:p>
                      <a:r>
                        <a:rPr lang="ru-RU" sz="2000" b="1" i="0" kern="1200" baseline="0" dirty="0" smtClean="0">
                          <a:solidFill>
                            <a:srgbClr val="C00000"/>
                          </a:solidFill>
                          <a:latin typeface="Times New Roman" pitchFamily="18" charset="0"/>
                          <a:ea typeface="+mn-ea"/>
                          <a:cs typeface="Times New Roman" pitchFamily="18" charset="0"/>
                        </a:rPr>
                        <a:t>Модель эмоционального интеллекта Питера </a:t>
                      </a:r>
                      <a:r>
                        <a:rPr lang="ru-RU" sz="2000" b="1" i="0" kern="1200" baseline="0" dirty="0" err="1" smtClean="0">
                          <a:solidFill>
                            <a:srgbClr val="C00000"/>
                          </a:solidFill>
                          <a:latin typeface="Times New Roman" pitchFamily="18" charset="0"/>
                          <a:ea typeface="+mn-ea"/>
                          <a:cs typeface="Times New Roman" pitchFamily="18" charset="0"/>
                        </a:rPr>
                        <a:t>Сэловея</a:t>
                      </a:r>
                      <a:r>
                        <a:rPr lang="ru-RU" sz="2000" b="1" i="0" kern="1200" baseline="0" dirty="0" smtClean="0">
                          <a:solidFill>
                            <a:srgbClr val="C00000"/>
                          </a:solidFill>
                          <a:latin typeface="Times New Roman" pitchFamily="18" charset="0"/>
                          <a:ea typeface="+mn-ea"/>
                          <a:cs typeface="Times New Roman" pitchFamily="18" charset="0"/>
                        </a:rPr>
                        <a:t>, Джона Майера, Дэвида </a:t>
                      </a:r>
                      <a:r>
                        <a:rPr lang="ru-RU" sz="2000" b="1" i="0" kern="1200" baseline="0" dirty="0" err="1" smtClean="0">
                          <a:solidFill>
                            <a:srgbClr val="C00000"/>
                          </a:solidFill>
                          <a:latin typeface="Times New Roman" pitchFamily="18" charset="0"/>
                          <a:ea typeface="+mn-ea"/>
                          <a:cs typeface="Times New Roman" pitchFamily="18" charset="0"/>
                        </a:rPr>
                        <a:t>Карузо</a:t>
                      </a:r>
                      <a:r>
                        <a:rPr lang="ru-RU" sz="2000" b="1" i="0" kern="1200" baseline="0" dirty="0" smtClean="0">
                          <a:solidFill>
                            <a:srgbClr val="C00000"/>
                          </a:solidFill>
                          <a:latin typeface="Times New Roman" pitchFamily="18" charset="0"/>
                          <a:ea typeface="+mn-ea"/>
                          <a:cs typeface="Times New Roman" pitchFamily="18" charset="0"/>
                        </a:rPr>
                        <a:t>. </a:t>
                      </a:r>
                      <a:endParaRPr lang="ru-RU" sz="2000" b="1" i="0" dirty="0">
                        <a:solidFill>
                          <a:srgbClr val="C00000"/>
                        </a:solidFill>
                        <a:latin typeface="Times New Roman" pitchFamily="18" charset="0"/>
                        <a:cs typeface="Times New Roman" pitchFamily="18" charset="0"/>
                      </a:endParaRPr>
                    </a:p>
                  </a:txBody>
                  <a:tcPr/>
                </a:tc>
              </a:tr>
              <a:tr h="58562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800" kern="1200" baseline="0" dirty="0" smtClean="0">
                          <a:solidFill>
                            <a:schemeClr val="dk1"/>
                          </a:solidFill>
                          <a:latin typeface="Times New Roman" pitchFamily="18" charset="0"/>
                          <a:ea typeface="+mn-ea"/>
                          <a:cs typeface="Times New Roman" pitchFamily="18" charset="0"/>
                        </a:rPr>
                        <a:t>Данная концепция принадлежит к моделям способностей. В рамках данной модели эмоциональный интеллект – это группа навыков, позволяющих точно воспринимать, понимать и регулировать свои и чужие эмоции, и выражать их. Способности, составляющие эмоциональный интеллект :	</a:t>
                      </a:r>
                    </a:p>
                  </a:txBody>
                  <a:tcPr/>
                </a:tc>
              </a:tr>
              <a:tr h="58562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800" kern="1200" baseline="0" dirty="0" smtClean="0">
                          <a:solidFill>
                            <a:schemeClr val="dk1"/>
                          </a:solidFill>
                          <a:latin typeface="Times New Roman" pitchFamily="18" charset="0"/>
                          <a:ea typeface="+mn-ea"/>
                          <a:cs typeface="Times New Roman" pitchFamily="18" charset="0"/>
                        </a:rPr>
                        <a:t>1. </a:t>
                      </a:r>
                      <a:r>
                        <a:rPr lang="ru-RU" sz="1800" kern="1200" baseline="0" dirty="0" smtClean="0">
                          <a:solidFill>
                            <a:srgbClr val="C00000"/>
                          </a:solidFill>
                          <a:latin typeface="Times New Roman" pitchFamily="18" charset="0"/>
                          <a:ea typeface="+mn-ea"/>
                          <a:cs typeface="Times New Roman" pitchFamily="18" charset="0"/>
                        </a:rPr>
                        <a:t>Восприятие, </a:t>
                      </a:r>
                      <a:r>
                        <a:rPr lang="ru-RU" sz="1800" kern="1200" baseline="0" dirty="0" smtClean="0">
                          <a:solidFill>
                            <a:schemeClr val="dk1"/>
                          </a:solidFill>
                          <a:latin typeface="Times New Roman" pitchFamily="18" charset="0"/>
                          <a:ea typeface="+mn-ea"/>
                          <a:cs typeface="Times New Roman" pitchFamily="18" charset="0"/>
                        </a:rPr>
                        <a:t>идентификация эмоций (своих и эмоций других людей), выражение эмоций Умение распознать тип эмоционального состояния у себя по самочувствию, мыслям и чувствам, а также идентифицировать эмоции других людей </a:t>
                      </a:r>
                      <a:r>
                        <a:rPr lang="ru-RU" sz="1800" kern="1200" baseline="0" dirty="0" smtClean="0">
                          <a:solidFill>
                            <a:schemeClr val="dk1"/>
                          </a:solidFill>
                          <a:latin typeface="Times New Roman" pitchFamily="18" charset="0"/>
                          <a:ea typeface="+mn-ea"/>
                          <a:cs typeface="Times New Roman" pitchFamily="18" charset="0"/>
                        </a:rPr>
                        <a:t>по </a:t>
                      </a:r>
                      <a:r>
                        <a:rPr lang="ru-RU" sz="1800" kern="1200" baseline="0" dirty="0" err="1" smtClean="0">
                          <a:solidFill>
                            <a:schemeClr val="dk1"/>
                          </a:solidFill>
                          <a:latin typeface="Times New Roman" pitchFamily="18" charset="0"/>
                          <a:ea typeface="+mn-ea"/>
                          <a:cs typeface="Times New Roman" pitchFamily="18" charset="0"/>
                        </a:rPr>
                        <a:t>cредствам</a:t>
                      </a:r>
                      <a:r>
                        <a:rPr lang="ru-RU" sz="1800" kern="1200" baseline="0" dirty="0" smtClean="0">
                          <a:solidFill>
                            <a:schemeClr val="dk1"/>
                          </a:solidFill>
                          <a:latin typeface="Times New Roman" pitchFamily="18" charset="0"/>
                          <a:ea typeface="+mn-ea"/>
                          <a:cs typeface="Times New Roman" pitchFamily="18" charset="0"/>
                        </a:rPr>
                        <a:t> </a:t>
                      </a:r>
                      <a:r>
                        <a:rPr lang="ru-RU" sz="1800" kern="1200" baseline="0" dirty="0" smtClean="0">
                          <a:solidFill>
                            <a:schemeClr val="dk1"/>
                          </a:solidFill>
                          <a:latin typeface="Times New Roman" pitchFamily="18" charset="0"/>
                          <a:ea typeface="+mn-ea"/>
                          <a:cs typeface="Times New Roman" pitchFamily="18" charset="0"/>
                        </a:rPr>
                        <a:t>оценки внешности, поведения, невербальных сигналов, продуктов творчества. Позволяет точно проявлять эмоции и потребности; различать истинные и ложные выражения чувств.</a:t>
                      </a:r>
                    </a:p>
                  </a:txBody>
                  <a:tcPr/>
                </a:tc>
              </a:tr>
              <a:tr h="58562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800" kern="1200" baseline="0" dirty="0" smtClean="0">
                          <a:solidFill>
                            <a:schemeClr val="dk1"/>
                          </a:solidFill>
                          <a:latin typeface="Times New Roman" pitchFamily="18" charset="0"/>
                          <a:ea typeface="+mn-ea"/>
                          <a:cs typeface="Times New Roman" pitchFamily="18" charset="0"/>
                        </a:rPr>
                        <a:t>2</a:t>
                      </a:r>
                      <a:r>
                        <a:rPr lang="ru-RU" sz="1800" kern="1200" baseline="0" dirty="0" smtClean="0">
                          <a:solidFill>
                            <a:srgbClr val="C00000"/>
                          </a:solidFill>
                          <a:latin typeface="Times New Roman" pitchFamily="18" charset="0"/>
                          <a:ea typeface="+mn-ea"/>
                          <a:cs typeface="Times New Roman" pitchFamily="18" charset="0"/>
                        </a:rPr>
                        <a:t>. </a:t>
                      </a:r>
                      <a:r>
                        <a:rPr lang="ru-RU" sz="1800" kern="1200" baseline="0" dirty="0" err="1" smtClean="0">
                          <a:solidFill>
                            <a:srgbClr val="C00000"/>
                          </a:solidFill>
                          <a:latin typeface="Times New Roman" pitchFamily="18" charset="0"/>
                          <a:ea typeface="+mn-ea"/>
                          <a:cs typeface="Times New Roman" pitchFamily="18" charset="0"/>
                        </a:rPr>
                        <a:t>Фасилитация</a:t>
                      </a:r>
                      <a:r>
                        <a:rPr lang="ru-RU" sz="1800" kern="1200" baseline="0" dirty="0" smtClean="0">
                          <a:solidFill>
                            <a:srgbClr val="C00000"/>
                          </a:solidFill>
                          <a:latin typeface="Times New Roman" pitchFamily="18" charset="0"/>
                          <a:ea typeface="+mn-ea"/>
                          <a:cs typeface="Times New Roman" pitchFamily="18" charset="0"/>
                        </a:rPr>
                        <a:t> </a:t>
                      </a:r>
                      <a:r>
                        <a:rPr lang="ru-RU" sz="1800" kern="1200" baseline="0" dirty="0" smtClean="0">
                          <a:solidFill>
                            <a:schemeClr val="dk1"/>
                          </a:solidFill>
                          <a:latin typeface="Times New Roman" pitchFamily="18" charset="0"/>
                          <a:ea typeface="+mn-ea"/>
                          <a:cs typeface="Times New Roman" pitchFamily="18" charset="0"/>
                        </a:rPr>
                        <a:t>мышления. 	Способность, заключающаяся в использовании эмоций для увеличения продуктивности мышления. Например, она позволяет пробудить конкретную эмоцию и применять для направления внимания на важную информацию, активизируя процесс запоминания. Также изменяя настроение человек может посмотреть на проблему с разных позиций </a:t>
                      </a:r>
                      <a:r>
                        <a:rPr lang="ru-RU" sz="1800" kern="1200" baseline="0" dirty="0" smtClean="0">
                          <a:solidFill>
                            <a:schemeClr val="dk1"/>
                          </a:solidFill>
                          <a:latin typeface="Times New Roman" pitchFamily="18" charset="0"/>
                          <a:ea typeface="+mn-ea"/>
                          <a:cs typeface="Times New Roman" pitchFamily="18" charset="0"/>
                        </a:rPr>
                        <a:t>.( Тренинг, мозговой штурм, визуализация, работа в малых группах</a:t>
                      </a:r>
                      <a:r>
                        <a:rPr lang="ru-RU" sz="1800" kern="1200" baseline="0" dirty="0" smtClean="0">
                          <a:solidFill>
                            <a:schemeClr val="dk1"/>
                          </a:solidFill>
                          <a:latin typeface="Times New Roman" pitchFamily="18" charset="0"/>
                          <a:ea typeface="+mn-ea"/>
                          <a:cs typeface="Times New Roman" pitchFamily="18" charset="0"/>
                        </a:rPr>
                        <a:t>	</a:t>
                      </a:r>
                      <a:r>
                        <a:rPr lang="ru-RU" sz="1800" kern="1200" baseline="0" dirty="0" smtClean="0">
                          <a:solidFill>
                            <a:schemeClr val="dk1"/>
                          </a:solidFill>
                          <a:latin typeface="Times New Roman" pitchFamily="18" charset="0"/>
                          <a:ea typeface="+mn-ea"/>
                          <a:cs typeface="Times New Roman" pitchFamily="18" charset="0"/>
                        </a:rPr>
                        <a:t>)</a:t>
                      </a:r>
                      <a:endParaRPr lang="ru-RU" sz="1800" kern="1200" baseline="0" dirty="0" smtClean="0">
                        <a:solidFill>
                          <a:schemeClr val="dk1"/>
                        </a:solidFill>
                        <a:latin typeface="Times New Roman" pitchFamily="18" charset="0"/>
                        <a:ea typeface="+mn-ea"/>
                        <a:cs typeface="Times New Roman" pitchFamily="18" charset="0"/>
                      </a:endParaRPr>
                    </a:p>
                  </a:txBody>
                  <a:tcPr/>
                </a:tc>
              </a:tr>
              <a:tr h="58562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800" kern="1200" baseline="0" dirty="0" smtClean="0">
                          <a:solidFill>
                            <a:schemeClr val="dk1"/>
                          </a:solidFill>
                          <a:latin typeface="Times New Roman" pitchFamily="18" charset="0"/>
                          <a:ea typeface="+mn-ea"/>
                          <a:cs typeface="Times New Roman" pitchFamily="18" charset="0"/>
                        </a:rPr>
                        <a:t>3. </a:t>
                      </a:r>
                      <a:r>
                        <a:rPr lang="ru-RU" sz="1800" kern="1200" baseline="0" dirty="0" smtClean="0">
                          <a:solidFill>
                            <a:srgbClr val="C00000"/>
                          </a:solidFill>
                          <a:latin typeface="Times New Roman" pitchFamily="18" charset="0"/>
                          <a:ea typeface="+mn-ea"/>
                          <a:cs typeface="Times New Roman" pitchFamily="18" charset="0"/>
                        </a:rPr>
                        <a:t>Понимание эмоций .</a:t>
                      </a:r>
                      <a:r>
                        <a:rPr lang="ru-RU" sz="1800" kern="1200" baseline="0" dirty="0" smtClean="0">
                          <a:solidFill>
                            <a:schemeClr val="dk1"/>
                          </a:solidFill>
                          <a:latin typeface="Times New Roman" pitchFamily="18" charset="0"/>
                          <a:ea typeface="+mn-ea"/>
                          <a:cs typeface="Times New Roman" pitchFamily="18" charset="0"/>
                        </a:rPr>
                        <a:t>	Умение относить эмоции к определенному виду, распознавать их значение, видеть связи между эмоциями и словами, осмыслять неоднозначные чувства, замечать смену одной эмоции на другую 	</a:t>
                      </a:r>
                    </a:p>
                  </a:txBody>
                  <a:tcPr/>
                </a:tc>
              </a:tr>
              <a:tr h="58562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800" kern="1200" baseline="0" dirty="0" smtClean="0">
                          <a:solidFill>
                            <a:schemeClr val="dk1"/>
                          </a:solidFill>
                          <a:latin typeface="Times New Roman" pitchFamily="18" charset="0"/>
                          <a:ea typeface="+mn-ea"/>
                          <a:cs typeface="Times New Roman" pitchFamily="18" charset="0"/>
                        </a:rPr>
                        <a:t>4. </a:t>
                      </a:r>
                      <a:r>
                        <a:rPr lang="ru-RU" sz="1800" kern="1200" baseline="0" dirty="0" smtClean="0">
                          <a:solidFill>
                            <a:srgbClr val="C00000"/>
                          </a:solidFill>
                          <a:latin typeface="Times New Roman" pitchFamily="18" charset="0"/>
                          <a:ea typeface="+mn-ea"/>
                          <a:cs typeface="Times New Roman" pitchFamily="18" charset="0"/>
                        </a:rPr>
                        <a:t>Управление своими эмоциями </a:t>
                      </a:r>
                      <a:r>
                        <a:rPr lang="ru-RU" sz="1800" kern="1200" baseline="0" dirty="0" smtClean="0">
                          <a:solidFill>
                            <a:schemeClr val="dk1"/>
                          </a:solidFill>
                          <a:latin typeface="Times New Roman" pitchFamily="18" charset="0"/>
                          <a:ea typeface="+mn-ea"/>
                          <a:cs typeface="Times New Roman" pitchFamily="18" charset="0"/>
                        </a:rPr>
                        <a:t>и чувствами других людей . Умение осознано регулировать эмоции, быть готовым воспринимать различные эмоции, оценив пользу и содержащуюся в них информацию, продуцировать эмоции  либо абстрагироваться от их переживания. </a:t>
                      </a:r>
                    </a:p>
                  </a:txBody>
                  <a:tcPr/>
                </a:tc>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nvGraphicFramePr>
        <p:xfrm>
          <a:off x="0" y="0"/>
          <a:ext cx="9144000" cy="8229427"/>
        </p:xfrm>
        <a:graphic>
          <a:graphicData uri="http://schemas.openxmlformats.org/drawingml/2006/table">
            <a:tbl>
              <a:tblPr firstRow="1" bandRow="1">
                <a:tableStyleId>{5C22544A-7EE6-4342-B048-85BDC9FD1C3A}</a:tableStyleId>
              </a:tblPr>
              <a:tblGrid>
                <a:gridCol w="9144000"/>
              </a:tblGrid>
              <a:tr h="470189">
                <a:tc>
                  <a:txBody>
                    <a:bodyPr/>
                    <a:lstStyle/>
                    <a:p>
                      <a:r>
                        <a:rPr lang="ru-RU" sz="2000" b="1" i="0" kern="1200" baseline="0" dirty="0" smtClean="0">
                          <a:solidFill>
                            <a:schemeClr val="lt1"/>
                          </a:solidFill>
                          <a:latin typeface="Times New Roman" pitchFamily="18" charset="0"/>
                          <a:ea typeface="+mn-ea"/>
                          <a:cs typeface="Times New Roman" pitchFamily="18" charset="0"/>
                        </a:rPr>
                        <a:t>Модель эмоционального интеллекта </a:t>
                      </a:r>
                      <a:r>
                        <a:rPr lang="ru-RU" sz="2000" b="1" i="0" kern="1200" baseline="0" dirty="0" err="1" smtClean="0">
                          <a:solidFill>
                            <a:schemeClr val="lt1"/>
                          </a:solidFill>
                          <a:latin typeface="Times New Roman" pitchFamily="18" charset="0"/>
                          <a:ea typeface="+mn-ea"/>
                          <a:cs typeface="Times New Roman" pitchFamily="18" charset="0"/>
                        </a:rPr>
                        <a:t>Дэниэла</a:t>
                      </a:r>
                      <a:r>
                        <a:rPr lang="ru-RU" sz="2000" b="1" i="0" kern="1200" baseline="0" dirty="0" smtClean="0">
                          <a:solidFill>
                            <a:schemeClr val="lt1"/>
                          </a:solidFill>
                          <a:latin typeface="Times New Roman" pitchFamily="18" charset="0"/>
                          <a:ea typeface="+mn-ea"/>
                          <a:cs typeface="Times New Roman" pitchFamily="18" charset="0"/>
                        </a:rPr>
                        <a:t> </a:t>
                      </a:r>
                      <a:r>
                        <a:rPr lang="ru-RU" sz="2000" b="1" i="0" kern="1200" baseline="0" dirty="0" err="1" smtClean="0">
                          <a:solidFill>
                            <a:schemeClr val="lt1"/>
                          </a:solidFill>
                          <a:latin typeface="Times New Roman" pitchFamily="18" charset="0"/>
                          <a:ea typeface="+mn-ea"/>
                          <a:cs typeface="Times New Roman" pitchFamily="18" charset="0"/>
                        </a:rPr>
                        <a:t>Гоулмена</a:t>
                      </a:r>
                      <a:r>
                        <a:rPr lang="ru-RU" sz="2000" b="1" i="0" kern="1200" baseline="0" dirty="0" smtClean="0">
                          <a:solidFill>
                            <a:schemeClr val="lt1"/>
                          </a:solidFill>
                          <a:latin typeface="Times New Roman" pitchFamily="18" charset="0"/>
                          <a:ea typeface="+mn-ea"/>
                          <a:cs typeface="Times New Roman" pitchFamily="18" charset="0"/>
                        </a:rPr>
                        <a:t>. </a:t>
                      </a:r>
                      <a:endParaRPr lang="ru-RU" sz="2000" i="0" dirty="0">
                        <a:latin typeface="Times New Roman" pitchFamily="18" charset="0"/>
                        <a:cs typeface="Times New Roman" pitchFamily="18" charset="0"/>
                      </a:endParaRPr>
                    </a:p>
                  </a:txBody>
                  <a:tcPr/>
                </a:tc>
              </a:tr>
              <a:tr h="1034415">
                <a:tc>
                  <a:txBody>
                    <a:bodyPr/>
                    <a:lstStyle/>
                    <a:p>
                      <a:r>
                        <a:rPr lang="ru-RU" sz="2000" kern="1200" baseline="0" dirty="0" smtClean="0">
                          <a:solidFill>
                            <a:schemeClr val="dk1"/>
                          </a:solidFill>
                          <a:latin typeface="Times New Roman" pitchFamily="18" charset="0"/>
                          <a:ea typeface="+mn-ea"/>
                          <a:cs typeface="Times New Roman" pitchFamily="18" charset="0"/>
                        </a:rPr>
                        <a:t>Д. </a:t>
                      </a:r>
                      <a:r>
                        <a:rPr lang="ru-RU" sz="2000" kern="1200" baseline="0" dirty="0" err="1" smtClean="0">
                          <a:solidFill>
                            <a:schemeClr val="dk1"/>
                          </a:solidFill>
                          <a:latin typeface="Times New Roman" pitchFamily="18" charset="0"/>
                          <a:ea typeface="+mn-ea"/>
                          <a:cs typeface="Times New Roman" pitchFamily="18" charset="0"/>
                        </a:rPr>
                        <a:t>Гоулмен</a:t>
                      </a:r>
                      <a:r>
                        <a:rPr lang="ru-RU" sz="2000" kern="1200" baseline="0" dirty="0" smtClean="0">
                          <a:solidFill>
                            <a:schemeClr val="dk1"/>
                          </a:solidFill>
                          <a:latin typeface="Times New Roman" pitchFamily="18" charset="0"/>
                          <a:ea typeface="+mn-ea"/>
                          <a:cs typeface="Times New Roman" pitchFamily="18" charset="0"/>
                        </a:rPr>
                        <a:t> сформулировал четыре грани (компонента) эмоционального интеллекта: самосознание, контроль, социальная чуткость и управление </a:t>
                      </a:r>
                      <a:r>
                        <a:rPr lang="ru-RU" sz="2000" kern="1200" baseline="0" dirty="0" err="1" smtClean="0">
                          <a:solidFill>
                            <a:schemeClr val="dk1"/>
                          </a:solidFill>
                          <a:latin typeface="Times New Roman" pitchFamily="18" charset="0"/>
                          <a:ea typeface="+mn-ea"/>
                          <a:cs typeface="Times New Roman" pitchFamily="18" charset="0"/>
                        </a:rPr>
                        <a:t>отноше-ниями</a:t>
                      </a:r>
                      <a:r>
                        <a:rPr lang="ru-RU" sz="2000" kern="1200" baseline="0" dirty="0" smtClean="0">
                          <a:solidFill>
                            <a:schemeClr val="dk1"/>
                          </a:solidFill>
                          <a:latin typeface="Times New Roman" pitchFamily="18" charset="0"/>
                          <a:ea typeface="+mn-ea"/>
                          <a:cs typeface="Times New Roman" pitchFamily="18" charset="0"/>
                        </a:rPr>
                        <a:t> </a:t>
                      </a:r>
                      <a:endParaRPr lang="ru-RU" sz="2000" dirty="0">
                        <a:latin typeface="Times New Roman" pitchFamily="18" charset="0"/>
                        <a:cs typeface="Times New Roman" pitchFamily="18" charset="0"/>
                      </a:endParaRPr>
                    </a:p>
                  </a:txBody>
                  <a:tcPr/>
                </a:tc>
              </a:tr>
              <a:tr h="1543396">
                <a:tc>
                  <a:txBody>
                    <a:bodyPr/>
                    <a:lstStyle/>
                    <a:p>
                      <a:r>
                        <a:rPr lang="ru-RU" sz="2000" kern="1200" baseline="0" dirty="0" smtClean="0">
                          <a:solidFill>
                            <a:schemeClr val="dk1"/>
                          </a:solidFill>
                          <a:latin typeface="Times New Roman" pitchFamily="18" charset="0"/>
                          <a:ea typeface="+mn-ea"/>
                          <a:cs typeface="Times New Roman" pitchFamily="18" charset="0"/>
                        </a:rPr>
                        <a:t>1. </a:t>
                      </a:r>
                      <a:r>
                        <a:rPr lang="ru-RU" sz="2000" kern="1200" baseline="0" dirty="0" smtClean="0">
                          <a:solidFill>
                            <a:srgbClr val="C00000"/>
                          </a:solidFill>
                          <a:latin typeface="Times New Roman" pitchFamily="18" charset="0"/>
                          <a:ea typeface="+mn-ea"/>
                          <a:cs typeface="Times New Roman" pitchFamily="18" charset="0"/>
                        </a:rPr>
                        <a:t>Самосознание </a:t>
                      </a:r>
                      <a:r>
                        <a:rPr lang="ru-RU" sz="2000" kern="1200" baseline="0" dirty="0" smtClean="0">
                          <a:solidFill>
                            <a:schemeClr val="dk1"/>
                          </a:solidFill>
                          <a:latin typeface="Times New Roman" pitchFamily="18" charset="0"/>
                          <a:ea typeface="+mn-ea"/>
                          <a:cs typeface="Times New Roman" pitchFamily="18" charset="0"/>
                        </a:rPr>
                        <a:t>	– эмоциональное самосознание: умение индивида отслеживать свои ощущения и чувства и то, как они влияют на его психологическое состояние и характеристики деятельности, которое позволяет видеть ситуацию целиком и выбирать наиболее эффективный вариант решения в проблемной ситуации; 	</a:t>
                      </a:r>
                    </a:p>
                  </a:txBody>
                  <a:tcPr/>
                </a:tc>
              </a:tr>
              <a:tr h="5109383">
                <a:tc>
                  <a:txBody>
                    <a:bodyPr/>
                    <a:lstStyle/>
                    <a:p>
                      <a:r>
                        <a:rPr lang="ru-RU" sz="2000" kern="1200" baseline="0" dirty="0" smtClean="0">
                          <a:solidFill>
                            <a:schemeClr val="dk1"/>
                          </a:solidFill>
                          <a:latin typeface="Times New Roman" pitchFamily="18" charset="0"/>
                          <a:ea typeface="+mn-ea"/>
                          <a:cs typeface="Times New Roman" pitchFamily="18" charset="0"/>
                        </a:rPr>
                        <a:t>2</a:t>
                      </a:r>
                      <a:r>
                        <a:rPr lang="ru-RU" sz="2000" kern="1200" baseline="0" dirty="0" smtClean="0">
                          <a:solidFill>
                            <a:srgbClr val="C00000"/>
                          </a:solidFill>
                          <a:latin typeface="Times New Roman" pitchFamily="18" charset="0"/>
                          <a:ea typeface="+mn-ea"/>
                          <a:cs typeface="Times New Roman" pitchFamily="18" charset="0"/>
                        </a:rPr>
                        <a:t>. Контроль </a:t>
                      </a:r>
                      <a:r>
                        <a:rPr lang="ru-RU" sz="2000" kern="1200" baseline="0" dirty="0" smtClean="0">
                          <a:solidFill>
                            <a:schemeClr val="dk1"/>
                          </a:solidFill>
                          <a:latin typeface="Times New Roman" pitchFamily="18" charset="0"/>
                          <a:ea typeface="+mn-ea"/>
                          <a:cs typeface="Times New Roman" pitchFamily="18" charset="0"/>
                        </a:rPr>
                        <a:t>– уверенность в себе;</a:t>
                      </a:r>
                    </a:p>
                    <a:p>
                      <a:r>
                        <a:rPr lang="ru-RU" sz="2000" kern="1200" baseline="0" dirty="0" smtClean="0">
                          <a:solidFill>
                            <a:schemeClr val="dk1"/>
                          </a:solidFill>
                          <a:latin typeface="Times New Roman" pitchFamily="18" charset="0"/>
                          <a:ea typeface="+mn-ea"/>
                          <a:cs typeface="Times New Roman" pitchFamily="18" charset="0"/>
                        </a:rPr>
                        <a:t>– обуздание эмоций: умение управлять своими разрушительными эмоциями, обращая их на повышение эффективности деятельности; </a:t>
                      </a:r>
                    </a:p>
                    <a:p>
                      <a:r>
                        <a:rPr lang="ru-RU" sz="2000" kern="1200" baseline="0" dirty="0" smtClean="0">
                          <a:solidFill>
                            <a:schemeClr val="dk1"/>
                          </a:solidFill>
                          <a:latin typeface="Times New Roman" pitchFamily="18" charset="0"/>
                          <a:ea typeface="+mn-ea"/>
                          <a:cs typeface="Times New Roman" pitchFamily="18" charset="0"/>
                        </a:rPr>
                        <a:t>– открытость: умение честно проявлять свои чувства и мнения,  быть готовым к улучшению своего поведения и поведения окружающих; </a:t>
                      </a:r>
                    </a:p>
                    <a:p>
                      <a:r>
                        <a:rPr lang="ru-RU" sz="2000" kern="1200" baseline="0" dirty="0" smtClean="0">
                          <a:solidFill>
                            <a:schemeClr val="dk1"/>
                          </a:solidFill>
                          <a:latin typeface="Times New Roman" pitchFamily="18" charset="0"/>
                          <a:ea typeface="+mn-ea"/>
                          <a:cs typeface="Times New Roman" pitchFamily="18" charset="0"/>
                        </a:rPr>
                        <a:t>– адаптивность: комфортно себя чувствовать в ситуации неопределенности; </a:t>
                      </a:r>
                    </a:p>
                    <a:p>
                      <a:r>
                        <a:rPr lang="ru-RU" sz="2000" kern="1200" baseline="0" dirty="0" smtClean="0">
                          <a:solidFill>
                            <a:schemeClr val="dk1"/>
                          </a:solidFill>
                          <a:latin typeface="Times New Roman" pitchFamily="18" charset="0"/>
                          <a:ea typeface="+mn-ea"/>
                          <a:cs typeface="Times New Roman" pitchFamily="18" charset="0"/>
                        </a:rPr>
                        <a:t>– воля к победе: качество, характеризующееся непрерывным стремлением к развитию и совершенствованию своих возможностей, а также умением ставить оптимальные цели и достигать их; </a:t>
                      </a:r>
                    </a:p>
                    <a:p>
                      <a:r>
                        <a:rPr lang="ru-RU" sz="2000" kern="1200" baseline="0" dirty="0" smtClean="0">
                          <a:solidFill>
                            <a:schemeClr val="dk1"/>
                          </a:solidFill>
                          <a:latin typeface="Times New Roman" pitchFamily="18" charset="0"/>
                          <a:ea typeface="+mn-ea"/>
                          <a:cs typeface="Times New Roman" pitchFamily="18" charset="0"/>
                        </a:rPr>
                        <a:t>– инициативность: умение, руководствуясь целью, выбирать подходящие условия для ее реализации, а если таковых нет, то самостоятельно их формировать; </a:t>
                      </a:r>
                    </a:p>
                    <a:p>
                      <a:r>
                        <a:rPr lang="ru-RU" sz="2000" kern="1200" baseline="0" dirty="0" smtClean="0">
                          <a:solidFill>
                            <a:schemeClr val="dk1"/>
                          </a:solidFill>
                          <a:latin typeface="Times New Roman" pitchFamily="18" charset="0"/>
                          <a:ea typeface="+mn-ea"/>
                          <a:cs typeface="Times New Roman" pitchFamily="18" charset="0"/>
                        </a:rPr>
                        <a:t>– оптимизм: благодаря этой черте человек способен видеть в любой проблеме удачную возможность, позитивно относиться к окружающим и посредством этого стимулировать их на соответствие этому образу 	</a:t>
                      </a:r>
                    </a:p>
                    <a:p>
                      <a:endParaRPr lang="ru-RU" sz="2000" dirty="0">
                        <a:latin typeface="Times New Roman" pitchFamily="18" charset="0"/>
                        <a:cs typeface="Times New Roman" pitchFamily="18" charset="0"/>
                      </a:endParaRPr>
                    </a:p>
                  </a:txBody>
                  <a:tcPr/>
                </a:tc>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nvGraphicFramePr>
        <p:xfrm>
          <a:off x="0" y="0"/>
          <a:ext cx="9144000" cy="7697807"/>
        </p:xfrm>
        <a:graphic>
          <a:graphicData uri="http://schemas.openxmlformats.org/drawingml/2006/table">
            <a:tbl>
              <a:tblPr firstRow="1" bandRow="1">
                <a:tableStyleId>{5C22544A-7EE6-4342-B048-85BDC9FD1C3A}</a:tableStyleId>
              </a:tblPr>
              <a:tblGrid>
                <a:gridCol w="9144000"/>
              </a:tblGrid>
              <a:tr h="228600">
                <a:tc>
                  <a:txBody>
                    <a:bodyPr/>
                    <a:lstStyle/>
                    <a:p>
                      <a:endParaRPr lang="ru-RU" sz="2000" dirty="0">
                        <a:latin typeface="Times New Roman" pitchFamily="18" charset="0"/>
                        <a:cs typeface="Times New Roman" pitchFamily="18" charset="0"/>
                      </a:endParaRPr>
                    </a:p>
                  </a:txBody>
                  <a:tcPr/>
                </a:tc>
              </a:tr>
              <a:tr h="2333327">
                <a:tc>
                  <a:txBody>
                    <a:bodyPr/>
                    <a:lstStyle/>
                    <a:p>
                      <a:r>
                        <a:rPr lang="ru-RU" sz="2000" kern="1200" baseline="0" dirty="0" smtClean="0">
                          <a:solidFill>
                            <a:schemeClr val="dk1"/>
                          </a:solidFill>
                          <a:latin typeface="Times New Roman" pitchFamily="18" charset="0"/>
                          <a:ea typeface="+mn-ea"/>
                          <a:cs typeface="Times New Roman" pitchFamily="18" charset="0"/>
                        </a:rPr>
                        <a:t>3</a:t>
                      </a:r>
                      <a:r>
                        <a:rPr lang="ru-RU" sz="2000" kern="1200" baseline="0" dirty="0" smtClean="0">
                          <a:solidFill>
                            <a:srgbClr val="C00000"/>
                          </a:solidFill>
                          <a:latin typeface="Times New Roman" pitchFamily="18" charset="0"/>
                          <a:ea typeface="+mn-ea"/>
                          <a:cs typeface="Times New Roman" pitchFamily="18" charset="0"/>
                        </a:rPr>
                        <a:t>. Социальная  чуткость </a:t>
                      </a:r>
                      <a:r>
                        <a:rPr lang="ru-RU" sz="2000" kern="1200" baseline="0" dirty="0" smtClean="0">
                          <a:solidFill>
                            <a:schemeClr val="dk1"/>
                          </a:solidFill>
                          <a:latin typeface="Times New Roman" pitchFamily="18" charset="0"/>
                          <a:ea typeface="+mn-ea"/>
                          <a:cs typeface="Times New Roman" pitchFamily="18" charset="0"/>
                        </a:rPr>
                        <a:t>	– сопереживание: способность воспринимать обширный диапазон эмоций, понимать чувства других, умея представить себя на их месте; </a:t>
                      </a:r>
                    </a:p>
                    <a:p>
                      <a:r>
                        <a:rPr lang="ru-RU" sz="2000" kern="1200" baseline="0" dirty="0" smtClean="0">
                          <a:solidFill>
                            <a:schemeClr val="dk1"/>
                          </a:solidFill>
                          <a:latin typeface="Times New Roman" pitchFamily="18" charset="0"/>
                          <a:ea typeface="+mn-ea"/>
                          <a:cs typeface="Times New Roman" pitchFamily="18" charset="0"/>
                        </a:rPr>
                        <a:t>– деловая осведомленность: умение чувствовать изменения в жизни организации, отслеживать социальные связи и иерархию, замечать негласные причины поведения коллег; </a:t>
                      </a:r>
                    </a:p>
                    <a:p>
                      <a:r>
                        <a:rPr lang="ru-RU" sz="2000" kern="1200" baseline="0" dirty="0" smtClean="0">
                          <a:solidFill>
                            <a:schemeClr val="dk1"/>
                          </a:solidFill>
                          <a:latin typeface="Times New Roman" pitchFamily="18" charset="0"/>
                          <a:ea typeface="+mn-ea"/>
                          <a:cs typeface="Times New Roman" pitchFamily="18" charset="0"/>
                        </a:rPr>
                        <a:t>– предупредительность: готовность сделать все необходимое, чтобы собеседники чувствовали себя комфортно, внимательное отношение к ним 	</a:t>
                      </a:r>
                    </a:p>
                  </a:txBody>
                  <a:tcPr/>
                </a:tc>
              </a:tr>
              <a:tr h="486073">
                <a:tc>
                  <a:txBody>
                    <a:bodyPr/>
                    <a:lstStyle/>
                    <a:p>
                      <a:r>
                        <a:rPr lang="ru-RU" sz="2000" kern="1200" baseline="0" dirty="0" smtClean="0">
                          <a:solidFill>
                            <a:schemeClr val="dk1"/>
                          </a:solidFill>
                          <a:latin typeface="Times New Roman" pitchFamily="18" charset="0"/>
                          <a:ea typeface="+mn-ea"/>
                          <a:cs typeface="Times New Roman" pitchFamily="18" charset="0"/>
                        </a:rPr>
                        <a:t>4</a:t>
                      </a:r>
                      <a:r>
                        <a:rPr lang="ru-RU" sz="2000" kern="1200" baseline="0" dirty="0" smtClean="0">
                          <a:solidFill>
                            <a:srgbClr val="C00000"/>
                          </a:solidFill>
                          <a:latin typeface="Times New Roman" pitchFamily="18" charset="0"/>
                          <a:ea typeface="+mn-ea"/>
                          <a:cs typeface="Times New Roman" pitchFamily="18" charset="0"/>
                        </a:rPr>
                        <a:t>. Управление отношениями </a:t>
                      </a:r>
                      <a:r>
                        <a:rPr lang="ru-RU" sz="2000" kern="1200" baseline="0" dirty="0" smtClean="0">
                          <a:solidFill>
                            <a:schemeClr val="dk1"/>
                          </a:solidFill>
                          <a:latin typeface="Times New Roman" pitchFamily="18" charset="0"/>
                          <a:ea typeface="+mn-ea"/>
                          <a:cs typeface="Times New Roman" pitchFamily="18" charset="0"/>
                        </a:rPr>
                        <a:t>	– воодушевление: умение работать с энтузиазмом, заражая им всех окружающих; </a:t>
                      </a:r>
                    </a:p>
                    <a:p>
                      <a:r>
                        <a:rPr lang="ru-RU" sz="2000" kern="1200" baseline="0" dirty="0" smtClean="0">
                          <a:solidFill>
                            <a:schemeClr val="dk1"/>
                          </a:solidFill>
                          <a:latin typeface="Times New Roman" pitchFamily="18" charset="0"/>
                          <a:ea typeface="+mn-ea"/>
                          <a:cs typeface="Times New Roman" pitchFamily="18" charset="0"/>
                        </a:rPr>
                        <a:t>– влияние: способность подобрать к каждому человеку свой подход, получить одобрение своих идей от окружающих, притягивать людей на свою сторону, быть </a:t>
                      </a:r>
                      <a:r>
                        <a:rPr lang="ru-RU" sz="2000" kern="1200" baseline="0" dirty="0" err="1" smtClean="0">
                          <a:solidFill>
                            <a:schemeClr val="dk1"/>
                          </a:solidFill>
                          <a:latin typeface="Times New Roman" pitchFamily="18" charset="0"/>
                          <a:ea typeface="+mn-ea"/>
                          <a:cs typeface="Times New Roman" pitchFamily="18" charset="0"/>
                        </a:rPr>
                        <a:t>харизматичным</a:t>
                      </a:r>
                      <a:r>
                        <a:rPr lang="ru-RU" sz="2000" kern="1200" baseline="0" dirty="0" smtClean="0">
                          <a:solidFill>
                            <a:schemeClr val="dk1"/>
                          </a:solidFill>
                          <a:latin typeface="Times New Roman" pitchFamily="18" charset="0"/>
                          <a:ea typeface="+mn-ea"/>
                          <a:cs typeface="Times New Roman" pitchFamily="18" charset="0"/>
                        </a:rPr>
                        <a:t> и внушать доверие; </a:t>
                      </a:r>
                    </a:p>
                    <a:p>
                      <a:r>
                        <a:rPr lang="ru-RU" sz="2000" kern="1200" baseline="0" dirty="0" smtClean="0">
                          <a:solidFill>
                            <a:schemeClr val="dk1"/>
                          </a:solidFill>
                          <a:latin typeface="Times New Roman" pitchFamily="18" charset="0"/>
                          <a:ea typeface="+mn-ea"/>
                          <a:cs typeface="Times New Roman" pitchFamily="18" charset="0"/>
                        </a:rPr>
                        <a:t>– помощь в самосовершенствовании: умение быть наставником для своих подчиненных, видя их сильные и слабые стороны, находить им правильное применение; </a:t>
                      </a:r>
                    </a:p>
                    <a:p>
                      <a:r>
                        <a:rPr lang="ru-RU" sz="2000" kern="1200" baseline="0" dirty="0" smtClean="0">
                          <a:solidFill>
                            <a:schemeClr val="dk1"/>
                          </a:solidFill>
                          <a:latin typeface="Times New Roman" pitchFamily="18" charset="0"/>
                          <a:ea typeface="+mn-ea"/>
                          <a:cs typeface="Times New Roman" pitchFamily="18" charset="0"/>
                        </a:rPr>
                        <a:t>– содействие изменениям: способность почувствовать необходимость изменений и реализовать их, несмотря на возможное первоначальное непринятие перемен; </a:t>
                      </a:r>
                    </a:p>
                    <a:p>
                      <a:r>
                        <a:rPr lang="ru-RU" sz="2000" kern="1200" baseline="0" dirty="0" smtClean="0">
                          <a:solidFill>
                            <a:schemeClr val="dk1"/>
                          </a:solidFill>
                          <a:latin typeface="Times New Roman" pitchFamily="18" charset="0"/>
                          <a:ea typeface="+mn-ea"/>
                          <a:cs typeface="Times New Roman" pitchFamily="18" charset="0"/>
                        </a:rPr>
                        <a:t>– урегулирование конфликтов: умение почувствовать конфликт, организовать доверительную беседу, помочь найти приемлемое для всех сторон решение; </a:t>
                      </a:r>
                    </a:p>
                    <a:p>
                      <a:r>
                        <a:rPr lang="ru-RU" sz="2000" kern="1200" baseline="0" dirty="0" smtClean="0">
                          <a:solidFill>
                            <a:schemeClr val="dk1"/>
                          </a:solidFill>
                          <a:latin typeface="Times New Roman" pitchFamily="18" charset="0"/>
                          <a:ea typeface="+mn-ea"/>
                          <a:cs typeface="Times New Roman" pitchFamily="18" charset="0"/>
                        </a:rPr>
                        <a:t>– командная работа и сотрудничество: умение продуктивно взаимодействовать в группе, а также способствовать созданию командного духа и доверительного отношения в коллективе 	</a:t>
                      </a:r>
                    </a:p>
                    <a:p>
                      <a:endParaRPr lang="ru-RU" sz="2000" dirty="0">
                        <a:latin typeface="Times New Roman" pitchFamily="18" charset="0"/>
                        <a:cs typeface="Times New Roman" pitchFamily="18" charset="0"/>
                      </a:endParaRPr>
                    </a:p>
                  </a:txBody>
                  <a:tcPr/>
                </a:tc>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nvGraphicFramePr>
        <p:xfrm>
          <a:off x="304800" y="0"/>
          <a:ext cx="8839200" cy="3058835"/>
        </p:xfrm>
        <a:graphic>
          <a:graphicData uri="http://schemas.openxmlformats.org/drawingml/2006/table">
            <a:tbl>
              <a:tblPr firstRow="1" bandRow="1">
                <a:tableStyleId>{5C22544A-7EE6-4342-B048-85BDC9FD1C3A}</a:tableStyleId>
              </a:tblPr>
              <a:tblGrid>
                <a:gridCol w="8839200"/>
              </a:tblGrid>
              <a:tr h="478989">
                <a:tc>
                  <a:txBody>
                    <a:bodyPr/>
                    <a:lstStyle/>
                    <a:p>
                      <a:pPr algn="ctr"/>
                      <a:r>
                        <a:rPr lang="ru-RU" sz="2000" b="1" i="0" kern="1200" baseline="0" dirty="0" smtClean="0">
                          <a:solidFill>
                            <a:schemeClr val="lt1"/>
                          </a:solidFill>
                          <a:latin typeface="Times New Roman" pitchFamily="18" charset="0"/>
                          <a:ea typeface="+mn-ea"/>
                          <a:cs typeface="Times New Roman" pitchFamily="18" charset="0"/>
                        </a:rPr>
                        <a:t>Модель эмоционального интеллекта Д.В. Люсина. </a:t>
                      </a:r>
                      <a:endParaRPr lang="ru-RU" sz="2000" b="1" i="0" dirty="0">
                        <a:latin typeface="Times New Roman" pitchFamily="18" charset="0"/>
                        <a:cs typeface="Times New Roman" pitchFamily="18" charset="0"/>
                      </a:endParaRPr>
                    </a:p>
                  </a:txBody>
                  <a:tcPr/>
                </a:tc>
              </a:tr>
              <a:tr h="2579846">
                <a:tc>
                  <a:txBody>
                    <a:bodyPr/>
                    <a:lstStyle/>
                    <a:p>
                      <a:r>
                        <a:rPr lang="ru-RU" sz="1800" kern="1200" baseline="0" dirty="0" smtClean="0">
                          <a:solidFill>
                            <a:schemeClr val="dk1"/>
                          </a:solidFill>
                          <a:latin typeface="Times New Roman" pitchFamily="18" charset="0"/>
                          <a:ea typeface="+mn-ea"/>
                          <a:cs typeface="Times New Roman" pitchFamily="18" charset="0"/>
                        </a:rPr>
                        <a:t>Эмоциональный интеллект в данной концепции представляет собой способность понимать свои и чужие эмоции и управлять ими . Умение понимать эмоции включает в себя три компонента: </a:t>
                      </a:r>
                    </a:p>
                    <a:p>
                      <a:r>
                        <a:rPr lang="ru-RU" sz="1800" kern="1200" baseline="0" dirty="0" smtClean="0">
                          <a:solidFill>
                            <a:schemeClr val="dk1"/>
                          </a:solidFill>
                          <a:latin typeface="Times New Roman" pitchFamily="18" charset="0"/>
                          <a:ea typeface="+mn-ea"/>
                          <a:cs typeface="Times New Roman" pitchFamily="18" charset="0"/>
                        </a:rPr>
                        <a:t>– способность узнать эмоциональное состояние или, иначе говоря, констатировать, что определенное переживание присутствует у него или у другого индивида; </a:t>
                      </a:r>
                    </a:p>
                    <a:p>
                      <a:r>
                        <a:rPr lang="ru-RU" sz="1800" kern="1200" baseline="0" dirty="0" smtClean="0">
                          <a:solidFill>
                            <a:schemeClr val="dk1"/>
                          </a:solidFill>
                          <a:latin typeface="Times New Roman" pitchFamily="18" charset="0"/>
                          <a:ea typeface="+mn-ea"/>
                          <a:cs typeface="Times New Roman" pitchFamily="18" charset="0"/>
                        </a:rPr>
                        <a:t>– умение определить эмоциональное состояние, вычислить какую конкретно эмоцию чувствует он сам или другой человек; </a:t>
                      </a:r>
                    </a:p>
                    <a:p>
                      <a:r>
                        <a:rPr lang="ru-RU" sz="1800" kern="1200" baseline="0" dirty="0" smtClean="0">
                          <a:solidFill>
                            <a:schemeClr val="dk1"/>
                          </a:solidFill>
                          <a:latin typeface="Times New Roman" pitchFamily="18" charset="0"/>
                          <a:ea typeface="+mn-ea"/>
                          <a:cs typeface="Times New Roman" pitchFamily="18" charset="0"/>
                        </a:rPr>
                        <a:t>– понимание причин возникновения конкретной эмоции, а также последствий, которые она может вызвать. </a:t>
                      </a:r>
                      <a:endParaRPr lang="ru-RU" sz="1800" dirty="0">
                        <a:latin typeface="Times New Roman" pitchFamily="18" charset="0"/>
                        <a:cs typeface="Times New Roman" pitchFamily="18" charset="0"/>
                      </a:endParaRPr>
                    </a:p>
                  </a:txBody>
                  <a:tcPr/>
                </a:tc>
              </a:tr>
            </a:tbl>
          </a:graphicData>
        </a:graphic>
      </p:graphicFrame>
      <p:graphicFrame>
        <p:nvGraphicFramePr>
          <p:cNvPr id="4" name="Таблица 3"/>
          <p:cNvGraphicFramePr>
            <a:graphicFrameLocks noGrp="1"/>
          </p:cNvGraphicFramePr>
          <p:nvPr/>
        </p:nvGraphicFramePr>
        <p:xfrm>
          <a:off x="609600" y="3276600"/>
          <a:ext cx="8001000" cy="3109798"/>
        </p:xfrm>
        <a:graphic>
          <a:graphicData uri="http://schemas.openxmlformats.org/drawingml/2006/table">
            <a:tbl>
              <a:tblPr firstRow="1" bandRow="1">
                <a:tableStyleId>{5C22544A-7EE6-4342-B048-85BDC9FD1C3A}</a:tableStyleId>
              </a:tblPr>
              <a:tblGrid>
                <a:gridCol w="2667000"/>
                <a:gridCol w="2667000"/>
                <a:gridCol w="2667000"/>
              </a:tblGrid>
              <a:tr h="914400">
                <a:tc>
                  <a:txBody>
                    <a:bodyPr/>
                    <a:lstStyle/>
                    <a:p>
                      <a:pPr algn="ctr"/>
                      <a:r>
                        <a:rPr lang="ru-RU" sz="2000" b="1" i="0" kern="1200" baseline="0" dirty="0" smtClean="0">
                          <a:solidFill>
                            <a:schemeClr val="lt1"/>
                          </a:solidFill>
                          <a:latin typeface="Times New Roman" pitchFamily="18" charset="0"/>
                          <a:ea typeface="+mn-ea"/>
                          <a:cs typeface="Times New Roman" pitchFamily="18" charset="0"/>
                        </a:rPr>
                        <a:t>Виды эмоционального интеллекта 	</a:t>
                      </a:r>
                      <a:endParaRPr lang="ru-RU" sz="2000" b="1" i="0" dirty="0">
                        <a:latin typeface="Times New Roman" pitchFamily="18" charset="0"/>
                        <a:cs typeface="Times New Roman" pitchFamily="18" charset="0"/>
                      </a:endParaRPr>
                    </a:p>
                  </a:txBody>
                  <a:tcPr/>
                </a:tc>
                <a:tc>
                  <a:txBody>
                    <a:bodyPr/>
                    <a:lstStyle/>
                    <a:p>
                      <a:pPr algn="ctr"/>
                      <a:r>
                        <a:rPr lang="ru-RU" sz="2000" b="1" i="0" kern="1200" baseline="0" dirty="0" smtClean="0">
                          <a:solidFill>
                            <a:schemeClr val="lt1"/>
                          </a:solidFill>
                          <a:latin typeface="Times New Roman" pitchFamily="18" charset="0"/>
                          <a:ea typeface="+mn-ea"/>
                          <a:cs typeface="Times New Roman" pitchFamily="18" charset="0"/>
                        </a:rPr>
                        <a:t>Понимание эмоций </a:t>
                      </a:r>
                      <a:endParaRPr lang="ru-RU" sz="2000" b="1" i="0" dirty="0">
                        <a:latin typeface="Times New Roman" pitchFamily="18" charset="0"/>
                        <a:cs typeface="Times New Roman" pitchFamily="18" charset="0"/>
                      </a:endParaRPr>
                    </a:p>
                  </a:txBody>
                  <a:tcPr/>
                </a:tc>
                <a:tc>
                  <a:txBody>
                    <a:bodyPr/>
                    <a:lstStyle/>
                    <a:p>
                      <a:pPr algn="ctr"/>
                      <a:r>
                        <a:rPr lang="ru-RU" sz="2000" b="1" i="0" kern="1200" baseline="0" dirty="0" smtClean="0">
                          <a:solidFill>
                            <a:schemeClr val="lt1"/>
                          </a:solidFill>
                          <a:latin typeface="Times New Roman" pitchFamily="18" charset="0"/>
                          <a:ea typeface="+mn-ea"/>
                          <a:cs typeface="Times New Roman" pitchFamily="18" charset="0"/>
                        </a:rPr>
                        <a:t>Управление </a:t>
                      </a:r>
                    </a:p>
                    <a:p>
                      <a:pPr algn="ctr"/>
                      <a:r>
                        <a:rPr lang="ru-RU" sz="2000" b="1" i="0" kern="1200" baseline="0" dirty="0" smtClean="0">
                          <a:solidFill>
                            <a:schemeClr val="lt1"/>
                          </a:solidFill>
                          <a:latin typeface="Times New Roman" pitchFamily="18" charset="0"/>
                          <a:ea typeface="+mn-ea"/>
                          <a:cs typeface="Times New Roman" pitchFamily="18" charset="0"/>
                        </a:rPr>
                        <a:t>эмоциями 	</a:t>
                      </a:r>
                    </a:p>
                  </a:txBody>
                  <a:tcPr/>
                </a:tc>
              </a:tr>
              <a:tr h="1051979">
                <a:tc>
                  <a:txBody>
                    <a:bodyPr/>
                    <a:lstStyle/>
                    <a:p>
                      <a:r>
                        <a:rPr lang="ru-RU" sz="2000" i="1" kern="1200" baseline="0" dirty="0" err="1" smtClean="0">
                          <a:solidFill>
                            <a:schemeClr val="dk1"/>
                          </a:solidFill>
                          <a:latin typeface="Times New Roman" pitchFamily="18" charset="0"/>
                          <a:ea typeface="+mn-ea"/>
                          <a:cs typeface="Times New Roman" pitchFamily="18" charset="0"/>
                        </a:rPr>
                        <a:t>Внутриличностный</a:t>
                      </a:r>
                      <a:r>
                        <a:rPr lang="ru-RU" sz="2000" i="1" kern="1200" baseline="0" dirty="0" smtClean="0">
                          <a:solidFill>
                            <a:schemeClr val="dk1"/>
                          </a:solidFill>
                          <a:latin typeface="Times New Roman" pitchFamily="18" charset="0"/>
                          <a:ea typeface="+mn-ea"/>
                          <a:cs typeface="Times New Roman" pitchFamily="18" charset="0"/>
                        </a:rPr>
                        <a:t> эмоциональный </a:t>
                      </a:r>
                    </a:p>
                    <a:p>
                      <a:r>
                        <a:rPr lang="ru-RU" sz="2000" i="1" kern="1200" baseline="0" dirty="0" smtClean="0">
                          <a:solidFill>
                            <a:schemeClr val="dk1"/>
                          </a:solidFill>
                          <a:latin typeface="Times New Roman" pitchFamily="18" charset="0"/>
                          <a:ea typeface="+mn-ea"/>
                          <a:cs typeface="Times New Roman" pitchFamily="18" charset="0"/>
                        </a:rPr>
                        <a:t>интеллект 	</a:t>
                      </a:r>
                      <a:endParaRPr lang="ru-RU" sz="2000" b="1" i="1" kern="1200" baseline="0" dirty="0" smtClean="0">
                        <a:solidFill>
                          <a:schemeClr val="dk1"/>
                        </a:solidFill>
                        <a:latin typeface="Times New Roman" pitchFamily="18" charset="0"/>
                        <a:ea typeface="+mn-ea"/>
                        <a:cs typeface="Times New Roman" pitchFamily="18" charset="0"/>
                      </a:endParaRPr>
                    </a:p>
                  </a:txBody>
                  <a:tcPr/>
                </a:tc>
                <a:tc>
                  <a:txBody>
                    <a:bodyPr/>
                    <a:lstStyle/>
                    <a:p>
                      <a:r>
                        <a:rPr lang="ru-RU" sz="2000" b="1" i="1" kern="1200" baseline="0" dirty="0" smtClean="0">
                          <a:solidFill>
                            <a:schemeClr val="dk1"/>
                          </a:solidFill>
                          <a:latin typeface="Times New Roman" pitchFamily="18" charset="0"/>
                          <a:ea typeface="+mn-ea"/>
                          <a:cs typeface="Times New Roman" pitchFamily="18" charset="0"/>
                        </a:rPr>
                        <a:t>Умение понимать свои эмоции </a:t>
                      </a:r>
                      <a:endParaRPr lang="ru-RU" sz="2000" dirty="0">
                        <a:latin typeface="Times New Roman" pitchFamily="18" charset="0"/>
                        <a:cs typeface="Times New Roman" pitchFamily="18" charset="0"/>
                      </a:endParaRPr>
                    </a:p>
                  </a:txBody>
                  <a:tcPr/>
                </a:tc>
                <a:tc>
                  <a:txBody>
                    <a:bodyPr/>
                    <a:lstStyle/>
                    <a:p>
                      <a:r>
                        <a:rPr lang="ru-RU" sz="2000" b="1" i="1" kern="1200" baseline="0" dirty="0" smtClean="0">
                          <a:solidFill>
                            <a:schemeClr val="dk1"/>
                          </a:solidFill>
                          <a:latin typeface="Times New Roman" pitchFamily="18" charset="0"/>
                          <a:ea typeface="+mn-ea"/>
                          <a:cs typeface="Times New Roman" pitchFamily="18" charset="0"/>
                        </a:rPr>
                        <a:t>Умение управлять своими эмоциями </a:t>
                      </a:r>
                      <a:endParaRPr lang="ru-RU" sz="2000" dirty="0">
                        <a:latin typeface="Times New Roman" pitchFamily="18" charset="0"/>
                        <a:cs typeface="Times New Roman" pitchFamily="18" charset="0"/>
                      </a:endParaRPr>
                    </a:p>
                  </a:txBody>
                  <a:tcPr/>
                </a:tc>
              </a:tr>
              <a:tr h="1051979">
                <a:tc>
                  <a:txBody>
                    <a:bodyPr/>
                    <a:lstStyle/>
                    <a:p>
                      <a:r>
                        <a:rPr lang="ru-RU" sz="2000" i="1" kern="1200" baseline="0" dirty="0" smtClean="0">
                          <a:solidFill>
                            <a:schemeClr val="dk1"/>
                          </a:solidFill>
                          <a:latin typeface="Times New Roman" pitchFamily="18" charset="0"/>
                          <a:ea typeface="+mn-ea"/>
                          <a:cs typeface="Times New Roman" pitchFamily="18" charset="0"/>
                        </a:rPr>
                        <a:t>Межличностный </a:t>
                      </a:r>
                    </a:p>
                    <a:p>
                      <a:r>
                        <a:rPr lang="ru-RU" sz="2000" i="1" kern="1200" baseline="0" dirty="0" smtClean="0">
                          <a:solidFill>
                            <a:schemeClr val="dk1"/>
                          </a:solidFill>
                          <a:latin typeface="Times New Roman" pitchFamily="18" charset="0"/>
                          <a:ea typeface="+mn-ea"/>
                          <a:cs typeface="Times New Roman" pitchFamily="18" charset="0"/>
                        </a:rPr>
                        <a:t>эмоциональный </a:t>
                      </a:r>
                    </a:p>
                    <a:p>
                      <a:r>
                        <a:rPr lang="ru-RU" sz="2000" i="1" kern="1200" baseline="0" dirty="0" smtClean="0">
                          <a:solidFill>
                            <a:schemeClr val="dk1"/>
                          </a:solidFill>
                          <a:latin typeface="Times New Roman" pitchFamily="18" charset="0"/>
                          <a:ea typeface="+mn-ea"/>
                          <a:cs typeface="Times New Roman" pitchFamily="18" charset="0"/>
                        </a:rPr>
                        <a:t>интеллект 	</a:t>
                      </a:r>
                      <a:endParaRPr lang="ru-RU" sz="2000" b="1" i="1" kern="1200" baseline="0" dirty="0" smtClean="0">
                        <a:solidFill>
                          <a:schemeClr val="dk1"/>
                        </a:solidFill>
                        <a:latin typeface="Times New Roman" pitchFamily="18" charset="0"/>
                        <a:ea typeface="+mn-ea"/>
                        <a:cs typeface="Times New Roman" pitchFamily="18" charset="0"/>
                      </a:endParaRPr>
                    </a:p>
                  </a:txBody>
                  <a:tcPr/>
                </a:tc>
                <a:tc>
                  <a:txBody>
                    <a:bodyPr/>
                    <a:lstStyle/>
                    <a:p>
                      <a:r>
                        <a:rPr lang="ru-RU" sz="2000" b="1" i="1" kern="1200" baseline="0" dirty="0" smtClean="0">
                          <a:solidFill>
                            <a:schemeClr val="dk1"/>
                          </a:solidFill>
                          <a:latin typeface="Times New Roman" pitchFamily="18" charset="0"/>
                          <a:ea typeface="+mn-ea"/>
                          <a:cs typeface="Times New Roman" pitchFamily="18" charset="0"/>
                        </a:rPr>
                        <a:t>Умение понимать эмоции других людей </a:t>
                      </a:r>
                      <a:endParaRPr lang="ru-RU" sz="2000" dirty="0">
                        <a:latin typeface="Times New Roman" pitchFamily="18" charset="0"/>
                        <a:cs typeface="Times New Roman" pitchFamily="18" charset="0"/>
                      </a:endParaRPr>
                    </a:p>
                  </a:txBody>
                  <a:tcPr/>
                </a:tc>
                <a:tc>
                  <a:txBody>
                    <a:bodyPr/>
                    <a:lstStyle/>
                    <a:p>
                      <a:r>
                        <a:rPr lang="ru-RU" sz="2000" b="1" i="1" kern="1200" baseline="0" dirty="0" smtClean="0">
                          <a:solidFill>
                            <a:schemeClr val="dk1"/>
                          </a:solidFill>
                          <a:latin typeface="Times New Roman" pitchFamily="18" charset="0"/>
                          <a:ea typeface="+mn-ea"/>
                          <a:cs typeface="Times New Roman" pitchFamily="18" charset="0"/>
                        </a:rPr>
                        <a:t>Умение управлять эмоциями других людей </a:t>
                      </a:r>
                      <a:endParaRPr lang="ru-RU" sz="2000" dirty="0">
                        <a:latin typeface="Times New Roman" pitchFamily="18" charset="0"/>
                        <a:cs typeface="Times New Roman" pitchFamily="18" charset="0"/>
                      </a:endParaRPr>
                    </a:p>
                  </a:txBody>
                  <a:tcPr/>
                </a:tc>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9144000" cy="6555641"/>
          </a:xfrm>
          <a:prstGeom prst="rect">
            <a:avLst/>
          </a:prstGeom>
        </p:spPr>
        <p:txBody>
          <a:bodyPr wrap="square">
            <a:spAutoFit/>
          </a:bodyPr>
          <a:lstStyle/>
          <a:p>
            <a:r>
              <a:rPr lang="ru-RU" sz="2000" b="1" dirty="0" smtClean="0">
                <a:solidFill>
                  <a:srgbClr val="C00000"/>
                </a:solidFill>
                <a:latin typeface="Times New Roman" pitchFamily="18" charset="0"/>
                <a:cs typeface="Times New Roman" pitchFamily="18" charset="0"/>
              </a:rPr>
              <a:t>Стресс</a:t>
            </a:r>
            <a:r>
              <a:rPr lang="ru-RU" sz="2000" dirty="0" smtClean="0">
                <a:latin typeface="Times New Roman" pitchFamily="18" charset="0"/>
                <a:cs typeface="Times New Roman" pitchFamily="18" charset="0"/>
              </a:rPr>
              <a:t> (от англ. </a:t>
            </a:r>
            <a:r>
              <a:rPr lang="ru-RU" sz="2000" dirty="0" err="1" smtClean="0">
                <a:latin typeface="Times New Roman" pitchFamily="18" charset="0"/>
                <a:cs typeface="Times New Roman" pitchFamily="18" charset="0"/>
              </a:rPr>
              <a:t>stress</a:t>
            </a:r>
            <a:r>
              <a:rPr lang="ru-RU" sz="2000" dirty="0" smtClean="0">
                <a:latin typeface="Times New Roman" pitchFamily="18" charset="0"/>
                <a:cs typeface="Times New Roman" pitchFamily="18" charset="0"/>
              </a:rPr>
              <a:t> – нагрузка, напряжение; состояние повышенного напряжения) – совокупность неспецифических адаптационных реакций организма на воздействие различных факторов – стрессоров (физических или психологических), нарушающих его стабильную работу, а также соответствующее состояние нервной системы организма (или всего организма).</a:t>
            </a:r>
          </a:p>
          <a:p>
            <a:r>
              <a:rPr lang="ru-RU" sz="2000" dirty="0" smtClean="0">
                <a:latin typeface="Times New Roman" pitchFamily="18" charset="0"/>
                <a:cs typeface="Times New Roman" pitchFamily="18" charset="0"/>
              </a:rPr>
              <a:t>Таким образом, стресс является нормальной естественной реакцией организма на какие-либо воздействия, представляя собой эволюционно сформировавшийся адаптационный механизм, позволяющий приспосабливаться к изменяющимся условиям среды. </a:t>
            </a:r>
          </a:p>
          <a:p>
            <a:r>
              <a:rPr lang="ru-RU" sz="2000" dirty="0" err="1" smtClean="0">
                <a:solidFill>
                  <a:srgbClr val="C00000"/>
                </a:solidFill>
                <a:latin typeface="Times New Roman" pitchFamily="18" charset="0"/>
                <a:cs typeface="Times New Roman" pitchFamily="18" charset="0"/>
              </a:rPr>
              <a:t>Эустресс</a:t>
            </a:r>
            <a:r>
              <a:rPr lang="ru-RU" sz="2000" dirty="0" smtClean="0">
                <a:solidFill>
                  <a:srgbClr val="C00000"/>
                </a:solidFill>
                <a:latin typeface="Times New Roman" pitchFamily="18" charset="0"/>
                <a:cs typeface="Times New Roman" pitchFamily="18" charset="0"/>
              </a:rPr>
              <a:t> </a:t>
            </a:r>
            <a:r>
              <a:rPr lang="ru-RU" sz="2000" dirty="0" smtClean="0">
                <a:latin typeface="Times New Roman" pitchFamily="18" charset="0"/>
                <a:cs typeface="Times New Roman" pitchFamily="18" charset="0"/>
              </a:rPr>
              <a:t>– это стресс, вызванный положительными эмоциями и несильный, как правило, кратковременный стресс, мобилизующий организм. Человек, находясь в </a:t>
            </a:r>
            <a:r>
              <a:rPr lang="ru-RU" sz="2000" dirty="0" err="1" smtClean="0">
                <a:latin typeface="Times New Roman" pitchFamily="18" charset="0"/>
                <a:cs typeface="Times New Roman" pitchFamily="18" charset="0"/>
              </a:rPr>
              <a:t>эустрессе</a:t>
            </a:r>
            <a:r>
              <a:rPr lang="ru-RU" sz="2000" dirty="0" smtClean="0">
                <a:latin typeface="Times New Roman" pitchFamily="18" charset="0"/>
                <a:cs typeface="Times New Roman" pitchFamily="18" charset="0"/>
              </a:rPr>
              <a:t>, обладает ресурсами для того, чтобы решить поставленные перед ним задачи. </a:t>
            </a:r>
          </a:p>
          <a:p>
            <a:r>
              <a:rPr lang="ru-RU" sz="2000" dirty="0" err="1" smtClean="0">
                <a:solidFill>
                  <a:srgbClr val="C00000"/>
                </a:solidFill>
                <a:latin typeface="Times New Roman" pitchFamily="18" charset="0"/>
                <a:cs typeface="Times New Roman" pitchFamily="18" charset="0"/>
              </a:rPr>
              <a:t>Дистресс</a:t>
            </a:r>
            <a:r>
              <a:rPr lang="ru-RU" sz="2000" dirty="0" smtClean="0">
                <a:latin typeface="Times New Roman" pitchFamily="18" charset="0"/>
                <a:cs typeface="Times New Roman" pitchFamily="18" charset="0"/>
              </a:rPr>
              <a:t> является негативной формой стресса, с которым организм не в силах справиться без нарушения здоровья, он может привести к тяжелым заболеваниям. </a:t>
            </a:r>
            <a:r>
              <a:rPr lang="ru-RU" sz="2000" dirty="0" err="1" smtClean="0">
                <a:latin typeface="Times New Roman" pitchFamily="18" charset="0"/>
                <a:cs typeface="Times New Roman" pitchFamily="18" charset="0"/>
              </a:rPr>
              <a:t>Дистресс</a:t>
            </a:r>
            <a:r>
              <a:rPr lang="ru-RU" sz="2000" dirty="0" smtClean="0">
                <a:latin typeface="Times New Roman" pitchFamily="18" charset="0"/>
                <a:cs typeface="Times New Roman" pitchFamily="18" charset="0"/>
              </a:rPr>
              <a:t> снижает иммунитет, повышая риск инфекционных заболеваний. </a:t>
            </a:r>
          </a:p>
          <a:p>
            <a:r>
              <a:rPr lang="ru-RU" sz="2000" dirty="0" err="1" smtClean="0">
                <a:latin typeface="Times New Roman" pitchFamily="18" charset="0"/>
                <a:cs typeface="Times New Roman" pitchFamily="18" charset="0"/>
              </a:rPr>
              <a:t>Дистресс</a:t>
            </a:r>
            <a:r>
              <a:rPr lang="ru-RU" sz="2000" dirty="0" smtClean="0">
                <a:latin typeface="Times New Roman" pitchFamily="18" charset="0"/>
                <a:cs typeface="Times New Roman" pitchFamily="18" charset="0"/>
              </a:rPr>
              <a:t> – это разрушительный процесс, который характеризуется ухудшением протекания психофизиологических функций, как правило, такое перенапряжение является продолжительным стрессом, при котором мобилизуются и расходуются все резервы адаптации (как «поверхностные», так и «глубокие»). Данная форма стресса может приводить к развитию психических болезней.</a:t>
            </a:r>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3118</TotalTime>
  <Words>2634</Words>
  <Application>Microsoft Office PowerPoint</Application>
  <PresentationFormat>Экран (4:3)</PresentationFormat>
  <Paragraphs>144</Paragraphs>
  <Slides>22</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22</vt:i4>
      </vt:variant>
    </vt:vector>
  </HeadingPairs>
  <TitlesOfParts>
    <vt:vector size="23" baseType="lpstr">
      <vt:lpstr>Тема Office</vt:lpstr>
      <vt:lpstr>Управление личной эффективностью</vt:lpstr>
      <vt:lpstr>Эмоциональный интеллект и стрессоустойчивость </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lpstr>Слайд 17</vt:lpstr>
      <vt:lpstr>Слайд 18</vt:lpstr>
      <vt:lpstr>Слайд 19</vt:lpstr>
      <vt:lpstr>Слайд 20</vt:lpstr>
      <vt:lpstr>Слайд 21</vt:lpstr>
      <vt:lpstr>Слайд 22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Управление личной эффективностью</dc:title>
  <dc:creator>Галина Валентиновна Березовская</dc:creator>
  <cp:lastModifiedBy>Админ</cp:lastModifiedBy>
  <cp:revision>263</cp:revision>
  <cp:lastPrinted>2024-11-18T07:35:25Z</cp:lastPrinted>
  <dcterms:created xsi:type="dcterms:W3CDTF">2024-10-02T01:06:20Z</dcterms:created>
  <dcterms:modified xsi:type="dcterms:W3CDTF">2024-12-20T10:45:49Z</dcterms:modified>
</cp:coreProperties>
</file>