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9" r:id="rId2"/>
    <p:sldId id="261" r:id="rId3"/>
    <p:sldId id="262" r:id="rId4"/>
    <p:sldId id="260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/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2" autoAdjust="0"/>
    <p:restoredTop sz="94680" autoAdjust="0"/>
  </p:normalViewPr>
  <p:slideViewPr>
    <p:cSldViewPr>
      <p:cViewPr varScale="1">
        <p:scale>
          <a:sx n="65" d="100"/>
          <a:sy n="65" d="100"/>
        </p:scale>
        <p:origin x="-168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20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629BA2-05E0-40B5-86EF-D42F7B57F7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2834476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055FE-DAD6-4341-9BC2-4FC8513817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94510449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443F-31A7-4BC2-A4AA-E538F83B3608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C0F92-8121-48F0-A4FD-102096B128A2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62A4-C909-455C-856E-804ECE802C6C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2D2B-23D2-49AD-B027-7E8219C0C2A9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CB216-A355-4C45-A623-61B2A75E89FB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56BE-AACD-4E45-9C95-AC9E3784B9DD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AAB9-5CA9-4E8F-9158-33EF5DC46DFD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05D86-90CE-498E-A497-A05F90AB9002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F0F4-2272-4090-9C30-21749A047B31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BA23-EC0E-410C-9996-08E5647E727E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5CFAA-2613-48D9-8032-875221A0A733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871A3-7B9F-4723-ABE7-CBA70B578E77}" type="datetime1">
              <a:rPr lang="ru-RU" smtClean="0"/>
              <a:pPr/>
              <a:t>20.12.2024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2057399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личной эффективностью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деловой карьерой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6.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8282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1"/>
          <a:ext cx="9525000" cy="8595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4492"/>
                <a:gridCol w="2970508"/>
                <a:gridCol w="3810000"/>
              </a:tblGrid>
              <a:tr h="416428"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Этапы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карьеры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78971"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Этапы карьеры,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возраст лет		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Потребности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достижения цели 	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Моральные потребности ,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Физиологические и материальные потребности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639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Предварительный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этап , до 25 лет	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Учеба, испытания на разных работах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Начало самоутверждения ;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Безопасность 	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390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Этап продвижения,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45 лет		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Продвижение по служебной лестнице, приобретение новых навыков и опыта, рост квалификации 	</a:t>
                      </a:r>
                    </a:p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Рост самоутверждения, достижение большей независимости, начало самовыражения ;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Забота о здоровье, высокий уровень оплаты .</a:t>
                      </a:r>
                    </a:p>
                  </a:txBody>
                  <a:tcPr/>
                </a:tc>
              </a:tr>
              <a:tr h="14999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Этап сохранения 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 60 лет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Пик совершенствования квалификации специалиста или руководителя; повышение квалификации; обучение молодежи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Стабилизация независимости, рост самовыражения и самоуважения;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Повышение уровня оплаты труда, интерес к другим источникам дохода.	</a:t>
                      </a:r>
                    </a:p>
                  </a:txBody>
                  <a:tcPr/>
                </a:tc>
              </a:tr>
              <a:tr h="1600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Этап завершения,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после 60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Приготовление к уходу на пенсию: подготовка себе смены и к новому виду деятельности на пенсии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Стабилизация,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рост самоуважения .	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Сохранение уровня оплаты труда и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повышение интереса к другим источникам дохода .	</a:t>
                      </a:r>
                    </a:p>
                  </a:txBody>
                  <a:tcPr/>
                </a:tc>
              </a:tr>
              <a:tr h="1600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Пенсионный этап,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после 65</a:t>
                      </a:r>
                    </a:p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Занятие новым видом деятельности 	</a:t>
                      </a:r>
                    </a:p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Самовыражение в новой сфере деятельности, стабилизация уважения к себе и окружающим.	Размер пенсии, другие источники дохода, забота о здоровье 	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28600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Индивидуальное управление карьерой </a:t>
            </a:r>
          </a:p>
          <a:p>
            <a:pPr algn="ctr"/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Цели деловой карьеры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это то, зачем человек хочет получить какую-то определенную профессию, работу, должность, место в организационной иерархии, и то, каким образом последние удовлетворяют его представления о деловой карьере. Обычно они структурированы в виде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«дерева целей»,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включающего конечную и промежуточные цели.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качестве примера можно назвать некоторые распространенные направления целей деловой карьеры: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заниматься видом деятельности или иметь должность, соответствующие самооценке и поэтому доставляющие моральное удовлетворение;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занимать должность, развивающую имеющиеся способности;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иметь работу или должность, которая носит творческий характер;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иметь работу или должность, позволяющую иметь много свободного времени;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работать по профессии или занимать должность, позволяющую достичь определенной степени независимости;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иметь работу или должность, которые хорошо оплачиваются или позволяют одновременно получать большие побочные доходы;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иметь работу или должность, дающую возможность продолжать активное обучение и т.д.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304801"/>
            <a:ext cx="8305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Индивидуальное планирование в деловой карьере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это процесс, в ходе которого работники вырабатывают свои собственные карьерные планы.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Первоначальным для любого карьерного планирования является составление личного жизненного плана. Методика составления личного жизненного плана путем самого диалога выделяет несколько областей для индивидуального осмысления их значимости. </a:t>
            </a:r>
          </a:p>
          <a:p>
            <a:endParaRPr lang="ru-RU" dirty="0" smtClean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28600" y="2738635"/>
          <a:ext cx="8686800" cy="33912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2431"/>
                <a:gridCol w="3168769"/>
                <a:gridCol w="2895600"/>
              </a:tblGrid>
              <a:tr h="46518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Методика составления личного жизненного плана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394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Каковы цели моей жизни 		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Почему и насколько они для меня важны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Сроки достижения целей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296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Перечисляются 5–7 жизненных целей: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. и т.д.	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Определяется степень и причины важности перечисленных жизненных целей 	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Определяются конкретные даты или возраст, к которому планируется достижение целей 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-15683"/>
          <a:ext cx="9448800" cy="71784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4142"/>
                <a:gridCol w="7574658"/>
              </a:tblGrid>
              <a:tr h="439445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Оценка жизненной ситуации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66203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Сфера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жизни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Вопросы на которые необходимо ответить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830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Профессеональ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lang="ru-RU" sz="18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ная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сфера, работа 	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Имею ли я четкую картину о своей работе и ее целях? Помогает ли моя работа в достижении других жизненных целей?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Каковы мои цели развития и продвижения по отношению к работе?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Какую работу я хочу выполнять через 10 лет? Есть ли у меня воодушевление и мотивация?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Что является для меня </a:t>
                      </a:r>
                      <a:r>
                        <a:rPr lang="ru-RU" sz="18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мотиватором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сейчас? Через 5 лет? </a:t>
                      </a:r>
                    </a:p>
                  </a:txBody>
                  <a:tcPr/>
                </a:tc>
              </a:tr>
              <a:tr h="21972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Финансовая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сфера 	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Каково мое экономическое положение?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Есть ли у меня личный бюджет – каков он, и придерживаюсь ли я его рамок? Сколько у меня долгов?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Получу ли я в случае необходимости кредит?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Каковы мои потребности в финансировании и размещении капитала в ближайшие годы?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Какие меры я могу в случае необходимости применять для улучшения экономического положения? 	</a:t>
                      </a:r>
                    </a:p>
                  </a:txBody>
                  <a:tcPr/>
                </a:tc>
              </a:tr>
              <a:tr h="22703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Физическое состояние 	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Какова моя общая форма? На чем основана моя оценка (собственное представление, тесты и т.п.)?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Бываю ли я регулярно на осмотрах у врача ?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Занимаюсь ли я регулярно оздоровительным спортом?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Достаточно ли я сплю? Правильно ли я питаюсь? Какова моя масса? Какие у меня есть вредные привычки?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Забочусь ли я о своем теле? Какие меры я могу принять для улучшения своего физического состояния? 	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-1848"/>
          <a:ext cx="9144000" cy="7774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7696200"/>
              </a:tblGrid>
              <a:tr h="525677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Оценка жизненной ситуации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21051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Сфера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жизни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Вопросы на которые необходимо ответить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2650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Социальное состояние, </a:t>
                      </a:r>
                      <a:r>
                        <a:rPr lang="ru-RU" sz="1800" kern="1200" baseline="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человечес</a:t>
                      </a: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кие отношения 	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Искренне ли я интересуюсь мнением и точкой зрения других? Как я их учитываю?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Интересуют ли меня чужие заботы и проблемы?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Навязываю ли я другим свои мысли и мнения?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Умею ли я слушать? Умею ли я ценить людей, с которыми общаюсь?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Как это проявляется на практике?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Стремлюсь ли я развивать людей, с которыми общаюсь? Как я забочусь о дружеских отношениях?  Как я могу развивать свои отношения? 	</a:t>
                      </a:r>
                    </a:p>
                  </a:txBody>
                  <a:tcPr/>
                </a:tc>
              </a:tr>
              <a:tr h="20364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Моральная готовность, психическое состояние 	</a:t>
                      </a:r>
                    </a:p>
                    <a:p>
                      <a:endParaRPr lang="ru-RU" sz="18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Развиваю ли я себя постоянно тем или иным способом? Читаю ли я регулярно газеты, еженедельные издания, специальные газеты?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Слежу ли я за новостями дня по газетам, радио, телевидению?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Посещаю ли я учебные мероприятия, собрания, конференции,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специальные курсы, занимаюсь ли самообразованием?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Участвую ли я в совместной деятельности по развитию: в кружках, в объединениях? 	</a:t>
                      </a:r>
                    </a:p>
                  </a:txBody>
                  <a:tcPr/>
                </a:tc>
              </a:tr>
              <a:tr h="2284152"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Семейная жизнь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Какова моя семейная ситуация на сегодняшний день? Изменится ли она в ближайшие годы и как?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Уделяю ли я достаточно времени своей семье? Есть ли в моей семье общие увлечения?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Знаю ли я членов своей семьи: их потребности и мнения? Могу ли я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создать в своей семье открытую и душевную атмосферу?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Создаю ли я в своей семье надежные условия? Как я могу развивать свою семейную жизнь? 	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52400" y="228602"/>
          <a:ext cx="8991600" cy="63381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7900"/>
                <a:gridCol w="2247900"/>
                <a:gridCol w="2247900"/>
                <a:gridCol w="2247900"/>
              </a:tblGrid>
              <a:tr h="565573">
                <a:tc gridSpan="4"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План осуществления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частных целей и планов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29825"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Частная цель 		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достижения цели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Затраченное время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Контроль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осуществления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937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Улучшение здоровья и физического состояния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Указывается мероприятие по улучшению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здоровья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Часов в день и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общее количество затраченного времени в период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Определяются способы контроля результатов 	</a:t>
                      </a:r>
                    </a:p>
                  </a:txBody>
                  <a:tcPr/>
                </a:tc>
              </a:tr>
              <a:tr h="5655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Улучшение моральной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мотивации и психического состояния 	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Указывается мероприятие по улучшению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морально-психического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состояния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Часов в день и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общее количество затраченного времени в период 	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Определяются способы контроля результатов 	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55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Развитие социального взаимовлияния, улучшение семейной жизни, дружеских отношений и увлечений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Указывается мероприятие по улучшению </a:t>
                      </a:r>
                    </a:p>
                    <a:p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социальной сферы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Часов в день 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общее количество затраченного времени в период 	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Определяются способы контроля результатов 	</a:t>
                      </a: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-1"/>
          <a:ext cx="9144000" cy="68108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724659">
                <a:tc gridSpan="4"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План осуществления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частных целей и планов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35112">
                <a:tc>
                  <a:txBody>
                    <a:bodyPr/>
                    <a:lstStyle/>
                    <a:p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Частная цель 		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достижения цели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Затраченное время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Контроль </a:t>
                      </a:r>
                    </a:p>
                    <a:p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осуществления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120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Развитие деловой карьеры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Указывается мероприятие по улучшению деловой карьеры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Часов в день 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общее количество затраченного времени в период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Определяются способы контроля результатов 	</a:t>
                      </a:r>
                    </a:p>
                  </a:txBody>
                  <a:tcPr/>
                </a:tc>
              </a:tr>
              <a:tr h="125462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Улучшение ведения личного хозяйства, быта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Указывается мероприятие по улучшению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личного хозяйства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Часов в день и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общее количество затраченного времени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Определяются способы контроля результатов 	</a:t>
                      </a:r>
                    </a:p>
                  </a:txBody>
                  <a:tcPr/>
                </a:tc>
              </a:tr>
              <a:tr h="15230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Морально-нравственное и этическое личности 	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kern="1200" baseline="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Указывается мероприятие по морально-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нравственному и этическому развитию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Часов в день и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общее количество затраченного времени в период 	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Определяются способы контроля результатов 	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474345"/>
            <a:ext cx="8382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Отсутствие конкретных целей – это распространенная ошибка людей,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проявление пассивного отношения к своей жизни и карьере. Эффективное управление карьерой предполагает умение самому ставить конкретные цели и добиваться их достижения или хотя бы использовать складывающиеся ситуации в своих интересах. При этом, как правило, человек имеет три основные сферы жизнедеятельности, на которые и тратит все свое время: работу (рабочие обязанности, дающие средства к существованию), семью (домашние и бытовые обязанности) и досуг (занятия для души, отдых и т.д.). Каждый индивид по-своему определяет соотношение времени между этими сферами и по-разному расставляет приоритеты. Достаточно часто эти приоритеты зависят от возраста и жизненного этапа.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Управление деловой карьерой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85800" y="1371600"/>
          <a:ext cx="7848600" cy="3505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8600"/>
              </a:tblGrid>
              <a:tr h="44747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5597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1. Основные характеристики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понятия «Управление деловой карьерой»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3919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2.Основные виды и этапы деловой карьеры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3919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3.Этапы карьеры и реализуемые потребности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3919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4. Индивидуальное управление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карьерой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28600" y="167640"/>
          <a:ext cx="8686800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86800"/>
              </a:tblGrid>
              <a:tr h="7715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Личная эффективность менеджера- основные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мероприятия работы менеджера относительно его подчиненных</a:t>
                      </a:r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714875">
                <a:tc>
                  <a:txBody>
                    <a:bodyPr/>
                    <a:lstStyle/>
                    <a:p>
                      <a:r>
                        <a:rPr lang="ru-RU" sz="2400" b="1" i="0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Планирование карьеры</a:t>
                      </a:r>
                      <a:r>
                        <a:rPr lang="ru-RU" sz="2400" b="0" i="0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— это процесс, предполагающий чёткое определение профессиональных целей и разработку плана для их достижения. Он включает анализ личных навыков и определение наиболее подходящего направления в профессиональной сфере. </a:t>
                      </a:r>
                    </a:p>
                    <a:p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Основные этапы планирования карьеры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Самоанализ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Нужно оценить собственные способности, сильные и слабые стороны. Для этого можно использовать различные психологические инструменты. </a:t>
                      </a:r>
                    </a:p>
                    <a:p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Поиск карьерных возможностей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После определения профессиональных интересов и навыков составляется список компаний, соответствующих трудовым предпочтениям и целям. </a:t>
                      </a:r>
                    </a:p>
                    <a:p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Развитие и укрепление профессиональных навыков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Определяются ключевые навыки, необходимые для профессионального роста, и ищутся способы их развития. </a:t>
                      </a:r>
                    </a:p>
                    <a:p>
                      <a:endParaRPr lang="ru-RU" sz="2000" b="0" i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28600" y="228600"/>
          <a:ext cx="8458200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8200"/>
              </a:tblGrid>
              <a:tr h="138478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Личная эффективность </a:t>
                      </a:r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менеджера-основные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мероприятия работы менеджера относительно его подчиненных- 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планирование карьеры</a:t>
                      </a:r>
                      <a:endParaRPr lang="ru-RU" sz="2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16011">
                <a:tc>
                  <a:txBody>
                    <a:bodyPr/>
                    <a:lstStyle/>
                    <a:p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 Исследование рынка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Изучаются стратегии и проекты компаний в интересующей отрасли. Это даёт представление о текущих трендах и востребованных навыках в выбранной сфере. </a:t>
                      </a:r>
                    </a:p>
                    <a:p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5. </a:t>
                      </a:r>
                      <a:r>
                        <a:rPr lang="ru-RU" sz="2000" b="1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Нетворкинг</a:t>
                      </a: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 установление контактов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Активно расширяется профессиональная сеть связей. Контакты внутри целевых компаний могут стать ценным источником информации и возможностей. </a:t>
                      </a:r>
                    </a:p>
                    <a:p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6. Определение критериев оценки своих достижений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Устанавливаются чёткие критерии для оценки прогресса в карьере. Это могут быть повышение в должности, увеличение заработной платы, приобретение новых компетенций или успешное завершение ключевых проектов. </a:t>
                      </a:r>
                    </a:p>
                    <a:p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7. Оценка своей эффективности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Оценивая свою эффективность, нужно решить: остаться на текущем месте работы или искать новую позицию. </a:t>
                      </a:r>
                    </a:p>
                    <a:p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зависимости от периода реализации план индивидуальной карьеры может быть краткосрочным (на 5–6 лет) и долгосрочным. 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228600"/>
            <a:ext cx="85344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Каждый человек вне зависимости от сферы деятельности и личностных характеристик проходит за свою трудовую жизнь следующие периоды: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первичное и профессиональное обучение;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адаптация и профессиональное становление;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продуктивная деятельность;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профессиональный и должностной рост;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предпенсионный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период.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Причем каждому этапу соответствуют совершенно определенные характеристики: уровень квалификации, состояние здоровья, семейное положение и обязательства, условия труда и его оплаты, мировоззрение и устремления работника. Соответственно, каждому такому этапу присуща совершенно определенная методика планирования и управления. К моменту окончания обучения в средней школе у человека наступает необходимость принимать важнейшие судьбоносные решения: чем заняться, какую профессию выбрать, куда пойти работать или учиться, как делать карьеру.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0"/>
            <a:ext cx="8915400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Первоначально термин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«карьера»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произошел от латинского слова, которое означало «дорога» или «путь». Французское слово «карьера» означает успешное продвижение в области общественной, служебной, научной и прочей деятельности. 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Карьера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 род занятий, деятельности; путь к успехам, видному положению в обществе, на служебном поприще, а также само достижение такого положения. ( словарь  С.И. Ожегова)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Другие российские специалисты под карьерой понимают: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линию продвижения работника, позволяющую реализовать его потребности в улучшении материального положения;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процесс постепенного должностного перемещения за период работоспособного состояния;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степень реализации потенциала человека;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процесс профессионального, социально-экономического развития человека, выраженный в его продвижении по ступеням должностей, квалификации, статусов, вознаграждения и фиксируемый в определенной последовательности занимаемых на этих ступенях позиций.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228600"/>
            <a:ext cx="8382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Таким образом,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карьера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это поступательное продвижение по служебной лестнице, изменение навыков, способностей и квалификационных возможностей и размеров вознаграждения, связанных с деятельностью работника.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На каждой карьерной ступени (которую некоторые аналитики также могут называть этапом) индивид последовательно осуществляет все основные функции управления: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определяет новые цели, планирует сроки и способы их достижения, организует достижение этих целей, осуществляет контроль (сравнивает фактический результат и идеальный), регулирует свои действия и, по возможности, </a:t>
            </a:r>
            <a:r>
              <a:rPr lang="ru-RU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рефлексирует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(анализирует свои действия).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управлении карьерой индивид определяет индивидуальные жизненные и карьерные цели, допустимые средства их достижения; выбирает необходимые способы и сроки их достижения, в том числе виды обучения и образования, сферу деятельности, профессию и уровень овладения ею; предлагает себя на рынке труда; выбирает конкретную организацию (место работы) и должность; осуществляет контроль и необходимую коррекцию предпочтений (целей) и действий по их достижению.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" y="381000"/>
            <a:ext cx="80010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«Деловая карьера»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это индивидуально осознанная, обусловленная  изменяемыми в течение жизни взглядами, позициями, поведением и опытом последовательность целей личностного развития, структурированных в должностном, профессиональном, статусном или монетарном плане, и процесс достижения этих целей в результате трудовой деятельности, используемой для получения дохода. Выделяют несколько видов деловой карьеры: 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профессиональную, 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внутриорганизационную, 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административную (менеджерскую),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предпринимательскую карьеры. 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-304800" y="0"/>
          <a:ext cx="10058400" cy="699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84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Виды карьеры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500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Профессиональная</a:t>
                      </a:r>
                      <a:r>
                        <a:rPr lang="ru-RU" sz="2000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карьера (не связанная с управлением другими работниками) характеризуется, в первую очередь, расширением набора специальных знаний и умений, ростом профессионализма, профессионального мастерства, достижения высот искусства в избранной профессии. Любой работник проходит различные стадии развития: обучение, освоение профессии на среднем уровне, профессиональный рост, мастерство, потеря профессиональных качеств. </a:t>
                      </a:r>
                      <a:endParaRPr lang="ru-RU" sz="2000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526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 Внутриорганизационная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карьера охватывает последовательную смену стадий развития работника в рамках одной организации и реализуется в двух основных направлениях: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вертикальное –  т.е. подъем на более высокую ступень структурной иерархии; </a:t>
                      </a:r>
                      <a:endParaRPr lang="ru-RU" sz="2000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 горизонтальное – перемещение в другую функциональную область деятельности, расширение или усложнение задач на прежней ступени (как правило, с адекватным изменением вознаграждения);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296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 Административная</a:t>
                      </a:r>
                      <a:r>
                        <a:rPr lang="ru-RU" sz="2000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(менеджерская)</a:t>
                      </a:r>
                      <a:r>
                        <a:rPr lang="ru-RU" sz="2000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карьера 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характеризуется особенностью именно управленческого труда – необходимостью управлять другими работниками с целью достижения необходимого результата. </a:t>
                      </a:r>
                      <a:endParaRPr lang="ru-RU" sz="2000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62101">
                <a:tc>
                  <a:txBody>
                    <a:bodyPr/>
                    <a:lstStyle/>
                    <a:p>
                      <a:pPr marL="457200" indent="-457200">
                        <a:buNone/>
                      </a:pPr>
                      <a:r>
                        <a:rPr lang="ru-RU" sz="20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 Предпринимательская карьера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объединяет в себе черты профессиональной и административной карьеры. В этом случае об успешности карьеры предпринимателя судят по успешности его бизнеса: оцениваются виды, сложность и качество работ, объемы, партнеры, деловая репутация и т.д. </a:t>
                      </a:r>
                      <a:endParaRPr lang="ru-RU" sz="2000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3373</TotalTime>
  <Words>1922</Words>
  <Application>Microsoft Office PowerPoint</Application>
  <PresentationFormat>Экран (4:3)</PresentationFormat>
  <Paragraphs>206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Управление личной эффективностью</vt:lpstr>
      <vt:lpstr>Управление деловой карьерой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личной эффективностью</dc:title>
  <dc:creator>Галина Валентиновна Березовская</dc:creator>
  <cp:lastModifiedBy>Админ</cp:lastModifiedBy>
  <cp:revision>315</cp:revision>
  <cp:lastPrinted>2024-11-18T07:35:25Z</cp:lastPrinted>
  <dcterms:created xsi:type="dcterms:W3CDTF">2024-10-02T01:06:20Z</dcterms:created>
  <dcterms:modified xsi:type="dcterms:W3CDTF">2024-12-20T09:31:26Z</dcterms:modified>
</cp:coreProperties>
</file>