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9" r:id="rId2"/>
    <p:sldId id="269" r:id="rId3"/>
    <p:sldId id="268" r:id="rId4"/>
    <p:sldId id="271" r:id="rId5"/>
    <p:sldId id="273" r:id="rId6"/>
    <p:sldId id="274" r:id="rId7"/>
    <p:sldId id="275" r:id="rId8"/>
    <p:sldId id="276" r:id="rId9"/>
    <p:sldId id="277" r:id="rId10"/>
    <p:sldId id="278" r:id="rId11"/>
    <p:sldId id="280" r:id="rId12"/>
    <p:sldId id="281" r:id="rId13"/>
    <p:sldId id="282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4" r:id="rId24"/>
    <p:sldId id="295" r:id="rId25"/>
    <p:sldId id="267" r:id="rId26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/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2" autoAdjust="0"/>
    <p:restoredTop sz="94680" autoAdjust="0"/>
  </p:normalViewPr>
  <p:slideViewPr>
    <p:cSldViewPr>
      <p:cViewPr varScale="1">
        <p:scale>
          <a:sx n="65" d="100"/>
          <a:sy n="65" d="100"/>
        </p:scale>
        <p:origin x="-168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20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629BA2-05E0-40B5-86EF-D42F7B57F7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2834476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055FE-DAD6-4341-9BC2-4FC8513817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94510449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443F-31A7-4BC2-A4AA-E538F83B3608}" type="datetime1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C0F92-8121-48F0-A4FD-102096B128A2}" type="datetime1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62A4-C909-455C-856E-804ECE802C6C}" type="datetime1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2D2B-23D2-49AD-B027-7E8219C0C2A9}" type="datetime1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CB216-A355-4C45-A623-61B2A75E89FB}" type="datetime1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56BE-AACD-4E45-9C95-AC9E3784B9DD}" type="datetime1">
              <a:rPr lang="ru-RU" smtClean="0"/>
              <a:pPr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AAB9-5CA9-4E8F-9158-33EF5DC46DFD}" type="datetime1">
              <a:rPr lang="ru-RU" smtClean="0"/>
              <a:pPr/>
              <a:t>14.03.2025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05D86-90CE-498E-A497-A05F90AB9002}" type="datetime1">
              <a:rPr lang="ru-RU" smtClean="0"/>
              <a:pPr/>
              <a:t>14.03.2025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F0F4-2272-4090-9C30-21749A047B31}" type="datetime1">
              <a:rPr lang="ru-RU" smtClean="0"/>
              <a:pPr/>
              <a:t>14.03.2025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BA23-EC0E-410C-9996-08E5647E727E}" type="datetime1">
              <a:rPr lang="ru-RU" smtClean="0"/>
              <a:pPr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5CFAA-2613-48D9-8032-875221A0A733}" type="datetime1">
              <a:rPr lang="ru-RU" smtClean="0"/>
              <a:pPr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871A3-7B9F-4723-ABE7-CBA70B578E77}" type="datetime1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eadertask.ru/blog/dolgosrochnoe-planirovanie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time-blog.ru/metod-alpy/" TargetMode="External"/><Relationship Id="rId2" Type="http://schemas.openxmlformats.org/officeDocument/2006/relationships/hyperlink" Target="https://edprodpo.com/blog/kouching/metod-alpy-kak-upravlyat-vremenem-chtoby-vse-uspevat/" TargetMode="Externa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2057399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личной эффективностью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и формулировка Целей.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4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8282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58222046"/>
              </p:ext>
            </p:extLst>
          </p:nvPr>
        </p:nvGraphicFramePr>
        <p:xfrm>
          <a:off x="152400" y="1"/>
          <a:ext cx="8991600" cy="6825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1600"/>
              </a:tblGrid>
              <a:tr h="88883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Постановка целей от общего к частному предполагает декомпозицию большой цели на несколько взаимосвязанных задач или этапов. Процесс декомпозиции:</a:t>
                      </a:r>
                    </a:p>
                  </a:txBody>
                  <a:tcPr/>
                </a:tc>
              </a:tr>
              <a:tr h="806289">
                <a:tc>
                  <a:txBody>
                    <a:bodyPr/>
                    <a:lstStyle/>
                    <a:p>
                      <a:pPr algn="just"/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Выделение основных групп задач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Их делят на более мелкие и так далее. У каждой группы должны быть свои цели и измеримый результат. </a:t>
                      </a:r>
                    </a:p>
                  </a:txBody>
                  <a:tcPr/>
                </a:tc>
              </a:tr>
              <a:tr h="62218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Деление работ, нужных для достижения цели, на группы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Разделять можно по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дедлайнам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ответственным этапам выполнения и так далее. </a:t>
                      </a:r>
                    </a:p>
                  </a:txBody>
                  <a:tcPr/>
                </a:tc>
              </a:tr>
              <a:tr h="88883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3.Детализация каждой группы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уровня простых задач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которые можно быстро выполнить. Но важно следовать здравому смыслу — микроскопические этапы тоже не нужны. </a:t>
                      </a:r>
                    </a:p>
                  </a:txBody>
                  <a:tcPr/>
                </a:tc>
              </a:tr>
              <a:tr h="62218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4. Назначение </a:t>
                      </a:r>
                      <a:r>
                        <a:rPr lang="ru-RU" sz="18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дедлайнов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Это нужно, чтобы понять приоритеты и сроки достижения глобальной цели. </a:t>
                      </a:r>
                    </a:p>
                  </a:txBody>
                  <a:tcPr/>
                </a:tc>
              </a:tr>
              <a:tr h="88883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5. Составление описания для каждого этапа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В нём нужно указывать ответственных лиц, контакты подрядчиков, названия компаний — всё, что может понадобиться в работе. </a:t>
                      </a:r>
                    </a:p>
                  </a:txBody>
                  <a:tcPr/>
                </a:tc>
              </a:tr>
              <a:tr h="622184">
                <a:tc>
                  <a:txBody>
                    <a:bodyPr/>
                    <a:lstStyle/>
                    <a:p>
                      <a:pPr algn="just"/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6. Обеспечение согласованности задач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Они не должны дублироваться и противоречить друг другу. </a:t>
                      </a:r>
                    </a:p>
                  </a:txBody>
                  <a:tcPr/>
                </a:tc>
              </a:tr>
              <a:tr h="129005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Также постановка целей от общего к частному лежит в основе метода 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OKR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который предусматривает обязательную детализацию целей от общекорпоративных до конкретного человека. Это позволяет скоординировать работу отдельных людей и отделов в едином направлении. 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609600"/>
            <a:ext cx="8686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Планирование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это процесс создания пошагового порядка действий, который должен привести к поставленной цели в долгосрочной перспективе.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-2"/>
          <a:ext cx="8915400" cy="7106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5400"/>
              </a:tblGrid>
              <a:tr h="393780"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Основные принципы планирования</a:t>
                      </a:r>
                      <a:r>
                        <a:rPr lang="ru-RU" sz="2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</a:txBody>
                  <a:tcPr/>
                </a:tc>
              </a:tr>
              <a:tr h="7193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Целенаправленность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 Каждое действие должно иметь прямое отношение к определённой задаче. </a:t>
                      </a:r>
                    </a:p>
                  </a:txBody>
                  <a:tcPr/>
                </a:tc>
              </a:tr>
              <a:tr h="661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Участие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 Включение различных заинтересованных сторон в планирование, анализ и принятие решений. </a:t>
                      </a:r>
                    </a:p>
                  </a:txBody>
                  <a:tcPr/>
                </a:tc>
              </a:tr>
              <a:tr h="661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Рациональность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 Оптимизация использования материальных и человеческих ресурсов, сокращение затрат. </a:t>
                      </a:r>
                    </a:p>
                  </a:txBody>
                  <a:tcPr/>
                </a:tc>
              </a:tr>
              <a:tr h="3989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Гибкость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 Адаптация к переменам внешней среды, оперативность корректировок. </a:t>
                      </a:r>
                    </a:p>
                  </a:txBody>
                  <a:tcPr/>
                </a:tc>
              </a:tr>
              <a:tr h="661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Комплексность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 Выдерживание связи и баланса между всеми элементами проекта или деятельности. </a:t>
                      </a:r>
                    </a:p>
                  </a:txBody>
                  <a:tcPr/>
                </a:tc>
              </a:tr>
              <a:tr h="661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Системность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 Строгая структура плана, включающая определённое место, последовательность и взаимосвязь процессов и мероприятий. </a:t>
                      </a:r>
                    </a:p>
                  </a:txBody>
                  <a:tcPr/>
                </a:tc>
              </a:tr>
              <a:tr h="661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Точность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  Установление точных показателей и критериев успеха, чтобы проводить анализ результатов. </a:t>
                      </a:r>
                    </a:p>
                  </a:txBody>
                  <a:tcPr/>
                </a:tc>
              </a:tr>
              <a:tr h="4501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Своевременность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  Принятие мер в определённые сроки. </a:t>
                      </a:r>
                    </a:p>
                  </a:txBody>
                  <a:tcPr/>
                </a:tc>
              </a:tr>
              <a:tr h="661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Непротиворечивость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 Выбор вариантов действий, не противоречащих с другими элементами плана. </a:t>
                      </a:r>
                    </a:p>
                  </a:txBody>
                  <a:tcPr/>
                </a:tc>
              </a:tr>
              <a:tr h="4501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Контроль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 Системный мониторинг реализации всех мероприятий и их оценка. </a:t>
                      </a:r>
                    </a:p>
                  </a:txBody>
                  <a:tcPr/>
                </a:tc>
              </a:tr>
              <a:tr h="661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Фиксация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 Составление документации и отчётности по основным параметрам плана, например, задачам, ресурсам, срокам исполнения, ответственным лицам. 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228600"/>
          <a:ext cx="9144000" cy="66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59985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Система планов в организации включает</a:t>
                      </a:r>
                      <a:r>
                        <a:rPr lang="ru-RU" sz="2400" b="0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</a:txBody>
                  <a:tcPr/>
                </a:tc>
              </a:tr>
              <a:tr h="1166961">
                <a:tc>
                  <a:txBody>
                    <a:bodyPr/>
                    <a:lstStyle/>
                    <a:p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Стратегическое планирование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  Задает общее направление движения компании и ориентировано на долгосрочную перспективу (периоды более 3 лет). </a:t>
                      </a:r>
                    </a:p>
                  </a:txBody>
                  <a:tcPr/>
                </a:tc>
              </a:tr>
              <a:tr h="12992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Тактическое планирование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  Отвечает на вопрос, как компания должна достигнуть определённого состояния. Ориентировано на среднесрочную перспективу и охватывает периоды времени от 1 года до 3 лет. </a:t>
                      </a:r>
                    </a:p>
                  </a:txBody>
                  <a:tcPr/>
                </a:tc>
              </a:tr>
              <a:tr h="16890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Оперативно-календарное планирование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Ограничено краткосрочным периодом (до 1 года). Включает в себя конкретные способы использования ресурсов, необходимых для достижения целей, определённых в более длительных планах. </a:t>
                      </a:r>
                    </a:p>
                  </a:txBody>
                  <a:tcPr/>
                </a:tc>
              </a:tr>
              <a:tr h="1874211">
                <a:tc>
                  <a:txBody>
                    <a:bodyPr/>
                    <a:lstStyle/>
                    <a:p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Также к системе планов относятся целевые программы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которые определяют развитие одного из важнейших аспектов деятельности организации (например, совершенствование техники и технологии, организации технологического процесса, движения запасов материально-технических средств). 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33400" y="304800"/>
          <a:ext cx="8077200" cy="46393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77200"/>
              </a:tblGrid>
              <a:tr h="54263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06159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Контекстное планирование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 — это 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техника управления задачами и проектами, при которой акцент делается не на сроках выполнения или важности задач, а на контексте, в котором они могут быть выполнены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. 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4220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При формировании списка задач учитывают определённые условия, необходимые для выполнения. Например, чтобы получить новую дебетовую карту (задача), нужно находиться в банке (контекст задачи), а чтобы купить робот-пылесос (задача), нужно отправиться в магазин бытовых приборов (контекст). 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04800" y="228599"/>
          <a:ext cx="8610600" cy="5828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10600"/>
              </a:tblGrid>
              <a:tr h="4725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Ключевые шаги контекстного планирования</a:t>
                      </a:r>
                      <a:r>
                        <a:rPr lang="ru-RU" sz="2800" b="0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</a:txBody>
                  <a:tcPr/>
                </a:tc>
              </a:tr>
              <a:tr h="670497">
                <a:tc>
                  <a:txBody>
                    <a:bodyPr/>
                    <a:lstStyle/>
                    <a:p>
                      <a:r>
                        <a:rPr lang="ru-RU" sz="24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Составление общего списка задач</a:t>
                      </a: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В этот список могут попасть как личные, так и рабочие дела. </a:t>
                      </a:r>
                    </a:p>
                  </a:txBody>
                  <a:tcPr/>
                </a:tc>
              </a:tr>
              <a:tr h="10514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Выявление наиболее важных личных и рабочих контекстов</a:t>
                      </a: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Это внешние обстоятельства и события, которые влияют на работу или на личную жизнь в разрезе выполнения разных задач. Желательно выделить не более 5–7 контекстов. </a:t>
                      </a: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Распределение задач по контекстам</a:t>
                      </a: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То есть на выходе должно получиться несколько списков (5–7, если придерживаться рекомендаций). </a:t>
                      </a:r>
                    </a:p>
                  </a:txBody>
                  <a:tcPr/>
                </a:tc>
              </a:tr>
              <a:tr h="17446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Исполнение задачи при выполнении условия/контекста</a:t>
                      </a: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Лучше всего просматривать список задач конкретного контекста и анализировать их по приоритетности и возможности исполнения.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81000" y="381000"/>
          <a:ext cx="8382000" cy="5562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0"/>
              </a:tblGrid>
              <a:tr h="64260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контекстного планирования могут использоваться</a:t>
                      </a:r>
                      <a:r>
                        <a:rPr lang="ru-RU" sz="2400" b="0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</a:txBody>
                  <a:tcPr/>
                </a:tc>
              </a:tr>
              <a:tr h="983839"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бумажные списки задач (</a:t>
                      </a:r>
                      <a:r>
                        <a:rPr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стикеры</a:t>
                      </a: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); </a:t>
                      </a:r>
                    </a:p>
                  </a:txBody>
                  <a:tcPr/>
                </a:tc>
              </a:tr>
              <a:tr h="64260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ежедневники и календари (с пометками для записей); </a:t>
                      </a:r>
                    </a:p>
                  </a:txBody>
                  <a:tcPr/>
                </a:tc>
              </a:tr>
              <a:tr h="1097850"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цифровые GTD-планировщики (мобильные и </a:t>
                      </a:r>
                      <a:r>
                        <a:rPr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десктопные</a:t>
                      </a: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программы); 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9785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канбан-доски</a:t>
                      </a: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или просто доски для размещения карточек задач; </a:t>
                      </a:r>
                    </a:p>
                  </a:txBody>
                  <a:tcPr/>
                </a:tc>
              </a:tr>
              <a:tr h="109785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BPM-системы или иные программы для управления временем и проектами. 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0" y="-2711142"/>
            <a:ext cx="7620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Долгосрочное планирование</a:t>
            </a:r>
            <a:r>
              <a:rPr lang="ru-RU" dirty="0" smtClean="0"/>
              <a:t> заключается в постановке масштабных целей и разработке плана действий на значительный период времени — обычно от одного года до нескольких лет. </a:t>
            </a:r>
            <a:r>
              <a:rPr lang="ru-RU" dirty="0" smtClean="0">
                <a:hlinkClick r:id="rId2"/>
              </a:rPr>
              <a:t>2</a:t>
            </a:r>
            <a:endParaRPr lang="ru-RU" dirty="0" smtClean="0"/>
          </a:p>
          <a:p>
            <a:r>
              <a:rPr lang="ru-RU" dirty="0" smtClean="0"/>
              <a:t>Оно предполагает систематический подход к организации времени, ресурсов и усилий для достижения определённых результатов в будущем. </a:t>
            </a:r>
            <a:r>
              <a:rPr lang="ru-RU" dirty="0" smtClean="0">
                <a:hlinkClick r:id="rId2"/>
              </a:rPr>
              <a:t>2</a:t>
            </a:r>
            <a:endParaRPr lang="ru-RU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381000" y="381000"/>
            <a:ext cx="8305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Долгосрочное планирование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заключается в постановке масштабных целей и разработке плана действий на значительный период времени — обычно от одного года до нескольких лет. 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Оно предполагает систематический подход к организации времени, ресурсов и усилий для достижения определённых результатов в будущем.</a:t>
            </a: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Некоторые области, где может быть полезно долгосрочное планирование:</a:t>
            </a:r>
          </a:p>
          <a:p>
            <a:pPr algn="just"/>
            <a:endParaRPr lang="ru-RU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Развитие карьеры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Планирование карьеры на долгосрочную перспективу включает шаги для продвижения по службе, обучение новым навыкам, участие в проектах и подготовку к возможным сменам в работе или сфере деятельности.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Финансовая устойчивость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Создание долгосрочного финансового плана, включающего пенсионное обеспечение, инвестиции, накопления на большие покупки (недвижимость, автомобиль) и финансовую безопасность семьи.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Здоровье и благополучие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Планирование здорового образа жизни, включающее регулярные медицинские осмотры, занятия спортом, правильное питание и уход за собой для обеспечения физического и психологического благополучия.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Личное развитие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Развитие навыков, увлечений или хобби, освоение новых языков, путешествия, культурное обогащение, всё это можно включить в долгосрочный план личностного роста.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Бизнес и предпринимательство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Разработка стратегии развития компании на несколько лет вперёд, включая планы по расширению рынка, внедрению новых продуктов или услуг, управлению рисками и обеспечению стабильности. 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Долгосрочное планирование помогает поставить ясные цели, организовать ресурсы, определить приоритеты и действия на длительный срок.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304800"/>
            <a:ext cx="85344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Планирование дня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поможет более эффективно распределить время и успеть сделать больше дел.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Несколько советов, как спланировать день: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Составить список задач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Сюда можно включить не только деловые встречи, но и обычные бытовые дела. Важно иногда заглядывать в список, чтобы сверяться и напоминать себе о приоритете задач.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Найти оптимальное время для планирования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Можно вечером составлять основной список, а утром анализировать его и вносить корректировки.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Самые важные дела отметить первыми в списке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Это ориентир, так будет сразу видно, что нужно сделать в первую очередь.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Большие задачи разделить на мелкие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Такой подход позволяет чётко спланировать ход выполнения большой задачи.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Поставить будильник на телефоне или компьютере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Он поможет напомнить о задачах или встречах.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 необходимости вносить поправки в расписание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Регулярно нужно проверять ежедневник и при необходимости пересматривать приоритеты или время, выделенное на выполнение задач.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Управление временем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9600" y="1295400"/>
            <a:ext cx="784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38200" y="1447800"/>
            <a:ext cx="7162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Время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– мера длительности существования всех объектов, необратимое течение, протекающее из прошлого, через настоящее в будущее. Ресурс, допускающий измерение, структурирование, обмен (на деньги, информацию, энергию и др.)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609600"/>
            <a:ext cx="8382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Существует несколько методов планирования дня, например: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Обычный список дел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Нужно вспомнить, что предстоит сделать сегодня, а потом записать всё на лист бумаги или в программу для планирования.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Айви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Ли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Нужно составить список дел и пронумеровать задачи по важности. Самая важная задача будет идти под номером 1, вторая по важности — под номером 2 и т. д.. Задачи выполняют по порядку, начиная с первого номера. Важно соблюдать правило: пока текущая задача полностью не выполнена, нельзя переходить к следующей.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Метод 1–3–5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  Эта техника подразумевает не линейную, а пирамидальную структуру дня. Идея в том, чтобы планировать на день только девять задач: одну очень важную (выполнять в первую очередь), три менее важных (выполнять во вторую очередь) и пять второстепенных (выполнять по остаточному принципу). Задачи, которые не влезли в этот список, отменяют или переносят на завтра. 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Выбор метода планирования дня зависит от личных предпочтений и задач.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38200" y="609600"/>
            <a:ext cx="7543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 «Альпы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— это техника планирования дня, в которой упор делается на контроль затраченного времени. Он был разработан немецким специалистом в области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тайм-менеджмента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Лотаром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Зайвертом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14400" y="2286000"/>
            <a:ext cx="7391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Преимущества метода «Альпы»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позволяет выделять самые важные дела и концентрироваться на них, даёт возможность эффективно распоряжаться рабочим временем, уменьшает количество бесполезных перерывов в работе, избавляет от внутреннего напряжения, забывчивости и повышает самодисциплину.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8200" y="304800"/>
            <a:ext cx="7620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лгоритм</a:t>
            </a:r>
            <a:r>
              <a:rPr lang="ru-RU" b="1" dirty="0" smtClean="0"/>
              <a:t> использования метода «Альпы» состоит из 5 этапов</a:t>
            </a:r>
            <a:r>
              <a:rPr lang="ru-RU" dirty="0" smtClean="0"/>
              <a:t>: </a:t>
            </a:r>
            <a:r>
              <a:rPr lang="ru-RU" dirty="0" smtClean="0">
                <a:hlinkClick r:id="rId2"/>
              </a:rPr>
              <a:t>1</a:t>
            </a:r>
            <a:endParaRPr lang="ru-RU" dirty="0" smtClean="0"/>
          </a:p>
          <a:p>
            <a:r>
              <a:rPr lang="ru-RU" b="1" dirty="0" smtClean="0"/>
              <a:t>Составление списка дел на день</a:t>
            </a:r>
            <a:r>
              <a:rPr lang="ru-RU" dirty="0" smtClean="0"/>
              <a:t>. В него обычно включают регулярные и входящие задачи, дела из недельного и месячного плана, а также те задачи, которые по каким-то причинам не были выполнены накануне. </a:t>
            </a:r>
            <a:r>
              <a:rPr lang="ru-RU" dirty="0" smtClean="0">
                <a:hlinkClick r:id="rId3"/>
              </a:rPr>
              <a:t>5</a:t>
            </a:r>
            <a:endParaRPr lang="ru-RU" dirty="0" smtClean="0"/>
          </a:p>
          <a:p>
            <a:r>
              <a:rPr lang="ru-RU" b="1" dirty="0" smtClean="0"/>
              <a:t>Оценка затрат времени</a:t>
            </a:r>
            <a:r>
              <a:rPr lang="ru-RU" dirty="0" smtClean="0"/>
              <a:t>. Напротив каждой задачи записывают примерное время, необходимое для её выполнения, а результаты суммируют. </a:t>
            </a:r>
            <a:r>
              <a:rPr lang="ru-RU" dirty="0" smtClean="0">
                <a:hlinkClick r:id="rId3"/>
              </a:rPr>
              <a:t>5</a:t>
            </a:r>
            <a:endParaRPr lang="ru-RU" dirty="0" smtClean="0"/>
          </a:p>
          <a:p>
            <a:r>
              <a:rPr lang="ru-RU" b="1" dirty="0" smtClean="0"/>
              <a:t>Резервирование времени про запас</a:t>
            </a:r>
            <a:r>
              <a:rPr lang="ru-RU" dirty="0" smtClean="0"/>
              <a:t>. Нужно оценить, сколько в действительности есть времени на эти задачи. План должен охватывать не более 60% всего времени, отведённого на работу. Оставшиеся 40% — это резерв для неожиданных дел, непредвиденных обстоятельств и форс-мажоров. </a:t>
            </a:r>
            <a:r>
              <a:rPr lang="ru-RU" dirty="0" smtClean="0">
                <a:hlinkClick r:id="rId3"/>
              </a:rPr>
              <a:t>5</a:t>
            </a:r>
            <a:endParaRPr lang="ru-RU" dirty="0" smtClean="0"/>
          </a:p>
          <a:p>
            <a:r>
              <a:rPr lang="ru-RU" b="1" dirty="0" smtClean="0"/>
              <a:t>Сокращение времени, отведённого на задачи</a:t>
            </a:r>
            <a:r>
              <a:rPr lang="ru-RU" dirty="0" smtClean="0"/>
              <a:t>. Требуется «подогнать» своё расписание под то время, которое получилось на предыдущем этапе. Для этого нужно расставить приоритеты (например, с помощью матрицы Эйзенхауэра), перепроверить отведённое на задачи время и попробовать его сократить (до разумного предела), подумать, какие задачи можно перепоручить или делегировать. </a:t>
            </a:r>
            <a:r>
              <a:rPr lang="ru-RU" dirty="0" smtClean="0">
                <a:hlinkClick r:id="rId3"/>
              </a:rPr>
              <a:t>5</a:t>
            </a:r>
            <a:endParaRPr lang="ru-RU" dirty="0" smtClean="0"/>
          </a:p>
          <a:p>
            <a:r>
              <a:rPr lang="ru-RU" b="1" dirty="0" smtClean="0"/>
              <a:t>Подведение итогов</a:t>
            </a:r>
            <a:r>
              <a:rPr lang="ru-RU" dirty="0" smtClean="0"/>
              <a:t>. В конце дня ещё раз смотрят, какие задачи удалось выполнить, а какие нет. Что из несделанного требуется перенести на следующий день? </a:t>
            </a:r>
            <a:r>
              <a:rPr lang="ru-RU" dirty="0" smtClean="0">
                <a:hlinkClick r:id="rId3"/>
              </a:rPr>
              <a:t>5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304800"/>
            <a:ext cx="8305800" cy="5784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 структурированного внимания (МСВ)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разработан Г. А. Архангельским как основа эффективной системы планирования, учитывающая свойства внимания человека. 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Суть методики в разделении фокуса внимания на несколько групп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 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Фокус внимания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Область, соответствующая текущему сознанию. Лишь одна задача может соответствовать этому уровню. 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Ближайшее внимание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Эта область соответствует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предсознанию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На данной ступени внимания может находиться от 5 до 9 объектов одновременно, или же — небольших задач. 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Область далёкого внимания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Эта ступень соответствует подсознанию. Вся информация, что не попала в первые 2 пункта, находится именно здесь.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0" y="533400"/>
            <a:ext cx="80772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Горизонты планирования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помогают упорядочить множество напоминаний и задач. Для этого в системе планирования вводят три основных раздела: 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— задачи на сегодня (план дня в ежедневнике). 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Неделя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— среднесрочные задачи, выполнение которых предполагается в ближайшие неделю — месяц. 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Год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— долгосрочные проекты и задачи. 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Временные рамки здесь определены не жёстко, задачи могут выходить за границы определённого периода. Так, задачи горизонта планирования «День» могут быть решены в ближайшие 2–3 дня, дела в разделе «Неделя» — требуют выполнения в течение 2–3 недель, а годового раздела — могут выйти за рамки периода.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 MAD</a:t>
            </a: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700808"/>
            <a:ext cx="4967054" cy="4693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181119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Поиск и формулировка целей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3400" y="685800"/>
            <a:ext cx="83058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Поиск и формулировка целей. </a:t>
            </a:r>
          </a:p>
          <a:p>
            <a:pPr marL="457200" indent="-457200" algn="just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технология постановки целей ( по Д.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Доурдэну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57200" indent="-45720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Ситуационный анализ ( по Л.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Зайверту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57200" indent="-45720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Постановка целей от общего к частному.</a:t>
            </a:r>
          </a:p>
          <a:p>
            <a:pPr marL="457200" indent="-45720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Понятие планирование: принципы и правила планирования. Система планов. Контекстное планирование. Долгосрочное планирование. Планирование дня. Метод  «Альпы». Метод Структурированного внимания и горизонты планирования.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03468180"/>
              </p:ext>
            </p:extLst>
          </p:nvPr>
        </p:nvGraphicFramePr>
        <p:xfrm>
          <a:off x="381000" y="304801"/>
          <a:ext cx="8458200" cy="62179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133"/>
                <a:gridCol w="4839067"/>
              </a:tblGrid>
              <a:tr h="849107"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Способы поиска целей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253668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Интуитивный поиск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Наиболее 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частый. 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Поиск цели основан на внимательном отношении к собственным догадкам и спонтанно возникающих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«озарений». Основа личный опыт.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42623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Изобретение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Подходит для краткосрочных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целей. Метод можно охарактеризовать как экспериментальный.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3266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Вычисление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Поиск долгосрочных целей. Напоминает метод экспертной оценки. Метод подходит для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организационного </a:t>
                      </a:r>
                      <a:r>
                        <a:rPr lang="ru-RU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целеполагания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для постановки внешних, объективных целей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32142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Выбор и предписание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Происходит заимствование уже ранее известных целей. 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Подходит для индивидуального поиска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38448516"/>
              </p:ext>
            </p:extLst>
          </p:nvPr>
        </p:nvGraphicFramePr>
        <p:xfrm>
          <a:off x="0" y="228601"/>
          <a:ext cx="9144000" cy="6372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4654"/>
                <a:gridCol w="6409346"/>
              </a:tblGrid>
              <a:tr h="990599">
                <a:tc gridSpan="2">
                  <a:txBody>
                    <a:bodyPr/>
                    <a:lstStyle/>
                    <a:p>
                      <a:pPr algn="just"/>
                      <a:r>
                        <a:rPr lang="ru-RU" sz="2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Технология 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SMAPT- 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задает критерии качества цели, которых необходимо придерживаться при </a:t>
                      </a:r>
                      <a:r>
                        <a:rPr lang="ru-RU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целепологании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32757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 (specific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 конкретные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Каждая цель должна быть описана как четкий, конкретный результат;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02871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(measurable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 измеряемые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Цель должна быть измеримой с помощью конкретных индикаторов и стандартных процедур измерения;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02871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(assignable)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согласованные с целями более высокого уровня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Цель должна быть неслучайной,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обоснованной, доказанной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, жизненно необходимой для человека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32757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realisti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реалестичные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Цель должна быть реалистичной, в принципе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достижимой;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02871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T(</a:t>
                      </a:r>
                      <a:r>
                        <a:rPr lang="en-US" sz="2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time</a:t>
                      </a:r>
                      <a:r>
                        <a:rPr lang="en-US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related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определена по времени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Цель должна быть четко определена по времени, должны быть конкретные сроки ее достижения.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43298390"/>
              </p:ext>
            </p:extLst>
          </p:nvPr>
        </p:nvGraphicFramePr>
        <p:xfrm>
          <a:off x="0" y="-31104"/>
          <a:ext cx="9144000" cy="68891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5477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Алгоритм   постановки цели 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 помощью системы 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SMART</a:t>
                      </a:r>
                      <a:r>
                        <a:rPr lang="ru-RU" sz="2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72905">
                <a:tc>
                  <a:txBody>
                    <a:bodyPr/>
                    <a:lstStyle/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1. Пишется список возможных целей и проводиться спецификация результата (точное его описание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);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50654">
                <a:tc>
                  <a:txBody>
                    <a:bodyPr/>
                    <a:lstStyle/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2. Каждая из целей обосновывается, человек оценивает значимость</a:t>
                      </a:r>
                      <a:r>
                        <a:rPr lang="ru-RU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каждой цели для его деятельности, могут быть разработаны  отдельные критерии для оценивания важных целей ( по 10-бальной шкале)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);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50654">
                <a:tc>
                  <a:txBody>
                    <a:bodyPr/>
                    <a:lstStyle/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3. Человек прогнозирует и оценивает степень достижения целей</a:t>
                      </a:r>
                      <a:r>
                        <a:rPr lang="ru-RU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),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вплоть до применения числовых оценок вероятности достижения целей ( тоже по 10-бальной шкале;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46428">
                <a:tc>
                  <a:txBody>
                    <a:bodyPr/>
                    <a:lstStyle/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4. Для каждой из целей выбирается</a:t>
                      </a:r>
                      <a:r>
                        <a:rPr lang="ru-RU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 3-5 критериев измерения и контроля достижения (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). Важно, чтобы эти критерии измерения промежуточных результатов были достаточно удобными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 например финансовые  показатели);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2500">
                <a:tc>
                  <a:txBody>
                    <a:bodyPr/>
                    <a:lstStyle/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5. Д</a:t>
                      </a:r>
                      <a:r>
                        <a:rPr lang="ru-RU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ля выбранных целей указываются точные сроки их достижения, затем пишется план, в котором выделяются промежуточные этапы достижения целей (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);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988214">
                <a:tc>
                  <a:txBody>
                    <a:bodyPr/>
                    <a:lstStyle/>
                    <a:p>
                      <a:pPr algn="just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Алгоритм</a:t>
                      </a:r>
                      <a:r>
                        <a:rPr lang="ru-RU" sz="18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 на первом этапе отбрасываются цели, которые невозможно преобразовать в конкретный результат; на втором этапе сокращаются незначимые для  деятельности человека цели; на третьем этапе « недостижимые» цели;  на четвертом исключаются цели которые невозможно контролировать; на пятом остаются 5-7 «хороших» целей и происходит переход от стратегического (долгосрочного) </a:t>
                      </a:r>
                      <a:r>
                        <a:rPr lang="ru-RU" sz="1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целеполагания</a:t>
                      </a:r>
                      <a:r>
                        <a:rPr lang="ru-RU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 оперативному (краткосрочному) планированию;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52400" y="1"/>
          <a:ext cx="8991600" cy="6658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1600"/>
              </a:tblGrid>
              <a:tr h="594133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Проектая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технология </a:t>
                      </a:r>
                      <a:r>
                        <a:rPr lang="ru-RU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целепологания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 Г.Архангельскому</a:t>
                      </a:r>
                      <a:r>
                        <a:rPr lang="ru-RU" sz="2400" baseline="0" dirty="0" smtClean="0"/>
                        <a:t>.</a:t>
                      </a:r>
                      <a:endParaRPr lang="ru-RU" sz="2400" dirty="0"/>
                    </a:p>
                  </a:txBody>
                  <a:tcPr/>
                </a:tc>
              </a:tr>
              <a:tr h="1018515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1. Определяется абстрактный уровень будущей цели. Для</a:t>
                      </a:r>
                      <a:r>
                        <a:rPr lang="ru-RU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этого необходимо прояснить систему ценностей, выделив конкретные ценности ; ключевые  области жизнедеятельности, на которые распространяется влияние этих ценностей.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296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2. Конкретная цель определяется таким образом, чтобы она не противоречила существующим в данной сфере жизнедеятельности ценностям и принципам.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18515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3. Далее планируется конкретный процесс достижения цели.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этом этапе осуществляется последовательная декомпозиция сверху вниз главных целей до уровня частных (оперативных) задач. 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23076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4. Определение временного масштаба, в который планируется обеспечить достижение цели — «за неделю», «в этом году» и т. п. (в отличие от точных сроков SMART). </a:t>
                      </a:r>
                    </a:p>
                  </a:txBody>
                  <a:tcPr/>
                </a:tc>
              </a:tr>
              <a:tr h="7638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5. Деление дел на «жёсткие» (привязанные к определённым датам и времени) и «мягкие» (планируемые во временном масштабе и с учётом системы контекстов). </a:t>
                      </a:r>
                    </a:p>
                  </a:txBody>
                  <a:tcPr/>
                </a:tc>
              </a:tr>
              <a:tr h="8932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6. Распределение дел по зонам внимания — стратегической, оперативной и тактической (им соответствуют масштабы времени в один год, одну неделю и один день). </a:t>
                      </a:r>
                    </a:p>
                  </a:txBody>
                  <a:tcPr/>
                </a:tc>
              </a:tr>
              <a:tr h="7129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Архангельского работает, когда мотивы не ясны, а цель определяется личным желанием индивидуума. 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2000" y="304800"/>
            <a:ext cx="7924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Ситуационный анализ по Л.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Зайверту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представляет собой 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реестр личных ресурсов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(средств для достижения целей) и позволяет выяснить, что следует поощрять (сильные стороны) и над чем ещё надо работать (слабые стороны). 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Путем анализа своих способностей человек определяет, что вообще он может сделать, то есть каким личным потенциалом для достижения своих целей он располагает. С другой стороны, он должен ясно представлять себе свои слабости, чтобы избегать действий, которые могут способствовать проявлению подобных «качеств», или принять меры к избавлению от этих недостатков.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2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518681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Процесс ситуационного анализа по Л. </a:t>
                      </a:r>
                      <a:r>
                        <a:rPr lang="ru-RU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Зайверту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0153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 этап  Использование направляющих вопросов для ситуационного анализа. </a:t>
                      </a:r>
                    </a:p>
                  </a:txBody>
                  <a:tcPr/>
                </a:tc>
              </a:tr>
              <a:tr h="4886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 этап  Разработка личного баланса успехов и неудач. </a:t>
                      </a:r>
                    </a:p>
                  </a:txBody>
                  <a:tcPr/>
                </a:tc>
              </a:tr>
              <a:tr h="518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этап. 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Определение сильных и слабых сторон. </a:t>
                      </a:r>
                    </a:p>
                  </a:txBody>
                  <a:tcPr/>
                </a:tc>
              </a:tr>
              <a:tr h="45870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 этап . Анализ «цель — средство». 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33083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Некоторые направляющие вопросы для ситуационного анализа в личной сфере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 по Л. </a:t>
                      </a:r>
                      <a:r>
                        <a:rPr lang="ru-RU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Зайверту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: </a:t>
                      </a:r>
                    </a:p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Мой жизненный путь: каким были мои крупнейшие успехи и неудачи? </a:t>
                      </a:r>
                    </a:p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Влияние семьи: детство, юность, родители, братья и сёстры, близкие? </a:t>
                      </a:r>
                    </a:p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Мои личностные параметры, черты характера и сильные стороны? </a:t>
                      </a:r>
                    </a:p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В чём состоят мои конфликты с окружающим миром? Чем я их объясняю? </a:t>
                      </a:r>
                    </a:p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При каких обстоятельствах я чувствую себя сильным, побеждённым, слабым? </a:t>
                      </a:r>
                    </a:p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Каких успехов я до сих пор не смог достичь? По каким причинам? </a:t>
                      </a:r>
                    </a:p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Какие опасности, трудности, проблемы и т. п. могут передо мной возникнуть? В каких областях? Какие меры я хочу предпринять для их предотвращения? </a:t>
                      </a:r>
                    </a:p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Также для ситуационного анализа в профессиональной сфере можно использовать такие вопросы, как: знаю ли я задачи моей должности, знаю ли я, чего от меня ждут, согласованы ли мои цели с руководством? 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1814</TotalTime>
  <Words>1323</Words>
  <Application>Microsoft Office PowerPoint</Application>
  <PresentationFormat>Экран (4:3)</PresentationFormat>
  <Paragraphs>150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Управление личной эффективностью</vt:lpstr>
      <vt:lpstr>Управление временем</vt:lpstr>
      <vt:lpstr>Поиск и формулировка целей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Структура Go MAD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личной эффективностью</dc:title>
  <dc:creator>Галина Валентиновна Березовская</dc:creator>
  <cp:lastModifiedBy>Админ</cp:lastModifiedBy>
  <cp:revision>164</cp:revision>
  <cp:lastPrinted>2024-11-18T07:35:25Z</cp:lastPrinted>
  <dcterms:created xsi:type="dcterms:W3CDTF">2024-10-02T01:06:20Z</dcterms:created>
  <dcterms:modified xsi:type="dcterms:W3CDTF">2025-03-14T16:06:45Z</dcterms:modified>
</cp:coreProperties>
</file>