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57" r:id="rId3"/>
    <p:sldId id="258" r:id="rId4"/>
    <p:sldId id="261" r:id="rId5"/>
    <p:sldId id="274" r:id="rId6"/>
    <p:sldId id="260" r:id="rId7"/>
    <p:sldId id="275" r:id="rId8"/>
    <p:sldId id="276" r:id="rId9"/>
    <p:sldId id="277" r:id="rId10"/>
    <p:sldId id="278" r:id="rId11"/>
    <p:sldId id="279" r:id="rId12"/>
    <p:sldId id="280" r:id="rId13"/>
    <p:sldId id="281" r:id="rId14"/>
    <p:sldId id="283" r:id="rId15"/>
    <p:sldId id="282" r:id="rId16"/>
    <p:sldId id="284" r:id="rId17"/>
    <p:sldId id="285" r:id="rId18"/>
    <p:sldId id="286" r:id="rId19"/>
    <p:sldId id="287" r:id="rId20"/>
    <p:sldId id="288" r:id="rId21"/>
    <p:sldId id="289" r:id="rId22"/>
    <p:sldId id="290" r:id="rId23"/>
    <p:sldId id="291" r:id="rId24"/>
    <p:sldId id="264" r:id="rId25"/>
    <p:sldId id="268" r:id="rId26"/>
    <p:sldId id="269" r:id="rId27"/>
    <p:sldId id="267" r:id="rId28"/>
    <p:sldId id="293" r:id="rId29"/>
    <p:sldId id="270" r:id="rId30"/>
    <p:sldId id="271" r:id="rId31"/>
    <p:sldId id="272" r:id="rId32"/>
    <p:sldId id="273" r:id="rId3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4" d="100"/>
          <a:sy n="64" d="100"/>
        </p:scale>
        <p:origin x="-1710"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14.03.2025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14.03.2025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14.03.2025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14.03.2025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pPr/>
              <a:t>14.03.2025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pPr/>
              <a:t>14.03.2025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pPr/>
              <a:t>14.03.2025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pPr/>
              <a:t>14.03.2025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pPr/>
              <a:t>14.03.2025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pPr/>
              <a:t>14.03.2025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pPr/>
              <a:t>14.03.2025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pPr/>
              <a:t>14.03.2025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990601"/>
            <a:ext cx="7772400" cy="1981199"/>
          </a:xfrm>
        </p:spPr>
        <p:txBody>
          <a:bodyPr/>
          <a:lstStyle/>
          <a:p>
            <a:r>
              <a:rPr lang="ru-RU" dirty="0" smtClean="0">
                <a:latin typeface="Times New Roman" panose="02020603050405020304" pitchFamily="18" charset="0"/>
                <a:cs typeface="Times New Roman" panose="02020603050405020304" pitchFamily="18" charset="0"/>
              </a:rPr>
              <a:t>Управление личной эффективностью</a:t>
            </a:r>
            <a:endParaRPr lang="ru-RU"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p:txBody>
          <a:bodyPr>
            <a:normAutofit fontScale="92500"/>
          </a:bodyPr>
          <a:lstStyle/>
          <a:p>
            <a:r>
              <a:rPr lang="ru-RU" dirty="0" smtClean="0">
                <a:solidFill>
                  <a:srgbClr val="C00000"/>
                </a:solidFill>
                <a:latin typeface="Times New Roman" pitchFamily="18" charset="0"/>
                <a:cs typeface="Times New Roman" pitchFamily="18" charset="0"/>
              </a:rPr>
              <a:t>Управление личной эффективностью: понятие и составляющие</a:t>
            </a:r>
            <a:endParaRPr lang="en-US" dirty="0" smtClean="0">
              <a:latin typeface="Times New Roman" panose="02020603050405020304" pitchFamily="18" charset="0"/>
              <a:cs typeface="Times New Roman" panose="02020603050405020304" pitchFamily="18" charset="0"/>
            </a:endParaRPr>
          </a:p>
          <a:p>
            <a:r>
              <a:rPr lang="ru-RU" b="1" dirty="0" smtClean="0">
                <a:solidFill>
                  <a:schemeClr val="tx1"/>
                </a:solidFill>
                <a:latin typeface="Times New Roman" pitchFamily="18" charset="0"/>
                <a:cs typeface="Times New Roman" pitchFamily="18" charset="0"/>
              </a:rPr>
              <a:t>Лекция 1 </a:t>
            </a:r>
            <a:endParaRPr lang="ru-RU"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5182828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Таблица 2"/>
          <p:cNvGraphicFramePr>
            <a:graphicFrameLocks noGrp="1"/>
          </p:cNvGraphicFramePr>
          <p:nvPr/>
        </p:nvGraphicFramePr>
        <p:xfrm>
          <a:off x="228600" y="228599"/>
          <a:ext cx="8763000" cy="6277975"/>
        </p:xfrm>
        <a:graphic>
          <a:graphicData uri="http://schemas.openxmlformats.org/drawingml/2006/table">
            <a:tbl>
              <a:tblPr firstRow="1" bandRow="1">
                <a:tableStyleId>{5C22544A-7EE6-4342-B048-85BDC9FD1C3A}</a:tableStyleId>
              </a:tblPr>
              <a:tblGrid>
                <a:gridCol w="8763000"/>
              </a:tblGrid>
              <a:tr h="59790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2400" dirty="0" smtClean="0">
                          <a:latin typeface="Times New Roman" pitchFamily="18" charset="0"/>
                          <a:cs typeface="Times New Roman" pitchFamily="18" charset="0"/>
                        </a:rPr>
                        <a:t>Навык-</a:t>
                      </a:r>
                      <a:r>
                        <a:rPr lang="ru-RU" sz="2400" baseline="0" dirty="0" smtClean="0">
                          <a:latin typeface="Times New Roman" pitchFamily="18" charset="0"/>
                          <a:cs typeface="Times New Roman" pitchFamily="18" charset="0"/>
                        </a:rPr>
                        <a:t> умение расставлять приоритет</a:t>
                      </a:r>
                      <a:endParaRPr lang="ru-RU" sz="2400" dirty="0" smtClean="0">
                        <a:latin typeface="Times New Roman" pitchFamily="18" charset="0"/>
                        <a:cs typeface="Times New Roman" pitchFamily="18" charset="0"/>
                      </a:endParaRPr>
                    </a:p>
                  </a:txBody>
                  <a:tcPr/>
                </a:tc>
              </a:tr>
              <a:tr h="185107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2000" b="1" i="0" kern="1200" dirty="0" smtClean="0">
                          <a:solidFill>
                            <a:schemeClr val="dk1"/>
                          </a:solidFill>
                          <a:latin typeface="Times New Roman" pitchFamily="18" charset="0"/>
                          <a:ea typeface="+mn-ea"/>
                          <a:cs typeface="Times New Roman" pitchFamily="18" charset="0"/>
                        </a:rPr>
                        <a:t>4.  Многослойная </a:t>
                      </a:r>
                      <a:r>
                        <a:rPr lang="ru-RU" sz="2000" b="1" i="0" kern="1200" dirty="0" err="1" smtClean="0">
                          <a:solidFill>
                            <a:schemeClr val="dk1"/>
                          </a:solidFill>
                          <a:latin typeface="Times New Roman" pitchFamily="18" charset="0"/>
                          <a:ea typeface="+mn-ea"/>
                          <a:cs typeface="Times New Roman" pitchFamily="18" charset="0"/>
                        </a:rPr>
                        <a:t>приоритизация</a:t>
                      </a:r>
                      <a:r>
                        <a:rPr lang="ru-RU" sz="2000" b="0" i="0" kern="1200" dirty="0" smtClean="0">
                          <a:solidFill>
                            <a:schemeClr val="dk1"/>
                          </a:solidFill>
                          <a:latin typeface="Times New Roman" pitchFamily="18" charset="0"/>
                          <a:ea typeface="+mn-ea"/>
                          <a:cs typeface="Times New Roman" pitchFamily="18" charset="0"/>
                        </a:rPr>
                        <a:t>. Все задачи делятся на 3–5 категорий. В каждой из них выделяется по одному, наиболее важному, делу, и ставится рядом с ним буква А. Так же поступают с остальными задачами, прописав напротив них буквы алфавита в зависимости от приоритетности: Б, В и так далее. Затем задачи, которым присвоена одинаковая буква, нумеруются по степени важности: А1, А2 и так далее. </a:t>
                      </a:r>
                    </a:p>
                  </a:txBody>
                  <a:tcPr/>
                </a:tc>
              </a:tr>
              <a:tr h="2438713">
                <a:tc>
                  <a:txBody>
                    <a:bodyPr/>
                    <a:lstStyle/>
                    <a:p>
                      <a:r>
                        <a:rPr lang="ru-RU" sz="2000" b="1" i="0" kern="1200" dirty="0" smtClean="0">
                          <a:solidFill>
                            <a:schemeClr val="dk1"/>
                          </a:solidFill>
                          <a:latin typeface="Times New Roman" pitchFamily="18" charset="0"/>
                          <a:ea typeface="+mn-ea"/>
                          <a:cs typeface="Times New Roman" pitchFamily="18" charset="0"/>
                        </a:rPr>
                        <a:t>5.  Матрица «ресурс-результат»</a:t>
                      </a:r>
                      <a:r>
                        <a:rPr lang="ru-RU" sz="2000" b="0" i="0" kern="1200" dirty="0" smtClean="0">
                          <a:solidFill>
                            <a:schemeClr val="dk1"/>
                          </a:solidFill>
                          <a:latin typeface="Times New Roman" pitchFamily="18" charset="0"/>
                          <a:ea typeface="+mn-ea"/>
                          <a:cs typeface="Times New Roman" pitchFamily="18" charset="0"/>
                        </a:rPr>
                        <a:t>. Ресурс — это количество усилий, которые необходимо приложить для выполнения действия. В зависимости от него и расставляются приоритеты: Дела, требующие минимум затрат энергии, но приносящие результат, делаются в первую очередь. </a:t>
                      </a:r>
                    </a:p>
                    <a:p>
                      <a:r>
                        <a:rPr lang="ru-RU" sz="2000" b="0" i="0" kern="1200" dirty="0" smtClean="0">
                          <a:solidFill>
                            <a:schemeClr val="dk1"/>
                          </a:solidFill>
                          <a:latin typeface="Times New Roman" pitchFamily="18" charset="0"/>
                          <a:ea typeface="+mn-ea"/>
                          <a:cs typeface="Times New Roman" pitchFamily="18" charset="0"/>
                        </a:rPr>
                        <a:t>Следующий этап — задачи результативные, но требующие много ресурса. </a:t>
                      </a:r>
                    </a:p>
                    <a:p>
                      <a:r>
                        <a:rPr lang="ru-RU" sz="2000" b="0" i="0" kern="1200" dirty="0" smtClean="0">
                          <a:solidFill>
                            <a:schemeClr val="dk1"/>
                          </a:solidFill>
                          <a:latin typeface="Times New Roman" pitchFamily="18" charset="0"/>
                          <a:ea typeface="+mn-ea"/>
                          <a:cs typeface="Times New Roman" pitchFamily="18" charset="0"/>
                        </a:rPr>
                        <a:t>Мелкие малоэффективные дела, которыми можно заняться, когда уже почти не осталось сил. </a:t>
                      </a:r>
                    </a:p>
                    <a:p>
                      <a:r>
                        <a:rPr lang="ru-RU" sz="2000" b="0" i="0" kern="1200" dirty="0" smtClean="0">
                          <a:solidFill>
                            <a:schemeClr val="dk1"/>
                          </a:solidFill>
                          <a:latin typeface="Times New Roman" pitchFamily="18" charset="0"/>
                          <a:ea typeface="+mn-ea"/>
                          <a:cs typeface="Times New Roman" pitchFamily="18" charset="0"/>
                        </a:rPr>
                        <a:t>Ресурсные задачи без видимого результата.</a:t>
                      </a:r>
                    </a:p>
                  </a:txBody>
                  <a:tcPr/>
                </a:tc>
              </a:tr>
              <a:tr h="1229993">
                <a:tc>
                  <a:txBody>
                    <a:bodyPr/>
                    <a:lstStyle/>
                    <a:p>
                      <a:r>
                        <a:rPr lang="ru-RU" sz="2000" b="0" i="0" kern="1200" dirty="0" smtClean="0">
                          <a:solidFill>
                            <a:schemeClr val="dk1"/>
                          </a:solidFill>
                          <a:latin typeface="Times New Roman" pitchFamily="18" charset="0"/>
                          <a:ea typeface="+mn-ea"/>
                          <a:cs typeface="Times New Roman" pitchFamily="18" charset="0"/>
                        </a:rPr>
                        <a:t>Осознанное и целенаправленное управление приоритетами поможет не только в реализации целей, но и в достижении баланса и удовлетворения в различных сферах жизни. </a:t>
                      </a:r>
                      <a:endParaRPr lang="ru-RU" sz="2000" dirty="0">
                        <a:latin typeface="Times New Roman" pitchFamily="18" charset="0"/>
                        <a:cs typeface="Times New Roman" pitchFamily="18" charset="0"/>
                      </a:endParaRPr>
                    </a:p>
                  </a:txBody>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0" y="0"/>
          <a:ext cx="8915400" cy="7010399"/>
        </p:xfrm>
        <a:graphic>
          <a:graphicData uri="http://schemas.openxmlformats.org/drawingml/2006/table">
            <a:tbl>
              <a:tblPr firstRow="1" bandRow="1">
                <a:tableStyleId>{5C22544A-7EE6-4342-B048-85BDC9FD1C3A}</a:tableStyleId>
              </a:tblPr>
              <a:tblGrid>
                <a:gridCol w="8915400"/>
              </a:tblGrid>
              <a:tr h="860367">
                <a:tc>
                  <a:txBody>
                    <a:bodyPr/>
                    <a:lstStyle/>
                    <a:p>
                      <a:pPr algn="ctr"/>
                      <a:r>
                        <a:rPr lang="ru-RU" sz="2400" dirty="0" smtClean="0">
                          <a:latin typeface="Times New Roman" pitchFamily="18" charset="0"/>
                          <a:cs typeface="Times New Roman" pitchFamily="18" charset="0"/>
                        </a:rPr>
                        <a:t>Навык- знание основ тайм менеджмента для специфики своей деятельности</a:t>
                      </a:r>
                      <a:endParaRPr lang="ru-RU" sz="2400" dirty="0">
                        <a:latin typeface="Times New Roman" pitchFamily="18" charset="0"/>
                        <a:cs typeface="Times New Roman" pitchFamily="18" charset="0"/>
                      </a:endParaRPr>
                    </a:p>
                  </a:txBody>
                  <a:tcPr/>
                </a:tc>
              </a:tr>
              <a:tr h="6150032">
                <a:tc>
                  <a:txBody>
                    <a:bodyPr/>
                    <a:lstStyle/>
                    <a:p>
                      <a:pPr algn="just"/>
                      <a:r>
                        <a:rPr lang="ru-RU" sz="2000" b="1" i="0" kern="1200" dirty="0" smtClean="0">
                          <a:solidFill>
                            <a:schemeClr val="dk1"/>
                          </a:solidFill>
                          <a:latin typeface="Times New Roman" pitchFamily="18" charset="0"/>
                          <a:ea typeface="+mn-ea"/>
                          <a:cs typeface="Times New Roman" pitchFamily="18" charset="0"/>
                        </a:rPr>
                        <a:t>Знание основ тайм-</a:t>
                      </a:r>
                      <a:r>
                        <a:rPr lang="ru-RU" sz="2000" b="1" i="0" kern="1200" baseline="0" dirty="0" smtClean="0">
                          <a:solidFill>
                            <a:schemeClr val="dk1"/>
                          </a:solidFill>
                          <a:latin typeface="Times New Roman" pitchFamily="18" charset="0"/>
                          <a:ea typeface="+mn-ea"/>
                          <a:cs typeface="Times New Roman" pitchFamily="18" charset="0"/>
                        </a:rPr>
                        <a:t> </a:t>
                      </a:r>
                      <a:r>
                        <a:rPr lang="ru-RU" sz="2000" b="1" i="0" kern="1200" dirty="0" smtClean="0">
                          <a:solidFill>
                            <a:schemeClr val="dk1"/>
                          </a:solidFill>
                          <a:latin typeface="Times New Roman" pitchFamily="18" charset="0"/>
                          <a:ea typeface="+mn-ea"/>
                          <a:cs typeface="Times New Roman" pitchFamily="18" charset="0"/>
                        </a:rPr>
                        <a:t>менеджмента для специфики своей деятельности</a:t>
                      </a:r>
                      <a:r>
                        <a:rPr lang="ru-RU" sz="2000" b="0" i="0" kern="1200" dirty="0" smtClean="0">
                          <a:solidFill>
                            <a:schemeClr val="dk1"/>
                          </a:solidFill>
                          <a:latin typeface="Times New Roman" pitchFamily="18" charset="0"/>
                          <a:ea typeface="+mn-ea"/>
                          <a:cs typeface="Times New Roman" pitchFamily="18" charset="0"/>
                        </a:rPr>
                        <a:t> </a:t>
                      </a:r>
                    </a:p>
                    <a:p>
                      <a:pPr algn="just"/>
                      <a:r>
                        <a:rPr lang="ru-RU" sz="2000" b="0" i="0" kern="1200" dirty="0" smtClean="0">
                          <a:solidFill>
                            <a:schemeClr val="dk1"/>
                          </a:solidFill>
                          <a:latin typeface="Times New Roman" pitchFamily="18" charset="0"/>
                          <a:ea typeface="+mn-ea"/>
                          <a:cs typeface="Times New Roman" pitchFamily="18" charset="0"/>
                        </a:rPr>
                        <a:t>включает в себя ряд навыков, например:</a:t>
                      </a:r>
                    </a:p>
                    <a:p>
                      <a:pPr algn="just"/>
                      <a:r>
                        <a:rPr lang="ru-RU" sz="2000" b="1" i="0" kern="1200" dirty="0" smtClean="0">
                          <a:solidFill>
                            <a:schemeClr val="dk1"/>
                          </a:solidFill>
                          <a:latin typeface="Times New Roman" pitchFamily="18" charset="0"/>
                          <a:ea typeface="+mn-ea"/>
                          <a:cs typeface="Times New Roman" pitchFamily="18" charset="0"/>
                        </a:rPr>
                        <a:t>Организация рабочей среды</a:t>
                      </a:r>
                      <a:r>
                        <a:rPr lang="ru-RU" sz="2000" b="0" i="0" kern="1200" dirty="0" smtClean="0">
                          <a:solidFill>
                            <a:schemeClr val="dk1"/>
                          </a:solidFill>
                          <a:latin typeface="Times New Roman" pitchFamily="18" charset="0"/>
                          <a:ea typeface="+mn-ea"/>
                          <a:cs typeface="Times New Roman" pitchFamily="18" charset="0"/>
                        </a:rPr>
                        <a:t>. Группировка документов по назначению, </a:t>
                      </a:r>
                    </a:p>
                    <a:p>
                      <a:pPr algn="just"/>
                      <a:r>
                        <a:rPr lang="ru-RU" sz="2000" b="0" i="0" kern="1200" dirty="0" smtClean="0">
                          <a:solidFill>
                            <a:schemeClr val="dk1"/>
                          </a:solidFill>
                          <a:latin typeface="Times New Roman" pitchFamily="18" charset="0"/>
                          <a:ea typeface="+mn-ea"/>
                          <a:cs typeface="Times New Roman" pitchFamily="18" charset="0"/>
                        </a:rPr>
                        <a:t>выделение отдельного места для каждой категории, чтобы при необходимости можно было быстро</a:t>
                      </a:r>
                      <a:r>
                        <a:rPr lang="ru-RU" sz="2000" b="0" i="0" kern="1200" baseline="0" dirty="0" smtClean="0">
                          <a:solidFill>
                            <a:schemeClr val="dk1"/>
                          </a:solidFill>
                          <a:latin typeface="Times New Roman" pitchFamily="18" charset="0"/>
                          <a:ea typeface="+mn-ea"/>
                          <a:cs typeface="Times New Roman" pitchFamily="18" charset="0"/>
                        </a:rPr>
                        <a:t>  </a:t>
                      </a:r>
                      <a:r>
                        <a:rPr lang="ru-RU" sz="2000" b="0" i="0" kern="1200" dirty="0" smtClean="0">
                          <a:solidFill>
                            <a:schemeClr val="dk1"/>
                          </a:solidFill>
                          <a:latin typeface="Times New Roman" pitchFamily="18" charset="0"/>
                          <a:ea typeface="+mn-ea"/>
                          <a:cs typeface="Times New Roman" pitchFamily="18" charset="0"/>
                        </a:rPr>
                        <a:t>найти нужные бумаги. </a:t>
                      </a:r>
                    </a:p>
                    <a:p>
                      <a:pPr algn="just"/>
                      <a:r>
                        <a:rPr lang="ru-RU" sz="2000" b="1" i="0" kern="1200" dirty="0" err="1" smtClean="0">
                          <a:solidFill>
                            <a:schemeClr val="dk1"/>
                          </a:solidFill>
                          <a:latin typeface="Times New Roman" pitchFamily="18" charset="0"/>
                          <a:ea typeface="+mn-ea"/>
                          <a:cs typeface="Times New Roman" pitchFamily="18" charset="0"/>
                        </a:rPr>
                        <a:t>Приоритизация</a:t>
                      </a:r>
                      <a:r>
                        <a:rPr lang="ru-RU" sz="2000" b="0" i="0" kern="1200" dirty="0" smtClean="0">
                          <a:solidFill>
                            <a:schemeClr val="dk1"/>
                          </a:solidFill>
                          <a:latin typeface="Times New Roman" pitchFamily="18" charset="0"/>
                          <a:ea typeface="+mn-ea"/>
                          <a:cs typeface="Times New Roman" pitchFamily="18" charset="0"/>
                        </a:rPr>
                        <a:t>. Оценка задач по степени значимости и дате исполнения. </a:t>
                      </a:r>
                    </a:p>
                    <a:p>
                      <a:pPr algn="just"/>
                      <a:r>
                        <a:rPr lang="ru-RU" sz="2000" b="1" i="0" kern="1200" dirty="0" err="1" smtClean="0">
                          <a:solidFill>
                            <a:schemeClr val="dk1"/>
                          </a:solidFill>
                          <a:latin typeface="Times New Roman" pitchFamily="18" charset="0"/>
                          <a:ea typeface="+mn-ea"/>
                          <a:cs typeface="Times New Roman" pitchFamily="18" charset="0"/>
                        </a:rPr>
                        <a:t>Целеполагание</a:t>
                      </a:r>
                      <a:r>
                        <a:rPr lang="ru-RU" sz="2000" b="0" i="0" kern="1200" dirty="0" smtClean="0">
                          <a:solidFill>
                            <a:schemeClr val="dk1"/>
                          </a:solidFill>
                          <a:latin typeface="Times New Roman" pitchFamily="18" charset="0"/>
                          <a:ea typeface="+mn-ea"/>
                          <a:cs typeface="Times New Roman" pitchFamily="18" charset="0"/>
                        </a:rPr>
                        <a:t>. Чёткая и понятная формулировка цели, разбиение её на </a:t>
                      </a:r>
                    </a:p>
                    <a:p>
                      <a:pPr algn="just"/>
                      <a:r>
                        <a:rPr lang="ru-RU" sz="2000" b="0" i="0" kern="1200" dirty="0" smtClean="0">
                          <a:solidFill>
                            <a:schemeClr val="dk1"/>
                          </a:solidFill>
                          <a:latin typeface="Times New Roman" pitchFamily="18" charset="0"/>
                          <a:ea typeface="+mn-ea"/>
                          <a:cs typeface="Times New Roman" pitchFamily="18" charset="0"/>
                        </a:rPr>
                        <a:t>мелкие шаги, которые ведут к желаемому результату. </a:t>
                      </a:r>
                    </a:p>
                    <a:p>
                      <a:pPr algn="just"/>
                      <a:r>
                        <a:rPr lang="ru-RU" sz="2000" b="1" i="0" kern="1200" dirty="0" smtClean="0">
                          <a:solidFill>
                            <a:schemeClr val="dk1"/>
                          </a:solidFill>
                          <a:latin typeface="Times New Roman" pitchFamily="18" charset="0"/>
                          <a:ea typeface="+mn-ea"/>
                          <a:cs typeface="Times New Roman" pitchFamily="18" charset="0"/>
                        </a:rPr>
                        <a:t>Распределение задач</a:t>
                      </a:r>
                      <a:r>
                        <a:rPr lang="ru-RU" sz="2000" b="0" i="0" kern="1200" dirty="0" smtClean="0">
                          <a:solidFill>
                            <a:schemeClr val="dk1"/>
                          </a:solidFill>
                          <a:latin typeface="Times New Roman" pitchFamily="18" charset="0"/>
                          <a:ea typeface="+mn-ea"/>
                          <a:cs typeface="Times New Roman" pitchFamily="18" charset="0"/>
                        </a:rPr>
                        <a:t>. Соблюдение режима очередности, чтобы избежать </a:t>
                      </a:r>
                    </a:p>
                    <a:p>
                      <a:pPr algn="just"/>
                      <a:r>
                        <a:rPr lang="ru-RU" sz="2000" b="0" i="0" kern="1200" dirty="0" smtClean="0">
                          <a:solidFill>
                            <a:schemeClr val="dk1"/>
                          </a:solidFill>
                          <a:latin typeface="Times New Roman" pitchFamily="18" charset="0"/>
                          <a:ea typeface="+mn-ea"/>
                          <a:cs typeface="Times New Roman" pitchFamily="18" charset="0"/>
                        </a:rPr>
                        <a:t>падения </a:t>
                      </a:r>
                      <a:r>
                        <a:rPr lang="ru-RU" sz="2000" b="0" i="0" kern="1200" baseline="0" dirty="0" smtClean="0">
                          <a:solidFill>
                            <a:schemeClr val="dk1"/>
                          </a:solidFill>
                          <a:latin typeface="Times New Roman" pitchFamily="18" charset="0"/>
                          <a:ea typeface="+mn-ea"/>
                          <a:cs typeface="Times New Roman" pitchFamily="18" charset="0"/>
                        </a:rPr>
                        <a:t> </a:t>
                      </a:r>
                      <a:r>
                        <a:rPr lang="ru-RU" sz="2000" b="0" i="0" kern="1200" dirty="0" smtClean="0">
                          <a:solidFill>
                            <a:schemeClr val="dk1"/>
                          </a:solidFill>
                          <a:latin typeface="Times New Roman" pitchFamily="18" charset="0"/>
                          <a:ea typeface="+mn-ea"/>
                          <a:cs typeface="Times New Roman" pitchFamily="18" charset="0"/>
                        </a:rPr>
                        <a:t>продуктивности при работе в режиме многозадачности. </a:t>
                      </a:r>
                    </a:p>
                    <a:p>
                      <a:pPr algn="just"/>
                      <a:r>
                        <a:rPr lang="ru-RU" sz="2000" b="1" i="0" kern="1200" dirty="0" smtClean="0">
                          <a:solidFill>
                            <a:schemeClr val="dk1"/>
                          </a:solidFill>
                          <a:latin typeface="Times New Roman" pitchFamily="18" charset="0"/>
                          <a:ea typeface="+mn-ea"/>
                          <a:cs typeface="Times New Roman" pitchFamily="18" charset="0"/>
                        </a:rPr>
                        <a:t>Планирование</a:t>
                      </a:r>
                      <a:r>
                        <a:rPr lang="ru-RU" sz="2000" b="0" i="0" kern="1200" dirty="0" smtClean="0">
                          <a:solidFill>
                            <a:schemeClr val="dk1"/>
                          </a:solidFill>
                          <a:latin typeface="Times New Roman" pitchFamily="18" charset="0"/>
                          <a:ea typeface="+mn-ea"/>
                          <a:cs typeface="Times New Roman" pitchFamily="18" charset="0"/>
                        </a:rPr>
                        <a:t>. Грамотное распределение усилий и доступных ресурсов, учёт приоритетности, срочности и сложности дел. </a:t>
                      </a:r>
                    </a:p>
                    <a:p>
                      <a:pPr algn="just"/>
                      <a:r>
                        <a:rPr lang="ru-RU" sz="2000" b="1" i="0" kern="1200" dirty="0" smtClean="0">
                          <a:solidFill>
                            <a:schemeClr val="dk1"/>
                          </a:solidFill>
                          <a:latin typeface="Times New Roman" pitchFamily="18" charset="0"/>
                          <a:ea typeface="+mn-ea"/>
                          <a:cs typeface="Times New Roman" pitchFamily="18" charset="0"/>
                        </a:rPr>
                        <a:t>Хронометраж</a:t>
                      </a:r>
                      <a:r>
                        <a:rPr lang="ru-RU" sz="2000" b="0" i="0" kern="1200" dirty="0" smtClean="0">
                          <a:solidFill>
                            <a:schemeClr val="dk1"/>
                          </a:solidFill>
                          <a:latin typeface="Times New Roman" pitchFamily="18" charset="0"/>
                          <a:ea typeface="+mn-ea"/>
                          <a:cs typeface="Times New Roman" pitchFamily="18" charset="0"/>
                        </a:rPr>
                        <a:t>. Определение времени, которое нужно для решения задач. Для </a:t>
                      </a:r>
                    </a:p>
                    <a:p>
                      <a:pPr algn="just"/>
                      <a:r>
                        <a:rPr lang="ru-RU" sz="2000" b="0" i="0" kern="1200" dirty="0" smtClean="0">
                          <a:solidFill>
                            <a:schemeClr val="dk1"/>
                          </a:solidFill>
                          <a:latin typeface="Times New Roman" pitchFamily="18" charset="0"/>
                          <a:ea typeface="+mn-ea"/>
                          <a:cs typeface="Times New Roman" pitchFamily="18" charset="0"/>
                        </a:rPr>
                        <a:t>этого можно использовать обычные часы или </a:t>
                      </a:r>
                      <a:r>
                        <a:rPr lang="ru-RU" sz="2000" b="0" i="0" kern="1200" dirty="0" err="1" smtClean="0">
                          <a:solidFill>
                            <a:schemeClr val="dk1"/>
                          </a:solidFill>
                          <a:latin typeface="Times New Roman" pitchFamily="18" charset="0"/>
                          <a:ea typeface="+mn-ea"/>
                          <a:cs typeface="Times New Roman" pitchFamily="18" charset="0"/>
                        </a:rPr>
                        <a:t>тайм-трекер</a:t>
                      </a:r>
                      <a:r>
                        <a:rPr lang="ru-RU" sz="2000" b="0" i="0" kern="1200" dirty="0" smtClean="0">
                          <a:solidFill>
                            <a:schemeClr val="dk1"/>
                          </a:solidFill>
                          <a:latin typeface="Times New Roman" pitchFamily="18" charset="0"/>
                          <a:ea typeface="+mn-ea"/>
                          <a:cs typeface="Times New Roman" pitchFamily="18" charset="0"/>
                        </a:rPr>
                        <a:t>. </a:t>
                      </a:r>
                    </a:p>
                    <a:p>
                      <a:pPr algn="just"/>
                      <a:r>
                        <a:rPr lang="ru-RU" sz="2000" b="1" i="0" kern="1200" dirty="0" smtClean="0">
                          <a:solidFill>
                            <a:schemeClr val="dk1"/>
                          </a:solidFill>
                          <a:latin typeface="Times New Roman" pitchFamily="18" charset="0"/>
                          <a:ea typeface="+mn-ea"/>
                          <a:cs typeface="Times New Roman" pitchFamily="18" charset="0"/>
                        </a:rPr>
                        <a:t>Делегирование</a:t>
                      </a:r>
                      <a:r>
                        <a:rPr lang="ru-RU" sz="2000" b="0" i="0" kern="1200" dirty="0" smtClean="0">
                          <a:solidFill>
                            <a:schemeClr val="dk1"/>
                          </a:solidFill>
                          <a:latin typeface="Times New Roman" pitchFamily="18" charset="0"/>
                          <a:ea typeface="+mn-ea"/>
                          <a:cs typeface="Times New Roman" pitchFamily="18" charset="0"/>
                        </a:rPr>
                        <a:t>. Умение перепоручать дела другим людям, чтобы избежать </a:t>
                      </a:r>
                    </a:p>
                    <a:p>
                      <a:pPr algn="just"/>
                      <a:r>
                        <a:rPr lang="ru-RU" sz="2000" b="0" i="0" kern="1200" dirty="0" smtClean="0">
                          <a:solidFill>
                            <a:schemeClr val="dk1"/>
                          </a:solidFill>
                          <a:latin typeface="Times New Roman" pitchFamily="18" charset="0"/>
                          <a:ea typeface="+mn-ea"/>
                          <a:cs typeface="Times New Roman" pitchFamily="18" charset="0"/>
                        </a:rPr>
                        <a:t>срыва</a:t>
                      </a:r>
                      <a:r>
                        <a:rPr lang="ru-RU" sz="2000" b="0" i="0" kern="1200" baseline="0" dirty="0" smtClean="0">
                          <a:solidFill>
                            <a:schemeClr val="dk1"/>
                          </a:solidFill>
                          <a:latin typeface="Times New Roman" pitchFamily="18" charset="0"/>
                          <a:ea typeface="+mn-ea"/>
                          <a:cs typeface="Times New Roman" pitchFamily="18" charset="0"/>
                        </a:rPr>
                        <a:t> </a:t>
                      </a:r>
                      <a:r>
                        <a:rPr lang="ru-RU" sz="2000" b="0" i="0" kern="1200" dirty="0" err="1" smtClean="0">
                          <a:solidFill>
                            <a:schemeClr val="dk1"/>
                          </a:solidFill>
                          <a:latin typeface="Times New Roman" pitchFamily="18" charset="0"/>
                          <a:ea typeface="+mn-ea"/>
                          <a:cs typeface="Times New Roman" pitchFamily="18" charset="0"/>
                        </a:rPr>
                        <a:t>дедлайнов</a:t>
                      </a:r>
                      <a:r>
                        <a:rPr lang="ru-RU" sz="2000" b="0" i="0" kern="1200" dirty="0" smtClean="0">
                          <a:solidFill>
                            <a:schemeClr val="dk1"/>
                          </a:solidFill>
                          <a:latin typeface="Times New Roman" pitchFamily="18" charset="0"/>
                          <a:ea typeface="+mn-ea"/>
                          <a:cs typeface="Times New Roman" pitchFamily="18" charset="0"/>
                        </a:rPr>
                        <a:t> и падения производительности. </a:t>
                      </a:r>
                    </a:p>
                    <a:p>
                      <a:pPr algn="just"/>
                      <a:r>
                        <a:rPr lang="ru-RU" sz="2000" b="0" i="0" kern="1200" dirty="0" smtClean="0">
                          <a:solidFill>
                            <a:schemeClr val="dk1"/>
                          </a:solidFill>
                          <a:latin typeface="Times New Roman" pitchFamily="18" charset="0"/>
                          <a:ea typeface="+mn-ea"/>
                          <a:cs typeface="Times New Roman" pitchFamily="18" charset="0"/>
                        </a:rPr>
                        <a:t>При написании резюме или сопроводительного письма о навыках </a:t>
                      </a:r>
                    </a:p>
                    <a:p>
                      <a:pPr algn="just"/>
                      <a:r>
                        <a:rPr lang="ru-RU" sz="2000" b="0" i="0" kern="1200" dirty="0" err="1" smtClean="0">
                          <a:solidFill>
                            <a:schemeClr val="dk1"/>
                          </a:solidFill>
                          <a:latin typeface="Times New Roman" pitchFamily="18" charset="0"/>
                          <a:ea typeface="+mn-ea"/>
                          <a:cs typeface="Times New Roman" pitchFamily="18" charset="0"/>
                        </a:rPr>
                        <a:t>тайм-менеджмента</a:t>
                      </a:r>
                      <a:r>
                        <a:rPr lang="ru-RU" sz="2000" b="0" i="0" kern="1200" dirty="0" smtClean="0">
                          <a:solidFill>
                            <a:schemeClr val="dk1"/>
                          </a:solidFill>
                          <a:latin typeface="Times New Roman" pitchFamily="18" charset="0"/>
                          <a:ea typeface="+mn-ea"/>
                          <a:cs typeface="Times New Roman" pitchFamily="18" charset="0"/>
                        </a:rPr>
                        <a:t> важно привести практические примеры того, когда и где они</a:t>
                      </a:r>
                    </a:p>
                    <a:p>
                      <a:pPr algn="just"/>
                      <a:r>
                        <a:rPr lang="ru-RU" sz="2000" b="0" i="0" kern="1200" dirty="0" smtClean="0">
                          <a:solidFill>
                            <a:schemeClr val="dk1"/>
                          </a:solidFill>
                          <a:latin typeface="Times New Roman" pitchFamily="18" charset="0"/>
                          <a:ea typeface="+mn-ea"/>
                          <a:cs typeface="Times New Roman" pitchFamily="18" charset="0"/>
                        </a:rPr>
                        <a:t> использовались</a:t>
                      </a:r>
                    </a:p>
                  </a:txBody>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0" y="228600"/>
          <a:ext cx="9144000" cy="5733292"/>
        </p:xfrm>
        <a:graphic>
          <a:graphicData uri="http://schemas.openxmlformats.org/drawingml/2006/table">
            <a:tbl>
              <a:tblPr firstRow="1" bandRow="1">
                <a:tableStyleId>{5C22544A-7EE6-4342-B048-85BDC9FD1C3A}</a:tableStyleId>
              </a:tblPr>
              <a:tblGrid>
                <a:gridCol w="9144000"/>
              </a:tblGrid>
              <a:tr h="460252">
                <a:tc>
                  <a:txBody>
                    <a:bodyPr/>
                    <a:lstStyle/>
                    <a:p>
                      <a:pPr algn="ctr"/>
                      <a:r>
                        <a:rPr lang="ru-RU" sz="2400" dirty="0" smtClean="0">
                          <a:latin typeface="Times New Roman" pitchFamily="18" charset="0"/>
                          <a:cs typeface="Times New Roman" pitchFamily="18" charset="0"/>
                        </a:rPr>
                        <a:t>Личная эффективность менеджера</a:t>
                      </a:r>
                      <a:endParaRPr lang="ru-RU" sz="2400" dirty="0">
                        <a:latin typeface="Times New Roman" pitchFamily="18" charset="0"/>
                        <a:cs typeface="Times New Roman" pitchFamily="18" charset="0"/>
                      </a:endParaRPr>
                    </a:p>
                  </a:txBody>
                  <a:tcPr/>
                </a:tc>
              </a:tr>
              <a:tr h="5026147">
                <a:tc>
                  <a:txBody>
                    <a:bodyPr/>
                    <a:lstStyle/>
                    <a:p>
                      <a:pPr algn="just"/>
                      <a:r>
                        <a:rPr lang="ru-RU" sz="2000" b="1" i="0" kern="1200" dirty="0" smtClean="0">
                          <a:solidFill>
                            <a:schemeClr val="dk1"/>
                          </a:solidFill>
                          <a:latin typeface="Times New Roman" pitchFamily="18" charset="0"/>
                          <a:ea typeface="+mn-ea"/>
                          <a:cs typeface="Times New Roman" pitchFamily="18" charset="0"/>
                        </a:rPr>
                        <a:t>Личная эффективность менеджера</a:t>
                      </a:r>
                      <a:r>
                        <a:rPr lang="ru-RU" sz="2000" b="0" i="0" kern="1200" dirty="0" smtClean="0">
                          <a:solidFill>
                            <a:schemeClr val="dk1"/>
                          </a:solidFill>
                          <a:latin typeface="Times New Roman" pitchFamily="18" charset="0"/>
                          <a:ea typeface="+mn-ea"/>
                          <a:cs typeface="Times New Roman" pitchFamily="18" charset="0"/>
                        </a:rPr>
                        <a:t>  это способность достигать поставленных</a:t>
                      </a:r>
                    </a:p>
                    <a:p>
                      <a:pPr algn="just"/>
                      <a:r>
                        <a:rPr lang="ru-RU" sz="2000" b="0" i="0" kern="1200" dirty="0" smtClean="0">
                          <a:solidFill>
                            <a:schemeClr val="dk1"/>
                          </a:solidFill>
                          <a:latin typeface="Times New Roman" pitchFamily="18" charset="0"/>
                          <a:ea typeface="+mn-ea"/>
                          <a:cs typeface="Times New Roman" pitchFamily="18" charset="0"/>
                        </a:rPr>
                        <a:t> целей за</a:t>
                      </a:r>
                      <a:r>
                        <a:rPr lang="ru-RU" sz="2000" b="0" i="0" kern="1200" baseline="0" dirty="0" smtClean="0">
                          <a:solidFill>
                            <a:schemeClr val="dk1"/>
                          </a:solidFill>
                          <a:latin typeface="Times New Roman" pitchFamily="18" charset="0"/>
                          <a:ea typeface="+mn-ea"/>
                          <a:cs typeface="Times New Roman" pitchFamily="18" charset="0"/>
                        </a:rPr>
                        <a:t> </a:t>
                      </a:r>
                      <a:r>
                        <a:rPr lang="ru-RU" sz="2000" b="0" i="0" kern="1200" dirty="0" smtClean="0">
                          <a:solidFill>
                            <a:schemeClr val="dk1"/>
                          </a:solidFill>
                          <a:latin typeface="Times New Roman" pitchFamily="18" charset="0"/>
                          <a:ea typeface="+mn-ea"/>
                          <a:cs typeface="Times New Roman" pitchFamily="18" charset="0"/>
                        </a:rPr>
                        <a:t>единицу времени, часто в условиях ограниченных ресурсов. </a:t>
                      </a:r>
                    </a:p>
                    <a:p>
                      <a:pPr algn="just"/>
                      <a:r>
                        <a:rPr lang="ru-RU" sz="2000" b="1" i="0" kern="1200" dirty="0" smtClean="0">
                          <a:solidFill>
                            <a:schemeClr val="dk1"/>
                          </a:solidFill>
                          <a:latin typeface="Times New Roman" pitchFamily="18" charset="0"/>
                          <a:ea typeface="+mn-ea"/>
                          <a:cs typeface="Times New Roman" pitchFamily="18" charset="0"/>
                        </a:rPr>
                        <a:t>Некоторые аспекты, которые помогают повысить личную </a:t>
                      </a:r>
                    </a:p>
                    <a:p>
                      <a:pPr algn="just"/>
                      <a:r>
                        <a:rPr lang="ru-RU" sz="2000" b="1" i="0" kern="1200" dirty="0" smtClean="0">
                          <a:solidFill>
                            <a:schemeClr val="dk1"/>
                          </a:solidFill>
                          <a:latin typeface="Times New Roman" pitchFamily="18" charset="0"/>
                          <a:ea typeface="+mn-ea"/>
                          <a:cs typeface="Times New Roman" pitchFamily="18" charset="0"/>
                        </a:rPr>
                        <a:t>эффективность </a:t>
                      </a:r>
                      <a:r>
                        <a:rPr lang="ru-RU" sz="2000" b="1" i="0" kern="1200" baseline="0" dirty="0" smtClean="0">
                          <a:solidFill>
                            <a:schemeClr val="dk1"/>
                          </a:solidFill>
                          <a:latin typeface="Times New Roman" pitchFamily="18" charset="0"/>
                          <a:ea typeface="+mn-ea"/>
                          <a:cs typeface="Times New Roman" pitchFamily="18" charset="0"/>
                        </a:rPr>
                        <a:t> </a:t>
                      </a:r>
                      <a:r>
                        <a:rPr lang="ru-RU" sz="2000" b="1" i="0" kern="1200" dirty="0" smtClean="0">
                          <a:solidFill>
                            <a:schemeClr val="dk1"/>
                          </a:solidFill>
                          <a:latin typeface="Times New Roman" pitchFamily="18" charset="0"/>
                          <a:ea typeface="+mn-ea"/>
                          <a:cs typeface="Times New Roman" pitchFamily="18" charset="0"/>
                        </a:rPr>
                        <a:t>менеджера:</a:t>
                      </a:r>
                      <a:endParaRPr lang="ru-RU" sz="2000" b="0" i="0" kern="1200" dirty="0" smtClean="0">
                        <a:solidFill>
                          <a:schemeClr val="dk1"/>
                        </a:solidFill>
                        <a:latin typeface="Times New Roman" pitchFamily="18" charset="0"/>
                        <a:ea typeface="+mn-ea"/>
                        <a:cs typeface="Times New Roman" pitchFamily="18" charset="0"/>
                      </a:endParaRPr>
                    </a:p>
                    <a:p>
                      <a:pPr algn="just"/>
                      <a:r>
                        <a:rPr lang="ru-RU" sz="2000" b="1" i="0" kern="1200" dirty="0" smtClean="0">
                          <a:solidFill>
                            <a:schemeClr val="dk1"/>
                          </a:solidFill>
                          <a:latin typeface="Times New Roman" pitchFamily="18" charset="0"/>
                          <a:ea typeface="+mn-ea"/>
                          <a:cs typeface="Times New Roman" pitchFamily="18" charset="0"/>
                        </a:rPr>
                        <a:t>Постановка ясных целей</a:t>
                      </a:r>
                      <a:r>
                        <a:rPr lang="ru-RU" sz="2000" b="0" i="0" kern="1200" dirty="0" smtClean="0">
                          <a:solidFill>
                            <a:schemeClr val="dk1"/>
                          </a:solidFill>
                          <a:latin typeface="Times New Roman" pitchFamily="18" charset="0"/>
                          <a:ea typeface="+mn-ea"/>
                          <a:cs typeface="Times New Roman" pitchFamily="18" charset="0"/>
                        </a:rPr>
                        <a:t>. Нужно определить конкретные и измеримые цели, </a:t>
                      </a:r>
                    </a:p>
                    <a:p>
                      <a:pPr algn="just"/>
                      <a:r>
                        <a:rPr lang="ru-RU" sz="2000" b="0" i="0" kern="1200" dirty="0" smtClean="0">
                          <a:solidFill>
                            <a:schemeClr val="dk1"/>
                          </a:solidFill>
                          <a:latin typeface="Times New Roman" pitchFamily="18" charset="0"/>
                          <a:ea typeface="+mn-ea"/>
                          <a:cs typeface="Times New Roman" pitchFamily="18" charset="0"/>
                        </a:rPr>
                        <a:t>которые необходимо достичь. </a:t>
                      </a:r>
                    </a:p>
                    <a:p>
                      <a:pPr algn="just"/>
                      <a:r>
                        <a:rPr lang="ru-RU" sz="2000" b="1" i="0" kern="1200" dirty="0" smtClean="0">
                          <a:solidFill>
                            <a:schemeClr val="dk1"/>
                          </a:solidFill>
                          <a:latin typeface="Times New Roman" pitchFamily="18" charset="0"/>
                          <a:ea typeface="+mn-ea"/>
                          <a:cs typeface="Times New Roman" pitchFamily="18" charset="0"/>
                        </a:rPr>
                        <a:t>Декомпозиция задач</a:t>
                      </a:r>
                      <a:r>
                        <a:rPr lang="ru-RU" sz="2000" b="0" i="0" kern="1200" dirty="0" smtClean="0">
                          <a:solidFill>
                            <a:schemeClr val="dk1"/>
                          </a:solidFill>
                          <a:latin typeface="Times New Roman" pitchFamily="18" charset="0"/>
                          <a:ea typeface="+mn-ea"/>
                          <a:cs typeface="Times New Roman" pitchFamily="18" charset="0"/>
                        </a:rPr>
                        <a:t>.  Большие цели следует разбить на более мелкие, </a:t>
                      </a:r>
                    </a:p>
                    <a:p>
                      <a:pPr algn="just"/>
                      <a:r>
                        <a:rPr lang="ru-RU" sz="2000" b="0" i="0" kern="1200" dirty="0" smtClean="0">
                          <a:solidFill>
                            <a:schemeClr val="dk1"/>
                          </a:solidFill>
                          <a:latin typeface="Times New Roman" pitchFamily="18" charset="0"/>
                          <a:ea typeface="+mn-ea"/>
                          <a:cs typeface="Times New Roman" pitchFamily="18" charset="0"/>
                        </a:rPr>
                        <a:t>конкретные</a:t>
                      </a:r>
                      <a:r>
                        <a:rPr lang="ru-RU" sz="2000" b="0" i="0" kern="1200" baseline="0" dirty="0" smtClean="0">
                          <a:solidFill>
                            <a:schemeClr val="dk1"/>
                          </a:solidFill>
                          <a:latin typeface="Times New Roman" pitchFamily="18" charset="0"/>
                          <a:ea typeface="+mn-ea"/>
                          <a:cs typeface="Times New Roman" pitchFamily="18" charset="0"/>
                        </a:rPr>
                        <a:t> </a:t>
                      </a:r>
                      <a:r>
                        <a:rPr lang="ru-RU" sz="2000" b="0" i="0" kern="1200" dirty="0" smtClean="0">
                          <a:solidFill>
                            <a:schemeClr val="dk1"/>
                          </a:solidFill>
                          <a:latin typeface="Times New Roman" pitchFamily="18" charset="0"/>
                          <a:ea typeface="+mn-ea"/>
                          <a:cs typeface="Times New Roman" pitchFamily="18" charset="0"/>
                        </a:rPr>
                        <a:t>задачи. </a:t>
                      </a:r>
                    </a:p>
                    <a:p>
                      <a:pPr algn="just"/>
                      <a:r>
                        <a:rPr lang="ru-RU" sz="2000" b="1" i="0" kern="1200" dirty="0" smtClean="0">
                          <a:solidFill>
                            <a:schemeClr val="dk1"/>
                          </a:solidFill>
                          <a:latin typeface="Times New Roman" pitchFamily="18" charset="0"/>
                          <a:ea typeface="+mn-ea"/>
                          <a:cs typeface="Times New Roman" pitchFamily="18" charset="0"/>
                        </a:rPr>
                        <a:t>Принцип 20/80</a:t>
                      </a:r>
                      <a:r>
                        <a:rPr lang="ru-RU" sz="2000" b="0" i="0" kern="1200" dirty="0" smtClean="0">
                          <a:solidFill>
                            <a:schemeClr val="dk1"/>
                          </a:solidFill>
                          <a:latin typeface="Times New Roman" pitchFamily="18" charset="0"/>
                          <a:ea typeface="+mn-ea"/>
                          <a:cs typeface="Times New Roman" pitchFamily="18" charset="0"/>
                        </a:rPr>
                        <a:t>. Нужно определить 20% задач, которые приносят 80%</a:t>
                      </a:r>
                    </a:p>
                    <a:p>
                      <a:pPr algn="just"/>
                      <a:r>
                        <a:rPr lang="ru-RU" sz="2000" b="0" i="0" kern="1200" dirty="0" smtClean="0">
                          <a:solidFill>
                            <a:schemeClr val="dk1"/>
                          </a:solidFill>
                          <a:latin typeface="Times New Roman" pitchFamily="18" charset="0"/>
                          <a:ea typeface="+mn-ea"/>
                          <a:cs typeface="Times New Roman" pitchFamily="18" charset="0"/>
                        </a:rPr>
                        <a:t> результатов, и сосредоточиться на них. </a:t>
                      </a:r>
                    </a:p>
                    <a:p>
                      <a:pPr algn="just"/>
                      <a:r>
                        <a:rPr lang="ru-RU" sz="2000" b="1" i="0" kern="1200" dirty="0" smtClean="0">
                          <a:solidFill>
                            <a:schemeClr val="dk1"/>
                          </a:solidFill>
                          <a:latin typeface="Times New Roman" pitchFamily="18" charset="0"/>
                          <a:ea typeface="+mn-ea"/>
                          <a:cs typeface="Times New Roman" pitchFamily="18" charset="0"/>
                        </a:rPr>
                        <a:t>Делание записей</a:t>
                      </a:r>
                      <a:r>
                        <a:rPr lang="ru-RU" sz="2000" b="0" i="0" kern="1200" dirty="0" smtClean="0">
                          <a:solidFill>
                            <a:schemeClr val="dk1"/>
                          </a:solidFill>
                          <a:latin typeface="Times New Roman" pitchFamily="18" charset="0"/>
                          <a:ea typeface="+mn-ea"/>
                          <a:cs typeface="Times New Roman" pitchFamily="18" charset="0"/>
                        </a:rPr>
                        <a:t>. Списки и заметки помогают упорядочить мысли, найти в </a:t>
                      </a:r>
                    </a:p>
                    <a:p>
                      <a:pPr algn="just"/>
                      <a:r>
                        <a:rPr lang="ru-RU" sz="2000" b="0" i="0" kern="1200" dirty="0" smtClean="0">
                          <a:solidFill>
                            <a:schemeClr val="dk1"/>
                          </a:solidFill>
                          <a:latin typeface="Times New Roman" pitchFamily="18" charset="0"/>
                          <a:ea typeface="+mn-ea"/>
                          <a:cs typeface="Times New Roman" pitchFamily="18" charset="0"/>
                        </a:rPr>
                        <a:t>нужный момент важную деталь. </a:t>
                      </a:r>
                    </a:p>
                    <a:p>
                      <a:pPr algn="just"/>
                      <a:r>
                        <a:rPr lang="ru-RU" sz="2000" b="1" i="0" kern="1200" dirty="0" smtClean="0">
                          <a:solidFill>
                            <a:schemeClr val="dk1"/>
                          </a:solidFill>
                          <a:latin typeface="Times New Roman" pitchFamily="18" charset="0"/>
                          <a:ea typeface="+mn-ea"/>
                          <a:cs typeface="Times New Roman" pitchFamily="18" charset="0"/>
                        </a:rPr>
                        <a:t>Планирование на день вперёд</a:t>
                      </a:r>
                      <a:r>
                        <a:rPr lang="ru-RU" sz="2000" b="0" i="0" kern="1200" dirty="0" smtClean="0">
                          <a:solidFill>
                            <a:schemeClr val="dk1"/>
                          </a:solidFill>
                          <a:latin typeface="Times New Roman" pitchFamily="18" charset="0"/>
                          <a:ea typeface="+mn-ea"/>
                          <a:cs typeface="Times New Roman" pitchFamily="18" charset="0"/>
                        </a:rPr>
                        <a:t>. В конце каждого дня нужно составлять </a:t>
                      </a:r>
                    </a:p>
                    <a:p>
                      <a:pPr algn="just"/>
                      <a:r>
                        <a:rPr lang="ru-RU" sz="2000" b="0" i="0" kern="1200" dirty="0" smtClean="0">
                          <a:solidFill>
                            <a:schemeClr val="dk1"/>
                          </a:solidFill>
                          <a:latin typeface="Times New Roman" pitchFamily="18" charset="0"/>
                          <a:ea typeface="+mn-ea"/>
                          <a:cs typeface="Times New Roman" pitchFamily="18" charset="0"/>
                        </a:rPr>
                        <a:t>список задач на следующий день. </a:t>
                      </a:r>
                    </a:p>
                    <a:p>
                      <a:pPr algn="just"/>
                      <a:r>
                        <a:rPr lang="ru-RU" sz="2000" b="1" i="0" kern="1200" dirty="0" smtClean="0">
                          <a:solidFill>
                            <a:schemeClr val="dk1"/>
                          </a:solidFill>
                          <a:latin typeface="Times New Roman" pitchFamily="18" charset="0"/>
                          <a:ea typeface="+mn-ea"/>
                          <a:cs typeface="Times New Roman" pitchFamily="18" charset="0"/>
                        </a:rPr>
                        <a:t>Делегирование</a:t>
                      </a:r>
                      <a:r>
                        <a:rPr lang="ru-RU" sz="2000" b="0" i="0" kern="1200" dirty="0" smtClean="0">
                          <a:solidFill>
                            <a:schemeClr val="dk1"/>
                          </a:solidFill>
                          <a:latin typeface="Times New Roman" pitchFamily="18" charset="0"/>
                          <a:ea typeface="+mn-ea"/>
                          <a:cs typeface="Times New Roman" pitchFamily="18" charset="0"/>
                        </a:rPr>
                        <a:t>.  Если выстроить и выстроить этот процесс, он будет</a:t>
                      </a:r>
                    </a:p>
                    <a:p>
                      <a:pPr algn="just"/>
                      <a:r>
                        <a:rPr lang="ru-RU" sz="2000" b="0" i="0" kern="1200" dirty="0" smtClean="0">
                          <a:solidFill>
                            <a:schemeClr val="dk1"/>
                          </a:solidFill>
                          <a:latin typeface="Times New Roman" pitchFamily="18" charset="0"/>
                          <a:ea typeface="+mn-ea"/>
                          <a:cs typeface="Times New Roman" pitchFamily="18" charset="0"/>
                        </a:rPr>
                        <a:t> экономить менеджеру огромное количество времени и усилий. </a:t>
                      </a:r>
                    </a:p>
                    <a:p>
                      <a:pPr algn="just"/>
                      <a:r>
                        <a:rPr lang="ru-RU" sz="2000" b="1" i="0" kern="1200" dirty="0" smtClean="0">
                          <a:solidFill>
                            <a:schemeClr val="dk1"/>
                          </a:solidFill>
                          <a:latin typeface="Times New Roman" pitchFamily="18" charset="0"/>
                          <a:ea typeface="+mn-ea"/>
                          <a:cs typeface="Times New Roman" pitchFamily="18" charset="0"/>
                        </a:rPr>
                        <a:t>Отдых</a:t>
                      </a:r>
                      <a:endParaRPr lang="ru-RU" sz="2000" b="0" i="0" kern="1200" dirty="0">
                        <a:solidFill>
                          <a:schemeClr val="dk1"/>
                        </a:solidFill>
                        <a:latin typeface="Times New Roman" pitchFamily="18" charset="0"/>
                        <a:ea typeface="+mn-ea"/>
                        <a:cs typeface="Times New Roman" pitchFamily="18" charset="0"/>
                      </a:endParaRPr>
                    </a:p>
                  </a:txBody>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0" y="1"/>
          <a:ext cx="9144000" cy="7437120"/>
        </p:xfrm>
        <a:graphic>
          <a:graphicData uri="http://schemas.openxmlformats.org/drawingml/2006/table">
            <a:tbl>
              <a:tblPr firstRow="1" bandRow="1">
                <a:tableStyleId>{5C22544A-7EE6-4342-B048-85BDC9FD1C3A}</a:tableStyleId>
              </a:tblPr>
              <a:tblGrid>
                <a:gridCol w="9144000"/>
              </a:tblGrid>
              <a:tr h="822839">
                <a:tc>
                  <a:txBody>
                    <a:bodyPr/>
                    <a:lstStyle/>
                    <a:p>
                      <a:r>
                        <a:rPr lang="ru-RU" sz="2400" dirty="0" smtClean="0">
                          <a:latin typeface="Times New Roman" pitchFamily="18" charset="0"/>
                          <a:cs typeface="Times New Roman" pitchFamily="18" charset="0"/>
                        </a:rPr>
                        <a:t>Личная эффективность </a:t>
                      </a:r>
                      <a:r>
                        <a:rPr lang="ru-RU" sz="2400" dirty="0" err="1" smtClean="0">
                          <a:latin typeface="Times New Roman" pitchFamily="18" charset="0"/>
                          <a:cs typeface="Times New Roman" pitchFamily="18" charset="0"/>
                        </a:rPr>
                        <a:t>менеджера-основные</a:t>
                      </a:r>
                      <a:r>
                        <a:rPr lang="ru-RU" sz="2400" baseline="0" dirty="0" smtClean="0">
                          <a:latin typeface="Times New Roman" pitchFamily="18" charset="0"/>
                          <a:cs typeface="Times New Roman" pitchFamily="18" charset="0"/>
                        </a:rPr>
                        <a:t> мероприятия работы менеджера относительно его подчиненных</a:t>
                      </a:r>
                      <a:endParaRPr lang="ru-RU" sz="2400" dirty="0">
                        <a:latin typeface="Times New Roman" pitchFamily="18" charset="0"/>
                        <a:cs typeface="Times New Roman" pitchFamily="18" charset="0"/>
                      </a:endParaRPr>
                    </a:p>
                  </a:txBody>
                  <a:tcPr/>
                </a:tc>
              </a:tr>
              <a:tr h="5349360">
                <a:tc>
                  <a:txBody>
                    <a:bodyPr/>
                    <a:lstStyle/>
                    <a:p>
                      <a:r>
                        <a:rPr lang="ru-RU" sz="2400" b="1" i="0" kern="1200" dirty="0" smtClean="0">
                          <a:solidFill>
                            <a:srgbClr val="C00000"/>
                          </a:solidFill>
                          <a:latin typeface="Times New Roman" pitchFamily="18" charset="0"/>
                          <a:ea typeface="+mn-ea"/>
                          <a:cs typeface="Times New Roman" pitchFamily="18" charset="0"/>
                        </a:rPr>
                        <a:t>1.Процесс обучения и повышения квалификации сотрудника </a:t>
                      </a:r>
                      <a:endParaRPr lang="ru-RU" sz="2400" b="1" i="0" kern="1200" dirty="0" smtClean="0">
                        <a:solidFill>
                          <a:srgbClr val="C00000"/>
                        </a:solidFill>
                        <a:latin typeface="Times New Roman" pitchFamily="18" charset="0"/>
                        <a:ea typeface="+mn-ea"/>
                        <a:cs typeface="Times New Roman" pitchFamily="18" charset="0"/>
                      </a:endParaRPr>
                    </a:p>
                    <a:p>
                      <a:r>
                        <a:rPr lang="ru-RU" sz="2400" b="1" i="0" kern="1200" dirty="0" smtClean="0">
                          <a:solidFill>
                            <a:srgbClr val="C00000"/>
                          </a:solidFill>
                          <a:latin typeface="Times New Roman" pitchFamily="18" charset="0"/>
                          <a:ea typeface="+mn-ea"/>
                          <a:cs typeface="Times New Roman" pitchFamily="18" charset="0"/>
                        </a:rPr>
                        <a:t>включает</a:t>
                      </a:r>
                      <a:r>
                        <a:rPr lang="ru-RU" sz="2400" b="1" i="0" kern="1200" dirty="0" smtClean="0">
                          <a:solidFill>
                            <a:srgbClr val="C00000"/>
                          </a:solidFill>
                          <a:latin typeface="Times New Roman" pitchFamily="18" charset="0"/>
                          <a:ea typeface="+mn-ea"/>
                          <a:cs typeface="Times New Roman" pitchFamily="18" charset="0"/>
                        </a:rPr>
                        <a:t> несколько </a:t>
                      </a:r>
                      <a:r>
                        <a:rPr lang="ru-RU" sz="2400" b="1" i="0" kern="1200" baseline="0" dirty="0" smtClean="0">
                          <a:solidFill>
                            <a:srgbClr val="C00000"/>
                          </a:solidFill>
                          <a:latin typeface="Times New Roman" pitchFamily="18" charset="0"/>
                          <a:ea typeface="+mn-ea"/>
                          <a:cs typeface="Times New Roman" pitchFamily="18" charset="0"/>
                        </a:rPr>
                        <a:t> </a:t>
                      </a:r>
                      <a:r>
                        <a:rPr lang="ru-RU" sz="2400" b="1" i="0" kern="1200" dirty="0" smtClean="0">
                          <a:solidFill>
                            <a:srgbClr val="C00000"/>
                          </a:solidFill>
                          <a:latin typeface="Times New Roman" pitchFamily="18" charset="0"/>
                          <a:ea typeface="+mn-ea"/>
                          <a:cs typeface="Times New Roman" pitchFamily="18" charset="0"/>
                        </a:rPr>
                        <a:t>этапов</a:t>
                      </a:r>
                      <a:r>
                        <a:rPr lang="ru-RU" sz="2400" b="0" i="0" kern="1200" dirty="0" smtClean="0">
                          <a:solidFill>
                            <a:srgbClr val="C00000"/>
                          </a:solidFill>
                          <a:latin typeface="Times New Roman" pitchFamily="18" charset="0"/>
                          <a:ea typeface="+mn-ea"/>
                          <a:cs typeface="Times New Roman" pitchFamily="18" charset="0"/>
                        </a:rPr>
                        <a:t>: </a:t>
                      </a:r>
                    </a:p>
                    <a:p>
                      <a:r>
                        <a:rPr lang="ru-RU" sz="2000" b="1" i="0" kern="1200" dirty="0" smtClean="0">
                          <a:solidFill>
                            <a:schemeClr val="dk1"/>
                          </a:solidFill>
                          <a:latin typeface="Times New Roman" pitchFamily="18" charset="0"/>
                          <a:ea typeface="+mn-ea"/>
                          <a:cs typeface="Times New Roman" pitchFamily="18" charset="0"/>
                        </a:rPr>
                        <a:t>Анализ потребностей</a:t>
                      </a:r>
                      <a:r>
                        <a:rPr lang="ru-RU" sz="2000" b="0" i="0" kern="1200" dirty="0" smtClean="0">
                          <a:solidFill>
                            <a:schemeClr val="dk1"/>
                          </a:solidFill>
                          <a:latin typeface="Times New Roman" pitchFamily="18" charset="0"/>
                          <a:ea typeface="+mn-ea"/>
                          <a:cs typeface="Times New Roman" pitchFamily="18" charset="0"/>
                        </a:rPr>
                        <a:t>. Совет руководителей предприятия оценивает, какие </a:t>
                      </a:r>
                    </a:p>
                    <a:p>
                      <a:r>
                        <a:rPr lang="ru-RU" sz="2000" b="0" i="0" kern="1200" dirty="0" smtClean="0">
                          <a:solidFill>
                            <a:schemeClr val="dk1"/>
                          </a:solidFill>
                          <a:latin typeface="Times New Roman" pitchFamily="18" charset="0"/>
                          <a:ea typeface="+mn-ea"/>
                          <a:cs typeface="Times New Roman" pitchFamily="18" charset="0"/>
                        </a:rPr>
                        <a:t>компетенции </a:t>
                      </a:r>
                      <a:r>
                        <a:rPr lang="ru-RU" sz="2000" b="0" i="0" kern="1200" baseline="0" dirty="0" smtClean="0">
                          <a:solidFill>
                            <a:schemeClr val="dk1"/>
                          </a:solidFill>
                          <a:latin typeface="Times New Roman" pitchFamily="18" charset="0"/>
                          <a:ea typeface="+mn-ea"/>
                          <a:cs typeface="Times New Roman" pitchFamily="18" charset="0"/>
                        </a:rPr>
                        <a:t> </a:t>
                      </a:r>
                      <a:r>
                        <a:rPr lang="ru-RU" sz="2000" b="0" i="0" kern="1200" dirty="0" smtClean="0">
                          <a:solidFill>
                            <a:schemeClr val="dk1"/>
                          </a:solidFill>
                          <a:latin typeface="Times New Roman" pitchFamily="18" charset="0"/>
                          <a:ea typeface="+mn-ea"/>
                          <a:cs typeface="Times New Roman" pitchFamily="18" charset="0"/>
                        </a:rPr>
                        <a:t>нужны сотрудникам для повышения эффективности работы</a:t>
                      </a:r>
                    </a:p>
                    <a:p>
                      <a:r>
                        <a:rPr lang="ru-RU" sz="2000" b="0" i="0" kern="1200" dirty="0" smtClean="0">
                          <a:solidFill>
                            <a:schemeClr val="dk1"/>
                          </a:solidFill>
                          <a:latin typeface="Times New Roman" pitchFamily="18" charset="0"/>
                          <a:ea typeface="+mn-ea"/>
                          <a:cs typeface="Times New Roman" pitchFamily="18" charset="0"/>
                        </a:rPr>
                        <a:t> организации. </a:t>
                      </a:r>
                    </a:p>
                    <a:p>
                      <a:r>
                        <a:rPr lang="ru-RU" sz="2000" b="1" i="0" kern="1200" dirty="0" smtClean="0">
                          <a:solidFill>
                            <a:schemeClr val="dk1"/>
                          </a:solidFill>
                          <a:latin typeface="Times New Roman" pitchFamily="18" charset="0"/>
                          <a:ea typeface="+mn-ea"/>
                          <a:cs typeface="Times New Roman" pitchFamily="18" charset="0"/>
                        </a:rPr>
                        <a:t>Разработка программы повышения квалификации</a:t>
                      </a:r>
                      <a:r>
                        <a:rPr lang="ru-RU" sz="2000" b="0" i="0" kern="1200" dirty="0" smtClean="0">
                          <a:solidFill>
                            <a:schemeClr val="dk1"/>
                          </a:solidFill>
                          <a:latin typeface="Times New Roman" pitchFamily="18" charset="0"/>
                          <a:ea typeface="+mn-ea"/>
                          <a:cs typeface="Times New Roman" pitchFamily="18" charset="0"/>
                        </a:rPr>
                        <a:t>. На основе анализа </a:t>
                      </a:r>
                    </a:p>
                    <a:p>
                      <a:r>
                        <a:rPr lang="ru-RU" sz="2000" b="0" i="0" kern="1200" dirty="0" smtClean="0">
                          <a:solidFill>
                            <a:schemeClr val="dk1"/>
                          </a:solidFill>
                          <a:latin typeface="Times New Roman" pitchFamily="18" charset="0"/>
                          <a:ea typeface="+mn-ea"/>
                          <a:cs typeface="Times New Roman" pitchFamily="18" charset="0"/>
                        </a:rPr>
                        <a:t>Потребностей организуется план повышения</a:t>
                      </a:r>
                      <a:r>
                        <a:rPr lang="ru-RU" sz="2000" b="0" i="0" kern="1200" baseline="0" dirty="0" smtClean="0">
                          <a:solidFill>
                            <a:schemeClr val="dk1"/>
                          </a:solidFill>
                          <a:latin typeface="Times New Roman" pitchFamily="18" charset="0"/>
                          <a:ea typeface="+mn-ea"/>
                          <a:cs typeface="Times New Roman" pitchFamily="18" charset="0"/>
                        </a:rPr>
                        <a:t> </a:t>
                      </a:r>
                      <a:r>
                        <a:rPr lang="ru-RU" sz="2000" b="0" i="0" kern="1200" dirty="0" smtClean="0">
                          <a:solidFill>
                            <a:schemeClr val="dk1"/>
                          </a:solidFill>
                          <a:latin typeface="Times New Roman" pitchFamily="18" charset="0"/>
                          <a:ea typeface="+mn-ea"/>
                          <a:cs typeface="Times New Roman" pitchFamily="18" charset="0"/>
                        </a:rPr>
                        <a:t>квалификации, в котором </a:t>
                      </a:r>
                    </a:p>
                    <a:p>
                      <a:r>
                        <a:rPr lang="ru-RU" sz="2000" b="0" i="0" kern="1200" dirty="0" smtClean="0">
                          <a:solidFill>
                            <a:schemeClr val="dk1"/>
                          </a:solidFill>
                          <a:latin typeface="Times New Roman" pitchFamily="18" charset="0"/>
                          <a:ea typeface="+mn-ea"/>
                          <a:cs typeface="Times New Roman" pitchFamily="18" charset="0"/>
                        </a:rPr>
                        <a:t>определяются задачи, </a:t>
                      </a:r>
                      <a:r>
                        <a:rPr lang="ru-RU" sz="2000" b="0" i="0" kern="1200" baseline="0" dirty="0" smtClean="0">
                          <a:solidFill>
                            <a:schemeClr val="dk1"/>
                          </a:solidFill>
                          <a:latin typeface="Times New Roman" pitchFamily="18" charset="0"/>
                          <a:ea typeface="+mn-ea"/>
                          <a:cs typeface="Times New Roman" pitchFamily="18" charset="0"/>
                        </a:rPr>
                        <a:t> с</a:t>
                      </a:r>
                      <a:r>
                        <a:rPr lang="ru-RU" sz="2000" b="0" i="0" kern="1200" dirty="0" smtClean="0">
                          <a:solidFill>
                            <a:schemeClr val="dk1"/>
                          </a:solidFill>
                          <a:latin typeface="Times New Roman" pitchFamily="18" charset="0"/>
                          <a:ea typeface="+mn-ea"/>
                          <a:cs typeface="Times New Roman" pitchFamily="18" charset="0"/>
                        </a:rPr>
                        <a:t>одержание,</a:t>
                      </a:r>
                      <a:r>
                        <a:rPr lang="ru-RU" sz="2000" b="0" i="0" kern="1200" baseline="0" dirty="0" smtClean="0">
                          <a:solidFill>
                            <a:schemeClr val="dk1"/>
                          </a:solidFill>
                          <a:latin typeface="Times New Roman" pitchFamily="18" charset="0"/>
                          <a:ea typeface="+mn-ea"/>
                          <a:cs typeface="Times New Roman" pitchFamily="18" charset="0"/>
                        </a:rPr>
                        <a:t> </a:t>
                      </a:r>
                      <a:r>
                        <a:rPr lang="ru-RU" sz="2000" b="0" i="0" kern="1200" dirty="0" smtClean="0">
                          <a:solidFill>
                            <a:schemeClr val="dk1"/>
                          </a:solidFill>
                          <a:latin typeface="Times New Roman" pitchFamily="18" charset="0"/>
                          <a:ea typeface="+mn-ea"/>
                          <a:cs typeface="Times New Roman" pitchFamily="18" charset="0"/>
                        </a:rPr>
                        <a:t>форма обучения, сроки проведения и</a:t>
                      </a:r>
                    </a:p>
                    <a:p>
                      <a:r>
                        <a:rPr lang="ru-RU" sz="2000" b="0" i="0" kern="1200" dirty="0" smtClean="0">
                          <a:solidFill>
                            <a:schemeClr val="dk1"/>
                          </a:solidFill>
                          <a:latin typeface="Times New Roman" pitchFamily="18" charset="0"/>
                          <a:ea typeface="+mn-ea"/>
                          <a:cs typeface="Times New Roman" pitchFamily="18" charset="0"/>
                        </a:rPr>
                        <a:t> планируемый результат. </a:t>
                      </a:r>
                    </a:p>
                    <a:p>
                      <a:r>
                        <a:rPr lang="ru-RU" sz="2000" b="1" i="0" kern="1200" dirty="0" smtClean="0">
                          <a:solidFill>
                            <a:schemeClr val="dk1"/>
                          </a:solidFill>
                          <a:latin typeface="Times New Roman" pitchFamily="18" charset="0"/>
                          <a:ea typeface="+mn-ea"/>
                          <a:cs typeface="Times New Roman" pitchFamily="18" charset="0"/>
                        </a:rPr>
                        <a:t>Организация обучения</a:t>
                      </a:r>
                      <a:r>
                        <a:rPr lang="ru-RU" sz="2000" b="0" i="0" kern="1200" dirty="0" smtClean="0">
                          <a:solidFill>
                            <a:schemeClr val="dk1"/>
                          </a:solidFill>
                          <a:latin typeface="Times New Roman" pitchFamily="18" charset="0"/>
                          <a:ea typeface="+mn-ea"/>
                          <a:cs typeface="Times New Roman" pitchFamily="18" charset="0"/>
                        </a:rPr>
                        <a:t>. Выбирается образовательное учреждение, разрабатываются </a:t>
                      </a:r>
                      <a:r>
                        <a:rPr lang="ru-RU" sz="2000" b="0" i="0" kern="1200" baseline="0" dirty="0" smtClean="0">
                          <a:solidFill>
                            <a:schemeClr val="dk1"/>
                          </a:solidFill>
                          <a:latin typeface="Times New Roman" pitchFamily="18" charset="0"/>
                          <a:ea typeface="+mn-ea"/>
                          <a:cs typeface="Times New Roman" pitchFamily="18" charset="0"/>
                        </a:rPr>
                        <a:t> </a:t>
                      </a:r>
                      <a:r>
                        <a:rPr lang="ru-RU" sz="2000" b="0" i="0" kern="1200" dirty="0" smtClean="0">
                          <a:solidFill>
                            <a:schemeClr val="dk1"/>
                          </a:solidFill>
                          <a:latin typeface="Times New Roman" pitchFamily="18" charset="0"/>
                          <a:ea typeface="+mn-ea"/>
                          <a:cs typeface="Times New Roman" pitchFamily="18" charset="0"/>
                        </a:rPr>
                        <a:t>программы и графики обучения с учётом удобства сотрудников и </a:t>
                      </a:r>
                    </a:p>
                    <a:p>
                      <a:r>
                        <a:rPr lang="ru-RU" sz="2000" b="0" i="0" kern="1200" dirty="0" smtClean="0">
                          <a:solidFill>
                            <a:schemeClr val="dk1"/>
                          </a:solidFill>
                          <a:latin typeface="Times New Roman" pitchFamily="18" charset="0"/>
                          <a:ea typeface="+mn-ea"/>
                          <a:cs typeface="Times New Roman" pitchFamily="18" charset="0"/>
                        </a:rPr>
                        <a:t>необходимости поддержания трудовой дисциплины. </a:t>
                      </a:r>
                    </a:p>
                    <a:p>
                      <a:r>
                        <a:rPr lang="ru-RU" sz="2000" b="1" i="0" kern="1200" dirty="0" smtClean="0">
                          <a:solidFill>
                            <a:schemeClr val="dk1"/>
                          </a:solidFill>
                          <a:latin typeface="Times New Roman" pitchFamily="18" charset="0"/>
                          <a:ea typeface="+mn-ea"/>
                          <a:cs typeface="Times New Roman" pitchFamily="18" charset="0"/>
                        </a:rPr>
                        <a:t>Проведение обучения</a:t>
                      </a:r>
                      <a:r>
                        <a:rPr lang="ru-RU" sz="2000" b="0" i="0" kern="1200" dirty="0" smtClean="0">
                          <a:solidFill>
                            <a:schemeClr val="dk1"/>
                          </a:solidFill>
                          <a:latin typeface="Times New Roman" pitchFamily="18" charset="0"/>
                          <a:ea typeface="+mn-ea"/>
                          <a:cs typeface="Times New Roman" pitchFamily="18" charset="0"/>
                        </a:rPr>
                        <a:t>. Кадры проходят выбранные курсы, обучение проводится в </a:t>
                      </a:r>
                      <a:r>
                        <a:rPr lang="ru-RU" sz="2000" b="0" i="0" kern="1200" baseline="0" dirty="0" smtClean="0">
                          <a:solidFill>
                            <a:schemeClr val="dk1"/>
                          </a:solidFill>
                          <a:latin typeface="Times New Roman" pitchFamily="18" charset="0"/>
                          <a:ea typeface="+mn-ea"/>
                          <a:cs typeface="Times New Roman" pitchFamily="18" charset="0"/>
                        </a:rPr>
                        <a:t> </a:t>
                      </a:r>
                      <a:r>
                        <a:rPr lang="ru-RU" sz="2000" b="0" i="0" kern="1200" dirty="0" smtClean="0">
                          <a:solidFill>
                            <a:schemeClr val="dk1"/>
                          </a:solidFill>
                          <a:latin typeface="Times New Roman" pitchFamily="18" charset="0"/>
                          <a:ea typeface="+mn-ea"/>
                          <a:cs typeface="Times New Roman" pitchFamily="18" charset="0"/>
                        </a:rPr>
                        <a:t>соответствии с приобретённым опытом и представленным материалом. В конце проходит </a:t>
                      </a:r>
                      <a:r>
                        <a:rPr lang="ru-RU" sz="2000" b="0" i="0" kern="1200" baseline="0" dirty="0" smtClean="0">
                          <a:solidFill>
                            <a:schemeClr val="dk1"/>
                          </a:solidFill>
                          <a:latin typeface="Times New Roman" pitchFamily="18" charset="0"/>
                          <a:ea typeface="+mn-ea"/>
                          <a:cs typeface="Times New Roman" pitchFamily="18" charset="0"/>
                        </a:rPr>
                        <a:t> </a:t>
                      </a:r>
                      <a:r>
                        <a:rPr lang="ru-RU" sz="2000" b="0" i="0" kern="1200" dirty="0" smtClean="0">
                          <a:solidFill>
                            <a:schemeClr val="dk1"/>
                          </a:solidFill>
                          <a:latin typeface="Times New Roman" pitchFamily="18" charset="0"/>
                          <a:ea typeface="+mn-ea"/>
                          <a:cs typeface="Times New Roman" pitchFamily="18" charset="0"/>
                        </a:rPr>
                        <a:t>аттестация каждого сотрудника. </a:t>
                      </a:r>
                    </a:p>
                    <a:p>
                      <a:r>
                        <a:rPr lang="ru-RU" sz="2000" b="1" i="0" kern="1200" dirty="0" smtClean="0">
                          <a:solidFill>
                            <a:schemeClr val="dk1"/>
                          </a:solidFill>
                          <a:latin typeface="Times New Roman" pitchFamily="18" charset="0"/>
                          <a:ea typeface="+mn-ea"/>
                          <a:cs typeface="Times New Roman" pitchFamily="18" charset="0"/>
                        </a:rPr>
                        <a:t>Контроль и оценка результатов</a:t>
                      </a:r>
                      <a:r>
                        <a:rPr lang="ru-RU" sz="2000" b="0" i="0" kern="1200" dirty="0" smtClean="0">
                          <a:solidFill>
                            <a:schemeClr val="dk1"/>
                          </a:solidFill>
                          <a:latin typeface="Times New Roman" pitchFamily="18" charset="0"/>
                          <a:ea typeface="+mn-ea"/>
                          <a:cs typeface="Times New Roman" pitchFamily="18" charset="0"/>
                        </a:rPr>
                        <a:t>. Контролируется усвоение полученных знаний, </a:t>
                      </a:r>
                    </a:p>
                    <a:p>
                      <a:r>
                        <a:rPr lang="ru-RU" sz="2000" b="0" i="0" kern="1200" dirty="0" smtClean="0">
                          <a:solidFill>
                            <a:schemeClr val="dk1"/>
                          </a:solidFill>
                          <a:latin typeface="Times New Roman" pitchFamily="18" charset="0"/>
                          <a:ea typeface="+mn-ea"/>
                          <a:cs typeface="Times New Roman" pitchFamily="18" charset="0"/>
                        </a:rPr>
                        <a:t>проводятся тестирования, практические задания и экзамены. В результате проводится оценка, насколько готов специалист и будут ли изменены квалификации или должности работников. </a:t>
                      </a:r>
                      <a:r>
                        <a:rPr lang="ru-RU" sz="2000" b="0" i="0" kern="1200" baseline="0" dirty="0" smtClean="0">
                          <a:solidFill>
                            <a:schemeClr val="dk1"/>
                          </a:solidFill>
                          <a:latin typeface="Times New Roman" pitchFamily="18" charset="0"/>
                          <a:ea typeface="+mn-ea"/>
                          <a:cs typeface="Times New Roman" pitchFamily="18" charset="0"/>
                        </a:rPr>
                        <a:t> </a:t>
                      </a:r>
                      <a:r>
                        <a:rPr lang="ru-RU" sz="2000" b="0" i="0" kern="1200" dirty="0" smtClean="0">
                          <a:solidFill>
                            <a:schemeClr val="dk1"/>
                          </a:solidFill>
                          <a:latin typeface="Times New Roman" pitchFamily="18" charset="0"/>
                          <a:ea typeface="+mn-ea"/>
                          <a:cs typeface="Times New Roman" pitchFamily="18" charset="0"/>
                        </a:rPr>
                        <a:t>В процессе обучения сотрудники повышают </a:t>
                      </a:r>
                    </a:p>
                    <a:p>
                      <a:r>
                        <a:rPr lang="ru-RU" sz="2000" b="0" i="0" kern="1200" dirty="0" smtClean="0">
                          <a:solidFill>
                            <a:schemeClr val="dk1"/>
                          </a:solidFill>
                          <a:latin typeface="Times New Roman" pitchFamily="18" charset="0"/>
                          <a:ea typeface="+mn-ea"/>
                          <a:cs typeface="Times New Roman" pitchFamily="18" charset="0"/>
                        </a:rPr>
                        <a:t>квалификацию, совершенствуют профессиональные, управленческие и </a:t>
                      </a:r>
                    </a:p>
                    <a:p>
                      <a:r>
                        <a:rPr lang="ru-RU" sz="2000" b="0" i="0" kern="1200" dirty="0" smtClean="0">
                          <a:solidFill>
                            <a:schemeClr val="dk1"/>
                          </a:solidFill>
                          <a:latin typeface="Times New Roman" pitchFamily="18" charset="0"/>
                          <a:ea typeface="+mn-ea"/>
                          <a:cs typeface="Times New Roman" pitchFamily="18" charset="0"/>
                        </a:rPr>
                        <a:t>коммуникативные навыки</a:t>
                      </a:r>
                    </a:p>
                  </a:txBody>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228600" y="1"/>
          <a:ext cx="8686800" cy="6485444"/>
        </p:xfrm>
        <a:graphic>
          <a:graphicData uri="http://schemas.openxmlformats.org/drawingml/2006/table">
            <a:tbl>
              <a:tblPr firstRow="1" bandRow="1">
                <a:tableStyleId>{5C22544A-7EE6-4342-B048-85BDC9FD1C3A}</a:tableStyleId>
              </a:tblPr>
              <a:tblGrid>
                <a:gridCol w="8686800"/>
              </a:tblGrid>
              <a:tr h="76199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2400" dirty="0" smtClean="0">
                          <a:latin typeface="Times New Roman" pitchFamily="18" charset="0"/>
                          <a:cs typeface="Times New Roman" pitchFamily="18" charset="0"/>
                        </a:rPr>
                        <a:t>Личная эффективность </a:t>
                      </a:r>
                      <a:r>
                        <a:rPr lang="ru-RU" sz="2400" dirty="0" err="1" smtClean="0">
                          <a:latin typeface="Times New Roman" pitchFamily="18" charset="0"/>
                          <a:cs typeface="Times New Roman" pitchFamily="18" charset="0"/>
                        </a:rPr>
                        <a:t>менеджера-основные</a:t>
                      </a:r>
                      <a:r>
                        <a:rPr lang="ru-RU" sz="2400" baseline="0" dirty="0" smtClean="0">
                          <a:latin typeface="Times New Roman" pitchFamily="18" charset="0"/>
                          <a:cs typeface="Times New Roman" pitchFamily="18" charset="0"/>
                        </a:rPr>
                        <a:t> мероприятия работы менеджера относительно его подчиненных</a:t>
                      </a:r>
                      <a:endParaRPr lang="ru-RU" sz="2400" dirty="0" smtClean="0">
                        <a:latin typeface="Times New Roman" pitchFamily="18" charset="0"/>
                        <a:cs typeface="Times New Roman" pitchFamily="18" charset="0"/>
                      </a:endParaRPr>
                    </a:p>
                  </a:txBody>
                  <a:tcPr/>
                </a:tc>
              </a:tr>
              <a:tr h="12192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2400" b="1" dirty="0" smtClean="0">
                          <a:solidFill>
                            <a:srgbClr val="C00000"/>
                          </a:solidFill>
                          <a:latin typeface="Times New Roman" pitchFamily="18" charset="0"/>
                          <a:cs typeface="Times New Roman" pitchFamily="18" charset="0"/>
                        </a:rPr>
                        <a:t>2.Планирование действий.</a:t>
                      </a:r>
                      <a:r>
                        <a:rPr lang="ru-RU" sz="2400" b="1" baseline="0" dirty="0" smtClean="0">
                          <a:solidFill>
                            <a:srgbClr val="C00000"/>
                          </a:solidFill>
                          <a:latin typeface="Times New Roman" pitchFamily="18" charset="0"/>
                          <a:cs typeface="Times New Roman" pitchFamily="18" charset="0"/>
                        </a:rPr>
                        <a:t> </a:t>
                      </a:r>
                      <a:r>
                        <a:rPr lang="ru-RU" sz="2400" b="1" dirty="0" smtClean="0">
                          <a:solidFill>
                            <a:srgbClr val="C00000"/>
                          </a:solidFill>
                          <a:latin typeface="Times New Roman" pitchFamily="18" charset="0"/>
                          <a:cs typeface="Times New Roman" pitchFamily="18" charset="0"/>
                        </a:rPr>
                        <a:t>Планирование-это </a:t>
                      </a:r>
                      <a:r>
                        <a:rPr lang="ru-RU" dirty="0" smtClean="0"/>
                        <a:t>разработка и установление руководством</a:t>
                      </a:r>
                      <a:r>
                        <a:rPr lang="ru-RU" baseline="0" dirty="0" smtClean="0"/>
                        <a:t> предприятия системы количественных и качественных показателей его развития, в которых определяются темпы, пропорции и тенденции развития данного предприятия как в текущем периоде. Так и на перспективу</a:t>
                      </a:r>
                      <a:endParaRPr lang="ru-RU" dirty="0"/>
                    </a:p>
                  </a:txBody>
                  <a:tcPr/>
                </a:tc>
              </a:tr>
              <a:tr h="347844">
                <a:tc>
                  <a:txBody>
                    <a:bodyPr/>
                    <a:lstStyle/>
                    <a:p>
                      <a:r>
                        <a:rPr lang="ru-RU" dirty="0" smtClean="0"/>
                        <a:t>Некоторые виды планирования</a:t>
                      </a:r>
                      <a:endParaRPr lang="ru-RU" dirty="0"/>
                    </a:p>
                  </a:txBody>
                  <a:tcPr/>
                </a:tc>
              </a:tr>
              <a:tr h="1713676">
                <a:tc>
                  <a:txBody>
                    <a:bodyPr/>
                    <a:lstStyle/>
                    <a:p>
                      <a:r>
                        <a:rPr lang="ru-RU" sz="1800" b="1" i="0" kern="1200" dirty="0" smtClean="0">
                          <a:solidFill>
                            <a:schemeClr val="dk1"/>
                          </a:solidFill>
                          <a:latin typeface="+mn-lt"/>
                          <a:ea typeface="+mn-ea"/>
                          <a:cs typeface="+mn-cs"/>
                        </a:rPr>
                        <a:t>1. По обязательности</a:t>
                      </a:r>
                      <a:r>
                        <a:rPr lang="ru-RU" sz="1800" b="0" i="0" kern="1200" dirty="0" smtClean="0">
                          <a:solidFill>
                            <a:schemeClr val="dk1"/>
                          </a:solidFill>
                          <a:latin typeface="+mn-lt"/>
                          <a:ea typeface="+mn-ea"/>
                          <a:cs typeface="+mn-cs"/>
                        </a:rPr>
                        <a:t>: </a:t>
                      </a:r>
                    </a:p>
                    <a:p>
                      <a:pPr lvl="1"/>
                      <a:r>
                        <a:rPr lang="ru-RU" sz="1800" b="1" i="0" kern="1200" dirty="0" smtClean="0">
                          <a:solidFill>
                            <a:schemeClr val="dk1"/>
                          </a:solidFill>
                          <a:latin typeface="+mn-lt"/>
                          <a:ea typeface="+mn-ea"/>
                          <a:cs typeface="+mn-cs"/>
                        </a:rPr>
                        <a:t>Директивное планирование</a:t>
                      </a:r>
                      <a:r>
                        <a:rPr lang="ru-RU" sz="1800" b="0" i="0" kern="1200" dirty="0" smtClean="0">
                          <a:solidFill>
                            <a:schemeClr val="dk1"/>
                          </a:solidFill>
                          <a:latin typeface="+mn-lt"/>
                          <a:ea typeface="+mn-ea"/>
                          <a:cs typeface="+mn-cs"/>
                        </a:rPr>
                        <a:t>. Подразумевает обязательное исполнение</a:t>
                      </a:r>
                      <a:r>
                        <a:rPr lang="ru-RU" sz="1800" b="0" i="0" kern="1200" baseline="0" dirty="0" smtClean="0">
                          <a:solidFill>
                            <a:schemeClr val="dk1"/>
                          </a:solidFill>
                          <a:latin typeface="+mn-lt"/>
                          <a:ea typeface="+mn-ea"/>
                          <a:cs typeface="+mn-cs"/>
                        </a:rPr>
                        <a:t> </a:t>
                      </a:r>
                      <a:r>
                        <a:rPr lang="ru-RU" sz="1800" b="0" i="0" kern="1200" dirty="0" smtClean="0">
                          <a:solidFill>
                            <a:schemeClr val="dk1"/>
                          </a:solidFill>
                          <a:latin typeface="+mn-lt"/>
                          <a:ea typeface="+mn-ea"/>
                          <a:cs typeface="+mn-cs"/>
                        </a:rPr>
                        <a:t>поставленных задач, всегда имеет конкретного адресата и характеризуется повышенной детализацией. </a:t>
                      </a:r>
                    </a:p>
                    <a:p>
                      <a:pPr lvl="1"/>
                      <a:r>
                        <a:rPr lang="ru-RU" sz="1800" b="1" i="0" kern="1200" dirty="0" smtClean="0">
                          <a:solidFill>
                            <a:schemeClr val="dk1"/>
                          </a:solidFill>
                          <a:latin typeface="+mn-lt"/>
                          <a:ea typeface="+mn-ea"/>
                          <a:cs typeface="+mn-cs"/>
                        </a:rPr>
                        <a:t>Индикативное планирование</a:t>
                      </a:r>
                      <a:r>
                        <a:rPr lang="ru-RU" sz="1800" b="0" i="0" kern="1200" dirty="0" smtClean="0">
                          <a:solidFill>
                            <a:schemeClr val="dk1"/>
                          </a:solidFill>
                          <a:latin typeface="+mn-lt"/>
                          <a:ea typeface="+mn-ea"/>
                          <a:cs typeface="+mn-cs"/>
                        </a:rPr>
                        <a:t>. Не подразумевает обязательного и точного исполнения, имеет более рекомендательный и направляющий характер. </a:t>
                      </a:r>
                    </a:p>
                  </a:txBody>
                  <a:tcPr/>
                </a:tc>
              </a:tr>
              <a:tr h="1783080">
                <a:tc>
                  <a:txBody>
                    <a:bodyPr/>
                    <a:lstStyle/>
                    <a:p>
                      <a:r>
                        <a:rPr lang="ru-RU" sz="1800" b="1" i="0" kern="1200" dirty="0" smtClean="0">
                          <a:solidFill>
                            <a:schemeClr val="dk1"/>
                          </a:solidFill>
                          <a:latin typeface="+mn-lt"/>
                          <a:ea typeface="+mn-ea"/>
                          <a:cs typeface="+mn-cs"/>
                        </a:rPr>
                        <a:t>2. По срокам достижения целей</a:t>
                      </a:r>
                      <a:r>
                        <a:rPr lang="ru-RU" sz="1800" b="0" i="0" kern="1200" dirty="0" smtClean="0">
                          <a:solidFill>
                            <a:schemeClr val="dk1"/>
                          </a:solidFill>
                          <a:latin typeface="+mn-lt"/>
                          <a:ea typeface="+mn-ea"/>
                          <a:cs typeface="+mn-cs"/>
                        </a:rPr>
                        <a:t>: </a:t>
                      </a:r>
                    </a:p>
                    <a:p>
                      <a:pPr lvl="1"/>
                      <a:r>
                        <a:rPr lang="ru-RU" sz="1800" b="1" i="0" kern="1200" dirty="0" smtClean="0">
                          <a:solidFill>
                            <a:schemeClr val="dk1"/>
                          </a:solidFill>
                          <a:latin typeface="+mn-lt"/>
                          <a:ea typeface="+mn-ea"/>
                          <a:cs typeface="+mn-cs"/>
                        </a:rPr>
                        <a:t>Краткосрочное (текущее) планирование</a:t>
                      </a:r>
                      <a:r>
                        <a:rPr lang="ru-RU" sz="1800" b="0" i="0" kern="1200" dirty="0" smtClean="0">
                          <a:solidFill>
                            <a:schemeClr val="dk1"/>
                          </a:solidFill>
                          <a:latin typeface="+mn-lt"/>
                          <a:ea typeface="+mn-ea"/>
                          <a:cs typeface="+mn-cs"/>
                        </a:rPr>
                        <a:t>. Рассчитывается на период до 1 года и может состоять из планов на сутки, неделю, месяц, квартал, полгода. </a:t>
                      </a:r>
                    </a:p>
                    <a:p>
                      <a:pPr lvl="1"/>
                      <a:r>
                        <a:rPr lang="ru-RU" sz="1800" b="1" i="0" kern="1200" dirty="0" smtClean="0">
                          <a:solidFill>
                            <a:schemeClr val="dk1"/>
                          </a:solidFill>
                          <a:latin typeface="+mn-lt"/>
                          <a:ea typeface="+mn-ea"/>
                          <a:cs typeface="+mn-cs"/>
                        </a:rPr>
                        <a:t>Среднесрочное планирование</a:t>
                      </a:r>
                      <a:r>
                        <a:rPr lang="ru-RU" sz="1800" b="0" i="0" kern="1200" dirty="0" smtClean="0">
                          <a:solidFill>
                            <a:schemeClr val="dk1"/>
                          </a:solidFill>
                          <a:latin typeface="+mn-lt"/>
                          <a:ea typeface="+mn-ea"/>
                          <a:cs typeface="+mn-cs"/>
                        </a:rPr>
                        <a:t>. Рассчитывается на срок от 1 года до 5 лет. </a:t>
                      </a:r>
                    </a:p>
                    <a:p>
                      <a:pPr lvl="1"/>
                      <a:r>
                        <a:rPr lang="ru-RU" sz="1800" b="1" i="0" kern="1200" dirty="0" smtClean="0">
                          <a:solidFill>
                            <a:schemeClr val="dk1"/>
                          </a:solidFill>
                          <a:latin typeface="+mn-lt"/>
                          <a:ea typeface="+mn-ea"/>
                          <a:cs typeface="+mn-cs"/>
                        </a:rPr>
                        <a:t>Долгосрочное (перспективное) планирование</a:t>
                      </a:r>
                      <a:r>
                        <a:rPr lang="ru-RU" sz="1800" b="0" i="0" kern="1200" dirty="0" smtClean="0">
                          <a:solidFill>
                            <a:schemeClr val="dk1"/>
                          </a:solidFill>
                          <a:latin typeface="+mn-lt"/>
                          <a:ea typeface="+mn-ea"/>
                          <a:cs typeface="+mn-cs"/>
                        </a:rPr>
                        <a:t>. Рассчитывается, как правило, на несколько (5, 10, 20) лет вперёд. </a:t>
                      </a:r>
                    </a:p>
                  </a:txBody>
                  <a:tcPr/>
                </a:tc>
              </a:tr>
              <a:tr h="496124">
                <a:tc>
                  <a:txBody>
                    <a:bodyPr/>
                    <a:lstStyle/>
                    <a:p>
                      <a:endParaRPr lang="ru-RU" dirty="0"/>
                    </a:p>
                  </a:txBody>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0" y="0"/>
          <a:ext cx="9067800" cy="7040880"/>
        </p:xfrm>
        <a:graphic>
          <a:graphicData uri="http://schemas.openxmlformats.org/drawingml/2006/table">
            <a:tbl>
              <a:tblPr firstRow="1" bandRow="1">
                <a:tableStyleId>{5C22544A-7EE6-4342-B048-85BDC9FD1C3A}</a:tableStyleId>
              </a:tblPr>
              <a:tblGrid>
                <a:gridCol w="9067800"/>
              </a:tblGrid>
              <a:tr h="228600">
                <a:tc>
                  <a:txBody>
                    <a:bodyPr/>
                    <a:lstStyle/>
                    <a:p>
                      <a:endParaRPr lang="ru-RU" dirty="0"/>
                    </a:p>
                  </a:txBody>
                  <a:tcPr/>
                </a:tc>
              </a:tr>
              <a:tr h="4664564">
                <a:tc>
                  <a:txBody>
                    <a:bodyPr/>
                    <a:lstStyle/>
                    <a:p>
                      <a:r>
                        <a:rPr lang="ru-RU" sz="2400" b="1" i="0" kern="1200" dirty="0" smtClean="0">
                          <a:solidFill>
                            <a:schemeClr val="dk1"/>
                          </a:solidFill>
                          <a:latin typeface="Times New Roman" pitchFamily="18" charset="0"/>
                          <a:ea typeface="+mn-ea"/>
                          <a:cs typeface="Times New Roman" pitchFamily="18" charset="0"/>
                        </a:rPr>
                        <a:t>3. По содержанию плановых решений</a:t>
                      </a:r>
                      <a:r>
                        <a:rPr lang="ru-RU" sz="2400" b="0" i="0" kern="1200" dirty="0" smtClean="0">
                          <a:solidFill>
                            <a:schemeClr val="dk1"/>
                          </a:solidFill>
                          <a:latin typeface="Times New Roman" pitchFamily="18" charset="0"/>
                          <a:ea typeface="+mn-ea"/>
                          <a:cs typeface="Times New Roman" pitchFamily="18" charset="0"/>
                        </a:rPr>
                        <a:t>: </a:t>
                      </a:r>
                    </a:p>
                    <a:p>
                      <a:pPr lvl="1"/>
                      <a:r>
                        <a:rPr lang="ru-RU" sz="2400" b="1" i="0" kern="1200" dirty="0" smtClean="0">
                          <a:solidFill>
                            <a:schemeClr val="dk1"/>
                          </a:solidFill>
                          <a:latin typeface="Times New Roman" pitchFamily="18" charset="0"/>
                          <a:ea typeface="+mn-ea"/>
                          <a:cs typeface="Times New Roman" pitchFamily="18" charset="0"/>
                        </a:rPr>
                        <a:t>Стратегическое планирование</a:t>
                      </a:r>
                      <a:r>
                        <a:rPr lang="ru-RU" sz="2400" b="0" i="0" kern="1200" dirty="0" smtClean="0">
                          <a:solidFill>
                            <a:schemeClr val="dk1"/>
                          </a:solidFill>
                          <a:latin typeface="Times New Roman" pitchFamily="18" charset="0"/>
                          <a:ea typeface="+mn-ea"/>
                          <a:cs typeface="Times New Roman" pitchFamily="18" charset="0"/>
                        </a:rPr>
                        <a:t>. В основном является долгосрочным. С помощью него определяются основные направления в деятельности организаций: расширение деятельности, создание новых направлений, стимулирование рабочего процесса, изучение рынка и его сегментов, изучение спроса, особенностей целевой аудитории и т.д.. </a:t>
                      </a:r>
                    </a:p>
                    <a:p>
                      <a:pPr lvl="1"/>
                      <a:r>
                        <a:rPr lang="ru-RU" sz="2400" b="1" i="0" kern="1200" dirty="0" smtClean="0">
                          <a:solidFill>
                            <a:schemeClr val="dk1"/>
                          </a:solidFill>
                          <a:latin typeface="Times New Roman" pitchFamily="18" charset="0"/>
                          <a:ea typeface="+mn-ea"/>
                          <a:cs typeface="Times New Roman" pitchFamily="18" charset="0"/>
                        </a:rPr>
                        <a:t>Тактическое планирование</a:t>
                      </a:r>
                      <a:r>
                        <a:rPr lang="ru-RU" sz="2400" b="0" i="0" kern="1200" dirty="0" smtClean="0">
                          <a:solidFill>
                            <a:schemeClr val="dk1"/>
                          </a:solidFill>
                          <a:latin typeface="Times New Roman" pitchFamily="18" charset="0"/>
                          <a:ea typeface="+mn-ea"/>
                          <a:cs typeface="Times New Roman" pitchFamily="18" charset="0"/>
                        </a:rPr>
                        <a:t>. Чаще всего является также долгосрочным. Основной его целью является создание необходимых условий для реализации возможностей, найденных посредством применения стратегического планирования. </a:t>
                      </a:r>
                    </a:p>
                    <a:p>
                      <a:pPr lvl="1"/>
                      <a:r>
                        <a:rPr lang="ru-RU" sz="2400" b="1" i="0" kern="1200" dirty="0" smtClean="0">
                          <a:solidFill>
                            <a:schemeClr val="dk1"/>
                          </a:solidFill>
                          <a:latin typeface="Times New Roman" pitchFamily="18" charset="0"/>
                          <a:ea typeface="+mn-ea"/>
                          <a:cs typeface="Times New Roman" pitchFamily="18" charset="0"/>
                        </a:rPr>
                        <a:t>Оперативно-календарное планирование</a:t>
                      </a:r>
                      <a:r>
                        <a:rPr lang="ru-RU" sz="2400" b="0" i="0" kern="1200" dirty="0" smtClean="0">
                          <a:solidFill>
                            <a:schemeClr val="dk1"/>
                          </a:solidFill>
                          <a:latin typeface="Times New Roman" pitchFamily="18" charset="0"/>
                          <a:ea typeface="+mn-ea"/>
                          <a:cs typeface="Times New Roman" pitchFamily="18" charset="0"/>
                        </a:rPr>
                        <a:t>. Завершающий этап стратегического и тактического планирования. Служит для реализации процесса достижения поставленных результатов. </a:t>
                      </a:r>
                    </a:p>
                    <a:p>
                      <a:pPr lvl="1"/>
                      <a:r>
                        <a:rPr lang="ru-RU" sz="2400" b="1" i="0" kern="1200" dirty="0" smtClean="0">
                          <a:solidFill>
                            <a:schemeClr val="dk1"/>
                          </a:solidFill>
                          <a:latin typeface="Times New Roman" pitchFamily="18" charset="0"/>
                          <a:ea typeface="+mn-ea"/>
                          <a:cs typeface="Times New Roman" pitchFamily="18" charset="0"/>
                        </a:rPr>
                        <a:t>Бизнес-планирование</a:t>
                      </a:r>
                      <a:r>
                        <a:rPr lang="ru-RU" sz="2400" b="0" i="0" kern="1200" dirty="0" smtClean="0">
                          <a:solidFill>
                            <a:schemeClr val="dk1"/>
                          </a:solidFill>
                          <a:latin typeface="Times New Roman" pitchFamily="18" charset="0"/>
                          <a:ea typeface="+mn-ea"/>
                          <a:cs typeface="Times New Roman" pitchFamily="18" charset="0"/>
                        </a:rPr>
                        <a:t>. Служит для оценки целесообразности, актуальности и эффективности планируемых мероприятий. </a:t>
                      </a:r>
                    </a:p>
                    <a:p>
                      <a:endParaRPr lang="ru-RU" sz="2400" dirty="0">
                        <a:latin typeface="Times New Roman" pitchFamily="18" charset="0"/>
                        <a:cs typeface="Times New Roman" pitchFamily="18" charset="0"/>
                      </a:endParaRPr>
                    </a:p>
                  </a:txBody>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152400" y="121921"/>
          <a:ext cx="8839200" cy="5852160"/>
        </p:xfrm>
        <a:graphic>
          <a:graphicData uri="http://schemas.openxmlformats.org/drawingml/2006/table">
            <a:tbl>
              <a:tblPr firstRow="1" bandRow="1">
                <a:tableStyleId>{5C22544A-7EE6-4342-B048-85BDC9FD1C3A}</a:tableStyleId>
              </a:tblPr>
              <a:tblGrid>
                <a:gridCol w="8839200"/>
              </a:tblGrid>
              <a:tr h="27871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2400" dirty="0" smtClean="0">
                          <a:latin typeface="Times New Roman" pitchFamily="18" charset="0"/>
                          <a:cs typeface="Times New Roman" pitchFamily="18" charset="0"/>
                        </a:rPr>
                        <a:t>Личная эффективность </a:t>
                      </a:r>
                      <a:r>
                        <a:rPr lang="ru-RU" sz="2400" dirty="0" err="1" smtClean="0">
                          <a:latin typeface="Times New Roman" pitchFamily="18" charset="0"/>
                          <a:cs typeface="Times New Roman" pitchFamily="18" charset="0"/>
                        </a:rPr>
                        <a:t>менеджера-основные</a:t>
                      </a:r>
                      <a:r>
                        <a:rPr lang="ru-RU" sz="2400" baseline="0" dirty="0" smtClean="0">
                          <a:latin typeface="Times New Roman" pitchFamily="18" charset="0"/>
                          <a:cs typeface="Times New Roman" pitchFamily="18" charset="0"/>
                        </a:rPr>
                        <a:t> мероприятия работы менеджера относительно его подчиненных</a:t>
                      </a:r>
                      <a:endParaRPr lang="ru-RU" sz="2400" dirty="0" smtClean="0">
                        <a:latin typeface="Times New Roman" pitchFamily="18" charset="0"/>
                        <a:cs typeface="Times New Roman" pitchFamily="18" charset="0"/>
                      </a:endParaRPr>
                    </a:p>
                  </a:txBody>
                  <a:tcPr/>
                </a:tc>
              </a:tr>
              <a:tr h="4552363">
                <a:tc>
                  <a:txBody>
                    <a:bodyPr/>
                    <a:lstStyle/>
                    <a:p>
                      <a:r>
                        <a:rPr lang="ru-RU" sz="2400" b="1" i="0" kern="1200" dirty="0" smtClean="0">
                          <a:solidFill>
                            <a:srgbClr val="C00000"/>
                          </a:solidFill>
                          <a:latin typeface="Times New Roman" pitchFamily="18" charset="0"/>
                          <a:ea typeface="+mn-ea"/>
                          <a:cs typeface="Times New Roman" pitchFamily="18" charset="0"/>
                        </a:rPr>
                        <a:t>3. Планирование карьеры</a:t>
                      </a:r>
                      <a:r>
                        <a:rPr lang="ru-RU" sz="2400" b="0" i="0" kern="1200" dirty="0" smtClean="0">
                          <a:solidFill>
                            <a:srgbClr val="C00000"/>
                          </a:solidFill>
                          <a:latin typeface="Times New Roman" pitchFamily="18" charset="0"/>
                          <a:ea typeface="+mn-ea"/>
                          <a:cs typeface="Times New Roman" pitchFamily="18" charset="0"/>
                        </a:rPr>
                        <a:t> </a:t>
                      </a:r>
                      <a:r>
                        <a:rPr lang="ru-RU" sz="2000" b="0" i="0" kern="1200" dirty="0" smtClean="0">
                          <a:solidFill>
                            <a:schemeClr val="dk1"/>
                          </a:solidFill>
                          <a:latin typeface="Times New Roman" pitchFamily="18" charset="0"/>
                          <a:ea typeface="+mn-ea"/>
                          <a:cs typeface="Times New Roman" pitchFamily="18" charset="0"/>
                        </a:rPr>
                        <a:t>— это процесс, предполагающий чёткое определение профессиональных целей и разработку плана для их достижения. Он включает анализ личных навыков и определение наиболее подходящего направления в профессиональной сфере. </a:t>
                      </a:r>
                    </a:p>
                    <a:p>
                      <a:r>
                        <a:rPr lang="ru-RU" sz="2000" b="1" i="0" kern="1200" dirty="0" smtClean="0">
                          <a:solidFill>
                            <a:schemeClr val="dk1"/>
                          </a:solidFill>
                          <a:latin typeface="Times New Roman" pitchFamily="18" charset="0"/>
                          <a:ea typeface="+mn-ea"/>
                          <a:cs typeface="Times New Roman" pitchFamily="18" charset="0"/>
                        </a:rPr>
                        <a:t>Основные этапы планирования карьеры</a:t>
                      </a:r>
                      <a:r>
                        <a:rPr lang="ru-RU" sz="2000" b="0" i="0" kern="1200" dirty="0" smtClean="0">
                          <a:solidFill>
                            <a:schemeClr val="dk1"/>
                          </a:solidFill>
                          <a:latin typeface="Times New Roman" pitchFamily="18" charset="0"/>
                          <a:ea typeface="+mn-ea"/>
                          <a:cs typeface="Times New Roman" pitchFamily="18" charset="0"/>
                        </a:rPr>
                        <a:t>:</a:t>
                      </a:r>
                    </a:p>
                    <a:p>
                      <a:r>
                        <a:rPr lang="ru-RU" sz="2000" b="1" i="0" kern="1200" dirty="0" smtClean="0">
                          <a:solidFill>
                            <a:schemeClr val="dk1"/>
                          </a:solidFill>
                          <a:latin typeface="Times New Roman" pitchFamily="18" charset="0"/>
                          <a:ea typeface="+mn-ea"/>
                          <a:cs typeface="Times New Roman" pitchFamily="18" charset="0"/>
                        </a:rPr>
                        <a:t>1. Самоанализ</a:t>
                      </a:r>
                      <a:r>
                        <a:rPr lang="ru-RU" sz="2000" b="0" i="0" kern="1200" dirty="0" smtClean="0">
                          <a:solidFill>
                            <a:schemeClr val="dk1"/>
                          </a:solidFill>
                          <a:latin typeface="Times New Roman" pitchFamily="18" charset="0"/>
                          <a:ea typeface="+mn-ea"/>
                          <a:cs typeface="Times New Roman" pitchFamily="18" charset="0"/>
                        </a:rPr>
                        <a:t>. Нужно оценить собственные способности, сильные и слабые стороны. Для этого можно использовать различные психологические инструменты. </a:t>
                      </a:r>
                    </a:p>
                    <a:p>
                      <a:r>
                        <a:rPr lang="ru-RU" sz="2000" b="1" i="0" kern="1200" dirty="0" smtClean="0">
                          <a:solidFill>
                            <a:schemeClr val="dk1"/>
                          </a:solidFill>
                          <a:latin typeface="Times New Roman" pitchFamily="18" charset="0"/>
                          <a:ea typeface="+mn-ea"/>
                          <a:cs typeface="Times New Roman" pitchFamily="18" charset="0"/>
                        </a:rPr>
                        <a:t>2. Поиск карьерных возможностей</a:t>
                      </a:r>
                      <a:r>
                        <a:rPr lang="ru-RU" sz="2000" b="0" i="0" kern="1200" dirty="0" smtClean="0">
                          <a:solidFill>
                            <a:schemeClr val="dk1"/>
                          </a:solidFill>
                          <a:latin typeface="Times New Roman" pitchFamily="18" charset="0"/>
                          <a:ea typeface="+mn-ea"/>
                          <a:cs typeface="Times New Roman" pitchFamily="18" charset="0"/>
                        </a:rPr>
                        <a:t>. После определения профессиональных интересов и навыков составляется список компаний, соответствующих трудовым предпочтениям и целям. </a:t>
                      </a:r>
                    </a:p>
                    <a:p>
                      <a:r>
                        <a:rPr lang="ru-RU" sz="2000" b="1" i="0" kern="1200" dirty="0" smtClean="0">
                          <a:solidFill>
                            <a:schemeClr val="dk1"/>
                          </a:solidFill>
                          <a:latin typeface="Times New Roman" pitchFamily="18" charset="0"/>
                          <a:ea typeface="+mn-ea"/>
                          <a:cs typeface="Times New Roman" pitchFamily="18" charset="0"/>
                        </a:rPr>
                        <a:t>3. Развитие и укрепление профессиональных навыков</a:t>
                      </a:r>
                      <a:r>
                        <a:rPr lang="ru-RU" sz="2000" b="0" i="0" kern="1200" dirty="0" smtClean="0">
                          <a:solidFill>
                            <a:schemeClr val="dk1"/>
                          </a:solidFill>
                          <a:latin typeface="Times New Roman" pitchFamily="18" charset="0"/>
                          <a:ea typeface="+mn-ea"/>
                          <a:cs typeface="Times New Roman" pitchFamily="18" charset="0"/>
                        </a:rPr>
                        <a:t>. Определяются ключевые навыки, необходимые для профессионального роста, и ищутся способы их развития. </a:t>
                      </a:r>
                    </a:p>
                    <a:p>
                      <a:endParaRPr lang="ru-RU" sz="2000" b="0" i="0" kern="1200" dirty="0" smtClean="0">
                        <a:solidFill>
                          <a:schemeClr val="dk1"/>
                        </a:solidFill>
                        <a:latin typeface="Times New Roman" pitchFamily="18" charset="0"/>
                        <a:ea typeface="+mn-ea"/>
                        <a:cs typeface="Times New Roman" pitchFamily="18" charset="0"/>
                      </a:endParaRPr>
                    </a:p>
                    <a:p>
                      <a:endParaRPr lang="ru-RU" sz="2000" dirty="0">
                        <a:latin typeface="Times New Roman" pitchFamily="18" charset="0"/>
                        <a:cs typeface="Times New Roman" pitchFamily="18" charset="0"/>
                      </a:endParaRPr>
                    </a:p>
                  </a:txBody>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457200" y="76200"/>
          <a:ext cx="8077200" cy="6339840"/>
        </p:xfrm>
        <a:graphic>
          <a:graphicData uri="http://schemas.openxmlformats.org/drawingml/2006/table">
            <a:tbl>
              <a:tblPr firstRow="1" bandRow="1">
                <a:tableStyleId>{5C22544A-7EE6-4342-B048-85BDC9FD1C3A}</a:tableStyleId>
              </a:tblPr>
              <a:tblGrid>
                <a:gridCol w="8077200"/>
              </a:tblGrid>
              <a:tr h="13716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2400" dirty="0" smtClean="0">
                          <a:latin typeface="Times New Roman" pitchFamily="18" charset="0"/>
                          <a:cs typeface="Times New Roman" pitchFamily="18" charset="0"/>
                        </a:rPr>
                        <a:t>Личная эффективность </a:t>
                      </a:r>
                      <a:r>
                        <a:rPr lang="ru-RU" sz="2400" dirty="0" err="1" smtClean="0">
                          <a:latin typeface="Times New Roman" pitchFamily="18" charset="0"/>
                          <a:cs typeface="Times New Roman" pitchFamily="18" charset="0"/>
                        </a:rPr>
                        <a:t>менеджера-основные</a:t>
                      </a:r>
                      <a:r>
                        <a:rPr lang="ru-RU" sz="2400" baseline="0" dirty="0" smtClean="0">
                          <a:latin typeface="Times New Roman" pitchFamily="18" charset="0"/>
                          <a:cs typeface="Times New Roman" pitchFamily="18" charset="0"/>
                        </a:rPr>
                        <a:t> мероприятия работы менеджера относительно его подчиненных- </a:t>
                      </a:r>
                      <a:r>
                        <a:rPr lang="ru-RU" sz="2800" baseline="0" dirty="0" smtClean="0">
                          <a:latin typeface="Times New Roman" pitchFamily="18" charset="0"/>
                          <a:cs typeface="Times New Roman" pitchFamily="18" charset="0"/>
                        </a:rPr>
                        <a:t>планирование карьеры</a:t>
                      </a:r>
                      <a:endParaRPr lang="ru-RU" sz="2800" dirty="0" smtClean="0">
                        <a:latin typeface="Times New Roman" pitchFamily="18" charset="0"/>
                        <a:cs typeface="Times New Roman" pitchFamily="18" charset="0"/>
                      </a:endParaRPr>
                    </a:p>
                  </a:txBody>
                  <a:tcPr/>
                </a:tc>
              </a:tr>
              <a:tr h="4756923">
                <a:tc>
                  <a:txBody>
                    <a:bodyPr/>
                    <a:lstStyle/>
                    <a:p>
                      <a:r>
                        <a:rPr lang="ru-RU" sz="2000" b="1" i="0" kern="1200" dirty="0" smtClean="0">
                          <a:solidFill>
                            <a:schemeClr val="dk1"/>
                          </a:solidFill>
                          <a:latin typeface="Times New Roman" pitchFamily="18" charset="0"/>
                          <a:ea typeface="+mn-ea"/>
                          <a:cs typeface="Times New Roman" pitchFamily="18" charset="0"/>
                        </a:rPr>
                        <a:t>4. Исследование рынка</a:t>
                      </a:r>
                      <a:r>
                        <a:rPr lang="ru-RU" sz="2000" b="0" i="0" kern="1200" dirty="0" smtClean="0">
                          <a:solidFill>
                            <a:schemeClr val="dk1"/>
                          </a:solidFill>
                          <a:latin typeface="Times New Roman" pitchFamily="18" charset="0"/>
                          <a:ea typeface="+mn-ea"/>
                          <a:cs typeface="Times New Roman" pitchFamily="18" charset="0"/>
                        </a:rPr>
                        <a:t>. Изучаются стратегии и проекты компаний в интересующей отрасли. Это даёт представление о текущих трендах и востребованных навыках в выбранной сфере. </a:t>
                      </a:r>
                    </a:p>
                    <a:p>
                      <a:r>
                        <a:rPr lang="ru-RU" sz="2000" b="1" i="0" kern="1200" dirty="0" smtClean="0">
                          <a:solidFill>
                            <a:schemeClr val="dk1"/>
                          </a:solidFill>
                          <a:latin typeface="Times New Roman" pitchFamily="18" charset="0"/>
                          <a:ea typeface="+mn-ea"/>
                          <a:cs typeface="Times New Roman" pitchFamily="18" charset="0"/>
                        </a:rPr>
                        <a:t>5. </a:t>
                      </a:r>
                      <a:r>
                        <a:rPr lang="ru-RU" sz="2000" b="1" i="0" kern="1200" dirty="0" err="1" smtClean="0">
                          <a:solidFill>
                            <a:schemeClr val="dk1"/>
                          </a:solidFill>
                          <a:latin typeface="Times New Roman" pitchFamily="18" charset="0"/>
                          <a:ea typeface="+mn-ea"/>
                          <a:cs typeface="Times New Roman" pitchFamily="18" charset="0"/>
                        </a:rPr>
                        <a:t>Нетворкинг</a:t>
                      </a:r>
                      <a:r>
                        <a:rPr lang="ru-RU" sz="2000" b="1" i="0" kern="1200" dirty="0" smtClean="0">
                          <a:solidFill>
                            <a:schemeClr val="dk1"/>
                          </a:solidFill>
                          <a:latin typeface="Times New Roman" pitchFamily="18" charset="0"/>
                          <a:ea typeface="+mn-ea"/>
                          <a:cs typeface="Times New Roman" pitchFamily="18" charset="0"/>
                        </a:rPr>
                        <a:t> и установление контактов</a:t>
                      </a:r>
                      <a:r>
                        <a:rPr lang="ru-RU" sz="2000" b="0" i="0" kern="1200" dirty="0" smtClean="0">
                          <a:solidFill>
                            <a:schemeClr val="dk1"/>
                          </a:solidFill>
                          <a:latin typeface="Times New Roman" pitchFamily="18" charset="0"/>
                          <a:ea typeface="+mn-ea"/>
                          <a:cs typeface="Times New Roman" pitchFamily="18" charset="0"/>
                        </a:rPr>
                        <a:t>. Активно расширяется профессиональная сеть связей. Контакты внутри целевых компаний могут стать ценным источником информации и возможностей. </a:t>
                      </a:r>
                    </a:p>
                    <a:p>
                      <a:r>
                        <a:rPr lang="ru-RU" sz="2000" b="1" i="0" kern="1200" dirty="0" smtClean="0">
                          <a:solidFill>
                            <a:schemeClr val="dk1"/>
                          </a:solidFill>
                          <a:latin typeface="Times New Roman" pitchFamily="18" charset="0"/>
                          <a:ea typeface="+mn-ea"/>
                          <a:cs typeface="Times New Roman" pitchFamily="18" charset="0"/>
                        </a:rPr>
                        <a:t>6. Определение критериев оценки своих достижений</a:t>
                      </a:r>
                      <a:r>
                        <a:rPr lang="ru-RU" sz="2000" b="0" i="0" kern="1200" dirty="0" smtClean="0">
                          <a:solidFill>
                            <a:schemeClr val="dk1"/>
                          </a:solidFill>
                          <a:latin typeface="Times New Roman" pitchFamily="18" charset="0"/>
                          <a:ea typeface="+mn-ea"/>
                          <a:cs typeface="Times New Roman" pitchFamily="18" charset="0"/>
                        </a:rPr>
                        <a:t>. Устанавливаются чёткие критерии для оценки прогресса в карьере. Это могут быть повышение в должности, увеличение заработной платы, приобретение новых компетенций или успешное завершение ключевых проектов. </a:t>
                      </a:r>
                    </a:p>
                    <a:p>
                      <a:r>
                        <a:rPr lang="ru-RU" sz="2000" b="1" i="0" kern="1200" dirty="0" smtClean="0">
                          <a:solidFill>
                            <a:schemeClr val="dk1"/>
                          </a:solidFill>
                          <a:latin typeface="Times New Roman" pitchFamily="18" charset="0"/>
                          <a:ea typeface="+mn-ea"/>
                          <a:cs typeface="Times New Roman" pitchFamily="18" charset="0"/>
                        </a:rPr>
                        <a:t>7. Оценка своей эффективности</a:t>
                      </a:r>
                      <a:r>
                        <a:rPr lang="ru-RU" sz="2000" b="0" i="0" kern="1200" dirty="0" smtClean="0">
                          <a:solidFill>
                            <a:schemeClr val="dk1"/>
                          </a:solidFill>
                          <a:latin typeface="Times New Roman" pitchFamily="18" charset="0"/>
                          <a:ea typeface="+mn-ea"/>
                          <a:cs typeface="Times New Roman" pitchFamily="18" charset="0"/>
                        </a:rPr>
                        <a:t>. Оценивая свою эффективность, нужно решить: остаться на текущем месте работы или искать новую позицию. </a:t>
                      </a:r>
                    </a:p>
                    <a:p>
                      <a:r>
                        <a:rPr lang="ru-RU" sz="2000" b="0" i="0" kern="1200" dirty="0" smtClean="0">
                          <a:solidFill>
                            <a:schemeClr val="dk1"/>
                          </a:solidFill>
                          <a:latin typeface="Times New Roman" pitchFamily="18" charset="0"/>
                          <a:ea typeface="+mn-ea"/>
                          <a:cs typeface="Times New Roman" pitchFamily="18" charset="0"/>
                        </a:rPr>
                        <a:t>В зависимости от периода реализации план индивидуальной карьеры может быть краткосрочным (на 5–6 лет) и долгосрочным. </a:t>
                      </a:r>
                      <a:endParaRPr lang="ru-RU" sz="2000" dirty="0">
                        <a:latin typeface="Times New Roman" pitchFamily="18" charset="0"/>
                        <a:cs typeface="Times New Roman" pitchFamily="18" charset="0"/>
                      </a:endParaRPr>
                    </a:p>
                  </a:txBody>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152400" y="0"/>
          <a:ext cx="8991600" cy="9220200"/>
        </p:xfrm>
        <a:graphic>
          <a:graphicData uri="http://schemas.openxmlformats.org/drawingml/2006/table">
            <a:tbl>
              <a:tblPr firstRow="1" bandRow="1">
                <a:tableStyleId>{5C22544A-7EE6-4342-B048-85BDC9FD1C3A}</a:tableStyleId>
              </a:tblPr>
              <a:tblGrid>
                <a:gridCol w="8991600"/>
              </a:tblGrid>
              <a:tr h="101610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2400" dirty="0" smtClean="0">
                          <a:latin typeface="Times New Roman" pitchFamily="18" charset="0"/>
                          <a:cs typeface="Times New Roman" pitchFamily="18" charset="0"/>
                        </a:rPr>
                        <a:t>Личная эффективность </a:t>
                      </a:r>
                      <a:r>
                        <a:rPr lang="ru-RU" sz="2400" dirty="0" err="1" smtClean="0">
                          <a:latin typeface="Times New Roman" pitchFamily="18" charset="0"/>
                          <a:cs typeface="Times New Roman" pitchFamily="18" charset="0"/>
                        </a:rPr>
                        <a:t>менеджера-основные</a:t>
                      </a:r>
                      <a:r>
                        <a:rPr lang="ru-RU" sz="2400" baseline="0" dirty="0" smtClean="0">
                          <a:latin typeface="Times New Roman" pitchFamily="18" charset="0"/>
                          <a:cs typeface="Times New Roman" pitchFamily="18" charset="0"/>
                        </a:rPr>
                        <a:t> мероприятия работы менеджера относительно его подчиненных</a:t>
                      </a:r>
                      <a:endParaRPr lang="ru-RU" sz="2400" dirty="0" smtClean="0">
                        <a:latin typeface="Times New Roman" pitchFamily="18" charset="0"/>
                        <a:cs typeface="Times New Roman" pitchFamily="18" charset="0"/>
                      </a:endParaRPr>
                    </a:p>
                  </a:txBody>
                  <a:tcPr/>
                </a:tc>
              </a:tr>
              <a:tr h="8204096">
                <a:tc>
                  <a:txBody>
                    <a:bodyPr/>
                    <a:lstStyle/>
                    <a:p>
                      <a:pPr algn="just"/>
                      <a:r>
                        <a:rPr lang="ru-RU" sz="2800" b="1" i="0" kern="1200" dirty="0" smtClean="0">
                          <a:solidFill>
                            <a:srgbClr val="C00000"/>
                          </a:solidFill>
                          <a:latin typeface="Times New Roman" pitchFamily="18" charset="0"/>
                          <a:ea typeface="+mn-ea"/>
                          <a:cs typeface="Times New Roman" pitchFamily="18" charset="0"/>
                        </a:rPr>
                        <a:t>4.Признание достижений по улучшению работы</a:t>
                      </a:r>
                      <a:r>
                        <a:rPr lang="ru-RU" sz="2000" b="0" i="0" kern="1200" dirty="0" smtClean="0">
                          <a:solidFill>
                            <a:schemeClr val="dk1"/>
                          </a:solidFill>
                          <a:latin typeface="Times New Roman" pitchFamily="18" charset="0"/>
                          <a:ea typeface="+mn-ea"/>
                          <a:cs typeface="Times New Roman" pitchFamily="18" charset="0"/>
                        </a:rPr>
                        <a:t> может </a:t>
                      </a:r>
                      <a:r>
                        <a:rPr lang="ru-RU" sz="2400" b="0" i="0" kern="1200" dirty="0" smtClean="0">
                          <a:solidFill>
                            <a:schemeClr val="dk1"/>
                          </a:solidFill>
                          <a:latin typeface="Times New Roman" pitchFamily="18" charset="0"/>
                          <a:ea typeface="+mn-ea"/>
                          <a:cs typeface="Times New Roman" pitchFamily="18" charset="0"/>
                        </a:rPr>
                        <a:t>принимать различные формы, вот некоторые из них:</a:t>
                      </a:r>
                    </a:p>
                    <a:p>
                      <a:pPr algn="just"/>
                      <a:r>
                        <a:rPr lang="ru-RU" sz="2400" b="1" i="0" kern="1200" dirty="0" smtClean="0">
                          <a:solidFill>
                            <a:schemeClr val="dk1"/>
                          </a:solidFill>
                          <a:latin typeface="Times New Roman" pitchFamily="18" charset="0"/>
                          <a:ea typeface="+mn-ea"/>
                          <a:cs typeface="Times New Roman" pitchFamily="18" charset="0"/>
                        </a:rPr>
                        <a:t>Устное признание</a:t>
                      </a:r>
                      <a:r>
                        <a:rPr lang="ru-RU" sz="2400" b="0" i="0" kern="1200" dirty="0" smtClean="0">
                          <a:solidFill>
                            <a:schemeClr val="dk1"/>
                          </a:solidFill>
                          <a:latin typeface="Times New Roman" pitchFamily="18" charset="0"/>
                          <a:ea typeface="+mn-ea"/>
                          <a:cs typeface="Times New Roman" pitchFamily="18" charset="0"/>
                        </a:rPr>
                        <a:t>. Выражение признательности посредством устной речи на командных встречах, беседах один на один или публичных форумах. </a:t>
                      </a:r>
                    </a:p>
                    <a:p>
                      <a:pPr algn="just"/>
                      <a:r>
                        <a:rPr lang="ru-RU" sz="2400" b="1" i="0" kern="1200" dirty="0" smtClean="0">
                          <a:solidFill>
                            <a:schemeClr val="dk1"/>
                          </a:solidFill>
                          <a:latin typeface="Times New Roman" pitchFamily="18" charset="0"/>
                          <a:ea typeface="+mn-ea"/>
                          <a:cs typeface="Times New Roman" pitchFamily="18" charset="0"/>
                        </a:rPr>
                        <a:t>Письменное признание</a:t>
                      </a:r>
                      <a:r>
                        <a:rPr lang="ru-RU" sz="2400" b="0" i="0" kern="1200" dirty="0" smtClean="0">
                          <a:solidFill>
                            <a:schemeClr val="dk1"/>
                          </a:solidFill>
                          <a:latin typeface="Times New Roman" pitchFamily="18" charset="0"/>
                          <a:ea typeface="+mn-ea"/>
                          <a:cs typeface="Times New Roman" pitchFamily="18" charset="0"/>
                        </a:rPr>
                        <a:t>. Похвала в письменной форме, например, по электронной почте, рукописным заметкам или официальным письмам. </a:t>
                      </a:r>
                    </a:p>
                    <a:p>
                      <a:pPr algn="just"/>
                      <a:r>
                        <a:rPr lang="ru-RU" sz="2400" b="1" i="0" kern="1200" dirty="0" smtClean="0">
                          <a:solidFill>
                            <a:schemeClr val="dk1"/>
                          </a:solidFill>
                          <a:latin typeface="Times New Roman" pitchFamily="18" charset="0"/>
                          <a:ea typeface="+mn-ea"/>
                          <a:cs typeface="Times New Roman" pitchFamily="18" charset="0"/>
                        </a:rPr>
                        <a:t>Ощутимые награды</a:t>
                      </a:r>
                      <a:r>
                        <a:rPr lang="ru-RU" sz="2400" b="0" i="0" kern="1200" dirty="0" smtClean="0">
                          <a:solidFill>
                            <a:schemeClr val="dk1"/>
                          </a:solidFill>
                          <a:latin typeface="Times New Roman" pitchFamily="18" charset="0"/>
                          <a:ea typeface="+mn-ea"/>
                          <a:cs typeface="Times New Roman" pitchFamily="18" charset="0"/>
                        </a:rPr>
                        <a:t>. Подарочные карты, сувенирная продукция, символические трофеи и таблички — физические знаки признательности за преданность делу и упорный труд. </a:t>
                      </a:r>
                    </a:p>
                    <a:p>
                      <a:pPr algn="just"/>
                      <a:r>
                        <a:rPr lang="ru-RU" sz="2400" b="1" i="0" kern="1200" dirty="0" smtClean="0">
                          <a:solidFill>
                            <a:schemeClr val="dk1"/>
                          </a:solidFill>
                          <a:latin typeface="Times New Roman" pitchFamily="18" charset="0"/>
                          <a:ea typeface="+mn-ea"/>
                          <a:cs typeface="Times New Roman" pitchFamily="18" charset="0"/>
                        </a:rPr>
                        <a:t>Программы «Сотрудник месяца»</a:t>
                      </a:r>
                      <a:r>
                        <a:rPr lang="ru-RU" sz="2400" b="0" i="0" kern="1200" dirty="0" smtClean="0">
                          <a:solidFill>
                            <a:schemeClr val="dk1"/>
                          </a:solidFill>
                          <a:latin typeface="Times New Roman" pitchFamily="18" charset="0"/>
                          <a:ea typeface="+mn-ea"/>
                          <a:cs typeface="Times New Roman" pitchFamily="18" charset="0"/>
                        </a:rPr>
                        <a:t>. Ежемесячное признание выдающихся сотрудников, которое может сопровождаться дополнительными льготами. </a:t>
                      </a:r>
                    </a:p>
                    <a:p>
                      <a:pPr algn="just"/>
                      <a:r>
                        <a:rPr lang="ru-RU" sz="2400" b="1" i="0" kern="1200" dirty="0" smtClean="0">
                          <a:solidFill>
                            <a:schemeClr val="dk1"/>
                          </a:solidFill>
                          <a:latin typeface="Times New Roman" pitchFamily="18" charset="0"/>
                          <a:ea typeface="+mn-ea"/>
                          <a:cs typeface="Times New Roman" pitchFamily="18" charset="0"/>
                        </a:rPr>
                        <a:t>Письма с признанием</a:t>
                      </a:r>
                      <a:r>
                        <a:rPr lang="ru-RU" sz="2400" b="0" i="0" kern="1200" dirty="0" smtClean="0">
                          <a:solidFill>
                            <a:schemeClr val="dk1"/>
                          </a:solidFill>
                          <a:latin typeface="Times New Roman" pitchFamily="18" charset="0"/>
                          <a:ea typeface="+mn-ea"/>
                          <a:cs typeface="Times New Roman" pitchFamily="18" charset="0"/>
                        </a:rPr>
                        <a:t>. Официальные сообщения от руководителей компании, восхваляющие и отмечающие успехи отдельных лиц или команд. </a:t>
                      </a:r>
                    </a:p>
                    <a:p>
                      <a:pPr algn="just"/>
                      <a:endParaRPr lang="ru-RU" dirty="0"/>
                    </a:p>
                  </a:txBody>
                  <a:tcP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Таблица 2"/>
          <p:cNvGraphicFramePr>
            <a:graphicFrameLocks noGrp="1"/>
          </p:cNvGraphicFramePr>
          <p:nvPr/>
        </p:nvGraphicFramePr>
        <p:xfrm>
          <a:off x="304800" y="0"/>
          <a:ext cx="8686800" cy="6675120"/>
        </p:xfrm>
        <a:graphic>
          <a:graphicData uri="http://schemas.openxmlformats.org/drawingml/2006/table">
            <a:tbl>
              <a:tblPr firstRow="1" bandRow="1">
                <a:tableStyleId>{5C22544A-7EE6-4342-B048-85BDC9FD1C3A}</a:tableStyleId>
              </a:tblPr>
              <a:tblGrid>
                <a:gridCol w="8686800"/>
              </a:tblGrid>
              <a:tr h="762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2400" dirty="0" smtClean="0">
                          <a:latin typeface="Times New Roman" pitchFamily="18" charset="0"/>
                          <a:cs typeface="Times New Roman" pitchFamily="18" charset="0"/>
                        </a:rPr>
                        <a:t>Личная эффективность </a:t>
                      </a:r>
                      <a:r>
                        <a:rPr lang="ru-RU" sz="2400" dirty="0" err="1" smtClean="0">
                          <a:latin typeface="Times New Roman" pitchFamily="18" charset="0"/>
                          <a:cs typeface="Times New Roman" pitchFamily="18" charset="0"/>
                        </a:rPr>
                        <a:t>менеджера-основные</a:t>
                      </a:r>
                      <a:r>
                        <a:rPr lang="ru-RU" sz="2400" baseline="0" dirty="0" smtClean="0">
                          <a:latin typeface="Times New Roman" pitchFamily="18" charset="0"/>
                          <a:cs typeface="Times New Roman" pitchFamily="18" charset="0"/>
                        </a:rPr>
                        <a:t> мероприятия работы менеджера относительно его подчиненных</a:t>
                      </a:r>
                      <a:endParaRPr lang="ru-RU" sz="2400" dirty="0" smtClean="0">
                        <a:latin typeface="Times New Roman" pitchFamily="18" charset="0"/>
                        <a:cs typeface="Times New Roman" pitchFamily="18" charset="0"/>
                      </a:endParaRPr>
                    </a:p>
                    <a:p>
                      <a:endParaRPr lang="ru-RU" dirty="0"/>
                    </a:p>
                  </a:txBody>
                  <a:tcPr/>
                </a:tc>
              </a:tr>
              <a:tr h="553368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2400" b="1" dirty="0" smtClean="0">
                          <a:solidFill>
                            <a:srgbClr val="C00000"/>
                          </a:solidFill>
                          <a:latin typeface="Times New Roman" pitchFamily="18" charset="0"/>
                          <a:cs typeface="Times New Roman" pitchFamily="18" charset="0"/>
                        </a:rPr>
                        <a:t>4. Признание достижений</a:t>
                      </a:r>
                      <a:r>
                        <a:rPr lang="ru-RU" sz="2400" b="1" baseline="0" dirty="0" smtClean="0">
                          <a:solidFill>
                            <a:srgbClr val="C00000"/>
                          </a:solidFill>
                          <a:latin typeface="Times New Roman" pitchFamily="18" charset="0"/>
                          <a:cs typeface="Times New Roman" pitchFamily="18" charset="0"/>
                        </a:rPr>
                        <a:t> по улучшению работы</a:t>
                      </a:r>
                      <a:endParaRPr lang="ru-RU" sz="2400" b="1" dirty="0" smtClean="0">
                        <a:solidFill>
                          <a:srgbClr val="C00000"/>
                        </a:solidFill>
                        <a:latin typeface="Times New Roman" pitchFamily="18" charset="0"/>
                        <a:cs typeface="Times New Roman" pitchFamily="18" charset="0"/>
                      </a:endParaRPr>
                    </a:p>
                    <a:p>
                      <a:r>
                        <a:rPr lang="ru-RU" sz="2400" b="1" i="0" kern="1200" dirty="0" smtClean="0">
                          <a:solidFill>
                            <a:schemeClr val="dk1"/>
                          </a:solidFill>
                          <a:latin typeface="Times New Roman" pitchFamily="18" charset="0"/>
                          <a:ea typeface="+mn-ea"/>
                          <a:cs typeface="Times New Roman" pitchFamily="18" charset="0"/>
                        </a:rPr>
                        <a:t>Чтобы выстроить систему признания достижений в компании, можно предпринять следующие шаги</a:t>
                      </a:r>
                      <a:r>
                        <a:rPr lang="ru-RU" sz="2400" b="0" i="0" kern="1200" dirty="0" smtClean="0">
                          <a:solidFill>
                            <a:schemeClr val="dk1"/>
                          </a:solidFill>
                          <a:latin typeface="Times New Roman" pitchFamily="18" charset="0"/>
                          <a:ea typeface="+mn-ea"/>
                          <a:cs typeface="Times New Roman" pitchFamily="18" charset="0"/>
                        </a:rPr>
                        <a:t>:</a:t>
                      </a:r>
                    </a:p>
                    <a:p>
                      <a:r>
                        <a:rPr lang="ru-RU" sz="2400" b="1" i="0" kern="1200" dirty="0" smtClean="0">
                          <a:solidFill>
                            <a:schemeClr val="dk1"/>
                          </a:solidFill>
                          <a:latin typeface="Times New Roman" pitchFamily="18" charset="0"/>
                          <a:ea typeface="+mn-ea"/>
                          <a:cs typeface="Times New Roman" pitchFamily="18" charset="0"/>
                        </a:rPr>
                        <a:t>Проводить регулярные встречи</a:t>
                      </a:r>
                      <a:r>
                        <a:rPr lang="ru-RU" sz="2400" b="0" i="0" kern="1200" dirty="0" smtClean="0">
                          <a:solidFill>
                            <a:schemeClr val="dk1"/>
                          </a:solidFill>
                          <a:latin typeface="Times New Roman" pitchFamily="18" charset="0"/>
                          <a:ea typeface="+mn-ea"/>
                          <a:cs typeface="Times New Roman" pitchFamily="18" charset="0"/>
                        </a:rPr>
                        <a:t>. На них обсуждать успехи команды и отдельно отмечать достижения каждого сотрудника. </a:t>
                      </a:r>
                    </a:p>
                    <a:p>
                      <a:r>
                        <a:rPr lang="ru-RU" sz="2400" b="1" i="0" kern="1200" dirty="0" smtClean="0">
                          <a:solidFill>
                            <a:schemeClr val="dk1"/>
                          </a:solidFill>
                          <a:latin typeface="Times New Roman" pitchFamily="18" charset="0"/>
                          <a:ea typeface="+mn-ea"/>
                          <a:cs typeface="Times New Roman" pitchFamily="18" charset="0"/>
                        </a:rPr>
                        <a:t>Создать специальные каналы</a:t>
                      </a:r>
                      <a:r>
                        <a:rPr lang="ru-RU" sz="2400" b="0" i="0" kern="1200" dirty="0" smtClean="0">
                          <a:solidFill>
                            <a:schemeClr val="dk1"/>
                          </a:solidFill>
                          <a:latin typeface="Times New Roman" pitchFamily="18" charset="0"/>
                          <a:ea typeface="+mn-ea"/>
                          <a:cs typeface="Times New Roman" pitchFamily="18" charset="0"/>
                        </a:rPr>
                        <a:t> </a:t>
                      </a:r>
                      <a:r>
                        <a:rPr lang="ru-RU" sz="2400" b="1" i="0" kern="1200" dirty="0" smtClean="0">
                          <a:solidFill>
                            <a:schemeClr val="dk1"/>
                          </a:solidFill>
                          <a:latin typeface="Times New Roman" pitchFamily="18" charset="0"/>
                          <a:ea typeface="+mn-ea"/>
                          <a:cs typeface="Times New Roman" pitchFamily="18" charset="0"/>
                        </a:rPr>
                        <a:t>для обмена положительными отзывами и благодарностями</a:t>
                      </a:r>
                      <a:r>
                        <a:rPr lang="ru-RU" sz="2400" b="0" i="0" kern="1200" dirty="0" smtClean="0">
                          <a:solidFill>
                            <a:schemeClr val="dk1"/>
                          </a:solidFill>
                          <a:latin typeface="Times New Roman" pitchFamily="18" charset="0"/>
                          <a:ea typeface="+mn-ea"/>
                          <a:cs typeface="Times New Roman" pitchFamily="18" charset="0"/>
                        </a:rPr>
                        <a:t>. Это может быть электронная почта, </a:t>
                      </a:r>
                      <a:r>
                        <a:rPr lang="ru-RU" sz="2400" b="0" i="0" kern="1200" dirty="0" err="1" smtClean="0">
                          <a:solidFill>
                            <a:schemeClr val="dk1"/>
                          </a:solidFill>
                          <a:latin typeface="Times New Roman" pitchFamily="18" charset="0"/>
                          <a:ea typeface="+mn-ea"/>
                          <a:cs typeface="Times New Roman" pitchFamily="18" charset="0"/>
                        </a:rPr>
                        <a:t>мессенджеры</a:t>
                      </a:r>
                      <a:r>
                        <a:rPr lang="ru-RU" sz="2400" b="0" i="0" kern="1200" dirty="0" smtClean="0">
                          <a:solidFill>
                            <a:schemeClr val="dk1"/>
                          </a:solidFill>
                          <a:latin typeface="Times New Roman" pitchFamily="18" charset="0"/>
                          <a:ea typeface="+mn-ea"/>
                          <a:cs typeface="Times New Roman" pitchFamily="18" charset="0"/>
                        </a:rPr>
                        <a:t> или внутренние социальные сети компании. </a:t>
                      </a:r>
                    </a:p>
                    <a:p>
                      <a:r>
                        <a:rPr lang="ru-RU" sz="2400" b="1" i="0" kern="1200" dirty="0" smtClean="0">
                          <a:solidFill>
                            <a:schemeClr val="dk1"/>
                          </a:solidFill>
                          <a:latin typeface="Times New Roman" pitchFamily="18" charset="0"/>
                          <a:ea typeface="+mn-ea"/>
                          <a:cs typeface="Times New Roman" pitchFamily="18" charset="0"/>
                        </a:rPr>
                        <a:t>Внедрить систему регулярных опросов</a:t>
                      </a:r>
                      <a:r>
                        <a:rPr lang="ru-RU" sz="2400" b="0" i="0" kern="1200" dirty="0" smtClean="0">
                          <a:solidFill>
                            <a:schemeClr val="dk1"/>
                          </a:solidFill>
                          <a:latin typeface="Times New Roman" pitchFamily="18" charset="0"/>
                          <a:ea typeface="+mn-ea"/>
                          <a:cs typeface="Times New Roman" pitchFamily="18" charset="0"/>
                        </a:rPr>
                        <a:t>. Она поможет получать обратную связь о том, как сотрудники воспринимают культуру признания в компании. </a:t>
                      </a:r>
                    </a:p>
                    <a:p>
                      <a:r>
                        <a:rPr lang="ru-RU" sz="2400" b="0" i="0" kern="1200" dirty="0" smtClean="0">
                          <a:solidFill>
                            <a:schemeClr val="dk1"/>
                          </a:solidFill>
                          <a:latin typeface="Times New Roman" pitchFamily="18" charset="0"/>
                          <a:ea typeface="+mn-ea"/>
                          <a:cs typeface="Times New Roman" pitchFamily="18" charset="0"/>
                        </a:rPr>
                        <a:t>Главное — делать признание искренне и от души, чтобы сотрудники понимали, что их работа действительно ценится. </a:t>
                      </a:r>
                    </a:p>
                    <a:p>
                      <a:endParaRPr lang="ru-RU" sz="2400" dirty="0">
                        <a:latin typeface="Times New Roman" pitchFamily="18" charset="0"/>
                        <a:cs typeface="Times New Roman" pitchFamily="18" charset="0"/>
                      </a:endParaRPr>
                    </a:p>
                  </a:txBody>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600" dirty="0" smtClean="0">
                <a:solidFill>
                  <a:srgbClr val="C00000"/>
                </a:solidFill>
                <a:latin typeface="Times New Roman" pitchFamily="18" charset="0"/>
                <a:cs typeface="Times New Roman" pitchFamily="18" charset="0"/>
              </a:rPr>
              <a:t>Управление личной эффективностью: понятие и составляющие</a:t>
            </a:r>
            <a:endParaRPr lang="ru-RU" sz="3600" dirty="0">
              <a:solidFill>
                <a:srgbClr val="C00000"/>
              </a:solidFill>
              <a:latin typeface="Times New Roman" pitchFamily="18" charset="0"/>
              <a:cs typeface="Times New Roman" pitchFamily="18" charset="0"/>
            </a:endParaRPr>
          </a:p>
        </p:txBody>
      </p:sp>
      <p:sp>
        <p:nvSpPr>
          <p:cNvPr id="3" name="Объект 2"/>
          <p:cNvSpPr>
            <a:spLocks noGrp="1"/>
          </p:cNvSpPr>
          <p:nvPr>
            <p:ph idx="1"/>
          </p:nvPr>
        </p:nvSpPr>
        <p:spPr/>
        <p:txBody>
          <a:bodyPr>
            <a:normAutofit fontScale="92500"/>
          </a:bodyPr>
          <a:lstStyle/>
          <a:p>
            <a:r>
              <a:rPr lang="ru-RU" dirty="0" smtClean="0">
                <a:latin typeface="Times New Roman" panose="02020603050405020304" pitchFamily="18" charset="0"/>
                <a:cs typeface="Times New Roman" panose="02020603050405020304" pitchFamily="18" charset="0"/>
              </a:rPr>
              <a:t>Понятие  «Эффективность», «личная  эффективность».</a:t>
            </a:r>
          </a:p>
          <a:p>
            <a:r>
              <a:rPr lang="ru-RU" dirty="0" smtClean="0">
                <a:latin typeface="Times New Roman" panose="02020603050405020304" pitchFamily="18" charset="0"/>
                <a:cs typeface="Times New Roman" panose="02020603050405020304" pitchFamily="18" charset="0"/>
              </a:rPr>
              <a:t>Навыки личной эффективности.</a:t>
            </a:r>
          </a:p>
          <a:p>
            <a:r>
              <a:rPr lang="ru-RU" dirty="0" smtClean="0">
                <a:latin typeface="Times New Roman" panose="02020603050405020304" pitchFamily="18" charset="0"/>
                <a:cs typeface="Times New Roman" panose="02020603050405020304" pitchFamily="18" charset="0"/>
              </a:rPr>
              <a:t>Личная эффективность менеджера.</a:t>
            </a:r>
          </a:p>
          <a:p>
            <a:r>
              <a:rPr lang="ru-RU" dirty="0" err="1" smtClean="0">
                <a:latin typeface="Times New Roman" panose="02020603050405020304" pitchFamily="18" charset="0"/>
                <a:cs typeface="Times New Roman" panose="02020603050405020304" pitchFamily="18" charset="0"/>
              </a:rPr>
              <a:t>Самоменеджмент</a:t>
            </a:r>
            <a:r>
              <a:rPr lang="ru-RU" dirty="0" smtClean="0">
                <a:latin typeface="Times New Roman" panose="02020603050405020304" pitchFamily="18" charset="0"/>
                <a:cs typeface="Times New Roman" panose="02020603050405020304" pitchFamily="18" charset="0"/>
              </a:rPr>
              <a:t> как технология эффективной деятельности человека в организации.</a:t>
            </a:r>
          </a:p>
          <a:p>
            <a:r>
              <a:rPr lang="ru-RU" dirty="0" smtClean="0">
                <a:latin typeface="Times New Roman" panose="02020603050405020304" pitchFamily="18" charset="0"/>
                <a:cs typeface="Times New Roman" panose="02020603050405020304" pitchFamily="18" charset="0"/>
              </a:rPr>
              <a:t>Предел и измерение личной эффективности.</a:t>
            </a:r>
          </a:p>
          <a:p>
            <a:r>
              <a:rPr lang="ru-RU" dirty="0" smtClean="0">
                <a:latin typeface="Times New Roman" panose="02020603050405020304" pitchFamily="18" charset="0"/>
                <a:cs typeface="Times New Roman" panose="02020603050405020304" pitchFamily="18" charset="0"/>
              </a:rPr>
              <a:t>Структура </a:t>
            </a:r>
            <a:r>
              <a:rPr lang="en-US" dirty="0" err="1" smtClean="0">
                <a:latin typeface="Times New Roman" panose="02020603050405020304" pitchFamily="18" charset="0"/>
                <a:cs typeface="Times New Roman" panose="02020603050405020304" pitchFamily="18" charset="0"/>
              </a:rPr>
              <a:t>GoMAD</a:t>
            </a:r>
            <a:r>
              <a:rPr lang="ru-RU" dirty="0" smtClean="0">
                <a:latin typeface="Times New Roman" panose="02020603050405020304" pitchFamily="18" charset="0"/>
                <a:cs typeface="Times New Roman" panose="02020603050405020304" pitchFamily="18" charset="0"/>
              </a:rPr>
              <a:t>.</a:t>
            </a:r>
            <a:endParaRPr lang="en-US" dirty="0" smtClean="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1640866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304800" y="-45719"/>
          <a:ext cx="8610600" cy="6583680"/>
        </p:xfrm>
        <a:graphic>
          <a:graphicData uri="http://schemas.openxmlformats.org/drawingml/2006/table">
            <a:tbl>
              <a:tblPr firstRow="1" bandRow="1">
                <a:tableStyleId>{5C22544A-7EE6-4342-B048-85BDC9FD1C3A}</a:tableStyleId>
              </a:tblPr>
              <a:tblGrid>
                <a:gridCol w="8610600"/>
              </a:tblGrid>
              <a:tr h="66275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2400" dirty="0" smtClean="0">
                          <a:latin typeface="Times New Roman" pitchFamily="18" charset="0"/>
                          <a:cs typeface="Times New Roman" pitchFamily="18" charset="0"/>
                        </a:rPr>
                        <a:t>Личная эффективность </a:t>
                      </a:r>
                      <a:r>
                        <a:rPr lang="ru-RU" sz="2400" dirty="0" err="1" smtClean="0">
                          <a:latin typeface="Times New Roman" pitchFamily="18" charset="0"/>
                          <a:cs typeface="Times New Roman" pitchFamily="18" charset="0"/>
                        </a:rPr>
                        <a:t>менеджера-основные</a:t>
                      </a:r>
                      <a:r>
                        <a:rPr lang="ru-RU" sz="2400" baseline="0" dirty="0" smtClean="0">
                          <a:latin typeface="Times New Roman" pitchFamily="18" charset="0"/>
                          <a:cs typeface="Times New Roman" pitchFamily="18" charset="0"/>
                        </a:rPr>
                        <a:t> мероприятия работы менеджера относительно его подчиненных</a:t>
                      </a:r>
                      <a:endParaRPr lang="ru-RU" sz="2400" dirty="0" smtClean="0">
                        <a:latin typeface="Times New Roman" pitchFamily="18" charset="0"/>
                        <a:cs typeface="Times New Roman" pitchFamily="18" charset="0"/>
                      </a:endParaRPr>
                    </a:p>
                  </a:txBody>
                  <a:tcPr/>
                </a:tc>
              </a:tr>
              <a:tr h="331376">
                <a:tc>
                  <a:txBody>
                    <a:bodyPr/>
                    <a:lstStyle/>
                    <a:p>
                      <a:r>
                        <a:rPr lang="ru-RU" sz="2400" b="0" dirty="0" smtClean="0">
                          <a:solidFill>
                            <a:srgbClr val="C00000"/>
                          </a:solidFill>
                          <a:latin typeface="Times New Roman" pitchFamily="18" charset="0"/>
                          <a:cs typeface="Times New Roman" pitchFamily="18" charset="0"/>
                        </a:rPr>
                        <a:t>5.Заявка на осуществление корректирующих мероприятий</a:t>
                      </a:r>
                      <a:endParaRPr lang="ru-RU" sz="2400" b="0" dirty="0">
                        <a:solidFill>
                          <a:srgbClr val="C00000"/>
                        </a:solidFill>
                        <a:latin typeface="Times New Roman" pitchFamily="18" charset="0"/>
                        <a:cs typeface="Times New Roman" pitchFamily="18" charset="0"/>
                      </a:endParaRPr>
                    </a:p>
                  </a:txBody>
                  <a:tcPr/>
                </a:tc>
              </a:tr>
              <a:tr h="5257799">
                <a:tc>
                  <a:txBody>
                    <a:bodyPr/>
                    <a:lstStyle/>
                    <a:p>
                      <a:r>
                        <a:rPr lang="ru-RU" sz="1800" b="1" i="0" kern="1200" dirty="0" smtClean="0">
                          <a:solidFill>
                            <a:schemeClr val="dk1"/>
                          </a:solidFill>
                          <a:latin typeface="Times New Roman" pitchFamily="18" charset="0"/>
                          <a:ea typeface="+mn-ea"/>
                          <a:cs typeface="Times New Roman" pitchFamily="18" charset="0"/>
                        </a:rPr>
                        <a:t>Исходными данными</a:t>
                      </a:r>
                      <a:r>
                        <a:rPr lang="ru-RU" sz="1800" b="0" i="0" kern="1200" dirty="0" smtClean="0">
                          <a:solidFill>
                            <a:schemeClr val="dk1"/>
                          </a:solidFill>
                          <a:latin typeface="Times New Roman" pitchFamily="18" charset="0"/>
                          <a:ea typeface="+mn-ea"/>
                          <a:cs typeface="Times New Roman" pitchFamily="18" charset="0"/>
                        </a:rPr>
                        <a:t> для принятия решения о необходимости корректирующих действий являются все несоответствия или нежелательные ситуации, выявленные на этапах жизненного цикла продукции, а также в процессе функционирования системы менеджмента качества. К ним относятся несоответствия, выявленные: </a:t>
                      </a:r>
                    </a:p>
                    <a:p>
                      <a:r>
                        <a:rPr lang="ru-RU" sz="1800" b="0" i="0" kern="1200" dirty="0" smtClean="0">
                          <a:solidFill>
                            <a:schemeClr val="dk1"/>
                          </a:solidFill>
                          <a:latin typeface="Times New Roman" pitchFamily="18" charset="0"/>
                          <a:ea typeface="+mn-ea"/>
                          <a:cs typeface="Times New Roman" pitchFamily="18" charset="0"/>
                        </a:rPr>
                        <a:t>в результате анализа контракта; </a:t>
                      </a:r>
                    </a:p>
                    <a:p>
                      <a:r>
                        <a:rPr lang="ru-RU" sz="1800" b="0" i="0" kern="1200" dirty="0" smtClean="0">
                          <a:solidFill>
                            <a:schemeClr val="dk1"/>
                          </a:solidFill>
                          <a:latin typeface="Times New Roman" pitchFamily="18" charset="0"/>
                          <a:ea typeface="+mn-ea"/>
                          <a:cs typeface="Times New Roman" pitchFamily="18" charset="0"/>
                        </a:rPr>
                        <a:t>в результате контроля и экспертизы конструкторской документации; </a:t>
                      </a:r>
                    </a:p>
                    <a:p>
                      <a:r>
                        <a:rPr lang="ru-RU" sz="1800" b="0" i="0" kern="1200" dirty="0" smtClean="0">
                          <a:solidFill>
                            <a:schemeClr val="dk1"/>
                          </a:solidFill>
                          <a:latin typeface="Times New Roman" pitchFamily="18" charset="0"/>
                          <a:ea typeface="+mn-ea"/>
                          <a:cs typeface="Times New Roman" pitchFamily="18" charset="0"/>
                        </a:rPr>
                        <a:t>в процессе производства; </a:t>
                      </a:r>
                    </a:p>
                    <a:p>
                      <a:r>
                        <a:rPr lang="ru-RU" sz="1800" b="0" i="0" kern="1200" dirty="0" smtClean="0">
                          <a:solidFill>
                            <a:schemeClr val="dk1"/>
                          </a:solidFill>
                          <a:latin typeface="Times New Roman" pitchFamily="18" charset="0"/>
                          <a:ea typeface="+mn-ea"/>
                          <a:cs typeface="Times New Roman" pitchFamily="18" charset="0"/>
                        </a:rPr>
                        <a:t>по результатам приёмо-сдаточных и других видов испытаний; </a:t>
                      </a:r>
                    </a:p>
                    <a:p>
                      <a:r>
                        <a:rPr lang="ru-RU" sz="1800" b="0" i="0" kern="1200" dirty="0" smtClean="0">
                          <a:solidFill>
                            <a:schemeClr val="dk1"/>
                          </a:solidFill>
                          <a:latin typeface="Times New Roman" pitchFamily="18" charset="0"/>
                          <a:ea typeface="+mn-ea"/>
                          <a:cs typeface="Times New Roman" pitchFamily="18" charset="0"/>
                        </a:rPr>
                        <a:t>на основании рекламаций, претензий, замечаний и предложений, полученных от заказчиков; </a:t>
                      </a:r>
                    </a:p>
                    <a:p>
                      <a:r>
                        <a:rPr lang="ru-RU" sz="1800" b="0" i="0" kern="1200" dirty="0" smtClean="0">
                          <a:solidFill>
                            <a:schemeClr val="dk1"/>
                          </a:solidFill>
                          <a:latin typeface="Times New Roman" pitchFamily="18" charset="0"/>
                          <a:ea typeface="+mn-ea"/>
                          <a:cs typeface="Times New Roman" pitchFamily="18" charset="0"/>
                        </a:rPr>
                        <a:t>в результате внешних и внутренних проверок функционирования системы менеджмента качества; </a:t>
                      </a:r>
                    </a:p>
                    <a:p>
                      <a:r>
                        <a:rPr lang="ru-RU" sz="1800" b="0" i="0" kern="1200" dirty="0" smtClean="0">
                          <a:solidFill>
                            <a:schemeClr val="dk1"/>
                          </a:solidFill>
                          <a:latin typeface="Times New Roman" pitchFamily="18" charset="0"/>
                          <a:ea typeface="+mn-ea"/>
                          <a:cs typeface="Times New Roman" pitchFamily="18" charset="0"/>
                        </a:rPr>
                        <a:t>по результатам анализа результативности функционирования системы менеджмента качества со стороны руководства. </a:t>
                      </a:r>
                    </a:p>
                    <a:p>
                      <a:r>
                        <a:rPr lang="ru-RU" sz="1800" b="1" i="0" kern="1200" dirty="0" smtClean="0">
                          <a:solidFill>
                            <a:schemeClr val="dk1"/>
                          </a:solidFill>
                          <a:latin typeface="Times New Roman" pitchFamily="18" charset="0"/>
                          <a:ea typeface="+mn-ea"/>
                          <a:cs typeface="Times New Roman" pitchFamily="18" charset="0"/>
                        </a:rPr>
                        <a:t>План корректирующих мероприятий</a:t>
                      </a:r>
                      <a:r>
                        <a:rPr lang="ru-RU" sz="1800" b="0" i="0" kern="1200" dirty="0" smtClean="0">
                          <a:solidFill>
                            <a:schemeClr val="dk1"/>
                          </a:solidFill>
                          <a:latin typeface="Times New Roman" pitchFamily="18" charset="0"/>
                          <a:ea typeface="+mn-ea"/>
                          <a:cs typeface="Times New Roman" pitchFamily="18" charset="0"/>
                        </a:rPr>
                        <a:t> разрабатывается уполномоченным по качеству структурного подразделения, согласовывается со всеми заинтересованными сторонами, ответственными исполнителями и утверждается у вышестоящего руководителя. </a:t>
                      </a:r>
                    </a:p>
                    <a:p>
                      <a:endParaRPr lang="ru-RU" dirty="0">
                        <a:latin typeface="Times New Roman" pitchFamily="18" charset="0"/>
                        <a:cs typeface="Times New Roman" pitchFamily="18" charset="0"/>
                      </a:endParaRPr>
                    </a:p>
                  </a:txBody>
                  <a:tcPr/>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304800" y="228600"/>
          <a:ext cx="8839200" cy="5699760"/>
        </p:xfrm>
        <a:graphic>
          <a:graphicData uri="http://schemas.openxmlformats.org/drawingml/2006/table">
            <a:tbl>
              <a:tblPr firstRow="1" bandRow="1">
                <a:tableStyleId>{5C22544A-7EE6-4342-B048-85BDC9FD1C3A}</a:tableStyleId>
              </a:tblPr>
              <a:tblGrid>
                <a:gridCol w="8839200"/>
              </a:tblGrid>
              <a:tr h="97561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2400" dirty="0" smtClean="0">
                          <a:latin typeface="Times New Roman" pitchFamily="18" charset="0"/>
                          <a:cs typeface="Times New Roman" pitchFamily="18" charset="0"/>
                        </a:rPr>
                        <a:t>Личная эффективность </a:t>
                      </a:r>
                      <a:r>
                        <a:rPr lang="ru-RU" sz="2400" dirty="0" err="1" smtClean="0">
                          <a:latin typeface="Times New Roman" pitchFamily="18" charset="0"/>
                          <a:cs typeface="Times New Roman" pitchFamily="18" charset="0"/>
                        </a:rPr>
                        <a:t>менеджера-основные</a:t>
                      </a:r>
                      <a:r>
                        <a:rPr lang="ru-RU" sz="2400" baseline="0" dirty="0" smtClean="0">
                          <a:latin typeface="Times New Roman" pitchFamily="18" charset="0"/>
                          <a:cs typeface="Times New Roman" pitchFamily="18" charset="0"/>
                        </a:rPr>
                        <a:t> мероприятия работы менеджера относительно его подчиненных</a:t>
                      </a:r>
                      <a:endParaRPr lang="ru-RU" sz="2400" dirty="0" smtClean="0">
                        <a:latin typeface="Times New Roman" pitchFamily="18" charset="0"/>
                        <a:cs typeface="Times New Roman" pitchFamily="18" charset="0"/>
                      </a:endParaRPr>
                    </a:p>
                    <a:p>
                      <a:endParaRPr lang="ru-RU" sz="2000" dirty="0">
                        <a:latin typeface="Times New Roman" pitchFamily="18" charset="0"/>
                        <a:cs typeface="Times New Roman" pitchFamily="18" charset="0"/>
                      </a:endParaRPr>
                    </a:p>
                  </a:txBody>
                  <a:tcPr/>
                </a:tc>
              </a:tr>
              <a:tr h="502587">
                <a:tc>
                  <a:txBody>
                    <a:bodyPr/>
                    <a:lstStyle/>
                    <a:p>
                      <a:r>
                        <a:rPr lang="ru-RU" sz="2800" dirty="0" smtClean="0">
                          <a:solidFill>
                            <a:srgbClr val="C00000"/>
                          </a:solidFill>
                          <a:latin typeface="Times New Roman" pitchFamily="18" charset="0"/>
                          <a:cs typeface="Times New Roman" pitchFamily="18" charset="0"/>
                        </a:rPr>
                        <a:t>6. Материальная компенсация</a:t>
                      </a:r>
                      <a:endParaRPr lang="ru-RU" sz="2800" dirty="0">
                        <a:solidFill>
                          <a:srgbClr val="C00000"/>
                        </a:solidFill>
                        <a:latin typeface="Times New Roman" pitchFamily="18" charset="0"/>
                        <a:cs typeface="Times New Roman" pitchFamily="18" charset="0"/>
                      </a:endParaRPr>
                    </a:p>
                  </a:txBody>
                  <a:tcPr/>
                </a:tc>
              </a:tr>
              <a:tr h="3932003">
                <a:tc>
                  <a:txBody>
                    <a:bodyPr/>
                    <a:lstStyle/>
                    <a:p>
                      <a:r>
                        <a:rPr lang="ru-RU" sz="2000" b="1" i="0" kern="1200" dirty="0" smtClean="0">
                          <a:solidFill>
                            <a:schemeClr val="dk1"/>
                          </a:solidFill>
                          <a:latin typeface="Times New Roman" pitchFamily="18" charset="0"/>
                          <a:ea typeface="+mn-ea"/>
                          <a:cs typeface="Times New Roman" pitchFamily="18" charset="0"/>
                        </a:rPr>
                        <a:t>Компенсация материальных затрат</a:t>
                      </a:r>
                      <a:r>
                        <a:rPr lang="ru-RU" sz="2000" b="0" i="0" kern="1200" dirty="0" smtClean="0">
                          <a:solidFill>
                            <a:schemeClr val="dk1"/>
                          </a:solidFill>
                          <a:latin typeface="Times New Roman" pitchFamily="18" charset="0"/>
                          <a:ea typeface="+mn-ea"/>
                          <a:cs typeface="Times New Roman" pitchFamily="18" charset="0"/>
                        </a:rPr>
                        <a:t> — это </a:t>
                      </a:r>
                      <a:r>
                        <a:rPr lang="ru-RU" sz="2000" b="1" i="0" kern="1200" dirty="0" smtClean="0">
                          <a:solidFill>
                            <a:schemeClr val="dk1"/>
                          </a:solidFill>
                          <a:latin typeface="Times New Roman" pitchFamily="18" charset="0"/>
                          <a:ea typeface="+mn-ea"/>
                          <a:cs typeface="Times New Roman" pitchFamily="18" charset="0"/>
                        </a:rPr>
                        <a:t>денежные выплаты, установленные в целях возмещения работникам затрат, связанных с исполнением ими трудовых или иных обязанностей</a:t>
                      </a:r>
                      <a:r>
                        <a:rPr lang="ru-RU" sz="2000" b="0" i="0" kern="1200" dirty="0" smtClean="0">
                          <a:solidFill>
                            <a:schemeClr val="dk1"/>
                          </a:solidFill>
                          <a:latin typeface="Times New Roman" pitchFamily="18" charset="0"/>
                          <a:ea typeface="+mn-ea"/>
                          <a:cs typeface="Times New Roman" pitchFamily="18" charset="0"/>
                        </a:rPr>
                        <a:t>. В отличие от компенсационных выплат, она не входит в состав зарплаты. </a:t>
                      </a:r>
                    </a:p>
                    <a:p>
                      <a:r>
                        <a:rPr lang="ru-RU" sz="2000" b="0" i="0" kern="1200" dirty="0" smtClean="0">
                          <a:solidFill>
                            <a:schemeClr val="dk1"/>
                          </a:solidFill>
                          <a:latin typeface="Times New Roman" pitchFamily="18" charset="0"/>
                          <a:ea typeface="+mn-ea"/>
                          <a:cs typeface="Times New Roman" pitchFamily="18" charset="0"/>
                        </a:rPr>
                        <a:t>Например, к таким компенсациям относятся выплаты за неиспользованный отпуск, за личный автомобиль в служебных поездках, за использование личного имущества при дистанционной работе. </a:t>
                      </a:r>
                    </a:p>
                    <a:p>
                      <a:r>
                        <a:rPr lang="ru-RU" sz="2000" b="0" i="0" kern="1200" dirty="0" smtClean="0">
                          <a:solidFill>
                            <a:schemeClr val="dk1"/>
                          </a:solidFill>
                          <a:latin typeface="Times New Roman" pitchFamily="18" charset="0"/>
                          <a:ea typeface="+mn-ea"/>
                          <a:cs typeface="Times New Roman" pitchFamily="18" charset="0"/>
                        </a:rPr>
                        <a:t>Также существуют </a:t>
                      </a:r>
                      <a:r>
                        <a:rPr lang="ru-RU" sz="2000" b="1" i="0" kern="1200" dirty="0" smtClean="0">
                          <a:solidFill>
                            <a:schemeClr val="dk1"/>
                          </a:solidFill>
                          <a:latin typeface="Times New Roman" pitchFamily="18" charset="0"/>
                          <a:ea typeface="+mn-ea"/>
                          <a:cs typeface="Times New Roman" pitchFamily="18" charset="0"/>
                        </a:rPr>
                        <a:t>компенсационные выплаты</a:t>
                      </a:r>
                      <a:r>
                        <a:rPr lang="ru-RU" sz="2000" b="0" i="0" kern="1200" dirty="0" smtClean="0">
                          <a:solidFill>
                            <a:schemeClr val="dk1"/>
                          </a:solidFill>
                          <a:latin typeface="Times New Roman" pitchFamily="18" charset="0"/>
                          <a:ea typeface="+mn-ea"/>
                          <a:cs typeface="Times New Roman" pitchFamily="18" charset="0"/>
                        </a:rPr>
                        <a:t>, которые являются частью заработной платы и начисляются за труд, выполненный в определённых условиях.  Например, за работу во вредных или опасных условиях труда, в особых климатических условиях, на территориях, подвергшихся радиоактивному загрязнению.</a:t>
                      </a:r>
                    </a:p>
                    <a:p>
                      <a:endParaRPr lang="ru-RU" sz="2000" dirty="0">
                        <a:latin typeface="Times New Roman" pitchFamily="18" charset="0"/>
                        <a:cs typeface="Times New Roman" pitchFamily="18" charset="0"/>
                      </a:endParaRPr>
                    </a:p>
                  </a:txBody>
                  <a:tcPr/>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0" y="228600"/>
          <a:ext cx="9144000" cy="6736080"/>
        </p:xfrm>
        <a:graphic>
          <a:graphicData uri="http://schemas.openxmlformats.org/drawingml/2006/table">
            <a:tbl>
              <a:tblPr firstRow="1" bandRow="1">
                <a:tableStyleId>{5C22544A-7EE6-4342-B048-85BDC9FD1C3A}</a:tableStyleId>
              </a:tblPr>
              <a:tblGrid>
                <a:gridCol w="9144000"/>
              </a:tblGrid>
              <a:tr h="767763">
                <a:tc>
                  <a:txBody>
                    <a:bodyPr/>
                    <a:lstStyle/>
                    <a:p>
                      <a:pPr algn="ctr"/>
                      <a:r>
                        <a:rPr lang="ru-RU" sz="3200" dirty="0" err="1" smtClean="0">
                          <a:latin typeface="Times New Roman" pitchFamily="18" charset="0"/>
                          <a:cs typeface="Times New Roman" pitchFamily="18" charset="0"/>
                        </a:rPr>
                        <a:t>Самоменеджмент</a:t>
                      </a:r>
                      <a:r>
                        <a:rPr lang="ru-RU" sz="3200" dirty="0" smtClean="0">
                          <a:latin typeface="Times New Roman" pitchFamily="18" charset="0"/>
                          <a:cs typeface="Times New Roman" pitchFamily="18" charset="0"/>
                        </a:rPr>
                        <a:t> как технология эффективной деятельности человека в организации</a:t>
                      </a:r>
                      <a:endParaRPr lang="ru-RU" sz="3200" dirty="0">
                        <a:latin typeface="Times New Roman" pitchFamily="18" charset="0"/>
                        <a:cs typeface="Times New Roman" pitchFamily="18" charset="0"/>
                      </a:endParaRPr>
                    </a:p>
                  </a:txBody>
                  <a:tcPr/>
                </a:tc>
              </a:tr>
              <a:tr h="767763">
                <a:tc>
                  <a:txBody>
                    <a:bodyPr/>
                    <a:lstStyle/>
                    <a:p>
                      <a:r>
                        <a:rPr lang="ru-RU" sz="2400" dirty="0" err="1" smtClean="0">
                          <a:solidFill>
                            <a:srgbClr val="C00000"/>
                          </a:solidFill>
                          <a:latin typeface="Times New Roman" pitchFamily="18" charset="0"/>
                          <a:cs typeface="Times New Roman" pitchFamily="18" charset="0"/>
                        </a:rPr>
                        <a:t>Самоменеджмент</a:t>
                      </a:r>
                      <a:r>
                        <a:rPr lang="ru-RU" sz="2400" dirty="0" smtClean="0">
                          <a:solidFill>
                            <a:srgbClr val="C00000"/>
                          </a:solidFill>
                          <a:latin typeface="Times New Roman" pitchFamily="18" charset="0"/>
                          <a:cs typeface="Times New Roman" pitchFamily="18" charset="0"/>
                        </a:rPr>
                        <a:t> </a:t>
                      </a:r>
                      <a:r>
                        <a:rPr lang="ru-RU" sz="2400" dirty="0" smtClean="0">
                          <a:latin typeface="Times New Roman" pitchFamily="18" charset="0"/>
                          <a:cs typeface="Times New Roman" pitchFamily="18" charset="0"/>
                        </a:rPr>
                        <a:t>- это методика рационального</a:t>
                      </a:r>
                      <a:r>
                        <a:rPr lang="ru-RU" sz="2400" baseline="0" dirty="0" smtClean="0">
                          <a:latin typeface="Times New Roman" pitchFamily="18" charset="0"/>
                          <a:cs typeface="Times New Roman" pitchFamily="18" charset="0"/>
                        </a:rPr>
                        <a:t> использования такого ресурса как время.  С помощью техник </a:t>
                      </a:r>
                      <a:r>
                        <a:rPr lang="ru-RU" sz="2400" baseline="0" dirty="0" err="1" smtClean="0">
                          <a:latin typeface="Times New Roman" pitchFamily="18" charset="0"/>
                          <a:cs typeface="Times New Roman" pitchFamily="18" charset="0"/>
                        </a:rPr>
                        <a:t>самоменеджмента</a:t>
                      </a:r>
                      <a:r>
                        <a:rPr lang="ru-RU" sz="2400" baseline="0" dirty="0" smtClean="0">
                          <a:latin typeface="Times New Roman" pitchFamily="18" charset="0"/>
                          <a:cs typeface="Times New Roman" pitchFamily="18" charset="0"/>
                        </a:rPr>
                        <a:t> можно получить более заметные результаты при том же объеме усилий.</a:t>
                      </a:r>
                      <a:endParaRPr lang="ru-RU" sz="2400" dirty="0">
                        <a:latin typeface="Times New Roman" pitchFamily="18" charset="0"/>
                        <a:cs typeface="Times New Roman" pitchFamily="18" charset="0"/>
                      </a:endParaRPr>
                    </a:p>
                  </a:txBody>
                  <a:tcPr/>
                </a:tc>
              </a:tr>
              <a:tr h="2889837">
                <a:tc>
                  <a:txBody>
                    <a:bodyPr/>
                    <a:lstStyle/>
                    <a:p>
                      <a:r>
                        <a:rPr lang="ru-RU" sz="2400" b="0" i="0" kern="1200" dirty="0" smtClean="0">
                          <a:solidFill>
                            <a:srgbClr val="C00000"/>
                          </a:solidFill>
                          <a:latin typeface="Times New Roman" pitchFamily="18" charset="0"/>
                          <a:ea typeface="+mn-ea"/>
                          <a:cs typeface="Times New Roman" pitchFamily="18" charset="0"/>
                        </a:rPr>
                        <a:t>Основные тезисы </a:t>
                      </a:r>
                      <a:r>
                        <a:rPr lang="ru-RU" sz="2400" b="0" i="0" kern="1200" dirty="0" err="1" smtClean="0">
                          <a:solidFill>
                            <a:srgbClr val="C00000"/>
                          </a:solidFill>
                          <a:latin typeface="Times New Roman" pitchFamily="18" charset="0"/>
                          <a:ea typeface="+mn-ea"/>
                          <a:cs typeface="Times New Roman" pitchFamily="18" charset="0"/>
                        </a:rPr>
                        <a:t>самоменеджмента</a:t>
                      </a:r>
                      <a:endParaRPr lang="ru-RU" sz="2400" b="0" i="0" kern="1200" dirty="0" smtClean="0">
                        <a:solidFill>
                          <a:srgbClr val="C00000"/>
                        </a:solidFill>
                        <a:latin typeface="Times New Roman" pitchFamily="18" charset="0"/>
                        <a:ea typeface="+mn-ea"/>
                        <a:cs typeface="Times New Roman" pitchFamily="18" charset="0"/>
                      </a:endParaRPr>
                    </a:p>
                    <a:p>
                      <a:r>
                        <a:rPr lang="ru-RU" sz="2400" b="0" i="0" kern="1200" dirty="0" smtClean="0">
                          <a:solidFill>
                            <a:schemeClr val="dk1"/>
                          </a:solidFill>
                          <a:latin typeface="Times New Roman" pitchFamily="18" charset="0"/>
                          <a:ea typeface="+mn-ea"/>
                          <a:cs typeface="Times New Roman" pitchFamily="18" charset="0"/>
                        </a:rPr>
                        <a:t>-поставить цель, обязательно выполнимую, а лучше конкретную;</a:t>
                      </a:r>
                    </a:p>
                    <a:p>
                      <a:r>
                        <a:rPr lang="ru-RU" sz="2400" b="0" i="0" kern="1200" dirty="0" smtClean="0">
                          <a:solidFill>
                            <a:schemeClr val="dk1"/>
                          </a:solidFill>
                          <a:latin typeface="Times New Roman" pitchFamily="18" charset="0"/>
                          <a:ea typeface="+mn-ea"/>
                          <a:cs typeface="Times New Roman" pitchFamily="18" charset="0"/>
                        </a:rPr>
                        <a:t>-сформировать видение успеха в своей голове (в которое входят окружение, материальное благополучие и остальные важные стороны жизни);</a:t>
                      </a:r>
                    </a:p>
                    <a:p>
                      <a:r>
                        <a:rPr lang="ru-RU" sz="2400" b="0" i="0" kern="1200" dirty="0" smtClean="0">
                          <a:solidFill>
                            <a:schemeClr val="dk1"/>
                          </a:solidFill>
                          <a:latin typeface="Times New Roman" pitchFamily="18" charset="0"/>
                          <a:ea typeface="+mn-ea"/>
                          <a:cs typeface="Times New Roman" pitchFamily="18" charset="0"/>
                        </a:rPr>
                        <a:t>-практиковать метод “больших скачков” — как можно быстрее начать предпринимать конкретные действия;</a:t>
                      </a:r>
                    </a:p>
                    <a:p>
                      <a:r>
                        <a:rPr lang="ru-RU" sz="2400" b="0" i="0" kern="1200" dirty="0" smtClean="0">
                          <a:solidFill>
                            <a:schemeClr val="dk1"/>
                          </a:solidFill>
                          <a:latin typeface="Times New Roman" pitchFamily="18" charset="0"/>
                          <a:ea typeface="+mn-ea"/>
                          <a:cs typeface="Times New Roman" pitchFamily="18" charset="0"/>
                        </a:rPr>
                        <a:t>-непререкаемо верить в свои силы и в то, что успех будет достигнут;</a:t>
                      </a:r>
                    </a:p>
                    <a:p>
                      <a:r>
                        <a:rPr lang="ru-RU" sz="2400" b="0" i="0" kern="1200" dirty="0" smtClean="0">
                          <a:solidFill>
                            <a:schemeClr val="dk1"/>
                          </a:solidFill>
                          <a:latin typeface="Times New Roman" pitchFamily="18" charset="0"/>
                          <a:ea typeface="+mn-ea"/>
                          <a:cs typeface="Times New Roman" pitchFamily="18" charset="0"/>
                        </a:rPr>
                        <a:t>концентрироваться на главных целях, отсеивать маловажные;</a:t>
                      </a:r>
                    </a:p>
                    <a:p>
                      <a:r>
                        <a:rPr lang="ru-RU" sz="2400" b="0" i="0" kern="1200" dirty="0" smtClean="0">
                          <a:solidFill>
                            <a:schemeClr val="dk1"/>
                          </a:solidFill>
                          <a:latin typeface="Times New Roman" pitchFamily="18" charset="0"/>
                          <a:ea typeface="+mn-ea"/>
                          <a:cs typeface="Times New Roman" pitchFamily="18" charset="0"/>
                        </a:rPr>
                        <a:t>тренировать способность держать себя в руках и пробовать снова, если опыт оказался неудачным.</a:t>
                      </a:r>
                    </a:p>
                  </a:txBody>
                  <a:tcPr/>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0" y="0"/>
          <a:ext cx="9144000" cy="7360920"/>
        </p:xfrm>
        <a:graphic>
          <a:graphicData uri="http://schemas.openxmlformats.org/drawingml/2006/table">
            <a:tbl>
              <a:tblPr firstRow="1" bandRow="1">
                <a:tableStyleId>{5C22544A-7EE6-4342-B048-85BDC9FD1C3A}</a:tableStyleId>
              </a:tblPr>
              <a:tblGrid>
                <a:gridCol w="9144000"/>
              </a:tblGrid>
              <a:tr h="430374">
                <a:tc>
                  <a:txBody>
                    <a:bodyPr/>
                    <a:lstStyle/>
                    <a:p>
                      <a:pPr algn="ctr"/>
                      <a:r>
                        <a:rPr lang="ru-RU" sz="2400" dirty="0" smtClean="0">
                          <a:latin typeface="Times New Roman" pitchFamily="18" charset="0"/>
                          <a:cs typeface="Times New Roman" pitchFamily="18" charset="0"/>
                        </a:rPr>
                        <a:t>4 принципа </a:t>
                      </a:r>
                      <a:r>
                        <a:rPr lang="ru-RU" sz="2400" dirty="0" err="1" smtClean="0">
                          <a:latin typeface="Times New Roman" pitchFamily="18" charset="0"/>
                          <a:cs typeface="Times New Roman" pitchFamily="18" charset="0"/>
                        </a:rPr>
                        <a:t>самоменеджмента</a:t>
                      </a:r>
                      <a:endParaRPr lang="ru-RU" sz="2400" dirty="0">
                        <a:latin typeface="Times New Roman" pitchFamily="18" charset="0"/>
                        <a:cs typeface="Times New Roman" pitchFamily="18" charset="0"/>
                      </a:endParaRPr>
                    </a:p>
                  </a:txBody>
                  <a:tcPr/>
                </a:tc>
              </a:tr>
              <a:tr h="2057400">
                <a:tc>
                  <a:txBody>
                    <a:bodyPr/>
                    <a:lstStyle/>
                    <a:p>
                      <a:r>
                        <a:rPr lang="ru-RU" sz="2000" b="1" i="0" kern="1200" dirty="0" smtClean="0">
                          <a:solidFill>
                            <a:schemeClr val="dk1"/>
                          </a:solidFill>
                          <a:latin typeface="Times New Roman" pitchFamily="18" charset="0"/>
                          <a:ea typeface="+mn-ea"/>
                          <a:cs typeface="Times New Roman" pitchFamily="18" charset="0"/>
                        </a:rPr>
                        <a:t>Системность.</a:t>
                      </a:r>
                      <a:r>
                        <a:rPr lang="ru-RU" sz="2000" b="1" i="0" kern="1200" baseline="0" dirty="0" smtClean="0">
                          <a:solidFill>
                            <a:schemeClr val="dk1"/>
                          </a:solidFill>
                          <a:latin typeface="Times New Roman" pitchFamily="18" charset="0"/>
                          <a:ea typeface="+mn-ea"/>
                          <a:cs typeface="Times New Roman" pitchFamily="18" charset="0"/>
                        </a:rPr>
                        <a:t>  </a:t>
                      </a:r>
                      <a:r>
                        <a:rPr lang="ru-RU" sz="2000" b="0" i="0" kern="1200" dirty="0" smtClean="0">
                          <a:solidFill>
                            <a:schemeClr val="dk1"/>
                          </a:solidFill>
                          <a:latin typeface="Times New Roman" pitchFamily="18" charset="0"/>
                          <a:ea typeface="+mn-ea"/>
                          <a:cs typeface="Times New Roman" pitchFamily="18" charset="0"/>
                        </a:rPr>
                        <a:t>Секрет успеха любых глубоких преобразований в жизни — это регулярность и систематичность усилий. Если продвигаться шаг за шагом, уверенность в успехе растёт. </a:t>
                      </a:r>
                      <a:r>
                        <a:rPr lang="ru-RU" sz="2000" b="0" i="0" kern="1200" dirty="0" err="1" smtClean="0">
                          <a:solidFill>
                            <a:schemeClr val="dk1"/>
                          </a:solidFill>
                          <a:latin typeface="Times New Roman" pitchFamily="18" charset="0"/>
                          <a:ea typeface="+mn-ea"/>
                          <a:cs typeface="Times New Roman" pitchFamily="18" charset="0"/>
                        </a:rPr>
                        <a:t>Самоменеджмент</a:t>
                      </a:r>
                      <a:r>
                        <a:rPr lang="ru-RU" sz="2000" b="0" i="0" kern="1200" dirty="0" smtClean="0">
                          <a:solidFill>
                            <a:schemeClr val="dk1"/>
                          </a:solidFill>
                          <a:latin typeface="Times New Roman" pitchFamily="18" charset="0"/>
                          <a:ea typeface="+mn-ea"/>
                          <a:cs typeface="Times New Roman" pitchFamily="18" charset="0"/>
                        </a:rPr>
                        <a:t> можно символически изобразить как круг, состоящий из сегментов — шагов, подводящих к следующему этапу.</a:t>
                      </a:r>
                    </a:p>
                    <a:p>
                      <a:r>
                        <a:rPr lang="ru-RU" sz="2000" b="0" i="0" kern="1200" dirty="0" smtClean="0">
                          <a:solidFill>
                            <a:schemeClr val="dk1"/>
                          </a:solidFill>
                          <a:latin typeface="Times New Roman" pitchFamily="18" charset="0"/>
                          <a:ea typeface="+mn-ea"/>
                          <a:cs typeface="Times New Roman" pitchFamily="18" charset="0"/>
                        </a:rPr>
                        <a:t>Нацелившись на что-то крупное, подготовьтесь: обеспечьте себе необходимые ресурсы и окружение. После этого сосредоточьтесь на </a:t>
                      </a:r>
                      <a:r>
                        <a:rPr lang="ru-RU" sz="2000" b="0" i="0" kern="1200" dirty="0" err="1" smtClean="0">
                          <a:solidFill>
                            <a:schemeClr val="dk1"/>
                          </a:solidFill>
                          <a:latin typeface="Times New Roman" pitchFamily="18" charset="0"/>
                          <a:ea typeface="+mn-ea"/>
                          <a:cs typeface="Times New Roman" pitchFamily="18" charset="0"/>
                        </a:rPr>
                        <a:t>самомотивации</a:t>
                      </a:r>
                      <a:r>
                        <a:rPr lang="ru-RU" sz="2000" b="0" i="0" kern="1200" dirty="0" smtClean="0">
                          <a:solidFill>
                            <a:schemeClr val="dk1"/>
                          </a:solidFill>
                          <a:latin typeface="Times New Roman" pitchFamily="18" charset="0"/>
                          <a:ea typeface="+mn-ea"/>
                          <a:cs typeface="Times New Roman" pitchFamily="18" charset="0"/>
                        </a:rPr>
                        <a:t>. </a:t>
                      </a:r>
                      <a:endParaRPr lang="ru-RU" sz="2000" dirty="0">
                        <a:latin typeface="Times New Roman" pitchFamily="18" charset="0"/>
                        <a:cs typeface="Times New Roman" pitchFamily="18" charset="0"/>
                      </a:endParaRPr>
                    </a:p>
                  </a:txBody>
                  <a:tcPr/>
                </a:tc>
              </a:tr>
              <a:tr h="1752600">
                <a:tc>
                  <a:txBody>
                    <a:bodyPr/>
                    <a:lstStyle/>
                    <a:p>
                      <a:r>
                        <a:rPr lang="ru-RU" sz="2000" b="1" i="0" kern="1200" dirty="0" smtClean="0">
                          <a:solidFill>
                            <a:schemeClr val="dk1"/>
                          </a:solidFill>
                          <a:latin typeface="Times New Roman" pitchFamily="18" charset="0"/>
                          <a:ea typeface="+mn-ea"/>
                          <a:cs typeface="Times New Roman" pitchFamily="18" charset="0"/>
                        </a:rPr>
                        <a:t>Малые действия.</a:t>
                      </a:r>
                      <a:r>
                        <a:rPr lang="ru-RU" sz="2000" b="1" i="0" kern="1200" baseline="0" dirty="0" smtClean="0">
                          <a:solidFill>
                            <a:schemeClr val="dk1"/>
                          </a:solidFill>
                          <a:latin typeface="Times New Roman" pitchFamily="18" charset="0"/>
                          <a:ea typeface="+mn-ea"/>
                          <a:cs typeface="Times New Roman" pitchFamily="18" charset="0"/>
                        </a:rPr>
                        <a:t>  </a:t>
                      </a:r>
                      <a:r>
                        <a:rPr lang="ru-RU" sz="2000" b="0" i="0" kern="1200" dirty="0" smtClean="0">
                          <a:solidFill>
                            <a:schemeClr val="dk1"/>
                          </a:solidFill>
                          <a:latin typeface="Times New Roman" pitchFamily="18" charset="0"/>
                          <a:ea typeface="+mn-ea"/>
                          <a:cs typeface="Times New Roman" pitchFamily="18" charset="0"/>
                        </a:rPr>
                        <a:t>Данный принцип </a:t>
                      </a:r>
                      <a:r>
                        <a:rPr lang="ru-RU" sz="2000" b="0" i="0" kern="1200" dirty="0" err="1" smtClean="0">
                          <a:solidFill>
                            <a:schemeClr val="dk1"/>
                          </a:solidFill>
                          <a:latin typeface="Times New Roman" pitchFamily="18" charset="0"/>
                          <a:ea typeface="+mn-ea"/>
                          <a:cs typeface="Times New Roman" pitchFamily="18" charset="0"/>
                        </a:rPr>
                        <a:t>самоменеджмента</a:t>
                      </a:r>
                      <a:r>
                        <a:rPr lang="ru-RU" sz="2000" b="0" i="0" kern="1200" dirty="0" smtClean="0">
                          <a:solidFill>
                            <a:schemeClr val="dk1"/>
                          </a:solidFill>
                          <a:latin typeface="Times New Roman" pitchFamily="18" charset="0"/>
                          <a:ea typeface="+mn-ea"/>
                          <a:cs typeface="Times New Roman" pitchFamily="18" charset="0"/>
                        </a:rPr>
                        <a:t> звучит так: чтобы достичь цели, прикладывай минимальные усилия, но постоянно.</a:t>
                      </a:r>
                    </a:p>
                    <a:p>
                      <a:r>
                        <a:rPr lang="ru-RU" sz="2000" b="0" i="0" kern="1200" dirty="0" smtClean="0">
                          <a:solidFill>
                            <a:schemeClr val="dk1"/>
                          </a:solidFill>
                          <a:latin typeface="Times New Roman" pitchFamily="18" charset="0"/>
                          <a:ea typeface="+mn-ea"/>
                          <a:cs typeface="Times New Roman" pitchFamily="18" charset="0"/>
                        </a:rPr>
                        <a:t>Например, если вы приняли решение начать утренние пробежки, то слишком высокие требования к себе (бегать сразу по 10 км ежедневно) подорвут ваши силы и решимость, и вы вскоре бросите эту затею. Нужно развиваться постепенно, чтобы заметить прогресс.</a:t>
                      </a:r>
                    </a:p>
                  </a:txBody>
                  <a:tcPr/>
                </a:tc>
              </a:tr>
              <a:tr h="430374">
                <a:tc>
                  <a:txBody>
                    <a:bodyPr/>
                    <a:lstStyle/>
                    <a:p>
                      <a:r>
                        <a:rPr lang="ru-RU" sz="2000" b="1" i="0" kern="1200" dirty="0" smtClean="0">
                          <a:solidFill>
                            <a:schemeClr val="dk1"/>
                          </a:solidFill>
                          <a:latin typeface="Times New Roman" pitchFamily="18" charset="0"/>
                          <a:ea typeface="+mn-ea"/>
                          <a:cs typeface="Times New Roman" pitchFamily="18" charset="0"/>
                        </a:rPr>
                        <a:t>Внутренняя цель</a:t>
                      </a:r>
                      <a:r>
                        <a:rPr lang="ru-RU" sz="2000" b="1" i="0" kern="1200" baseline="0" dirty="0" smtClean="0">
                          <a:solidFill>
                            <a:schemeClr val="dk1"/>
                          </a:solidFill>
                          <a:latin typeface="Times New Roman" pitchFamily="18" charset="0"/>
                          <a:ea typeface="+mn-ea"/>
                          <a:cs typeface="Times New Roman" pitchFamily="18" charset="0"/>
                        </a:rPr>
                        <a:t>.  </a:t>
                      </a:r>
                      <a:r>
                        <a:rPr lang="ru-RU" sz="2000" b="0" i="0" kern="1200" dirty="0" smtClean="0">
                          <a:solidFill>
                            <a:schemeClr val="dk1"/>
                          </a:solidFill>
                          <a:latin typeface="Times New Roman" pitchFamily="18" charset="0"/>
                          <a:ea typeface="+mn-ea"/>
                          <a:cs typeface="Times New Roman" pitchFamily="18" charset="0"/>
                        </a:rPr>
                        <a:t>Какой бы ни была ваша текущая задача, нужно чётко понимать свою внутреннюю мотивацию и не заблуждаться на этот счёт.</a:t>
                      </a:r>
                    </a:p>
                  </a:txBody>
                  <a:tcPr/>
                </a:tc>
              </a:tr>
              <a:tr h="430374">
                <a:tc>
                  <a:txBody>
                    <a:bodyPr/>
                    <a:lstStyle/>
                    <a:p>
                      <a:r>
                        <a:rPr lang="ru-RU" sz="2000" b="1" i="0" kern="1200" dirty="0" smtClean="0">
                          <a:solidFill>
                            <a:schemeClr val="dk1"/>
                          </a:solidFill>
                          <a:latin typeface="Times New Roman" pitchFamily="18" charset="0"/>
                          <a:ea typeface="+mn-ea"/>
                          <a:cs typeface="Times New Roman" pitchFamily="18" charset="0"/>
                        </a:rPr>
                        <a:t>Инертное развитие.</a:t>
                      </a:r>
                      <a:r>
                        <a:rPr lang="ru-RU" sz="2000" b="1" i="0" kern="1200" baseline="0" dirty="0" smtClean="0">
                          <a:solidFill>
                            <a:schemeClr val="dk1"/>
                          </a:solidFill>
                          <a:latin typeface="Times New Roman" pitchFamily="18" charset="0"/>
                          <a:ea typeface="+mn-ea"/>
                          <a:cs typeface="Times New Roman" pitchFamily="18" charset="0"/>
                        </a:rPr>
                        <a:t> </a:t>
                      </a:r>
                      <a:r>
                        <a:rPr lang="ru-RU" sz="2000" b="0" i="0" kern="1200" dirty="0" smtClean="0">
                          <a:solidFill>
                            <a:schemeClr val="dk1"/>
                          </a:solidFill>
                          <a:latin typeface="Times New Roman" pitchFamily="18" charset="0"/>
                          <a:ea typeface="+mn-ea"/>
                          <a:cs typeface="Times New Roman" pitchFamily="18" charset="0"/>
                        </a:rPr>
                        <a:t>Чересчур амбициозные, неподъёмные цели не приветствуются </a:t>
                      </a:r>
                      <a:r>
                        <a:rPr lang="ru-RU" sz="2000" b="0" i="0" kern="1200" dirty="0" err="1" smtClean="0">
                          <a:solidFill>
                            <a:schemeClr val="dk1"/>
                          </a:solidFill>
                          <a:latin typeface="Times New Roman" pitchFamily="18" charset="0"/>
                          <a:ea typeface="+mn-ea"/>
                          <a:cs typeface="Times New Roman" pitchFamily="18" charset="0"/>
                        </a:rPr>
                        <a:t>самоменеджментом</a:t>
                      </a:r>
                      <a:r>
                        <a:rPr lang="ru-RU" sz="2000" b="0" i="0" kern="1200" dirty="0" smtClean="0">
                          <a:solidFill>
                            <a:schemeClr val="dk1"/>
                          </a:solidFill>
                          <a:latin typeface="Times New Roman" pitchFamily="18" charset="0"/>
                          <a:ea typeface="+mn-ea"/>
                          <a:cs typeface="Times New Roman" pitchFamily="18" charset="0"/>
                        </a:rPr>
                        <a:t>. В любом случае, вашей глобальной целью остаётся саморазвитие. </a:t>
                      </a:r>
                    </a:p>
                    <a:p>
                      <a:r>
                        <a:rPr lang="ru-RU" sz="2000" b="0" i="0" kern="1200" dirty="0" smtClean="0">
                          <a:solidFill>
                            <a:schemeClr val="dk1"/>
                          </a:solidFill>
                          <a:latin typeface="Times New Roman" pitchFamily="18" charset="0"/>
                          <a:ea typeface="+mn-ea"/>
                          <a:cs typeface="Times New Roman" pitchFamily="18" charset="0"/>
                        </a:rPr>
                        <a:t>Просто продолжайте двигаться в выбранном направлении, каким бы оно ни было. Читайте книги, учите иностранные языки, путешествуйте, заводите друзей из числа успешных людей. Если вы действительно хотите развиваться, то каждое ваше усилие будет работать на эту цель.</a:t>
                      </a:r>
                    </a:p>
                  </a:txBody>
                  <a:tcP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200" dirty="0">
                <a:solidFill>
                  <a:srgbClr val="C00000"/>
                </a:solidFill>
                <a:latin typeface="Times New Roman" panose="02020603050405020304" pitchFamily="18" charset="0"/>
                <a:cs typeface="Times New Roman" panose="02020603050405020304" pitchFamily="18" charset="0"/>
              </a:rPr>
              <a:t>Личная эффективность </a:t>
            </a:r>
            <a:r>
              <a:rPr lang="ru-RU" sz="2200" dirty="0">
                <a:solidFill>
                  <a:prstClr val="black"/>
                </a:solidFill>
                <a:latin typeface="Times New Roman" panose="02020603050405020304" pitchFamily="18" charset="0"/>
                <a:cs typeface="Times New Roman" panose="02020603050405020304" pitchFamily="18" charset="0"/>
              </a:rPr>
              <a:t>- это способность успевать больше за меньшее время и жить спокойную, при этом наполненную жизнь. Это помогает достигать успеха в  работе, учебе и личной жизни</a:t>
            </a:r>
            <a:r>
              <a:rPr lang="ru-RU" sz="2400" dirty="0">
                <a:solidFill>
                  <a:prstClr val="black"/>
                </a:solidFill>
              </a:rPr>
              <a:t>.</a:t>
            </a:r>
            <a:endParaRPr lang="ru-RU" dirty="0"/>
          </a:p>
        </p:txBody>
      </p:sp>
      <p:sp>
        <p:nvSpPr>
          <p:cNvPr id="3" name="Объект 2"/>
          <p:cNvSpPr>
            <a:spLocks noGrp="1"/>
          </p:cNvSpPr>
          <p:nvPr>
            <p:ph sz="half" idx="1"/>
          </p:nvPr>
        </p:nvSpPr>
        <p:spPr/>
        <p:txBody>
          <a:bodyPr/>
          <a:lstStyle/>
          <a:p>
            <a:pPr marL="0" lvl="0" indent="0">
              <a:buNone/>
            </a:pPr>
            <a:r>
              <a:rPr lang="ru-RU" sz="2000" dirty="0">
                <a:solidFill>
                  <a:srgbClr val="C00000"/>
                </a:solidFill>
                <a:latin typeface="Times New Roman" panose="02020603050405020304" pitchFamily="18" charset="0"/>
                <a:cs typeface="Times New Roman" panose="02020603050405020304" pitchFamily="18" charset="0"/>
              </a:rPr>
              <a:t>Личная эффективность в учебе</a:t>
            </a:r>
          </a:p>
          <a:p>
            <a:endParaRPr lang="ru-RU" dirty="0"/>
          </a:p>
        </p:txBody>
      </p:sp>
      <p:sp>
        <p:nvSpPr>
          <p:cNvPr id="4" name="Объект 3"/>
          <p:cNvSpPr>
            <a:spLocks noGrp="1"/>
          </p:cNvSpPr>
          <p:nvPr>
            <p:ph sz="half" idx="2"/>
          </p:nvPr>
        </p:nvSpPr>
        <p:spPr/>
        <p:txBody>
          <a:bodyPr>
            <a:normAutofit/>
          </a:bodyPr>
          <a:lstStyle/>
          <a:p>
            <a:pPr marL="0" indent="0">
              <a:buNone/>
            </a:pPr>
            <a:r>
              <a:rPr lang="ru-RU" sz="2000" dirty="0" smtClean="0">
                <a:solidFill>
                  <a:srgbClr val="C00000"/>
                </a:solidFill>
                <a:latin typeface="Times New Roman" panose="02020603050405020304" pitchFamily="18" charset="0"/>
                <a:cs typeface="Times New Roman" panose="02020603050405020304" pitchFamily="18" charset="0"/>
              </a:rPr>
              <a:t>Личная эффективность в жизни</a:t>
            </a:r>
          </a:p>
          <a:p>
            <a:pPr marL="0" indent="0">
              <a:buNone/>
            </a:pPr>
            <a:endParaRPr lang="ru-RU" sz="2000" dirty="0">
              <a:solidFill>
                <a:srgbClr val="C00000"/>
              </a:solidFill>
              <a:latin typeface="Times New Roman" panose="02020603050405020304" pitchFamily="18" charset="0"/>
              <a:cs typeface="Times New Roman" panose="02020603050405020304" pitchFamily="18" charset="0"/>
            </a:endParaRPr>
          </a:p>
          <a:p>
            <a:pPr marL="0" indent="0" algn="just">
              <a:buNone/>
            </a:pPr>
            <a:r>
              <a:rPr lang="ru-RU" sz="2000" dirty="0" smtClean="0">
                <a:latin typeface="Times New Roman" panose="02020603050405020304" pitchFamily="18" charset="0"/>
                <a:cs typeface="Times New Roman" panose="02020603050405020304" pitchFamily="18" charset="0"/>
              </a:rPr>
              <a:t>Занятие спортом – долгосрочный вклад в здоровье. Чтобы заниматься регулярно, можно начать с упражнений онлайн, </a:t>
            </a:r>
            <a:r>
              <a:rPr lang="ru-RU" sz="2000" dirty="0">
                <a:latin typeface="Times New Roman" panose="02020603050405020304" pitchFamily="18" charset="0"/>
                <a:cs typeface="Times New Roman" panose="02020603050405020304" pitchFamily="18" charset="0"/>
              </a:rPr>
              <a:t>э</a:t>
            </a:r>
            <a:r>
              <a:rPr lang="ru-RU" sz="2000" dirty="0" smtClean="0">
                <a:latin typeface="Times New Roman" panose="02020603050405020304" pitchFamily="18" charset="0"/>
                <a:cs typeface="Times New Roman" panose="02020603050405020304" pitchFamily="18" charset="0"/>
              </a:rPr>
              <a:t>то поможет сэкономить время. Личная эффективность здесь проявляется в поиске вариантов, которые с минимальными временными и финансовыми затратами помогут достигать наибольшего результата.</a:t>
            </a:r>
            <a:endParaRPr lang="ru-RU" sz="2000" dirty="0">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539552" y="2060848"/>
            <a:ext cx="3816424" cy="4678204"/>
          </a:xfrm>
          <a:prstGeom prst="rect">
            <a:avLst/>
          </a:prstGeom>
        </p:spPr>
        <p:txBody>
          <a:bodyPr wrap="square">
            <a:spAutoFit/>
          </a:bodyPr>
          <a:lstStyle/>
          <a:p>
            <a:pPr lvl="0">
              <a:spcBef>
                <a:spcPct val="20000"/>
              </a:spcBef>
            </a:pPr>
            <a:r>
              <a:rPr lang="ru-RU" sz="2000" dirty="0">
                <a:solidFill>
                  <a:prstClr val="black"/>
                </a:solidFill>
                <a:latin typeface="Times New Roman" panose="02020603050405020304" pitchFamily="18" charset="0"/>
                <a:cs typeface="Times New Roman" panose="02020603050405020304" pitchFamily="18" charset="0"/>
              </a:rPr>
              <a:t>Когда человек осваивает новую профессию, ему важно создать для себя инфраструктуру, которая будет помогать учиться. Нужно разобраться в целях и выделить в расписании конкретные часы для обучения. Чтобы повысить </a:t>
            </a:r>
            <a:r>
              <a:rPr lang="ru-RU" sz="2000" dirty="0" smtClean="0">
                <a:solidFill>
                  <a:prstClr val="black"/>
                </a:solidFill>
                <a:latin typeface="Times New Roman" panose="02020603050405020304" pitchFamily="18" charset="0"/>
                <a:cs typeface="Times New Roman" panose="02020603050405020304" pitchFamily="18" charset="0"/>
              </a:rPr>
              <a:t>личную эффективность, </a:t>
            </a:r>
            <a:r>
              <a:rPr lang="ru-RU" sz="2000" dirty="0">
                <a:solidFill>
                  <a:prstClr val="black"/>
                </a:solidFill>
                <a:latin typeface="Times New Roman" panose="02020603050405020304" pitchFamily="18" charset="0"/>
                <a:cs typeface="Times New Roman" panose="02020603050405020304" pitchFamily="18" charset="0"/>
              </a:rPr>
              <a:t>будет полезно перестроить день таким образом, чтобы время на учебу выпадало в продуктивные часы. Начать можно с утра, пока все спят и никто не отвлек</a:t>
            </a:r>
            <a:r>
              <a:rPr lang="ru-RU" dirty="0">
                <a:solidFill>
                  <a:prstClr val="black"/>
                </a:solidFill>
                <a:latin typeface="Times New Roman" panose="02020603050405020304" pitchFamily="18" charset="0"/>
                <a:cs typeface="Times New Roman" panose="02020603050405020304" pitchFamily="18" charset="0"/>
              </a:rPr>
              <a:t>ает, или на выходных.</a:t>
            </a:r>
          </a:p>
        </p:txBody>
      </p:sp>
    </p:spTree>
    <p:extLst>
      <p:ext uri="{BB962C8B-B14F-4D97-AF65-F5344CB8AC3E}">
        <p14:creationId xmlns:p14="http://schemas.microsoft.com/office/powerpoint/2010/main" xmlns="" val="112949626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850106"/>
          </a:xfrm>
        </p:spPr>
        <p:txBody>
          <a:bodyPr>
            <a:normAutofit/>
          </a:bodyPr>
          <a:lstStyle/>
          <a:p>
            <a:r>
              <a:rPr lang="ru-RU" sz="3600" dirty="0" smtClean="0">
                <a:solidFill>
                  <a:srgbClr val="C00000"/>
                </a:solidFill>
                <a:latin typeface="Times New Roman" panose="02020603050405020304" pitchFamily="18" charset="0"/>
                <a:cs typeface="Times New Roman" panose="02020603050405020304" pitchFamily="18" charset="0"/>
              </a:rPr>
              <a:t>Теория </a:t>
            </a:r>
            <a:r>
              <a:rPr lang="ru-RU" sz="3600" dirty="0" err="1" smtClean="0">
                <a:solidFill>
                  <a:srgbClr val="C00000"/>
                </a:solidFill>
                <a:latin typeface="Times New Roman" panose="02020603050405020304" pitchFamily="18" charset="0"/>
                <a:cs typeface="Times New Roman" panose="02020603050405020304" pitchFamily="18" charset="0"/>
              </a:rPr>
              <a:t>Кови</a:t>
            </a:r>
            <a:endParaRPr lang="ru-RU" sz="3600" dirty="0">
              <a:solidFill>
                <a:srgbClr val="C0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lnSpcReduction="10000"/>
          </a:bodyPr>
          <a:lstStyle/>
          <a:p>
            <a:pPr marL="0" indent="0" algn="just">
              <a:buNone/>
            </a:pPr>
            <a:r>
              <a:rPr lang="ru-RU" sz="2400" dirty="0" smtClean="0">
                <a:latin typeface="Times New Roman" panose="02020603050405020304" pitchFamily="18" charset="0"/>
                <a:cs typeface="Times New Roman" panose="02020603050405020304" pitchFamily="18" charset="0"/>
              </a:rPr>
              <a:t>           Современный мыслитель Стивен </a:t>
            </a:r>
            <a:r>
              <a:rPr lang="ru-RU" sz="2400" dirty="0" err="1" smtClean="0">
                <a:latin typeface="Times New Roman" panose="02020603050405020304" pitchFamily="18" charset="0"/>
                <a:cs typeface="Times New Roman" panose="02020603050405020304" pitchFamily="18" charset="0"/>
              </a:rPr>
              <a:t>Кови</a:t>
            </a:r>
            <a:r>
              <a:rPr lang="ru-RU" sz="2400" dirty="0" smtClean="0">
                <a:latin typeface="Times New Roman" panose="02020603050405020304" pitchFamily="18" charset="0"/>
                <a:cs typeface="Times New Roman" panose="02020603050405020304" pitchFamily="18" charset="0"/>
              </a:rPr>
              <a:t> , </a:t>
            </a:r>
            <a:r>
              <a:rPr lang="ru-RU" sz="2400" dirty="0">
                <a:latin typeface="Times New Roman" panose="02020603050405020304" pitchFamily="18" charset="0"/>
                <a:cs typeface="Times New Roman" panose="02020603050405020304" pitchFamily="18" charset="0"/>
              </a:rPr>
              <a:t>в</a:t>
            </a:r>
            <a:r>
              <a:rPr lang="ru-RU" sz="2400" dirty="0" smtClean="0">
                <a:latin typeface="Times New Roman" panose="02020603050405020304" pitchFamily="18" charset="0"/>
                <a:cs typeface="Times New Roman" panose="02020603050405020304" pitchFamily="18" charset="0"/>
              </a:rPr>
              <a:t> своей книге </a:t>
            </a:r>
            <a:r>
              <a:rPr lang="ru-RU" sz="2400" dirty="0" smtClean="0">
                <a:solidFill>
                  <a:srgbClr val="C00000"/>
                </a:solidFill>
                <a:latin typeface="Times New Roman" panose="02020603050405020304" pitchFamily="18" charset="0"/>
                <a:cs typeface="Times New Roman" panose="02020603050405020304" pitchFamily="18" charset="0"/>
              </a:rPr>
              <a:t>«Семь привычек высокоэффективных людей»</a:t>
            </a:r>
            <a:r>
              <a:rPr lang="ru-RU" sz="2400" dirty="0" smtClean="0">
                <a:latin typeface="Times New Roman" panose="02020603050405020304" pitchFamily="18" charset="0"/>
                <a:cs typeface="Times New Roman" panose="02020603050405020304" pitchFamily="18" charset="0"/>
              </a:rPr>
              <a:t> предлагает концепцию двойного создания. Он утверждает, что любое целенаправленное действие человек создает дважды: первый раз в своем воображении, а второй раз уже в материальной реальности, то есть фактически выполняет это действие. </a:t>
            </a:r>
          </a:p>
          <a:p>
            <a:pPr marL="0" indent="0" algn="just">
              <a:buNone/>
            </a:pPr>
            <a:r>
              <a:rPr lang="ru-RU" sz="2400" dirty="0" smtClean="0">
                <a:latin typeface="Times New Roman" panose="02020603050405020304" pitchFamily="18" charset="0"/>
                <a:cs typeface="Times New Roman" panose="02020603050405020304" pitchFamily="18" charset="0"/>
              </a:rPr>
              <a:t>По его теории эффективное мышление проявляется в действиях, которые отличаются организованностью, основанной на четком планировании. «Лично эффективные» люди умеют организовывать как себя, так и окружающих, максимально используя все таланты и способности партнеров.</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2447227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62074"/>
          </a:xfrm>
        </p:spPr>
        <p:txBody>
          <a:bodyPr>
            <a:normAutofit fontScale="90000"/>
          </a:bodyPr>
          <a:lstStyle/>
          <a:p>
            <a:r>
              <a:rPr lang="ru-RU" sz="3600" dirty="0">
                <a:solidFill>
                  <a:srgbClr val="C00000"/>
                </a:solidFill>
                <a:latin typeface="Times New Roman" panose="02020603050405020304" pitchFamily="18" charset="0"/>
                <a:cs typeface="Times New Roman" panose="02020603050405020304" pitchFamily="18" charset="0"/>
              </a:rPr>
              <a:t>Структура</a:t>
            </a:r>
            <a:r>
              <a:rPr lang="en-US" sz="3600" dirty="0">
                <a:solidFill>
                  <a:srgbClr val="C00000"/>
                </a:solidFill>
                <a:latin typeface="Times New Roman" panose="02020603050405020304" pitchFamily="18" charset="0"/>
                <a:cs typeface="Times New Roman" panose="02020603050405020304" pitchFamily="18" charset="0"/>
              </a:rPr>
              <a:t> Go MAD</a:t>
            </a:r>
            <a:endParaRPr lang="ru-RU" dirty="0"/>
          </a:p>
        </p:txBody>
      </p:sp>
      <p:sp>
        <p:nvSpPr>
          <p:cNvPr id="3" name="Объект 2"/>
          <p:cNvSpPr>
            <a:spLocks noGrp="1"/>
          </p:cNvSpPr>
          <p:nvPr>
            <p:ph idx="1"/>
          </p:nvPr>
        </p:nvSpPr>
        <p:spPr>
          <a:xfrm>
            <a:off x="323528" y="1052736"/>
            <a:ext cx="8229600" cy="5073427"/>
          </a:xfrm>
        </p:spPr>
        <p:txBody>
          <a:bodyPr>
            <a:normAutofit/>
          </a:bodyPr>
          <a:lstStyle/>
          <a:p>
            <a:r>
              <a:rPr lang="ru-RU" sz="1800" dirty="0" smtClean="0">
                <a:latin typeface="Times New Roman" panose="02020603050405020304" pitchFamily="18" charset="0"/>
                <a:cs typeface="Times New Roman" panose="02020603050405020304" pitchFamily="18" charset="0"/>
              </a:rPr>
              <a:t>Британский ученый и </a:t>
            </a:r>
            <a:r>
              <a:rPr lang="ru-RU" sz="1800" dirty="0" err="1" smtClean="0">
                <a:latin typeface="Times New Roman" panose="02020603050405020304" pitchFamily="18" charset="0"/>
                <a:cs typeface="Times New Roman" panose="02020603050405020304" pitchFamily="18" charset="0"/>
              </a:rPr>
              <a:t>коуч</a:t>
            </a:r>
            <a:r>
              <a:rPr lang="ru-RU" sz="1800" dirty="0" smtClean="0">
                <a:latin typeface="Times New Roman" panose="02020603050405020304" pitchFamily="18" charset="0"/>
                <a:cs typeface="Times New Roman" panose="02020603050405020304" pitchFamily="18" charset="0"/>
              </a:rPr>
              <a:t> Энди Гилберт (</a:t>
            </a:r>
            <a:r>
              <a:rPr lang="en-US" sz="1800" dirty="0" smtClean="0">
                <a:latin typeface="Times New Roman" panose="02020603050405020304" pitchFamily="18" charset="0"/>
                <a:cs typeface="Times New Roman" panose="02020603050405020304" pitchFamily="18" charset="0"/>
              </a:rPr>
              <a:t>Andy Gilbert)</a:t>
            </a:r>
            <a:r>
              <a:rPr lang="ru-RU" sz="1800" dirty="0" smtClean="0">
                <a:latin typeface="Times New Roman" panose="02020603050405020304" pitchFamily="18" charset="0"/>
                <a:cs typeface="Times New Roman" panose="02020603050405020304" pitchFamily="18" charset="0"/>
              </a:rPr>
              <a:t> представил структуру</a:t>
            </a:r>
            <a:r>
              <a:rPr lang="en-US" sz="1800" dirty="0" smtClean="0">
                <a:latin typeface="Times New Roman" panose="02020603050405020304" pitchFamily="18" charset="0"/>
                <a:cs typeface="Times New Roman" panose="02020603050405020304" pitchFamily="18" charset="0"/>
              </a:rPr>
              <a:t> </a:t>
            </a:r>
            <a:r>
              <a:rPr lang="ru-RU" sz="1800" dirty="0" smtClean="0">
                <a:latin typeface="Times New Roman" panose="02020603050405020304" pitchFamily="18" charset="0"/>
                <a:cs typeface="Times New Roman" panose="02020603050405020304" pitchFamily="18" charset="0"/>
              </a:rPr>
              <a:t>личной эффективности под названием </a:t>
            </a:r>
            <a:r>
              <a:rPr lang="en-US" sz="1800" dirty="0">
                <a:latin typeface="Times New Roman" panose="02020603050405020304" pitchFamily="18" charset="0"/>
                <a:ea typeface="+mj-ea"/>
                <a:cs typeface="Times New Roman" panose="02020603050405020304" pitchFamily="18" charset="0"/>
              </a:rPr>
              <a:t>Go </a:t>
            </a:r>
            <a:r>
              <a:rPr lang="en-US" sz="1800" dirty="0" smtClean="0">
                <a:latin typeface="Times New Roman" panose="02020603050405020304" pitchFamily="18" charset="0"/>
                <a:ea typeface="+mj-ea"/>
                <a:cs typeface="Times New Roman" panose="02020603050405020304" pitchFamily="18" charset="0"/>
              </a:rPr>
              <a:t>MAD</a:t>
            </a:r>
            <a:r>
              <a:rPr lang="ru-RU" sz="1800" dirty="0" smtClean="0">
                <a:latin typeface="Times New Roman" panose="02020603050405020304" pitchFamily="18" charset="0"/>
                <a:ea typeface="+mj-ea"/>
                <a:cs typeface="Times New Roman" panose="02020603050405020304" pitchFamily="18" charset="0"/>
              </a:rPr>
              <a:t>: сокращение английской фразы «</a:t>
            </a:r>
            <a:r>
              <a:rPr lang="en-US" sz="1800" dirty="0">
                <a:latin typeface="Times New Roman" panose="02020603050405020304" pitchFamily="18" charset="0"/>
                <a:cs typeface="Times New Roman" panose="02020603050405020304" pitchFamily="18" charset="0"/>
              </a:rPr>
              <a:t>Go </a:t>
            </a:r>
            <a:r>
              <a:rPr lang="en-US" sz="1800" dirty="0" smtClean="0">
                <a:latin typeface="Times New Roman" panose="02020603050405020304" pitchFamily="18" charset="0"/>
                <a:cs typeface="Times New Roman" panose="02020603050405020304" pitchFamily="18" charset="0"/>
              </a:rPr>
              <a:t>MAD A Difference</a:t>
            </a:r>
            <a:r>
              <a:rPr lang="ru-RU" sz="1800" dirty="0" smtClean="0">
                <a:latin typeface="Times New Roman" panose="02020603050405020304" pitchFamily="18" charset="0"/>
                <a:cs typeface="Times New Roman" panose="02020603050405020304" pitchFamily="18" charset="0"/>
              </a:rPr>
              <a:t>»,  перевод которой « Пойди и создай разницу».</a:t>
            </a:r>
          </a:p>
          <a:p>
            <a:pPr marL="0" indent="0">
              <a:buNone/>
            </a:pPr>
            <a:r>
              <a:rPr lang="ru-RU" sz="1800" dirty="0" smtClean="0">
                <a:latin typeface="Times New Roman" panose="02020603050405020304" pitchFamily="18" charset="0"/>
                <a:cs typeface="Times New Roman" panose="02020603050405020304" pitchFamily="18" charset="0"/>
              </a:rPr>
              <a:t>Группа исследователей обнаружила, что высокоэффективные люди обязательно имеют весомую </a:t>
            </a:r>
            <a:r>
              <a:rPr lang="ru-RU" sz="1800" dirty="0" smtClean="0">
                <a:solidFill>
                  <a:srgbClr val="C00000"/>
                </a:solidFill>
                <a:latin typeface="Times New Roman" panose="02020603050405020304" pitchFamily="18" charset="0"/>
                <a:cs typeface="Times New Roman" panose="02020603050405020304" pitchFamily="18" charset="0"/>
              </a:rPr>
              <a:t>причину,</a:t>
            </a:r>
            <a:r>
              <a:rPr lang="ru-RU" sz="1800" dirty="0" smtClean="0">
                <a:latin typeface="Times New Roman" panose="02020603050405020304" pitchFamily="18" charset="0"/>
                <a:cs typeface="Times New Roman" panose="02020603050405020304" pitchFamily="18" charset="0"/>
              </a:rPr>
              <a:t> благодаря которой то или иное действие имеет для них смысл, т.е. благодаря наличию причины достижение целей происходит осознанно и с мотивацией. </a:t>
            </a:r>
          </a:p>
          <a:p>
            <a:pPr marL="0" indent="0">
              <a:buNone/>
            </a:pPr>
            <a:r>
              <a:rPr lang="ru-RU" sz="1600" dirty="0" smtClean="0">
                <a:latin typeface="Times New Roman" panose="02020603050405020304" pitchFamily="18" charset="0"/>
                <a:cs typeface="Times New Roman" panose="02020603050405020304" pitchFamily="18" charset="0"/>
              </a:rPr>
              <a:t>Достаточно важная причина, подкрепленная </a:t>
            </a:r>
            <a:r>
              <a:rPr lang="ru-RU" sz="1600" dirty="0" smtClean="0">
                <a:solidFill>
                  <a:srgbClr val="C00000"/>
                </a:solidFill>
                <a:latin typeface="Times New Roman" panose="02020603050405020304" pitchFamily="18" charset="0"/>
                <a:cs typeface="Times New Roman" panose="02020603050405020304" pitchFamily="18" charset="0"/>
              </a:rPr>
              <a:t>верой в себя</a:t>
            </a:r>
            <a:r>
              <a:rPr lang="ru-RU" sz="1600" dirty="0" smtClean="0">
                <a:latin typeface="Times New Roman" panose="02020603050405020304" pitchFamily="18" charset="0"/>
                <a:cs typeface="Times New Roman" panose="02020603050405020304" pitchFamily="18" charset="0"/>
              </a:rPr>
              <a:t>, подталкивает человека поставить значимую </a:t>
            </a:r>
            <a:r>
              <a:rPr lang="ru-RU" sz="1600" dirty="0" smtClean="0">
                <a:solidFill>
                  <a:srgbClr val="C00000"/>
                </a:solidFill>
                <a:latin typeface="Times New Roman" panose="02020603050405020304" pitchFamily="18" charset="0"/>
                <a:cs typeface="Times New Roman" panose="02020603050405020304" pitchFamily="18" charset="0"/>
              </a:rPr>
              <a:t>цель, </a:t>
            </a:r>
            <a:r>
              <a:rPr lang="ru-RU" sz="1600" dirty="0" smtClean="0">
                <a:latin typeface="Times New Roman" panose="02020603050405020304" pitchFamily="18" charset="0"/>
                <a:cs typeface="Times New Roman" panose="02020603050405020304" pitchFamily="18" charset="0"/>
              </a:rPr>
              <a:t>которую затем он превращает в конкретный план действий, составленный естественно, с учетом приоритетов.</a:t>
            </a:r>
          </a:p>
          <a:p>
            <a:pPr marL="0" indent="0">
              <a:buNone/>
            </a:pPr>
            <a:r>
              <a:rPr lang="ru-RU" sz="1600" dirty="0" smtClean="0">
                <a:latin typeface="Times New Roman" panose="02020603050405020304" pitchFamily="18" charset="0"/>
                <a:cs typeface="Times New Roman" panose="02020603050405020304" pitchFamily="18" charset="0"/>
              </a:rPr>
              <a:t>Все свершения, которые оставили глубокий след в истории человечества, были содеяны не одним человеком, а </a:t>
            </a:r>
            <a:r>
              <a:rPr lang="ru-RU" sz="1600" dirty="0" smtClean="0">
                <a:solidFill>
                  <a:srgbClr val="C00000"/>
                </a:solidFill>
                <a:latin typeface="Times New Roman" panose="02020603050405020304" pitchFamily="18" charset="0"/>
                <a:cs typeface="Times New Roman" panose="02020603050405020304" pitchFamily="18" charset="0"/>
              </a:rPr>
              <a:t>группой людей, </a:t>
            </a:r>
            <a:r>
              <a:rPr lang="ru-RU" sz="1600" dirty="0">
                <a:latin typeface="Times New Roman" panose="02020603050405020304" pitchFamily="18" charset="0"/>
                <a:cs typeface="Times New Roman" panose="02020603050405020304" pitchFamily="18" charset="0"/>
              </a:rPr>
              <a:t>о</a:t>
            </a:r>
            <a:r>
              <a:rPr lang="ru-RU" sz="1600" dirty="0" smtClean="0">
                <a:latin typeface="Times New Roman" panose="02020603050405020304" pitchFamily="18" charset="0"/>
                <a:cs typeface="Times New Roman" panose="02020603050405020304" pitchFamily="18" charset="0"/>
              </a:rPr>
              <a:t>бъединенных одной целью.</a:t>
            </a:r>
          </a:p>
          <a:p>
            <a:pPr marL="0" indent="0">
              <a:buNone/>
            </a:pPr>
            <a:r>
              <a:rPr lang="ru-RU" sz="1600" dirty="0" smtClean="0">
                <a:solidFill>
                  <a:srgbClr val="C00000"/>
                </a:solidFill>
                <a:latin typeface="Times New Roman" panose="02020603050405020304" pitchFamily="18" charset="0"/>
                <a:cs typeface="Times New Roman" panose="02020603050405020304" pitchFamily="18" charset="0"/>
              </a:rPr>
              <a:t>Ответственность</a:t>
            </a:r>
            <a:r>
              <a:rPr lang="ru-RU" sz="1600" dirty="0" smtClean="0">
                <a:latin typeface="Times New Roman" panose="02020603050405020304" pitchFamily="18" charset="0"/>
                <a:cs typeface="Times New Roman" panose="02020603050405020304" pitchFamily="18" charset="0"/>
              </a:rPr>
              <a:t> -  отличается от остальных элементов тем, что он связан со всеми элементами. Ответственные люди помнят о причине, ради которой они начали действовать, в случае неудач они восстанавливают веру в себя и держат в фокусе цель.</a:t>
            </a:r>
          </a:p>
          <a:p>
            <a:pPr marL="0" indent="0">
              <a:buNone/>
            </a:pPr>
            <a:r>
              <a:rPr lang="ru-RU" sz="1600" dirty="0" smtClean="0">
                <a:latin typeface="Times New Roman" panose="02020603050405020304" pitchFamily="18" charset="0"/>
                <a:cs typeface="Times New Roman" panose="02020603050405020304" pitchFamily="18" charset="0"/>
              </a:rPr>
              <a:t>Седьмой элемент – </a:t>
            </a:r>
            <a:r>
              <a:rPr lang="ru-RU" sz="1600" dirty="0" smtClean="0">
                <a:solidFill>
                  <a:srgbClr val="C00000"/>
                </a:solidFill>
                <a:latin typeface="Times New Roman" panose="02020603050405020304" pitchFamily="18" charset="0"/>
                <a:cs typeface="Times New Roman" panose="02020603050405020304" pitchFamily="18" charset="0"/>
              </a:rPr>
              <a:t>действие,</a:t>
            </a:r>
            <a:r>
              <a:rPr lang="ru-RU" sz="1600" dirty="0" smtClean="0">
                <a:latin typeface="Times New Roman" panose="02020603050405020304" pitchFamily="18" charset="0"/>
                <a:cs typeface="Times New Roman" panose="02020603050405020304" pitchFamily="18" charset="0"/>
              </a:rPr>
              <a:t> результат взаимодействия </a:t>
            </a:r>
            <a:r>
              <a:rPr lang="ru-RU" sz="1600" dirty="0" err="1" smtClean="0">
                <a:latin typeface="Times New Roman" panose="02020603050405020304" pitchFamily="18" charset="0"/>
                <a:cs typeface="Times New Roman" panose="02020603050405020304" pitchFamily="18" charset="0"/>
              </a:rPr>
              <a:t>предыдуших</a:t>
            </a:r>
            <a:r>
              <a:rPr lang="ru-RU" sz="1600" dirty="0" smtClean="0">
                <a:latin typeface="Times New Roman" panose="02020603050405020304" pitchFamily="18" charset="0"/>
                <a:cs typeface="Times New Roman" panose="02020603050405020304" pitchFamily="18" charset="0"/>
              </a:rPr>
              <a:t> элементов.</a:t>
            </a: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74874604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600" dirty="0" smtClean="0">
                <a:solidFill>
                  <a:srgbClr val="C00000"/>
                </a:solidFill>
                <a:latin typeface="Times New Roman" panose="02020603050405020304" pitchFamily="18" charset="0"/>
                <a:cs typeface="Times New Roman" panose="02020603050405020304" pitchFamily="18" charset="0"/>
              </a:rPr>
              <a:t>Структура</a:t>
            </a:r>
            <a:r>
              <a:rPr lang="en-US" sz="3600" dirty="0">
                <a:solidFill>
                  <a:srgbClr val="C00000"/>
                </a:solidFill>
                <a:latin typeface="Times New Roman" panose="02020603050405020304" pitchFamily="18" charset="0"/>
                <a:cs typeface="Times New Roman" panose="02020603050405020304" pitchFamily="18" charset="0"/>
              </a:rPr>
              <a:t> </a:t>
            </a:r>
            <a:r>
              <a:rPr lang="en-US" sz="3600" dirty="0" smtClean="0">
                <a:solidFill>
                  <a:srgbClr val="C00000"/>
                </a:solidFill>
                <a:latin typeface="Times New Roman" panose="02020603050405020304" pitchFamily="18" charset="0"/>
                <a:cs typeface="Times New Roman" panose="02020603050405020304" pitchFamily="18" charset="0"/>
              </a:rPr>
              <a:t>Go MAD</a:t>
            </a:r>
            <a:endParaRPr lang="ru-RU" sz="3600" dirty="0">
              <a:solidFill>
                <a:srgbClr val="C00000"/>
              </a:solidFill>
              <a:latin typeface="Times New Roman" panose="02020603050405020304" pitchFamily="18" charset="0"/>
              <a:cs typeface="Times New Roman" panose="02020603050405020304" pitchFamily="18" charset="0"/>
            </a:endParaRPr>
          </a:p>
        </p:txBody>
      </p:sp>
      <p:pic>
        <p:nvPicPr>
          <p:cNvPr id="1026" name="Picture 2"/>
          <p:cNvPicPr>
            <a:picLocks noGrp="1" noChangeAspect="1" noChangeArrowheads="1"/>
          </p:cNvPicPr>
          <p:nvPr>
            <p:ph idx="1"/>
          </p:nvPr>
        </p:nvPicPr>
        <p:blipFill>
          <a:blip r:embed="rId2" cstate="print">
            <a:extLst>
              <a:ext uri="{28A0092B-C50C-407E-A947-70E740481C1C}">
                <a14:useLocalDpi xmlns:a14="http://schemas.microsoft.com/office/drawing/2010/main" xmlns="" val="0"/>
              </a:ext>
            </a:extLst>
          </a:blip>
          <a:srcRect/>
          <a:stretch>
            <a:fillRect/>
          </a:stretch>
        </p:blipFill>
        <p:spPr bwMode="auto">
          <a:xfrm>
            <a:off x="1907704" y="1700808"/>
            <a:ext cx="4967054" cy="469391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18111999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228600" y="-609600"/>
            <a:ext cx="9866583" cy="77724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94122"/>
          </a:xfrm>
        </p:spPr>
        <p:txBody>
          <a:bodyPr>
            <a:noAutofit/>
          </a:bodyPr>
          <a:lstStyle/>
          <a:p>
            <a:pPr algn="just"/>
            <a:r>
              <a:rPr lang="ru-RU" sz="2000" dirty="0" smtClean="0">
                <a:solidFill>
                  <a:srgbClr val="C00000"/>
                </a:solidFill>
                <a:latin typeface="Times New Roman" panose="02020603050405020304" pitchFamily="18" charset="0"/>
                <a:cs typeface="Times New Roman" panose="02020603050405020304" pitchFamily="18" charset="0"/>
              </a:rPr>
              <a:t>Навыки личной эффективности </a:t>
            </a:r>
            <a:r>
              <a:rPr lang="ru-RU" sz="2000" dirty="0" smtClean="0">
                <a:latin typeface="Times New Roman" panose="02020603050405020304" pitchFamily="18" charset="0"/>
                <a:cs typeface="Times New Roman" panose="02020603050405020304" pitchFamily="18" charset="0"/>
              </a:rPr>
              <a:t>- это личные способности, которые можно сознательно развивать, тренировать и улучшать. Чем больше я развиваю свои техники,  тем лучших результатов я добиваюсь</a:t>
            </a:r>
            <a:endParaRPr lang="ru-RU" sz="20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a:bodyPr>
          <a:lstStyle/>
          <a:p>
            <a:r>
              <a:rPr lang="ru-RU" sz="2000" dirty="0" smtClean="0">
                <a:solidFill>
                  <a:srgbClr val="C00000"/>
                </a:solidFill>
                <a:latin typeface="Times New Roman" panose="02020603050405020304" pitchFamily="18" charset="0"/>
                <a:cs typeface="Times New Roman" panose="02020603050405020304" pitchFamily="18" charset="0"/>
              </a:rPr>
              <a:t>Концентрация внимания</a:t>
            </a:r>
            <a:r>
              <a:rPr lang="ru-RU" sz="2000" dirty="0" smtClean="0">
                <a:latin typeface="Times New Roman" panose="02020603050405020304" pitchFamily="18" charset="0"/>
                <a:cs typeface="Times New Roman" panose="02020603050405020304" pitchFamily="18" charset="0"/>
              </a:rPr>
              <a:t>.( Организация личных дел. Концентрируем свои мысли на своих намерениях, независимо от внешних раздражителей. Используем навык  удержания «ментального фокуса» на своих целях, думаем о них в любое свободное время, записываем их и вешаем на видное место, часто перечитываем список своих намерений, находим единомышленников, которые помогают помнить о том, чего я хочу). </a:t>
            </a:r>
          </a:p>
          <a:p>
            <a:r>
              <a:rPr lang="ru-RU" sz="2000" dirty="0" smtClean="0">
                <a:solidFill>
                  <a:srgbClr val="C00000"/>
                </a:solidFill>
                <a:latin typeface="Times New Roman" panose="02020603050405020304" pitchFamily="18" charset="0"/>
                <a:cs typeface="Times New Roman" panose="02020603050405020304" pitchFamily="18" charset="0"/>
              </a:rPr>
              <a:t>Высокая самоорганизация.</a:t>
            </a:r>
          </a:p>
          <a:p>
            <a:r>
              <a:rPr lang="ru-RU" sz="2000" dirty="0" smtClean="0">
                <a:solidFill>
                  <a:srgbClr val="C00000"/>
                </a:solidFill>
                <a:latin typeface="Times New Roman" panose="02020603050405020304" pitchFamily="18" charset="0"/>
                <a:cs typeface="Times New Roman" panose="02020603050405020304" pitchFamily="18" charset="0"/>
              </a:rPr>
              <a:t>Умение расставлять приоритеты.</a:t>
            </a:r>
          </a:p>
          <a:p>
            <a:r>
              <a:rPr lang="ru-RU" sz="2000" dirty="0" smtClean="0">
                <a:solidFill>
                  <a:srgbClr val="C00000"/>
                </a:solidFill>
                <a:latin typeface="Times New Roman" panose="02020603050405020304" pitchFamily="18" charset="0"/>
                <a:cs typeface="Times New Roman" panose="02020603050405020304" pitchFamily="18" charset="0"/>
              </a:rPr>
              <a:t>Знание и понимание основ тайм менеджмента для специфики своей деятельности (работы или бизнеса).</a:t>
            </a:r>
            <a:r>
              <a:rPr lang="ru-RU" sz="2000" dirty="0" smtClean="0">
                <a:latin typeface="Times New Roman" panose="02020603050405020304" pitchFamily="18" charset="0"/>
                <a:cs typeface="Times New Roman" panose="02020603050405020304" pitchFamily="18" charset="0"/>
              </a:rPr>
              <a:t> ( Планирование. Записанный план. Список конкретных шагов. Мотивы. Исполнение планов. Получай удовольствие от исполнения реального плана.)</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2065348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solidFill>
                  <a:srgbClr val="C00000"/>
                </a:solidFill>
                <a:latin typeface="Times New Roman" panose="02020603050405020304" pitchFamily="18" charset="0"/>
                <a:cs typeface="Times New Roman" panose="02020603050405020304" pitchFamily="18" charset="0"/>
              </a:rPr>
              <a:t>Понятие личной эффективности</a:t>
            </a:r>
            <a:endParaRPr lang="ru-RU" dirty="0">
              <a:solidFill>
                <a:srgbClr val="C0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fontScale="85000" lnSpcReduction="10000"/>
          </a:bodyPr>
          <a:lstStyle/>
          <a:p>
            <a:r>
              <a:rPr lang="ru-RU" sz="2800" dirty="0" smtClean="0">
                <a:solidFill>
                  <a:srgbClr val="C00000"/>
                </a:solidFill>
                <a:latin typeface="Times New Roman" pitchFamily="18" charset="0"/>
                <a:cs typeface="Times New Roman" pitchFamily="18" charset="0"/>
              </a:rPr>
              <a:t>Эффективность </a:t>
            </a:r>
            <a:r>
              <a:rPr lang="ru-RU" sz="2800" dirty="0" smtClean="0">
                <a:latin typeface="Times New Roman" pitchFamily="18" charset="0"/>
                <a:cs typeface="Times New Roman" pitchFamily="18" charset="0"/>
              </a:rPr>
              <a:t>— это достижение каких-либо определённых результатов с минимально возможными издержками или получение максимально возможного объёма продукции из данного количества ресурсов. </a:t>
            </a:r>
          </a:p>
          <a:p>
            <a:r>
              <a:rPr lang="ru-RU" sz="2800" dirty="0" smtClean="0">
                <a:latin typeface="Times New Roman" pitchFamily="18" charset="0"/>
                <a:cs typeface="Times New Roman" pitchFamily="18" charset="0"/>
              </a:rPr>
              <a:t>Также эффективность можно определить как способность делать что-то хорошо, успешно и без потерь.</a:t>
            </a:r>
          </a:p>
          <a:p>
            <a:pPr>
              <a:buNone/>
            </a:pPr>
            <a:endParaRPr lang="ru-RU" sz="2400" dirty="0" smtClean="0">
              <a:solidFill>
                <a:srgbClr val="C00000"/>
              </a:solidFill>
              <a:latin typeface="Times New Roman" panose="02020603050405020304" pitchFamily="18" charset="0"/>
              <a:cs typeface="Times New Roman" panose="02020603050405020304" pitchFamily="18" charset="0"/>
            </a:endParaRPr>
          </a:p>
          <a:p>
            <a:r>
              <a:rPr lang="ru-RU" sz="2400" dirty="0" smtClean="0">
                <a:solidFill>
                  <a:srgbClr val="C00000"/>
                </a:solidFill>
                <a:latin typeface="Times New Roman" panose="02020603050405020304" pitchFamily="18" charset="0"/>
                <a:cs typeface="Times New Roman" panose="02020603050405020304" pitchFamily="18" charset="0"/>
              </a:rPr>
              <a:t>Личная эффективность </a:t>
            </a:r>
            <a:r>
              <a:rPr lang="ru-RU" sz="2400" dirty="0" smtClean="0">
                <a:latin typeface="Times New Roman" panose="02020603050405020304" pitchFamily="18" charset="0"/>
                <a:cs typeface="Times New Roman" panose="02020603050405020304" pitchFamily="18" charset="0"/>
              </a:rPr>
              <a:t>- это результативное достижение личных целей. Она позволяет  двигаться из текущего состояния в желаемое и охватывает всю жизнь ( а не только профессиональные области) и не зависит от чужой точки зрения.</a:t>
            </a:r>
          </a:p>
          <a:p>
            <a:endParaRPr lang="ru-RU" sz="2400" dirty="0" smtClean="0">
              <a:latin typeface="Times New Roman" panose="02020603050405020304" pitchFamily="18" charset="0"/>
              <a:cs typeface="Times New Roman" panose="02020603050405020304" pitchFamily="18" charset="0"/>
            </a:endParaRPr>
          </a:p>
          <a:p>
            <a:pPr marL="0" indent="0" algn="just">
              <a:buNone/>
            </a:pPr>
            <a:r>
              <a:rPr lang="ru-RU" sz="2000" dirty="0" smtClean="0">
                <a:latin typeface="Times New Roman" panose="02020603050405020304" pitchFamily="18" charset="0"/>
                <a:cs typeface="Times New Roman" panose="02020603050405020304" pitchFamily="18" charset="0"/>
              </a:rPr>
              <a:t>      </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53805987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06090"/>
          </a:xfrm>
        </p:spPr>
        <p:txBody>
          <a:bodyPr>
            <a:normAutofit/>
          </a:bodyPr>
          <a:lstStyle/>
          <a:p>
            <a:r>
              <a:rPr lang="ru-RU" sz="3200" dirty="0" smtClean="0">
                <a:solidFill>
                  <a:srgbClr val="C00000"/>
                </a:solidFill>
                <a:latin typeface="Times New Roman" panose="02020603050405020304" pitchFamily="18" charset="0"/>
                <a:cs typeface="Times New Roman" panose="02020603050405020304" pitchFamily="18" charset="0"/>
              </a:rPr>
              <a:t>Предел и измерение личной эффективности</a:t>
            </a:r>
            <a:endParaRPr lang="ru-RU" sz="3200" dirty="0">
              <a:solidFill>
                <a:srgbClr val="C0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57200" y="1196752"/>
            <a:ext cx="8229600" cy="4929411"/>
          </a:xfrm>
        </p:spPr>
        <p:txBody>
          <a:bodyPr>
            <a:normAutofit fontScale="92500" lnSpcReduction="10000"/>
          </a:bodyPr>
          <a:lstStyle/>
          <a:p>
            <a:r>
              <a:rPr lang="ru-RU" sz="2400" dirty="0" smtClean="0">
                <a:latin typeface="Times New Roman" panose="02020603050405020304" pitchFamily="18" charset="0"/>
                <a:cs typeface="Times New Roman" panose="02020603050405020304" pitchFamily="18" charset="0"/>
              </a:rPr>
              <a:t>Как измерить личную эффективность: спросить себя «Насколько хорошо я знаю свои цели и продуктивно достигаю их в настоящий момент». И после этого честно дать ответ: например число по десятибалльной шкале. Идея в том, чтобы честно дать себе ответ-в какой точке отсчета ты находишься и дать оценку самому себе.</a:t>
            </a:r>
          </a:p>
          <a:p>
            <a:r>
              <a:rPr lang="ru-RU" sz="2400" dirty="0" smtClean="0">
                <a:latin typeface="Times New Roman" panose="02020603050405020304" pitchFamily="18" charset="0"/>
                <a:cs typeface="Times New Roman" panose="02020603050405020304" pitchFamily="18" charset="0"/>
              </a:rPr>
              <a:t>Предела личной эффективности у человека не существует.</a:t>
            </a:r>
          </a:p>
          <a:p>
            <a:r>
              <a:rPr lang="ru-RU" sz="2400" dirty="0" smtClean="0">
                <a:latin typeface="Times New Roman" panose="02020603050405020304" pitchFamily="18" charset="0"/>
                <a:cs typeface="Times New Roman" panose="02020603050405020304" pitchFamily="18" charset="0"/>
              </a:rPr>
              <a:t>Смысл личной эффективности в достижении целей: переходе от текущего состояния к желаемому. Личная эффективность описывает скорость достижения целей, скорость этого перехода.  Моментальный переход от текущего состояния к желаемому показывает наивысшую личную эффективность,  которая означает </a:t>
            </a:r>
            <a:r>
              <a:rPr lang="ru-RU" sz="2800" dirty="0" smtClean="0">
                <a:solidFill>
                  <a:srgbClr val="C00000"/>
                </a:solidFill>
                <a:latin typeface="Times New Roman" panose="02020603050405020304" pitchFamily="18" charset="0"/>
                <a:cs typeface="Times New Roman" panose="02020603050405020304" pitchFamily="18" charset="0"/>
              </a:rPr>
              <a:t>жить здесь и сейчас и получать от этого удовольствие.</a:t>
            </a:r>
            <a:endParaRPr lang="ru-RU" sz="2800"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57781046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78098"/>
          </a:xfrm>
        </p:spPr>
        <p:txBody>
          <a:bodyPr/>
          <a:lstStyle/>
          <a:p>
            <a:r>
              <a:rPr lang="ru-RU" sz="2800" dirty="0" smtClean="0">
                <a:solidFill>
                  <a:srgbClr val="C00000"/>
                </a:solidFill>
                <a:latin typeface="Times New Roman" panose="02020603050405020304" pitchFamily="18" charset="0"/>
                <a:cs typeface="Times New Roman" panose="02020603050405020304" pitchFamily="18" charset="0"/>
              </a:rPr>
              <a:t>Обзор литературы по теме</a:t>
            </a:r>
            <a:endParaRPr lang="ru-RU" sz="2800" dirty="0">
              <a:solidFill>
                <a:srgbClr val="C0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57200" y="1052736"/>
            <a:ext cx="8229600" cy="5073427"/>
          </a:xfrm>
        </p:spPr>
        <p:txBody>
          <a:bodyPr>
            <a:normAutofit/>
          </a:bodyPr>
          <a:lstStyle/>
          <a:p>
            <a:pPr marL="0" indent="0">
              <a:buNone/>
            </a:pPr>
            <a:r>
              <a:rPr lang="ru-RU" sz="2000" dirty="0" smtClean="0">
                <a:solidFill>
                  <a:srgbClr val="C00000"/>
                </a:solidFill>
                <a:latin typeface="Times New Roman" panose="02020603050405020304" pitchFamily="18" charset="0"/>
                <a:cs typeface="Times New Roman" panose="02020603050405020304" pitchFamily="18" charset="0"/>
              </a:rPr>
              <a:t>Стивен Р. </a:t>
            </a:r>
            <a:r>
              <a:rPr lang="ru-RU" sz="2000" dirty="0" err="1" smtClean="0">
                <a:solidFill>
                  <a:srgbClr val="C00000"/>
                </a:solidFill>
                <a:latin typeface="Times New Roman" panose="02020603050405020304" pitchFamily="18" charset="0"/>
                <a:cs typeface="Times New Roman" panose="02020603050405020304" pitchFamily="18" charset="0"/>
              </a:rPr>
              <a:t>Кови</a:t>
            </a:r>
            <a:r>
              <a:rPr lang="ru-RU" sz="2000" dirty="0" smtClean="0">
                <a:solidFill>
                  <a:srgbClr val="C00000"/>
                </a:solidFill>
                <a:latin typeface="Times New Roman" panose="02020603050405020304" pitchFamily="18" charset="0"/>
                <a:cs typeface="Times New Roman" panose="02020603050405020304" pitchFamily="18" charset="0"/>
              </a:rPr>
              <a:t> «Семь привычек высокоэффективных людей»</a:t>
            </a:r>
            <a:r>
              <a:rPr lang="ru-RU" sz="2000" dirty="0" smtClean="0">
                <a:latin typeface="Times New Roman" panose="02020603050405020304" pitchFamily="18" charset="0"/>
                <a:cs typeface="Times New Roman" panose="02020603050405020304" pitchFamily="18" charset="0"/>
              </a:rPr>
              <a:t>, книга переведена на 33 языка, продано более 12 мил. экземпляров.</a:t>
            </a:r>
          </a:p>
          <a:p>
            <a:r>
              <a:rPr lang="ru-RU" sz="2000" dirty="0" smtClean="0">
                <a:latin typeface="Times New Roman" panose="02020603050405020304" pitchFamily="18" charset="0"/>
                <a:cs typeface="Times New Roman" panose="02020603050405020304" pitchFamily="18" charset="0"/>
              </a:rPr>
              <a:t>Стивен предлагает семь принципов, которые называет «навыками» ( а не «привычками», ибо навыки можно развивать:</a:t>
            </a:r>
          </a:p>
          <a:p>
            <a:pPr marL="0" indent="0">
              <a:buNone/>
            </a:pPr>
            <a:r>
              <a:rPr lang="ru-RU" sz="2000" dirty="0">
                <a:latin typeface="Times New Roman" panose="02020603050405020304" pitchFamily="18" charset="0"/>
                <a:cs typeface="Times New Roman" panose="02020603050405020304" pitchFamily="18" charset="0"/>
              </a:rPr>
              <a:t>1</a:t>
            </a:r>
            <a:r>
              <a:rPr lang="ru-RU" sz="2000" dirty="0" smtClean="0">
                <a:latin typeface="Times New Roman" panose="02020603050405020304" pitchFamily="18" charset="0"/>
                <a:cs typeface="Times New Roman" panose="02020603050405020304" pitchFamily="18" charset="0"/>
              </a:rPr>
              <a:t>. Будьте </a:t>
            </a:r>
            <a:r>
              <a:rPr lang="ru-RU" sz="2000" dirty="0" err="1" smtClean="0">
                <a:latin typeface="Times New Roman" panose="02020603050405020304" pitchFamily="18" charset="0"/>
                <a:cs typeface="Times New Roman" panose="02020603050405020304" pitchFamily="18" charset="0"/>
              </a:rPr>
              <a:t>проактивными</a:t>
            </a:r>
            <a:r>
              <a:rPr lang="ru-RU" sz="2000" dirty="0" smtClean="0">
                <a:latin typeface="Times New Roman" panose="02020603050405020304" pitchFamily="18" charset="0"/>
                <a:cs typeface="Times New Roman" panose="02020603050405020304" pitchFamily="18" charset="0"/>
              </a:rPr>
              <a:t> ( не будьте рабом обстоятельств, сами творите свою судьбу)</a:t>
            </a:r>
          </a:p>
          <a:p>
            <a:pPr marL="0" indent="0">
              <a:buNone/>
            </a:pPr>
            <a:r>
              <a:rPr lang="ru-RU" sz="2000" dirty="0" smtClean="0">
                <a:latin typeface="Times New Roman" panose="02020603050405020304" pitchFamily="18" charset="0"/>
                <a:cs typeface="Times New Roman" panose="02020603050405020304" pitchFamily="18" charset="0"/>
              </a:rPr>
              <a:t>2. Начинайте, представляя конечную цель,</a:t>
            </a:r>
          </a:p>
          <a:p>
            <a:pPr marL="0" indent="0">
              <a:buNone/>
            </a:pPr>
            <a:r>
              <a:rPr lang="ru-RU" sz="2000" dirty="0" smtClean="0">
                <a:latin typeface="Times New Roman" panose="02020603050405020304" pitchFamily="18" charset="0"/>
                <a:cs typeface="Times New Roman" panose="02020603050405020304" pitchFamily="18" charset="0"/>
              </a:rPr>
              <a:t>3. Сначала делайте то, что необходимо делать сначала ( важные дела делайте в первую очередь)</a:t>
            </a:r>
          </a:p>
          <a:p>
            <a:pPr marL="0" indent="0">
              <a:buNone/>
            </a:pPr>
            <a:r>
              <a:rPr lang="ru-RU" sz="2000" dirty="0" smtClean="0">
                <a:latin typeface="Times New Roman" panose="02020603050405020304" pitchFamily="18" charset="0"/>
                <a:cs typeface="Times New Roman" panose="02020603050405020304" pitchFamily="18" charset="0"/>
              </a:rPr>
              <a:t>4. Думайте в духе «выиграл / выиграл» (стремитесь к </a:t>
            </a:r>
            <a:r>
              <a:rPr lang="ru-RU" sz="2000" dirty="0" err="1" smtClean="0">
                <a:latin typeface="Times New Roman" panose="02020603050405020304" pitchFamily="18" charset="0"/>
                <a:cs typeface="Times New Roman" panose="02020603050405020304" pitchFamily="18" charset="0"/>
              </a:rPr>
              <a:t>взаимовыгодности</a:t>
            </a:r>
            <a:r>
              <a:rPr lang="ru-RU" sz="2000" dirty="0" smtClean="0">
                <a:latin typeface="Times New Roman" panose="02020603050405020304" pitchFamily="18" charset="0"/>
                <a:cs typeface="Times New Roman" panose="02020603050405020304" pitchFamily="18" charset="0"/>
              </a:rPr>
              <a:t>)</a:t>
            </a:r>
          </a:p>
          <a:p>
            <a:pPr marL="0" indent="0">
              <a:buNone/>
            </a:pPr>
            <a:r>
              <a:rPr lang="ru-RU" sz="2000" dirty="0" smtClean="0">
                <a:latin typeface="Times New Roman" panose="02020603050405020304" pitchFamily="18" charset="0"/>
                <a:cs typeface="Times New Roman" panose="02020603050405020304" pitchFamily="18" charset="0"/>
              </a:rPr>
              <a:t>5. Сначала стремитесь понять, потом  - быть понятым</a:t>
            </a:r>
          </a:p>
          <a:p>
            <a:pPr marL="0" indent="0">
              <a:buNone/>
            </a:pPr>
            <a:r>
              <a:rPr lang="ru-RU" sz="2000" dirty="0" smtClean="0">
                <a:latin typeface="Times New Roman" panose="02020603050405020304" pitchFamily="18" charset="0"/>
                <a:cs typeface="Times New Roman" panose="02020603050405020304" pitchFamily="18" charset="0"/>
              </a:rPr>
              <a:t>6. Достигайте синергии ( стремитесь к творческому взаимодействию)</a:t>
            </a:r>
          </a:p>
          <a:p>
            <a:pPr marL="0" indent="0">
              <a:buNone/>
            </a:pPr>
            <a:r>
              <a:rPr lang="ru-RU" sz="2000" dirty="0" smtClean="0">
                <a:latin typeface="Times New Roman" panose="02020603050405020304" pitchFamily="18" charset="0"/>
                <a:cs typeface="Times New Roman" panose="02020603050405020304" pitchFamily="18" charset="0"/>
              </a:rPr>
              <a:t>7. Затачивайте пилу ( постоянно совершенствуйтесь)</a:t>
            </a:r>
          </a:p>
          <a:p>
            <a:endParaRPr lang="ru-RU" sz="2200" dirty="0" smtClean="0">
              <a:latin typeface="Times New Roman" panose="02020603050405020304" pitchFamily="18" charset="0"/>
              <a:cs typeface="Times New Roman" panose="02020603050405020304" pitchFamily="18" charset="0"/>
            </a:endParaRPr>
          </a:p>
          <a:p>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55713433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marL="0" indent="0" algn="just"/>
            <a:r>
              <a:rPr lang="ru-RU" dirty="0" smtClean="0">
                <a:solidFill>
                  <a:srgbClr val="C00000"/>
                </a:solidFill>
                <a:latin typeface="Times New Roman" panose="02020603050405020304" pitchFamily="18" charset="0"/>
                <a:cs typeface="Times New Roman" panose="02020603050405020304" pitchFamily="18" charset="0"/>
              </a:rPr>
              <a:t> </a:t>
            </a:r>
            <a:r>
              <a:rPr lang="ru-RU" sz="3100" dirty="0" err="1" smtClean="0">
                <a:solidFill>
                  <a:srgbClr val="C00000"/>
                </a:solidFill>
                <a:latin typeface="Times New Roman" panose="02020603050405020304" pitchFamily="18" charset="0"/>
                <a:cs typeface="Times New Roman" panose="02020603050405020304" pitchFamily="18" charset="0"/>
              </a:rPr>
              <a:t>Кови</a:t>
            </a:r>
            <a:r>
              <a:rPr lang="ru-RU" sz="3100" dirty="0" smtClean="0">
                <a:solidFill>
                  <a:srgbClr val="C00000"/>
                </a:solidFill>
                <a:latin typeface="Times New Roman" panose="02020603050405020304" pitchFamily="18" charset="0"/>
                <a:cs typeface="Times New Roman" panose="02020603050405020304" pitchFamily="18" charset="0"/>
              </a:rPr>
              <a:t> Стивен Р., </a:t>
            </a:r>
            <a:r>
              <a:rPr lang="ru-RU" sz="3100" dirty="0" err="1" smtClean="0">
                <a:solidFill>
                  <a:srgbClr val="C00000"/>
                </a:solidFill>
                <a:latin typeface="Times New Roman" panose="02020603050405020304" pitchFamily="18" charset="0"/>
                <a:cs typeface="Times New Roman" panose="02020603050405020304" pitchFamily="18" charset="0"/>
              </a:rPr>
              <a:t>Меррилл</a:t>
            </a:r>
            <a:r>
              <a:rPr lang="ru-RU" sz="3100" dirty="0" smtClean="0">
                <a:solidFill>
                  <a:srgbClr val="C00000"/>
                </a:solidFill>
                <a:latin typeface="Times New Roman" panose="02020603050405020304" pitchFamily="18" charset="0"/>
                <a:cs typeface="Times New Roman" panose="02020603050405020304" pitchFamily="18" charset="0"/>
              </a:rPr>
              <a:t> Ребекка, </a:t>
            </a:r>
            <a:r>
              <a:rPr lang="ru-RU" sz="3100" dirty="0" err="1" smtClean="0">
                <a:solidFill>
                  <a:srgbClr val="C00000"/>
                </a:solidFill>
                <a:latin typeface="Times New Roman" panose="02020603050405020304" pitchFamily="18" charset="0"/>
                <a:cs typeface="Times New Roman" panose="02020603050405020304" pitchFamily="18" charset="0"/>
              </a:rPr>
              <a:t>Меррилл</a:t>
            </a:r>
            <a:r>
              <a:rPr lang="ru-RU" sz="3100" dirty="0" smtClean="0">
                <a:solidFill>
                  <a:srgbClr val="C00000"/>
                </a:solidFill>
                <a:latin typeface="Times New Roman" panose="02020603050405020304" pitchFamily="18" charset="0"/>
                <a:cs typeface="Times New Roman" panose="02020603050405020304" pitchFamily="18" charset="0"/>
              </a:rPr>
              <a:t> Роджер </a:t>
            </a:r>
            <a:br>
              <a:rPr lang="ru-RU" sz="3100" dirty="0" smtClean="0">
                <a:solidFill>
                  <a:srgbClr val="C00000"/>
                </a:solidFill>
                <a:latin typeface="Times New Roman" panose="02020603050405020304" pitchFamily="18" charset="0"/>
                <a:cs typeface="Times New Roman" panose="02020603050405020304" pitchFamily="18" charset="0"/>
              </a:rPr>
            </a:br>
            <a:r>
              <a:rPr lang="ru-RU" sz="3100" dirty="0" smtClean="0">
                <a:solidFill>
                  <a:srgbClr val="C00000"/>
                </a:solidFill>
                <a:latin typeface="Times New Roman" panose="02020603050405020304" pitchFamily="18" charset="0"/>
                <a:cs typeface="Times New Roman" panose="02020603050405020304" pitchFamily="18" charset="0"/>
              </a:rPr>
              <a:t>«Главное внимание – главным вещам : Жить, любить, учиться и оставить наследие»</a:t>
            </a:r>
            <a:endParaRPr lang="ru-RU" sz="3100" dirty="0"/>
          </a:p>
        </p:txBody>
      </p:sp>
      <p:sp>
        <p:nvSpPr>
          <p:cNvPr id="3" name="Объект 2"/>
          <p:cNvSpPr>
            <a:spLocks noGrp="1"/>
          </p:cNvSpPr>
          <p:nvPr>
            <p:ph idx="1"/>
          </p:nvPr>
        </p:nvSpPr>
        <p:spPr/>
        <p:txBody>
          <a:bodyPr>
            <a:normAutofit/>
          </a:bodyPr>
          <a:lstStyle/>
          <a:p>
            <a:pPr marL="0" indent="0">
              <a:buNone/>
            </a:pPr>
            <a:r>
              <a:rPr lang="ru-RU" sz="2000" dirty="0" smtClean="0">
                <a:latin typeface="Times New Roman" panose="02020603050405020304" pitchFamily="18" charset="0"/>
                <a:cs typeface="Times New Roman" panose="02020603050405020304" pitchFamily="18" charset="0"/>
              </a:rPr>
              <a:t>Авторы предлагают </a:t>
            </a:r>
            <a:r>
              <a:rPr lang="ru-RU" sz="2000" dirty="0" err="1" smtClean="0">
                <a:latin typeface="Times New Roman" panose="02020603050405020304" pitchFamily="18" charset="0"/>
                <a:cs typeface="Times New Roman" panose="02020603050405020304" pitchFamily="18" charset="0"/>
              </a:rPr>
              <a:t>поистене</a:t>
            </a:r>
            <a:r>
              <a:rPr lang="ru-RU" sz="2000" dirty="0" smtClean="0">
                <a:latin typeface="Times New Roman" panose="02020603050405020304" pitchFamily="18" charset="0"/>
                <a:cs typeface="Times New Roman" panose="02020603050405020304" pitchFamily="18" charset="0"/>
              </a:rPr>
              <a:t> революционные подходы к организации времени, помогающие преодолеть наркотическую зависимость от срочности и делать в первую очередь самые важные дела.</a:t>
            </a:r>
          </a:p>
          <a:p>
            <a:pPr marL="0" indent="0">
              <a:buNone/>
            </a:pPr>
            <a:r>
              <a:rPr lang="ru-RU" dirty="0" smtClean="0">
                <a:solidFill>
                  <a:srgbClr val="C00000"/>
                </a:solidFill>
                <a:latin typeface="Times New Roman" panose="02020603050405020304" pitchFamily="18" charset="0"/>
                <a:cs typeface="Times New Roman" panose="02020603050405020304" pitchFamily="18" charset="0"/>
              </a:rPr>
              <a:t>       Дэвид Аллен « Готовность ко всему. 52 принципа продуктивности для работы и жизни» </a:t>
            </a:r>
          </a:p>
          <a:p>
            <a:pPr marL="0" indent="0">
              <a:buNone/>
            </a:pPr>
            <a:r>
              <a:rPr lang="ru-RU" sz="2000" dirty="0" smtClean="0">
                <a:latin typeface="Times New Roman" panose="02020603050405020304" pitchFamily="18" charset="0"/>
                <a:cs typeface="Times New Roman" panose="02020603050405020304" pitchFamily="18" charset="0"/>
              </a:rPr>
              <a:t>Принципы, </a:t>
            </a:r>
            <a:r>
              <a:rPr lang="ru-RU" sz="2000" dirty="0" smtClean="0">
                <a:solidFill>
                  <a:prstClr val="black"/>
                </a:solidFill>
                <a:latin typeface="Times New Roman" panose="02020603050405020304" pitchFamily="18" charset="0"/>
                <a:cs typeface="Times New Roman" panose="02020603050405020304" pitchFamily="18" charset="0"/>
              </a:rPr>
              <a:t> </a:t>
            </a:r>
            <a:r>
              <a:rPr lang="ru-RU" sz="2000" dirty="0" smtClean="0">
                <a:latin typeface="Times New Roman" panose="02020603050405020304" pitchFamily="18" charset="0"/>
                <a:cs typeface="Times New Roman" panose="02020603050405020304" pitchFamily="18" charset="0"/>
              </a:rPr>
              <a:t>комментарии и эссе </a:t>
            </a:r>
            <a:r>
              <a:rPr lang="ru-RU" sz="2000" dirty="0">
                <a:solidFill>
                  <a:prstClr val="black"/>
                </a:solidFill>
                <a:latin typeface="Times New Roman" panose="02020603050405020304" pitchFamily="18" charset="0"/>
                <a:cs typeface="Times New Roman" panose="02020603050405020304" pitchFamily="18" charset="0"/>
              </a:rPr>
              <a:t>описанные в книге </a:t>
            </a:r>
            <a:r>
              <a:rPr lang="ru-RU" sz="2000" dirty="0" smtClean="0">
                <a:latin typeface="Times New Roman" panose="02020603050405020304" pitchFamily="18" charset="0"/>
                <a:cs typeface="Times New Roman" panose="02020603050405020304" pitchFamily="18" charset="0"/>
              </a:rPr>
              <a:t>формируют основу, которые представляют собой подсказки и хитрости, «как работать с делами».</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5175510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620688"/>
            <a:ext cx="8229600" cy="796950"/>
          </a:xfrm>
        </p:spPr>
        <p:txBody>
          <a:bodyPr>
            <a:normAutofit fontScale="90000"/>
          </a:bodyPr>
          <a:lstStyle/>
          <a:p>
            <a:r>
              <a:rPr lang="ru-RU" sz="3100" dirty="0">
                <a:latin typeface="Times New Roman" panose="02020603050405020304" pitchFamily="18" charset="0"/>
                <a:cs typeface="Times New Roman" panose="02020603050405020304" pitchFamily="18" charset="0"/>
              </a:rPr>
              <a:t>Толковый словарь Ожегова дает несколько толкований понятия личная </a:t>
            </a:r>
            <a:r>
              <a:rPr lang="ru-RU" sz="3100" dirty="0" smtClean="0">
                <a:latin typeface="Times New Roman" panose="02020603050405020304" pitchFamily="18" charset="0"/>
                <a:cs typeface="Times New Roman" panose="02020603050405020304" pitchFamily="18" charset="0"/>
              </a:rPr>
              <a:t>эффективность:</a:t>
            </a:r>
            <a:r>
              <a:rPr lang="ru-RU" dirty="0"/>
              <a:t/>
            </a:r>
            <a:br>
              <a:rPr lang="ru-RU" dirty="0"/>
            </a:br>
            <a:endParaRPr lang="ru-RU" dirty="0"/>
          </a:p>
        </p:txBody>
      </p:sp>
      <p:sp>
        <p:nvSpPr>
          <p:cNvPr id="3" name="Объект 2"/>
          <p:cNvSpPr>
            <a:spLocks noGrp="1"/>
          </p:cNvSpPr>
          <p:nvPr>
            <p:ph idx="1"/>
          </p:nvPr>
        </p:nvSpPr>
        <p:spPr/>
        <p:txBody>
          <a:bodyPr/>
          <a:lstStyle/>
          <a:p>
            <a:r>
              <a:rPr lang="ru-RU" dirty="0" smtClean="0"/>
              <a:t> </a:t>
            </a:r>
            <a:r>
              <a:rPr lang="ru-RU" sz="2800" dirty="0" smtClean="0">
                <a:latin typeface="Times New Roman" panose="02020603050405020304" pitchFamily="18" charset="0"/>
                <a:cs typeface="Times New Roman" panose="02020603050405020304" pitchFamily="18" charset="0"/>
              </a:rPr>
              <a:t>Отдача. То же что и коэффициент полезного действия (КПД);</a:t>
            </a:r>
          </a:p>
          <a:p>
            <a:r>
              <a:rPr lang="ru-RU" sz="2800" dirty="0" smtClean="0">
                <a:latin typeface="Times New Roman" panose="02020603050405020304" pitchFamily="18" charset="0"/>
                <a:cs typeface="Times New Roman" panose="02020603050405020304" pitchFamily="18" charset="0"/>
              </a:rPr>
              <a:t>это способность использовать внутренние и внешние ресурсы для достижения целей;</a:t>
            </a:r>
          </a:p>
          <a:p>
            <a:r>
              <a:rPr lang="ru-RU" sz="2800" dirty="0" smtClean="0">
                <a:latin typeface="Times New Roman" panose="02020603050405020304" pitchFamily="18" charset="0"/>
                <a:cs typeface="Times New Roman" panose="02020603050405020304" pitchFamily="18" charset="0"/>
              </a:rPr>
              <a:t> способность человека максимально быстро и качественно выполнять определенные задачи;</a:t>
            </a:r>
          </a:p>
          <a:p>
            <a:r>
              <a:rPr lang="ru-RU" sz="2800" dirty="0" smtClean="0">
                <a:latin typeface="Times New Roman" panose="02020603050405020304" pitchFamily="18" charset="0"/>
                <a:cs typeface="Times New Roman" panose="02020603050405020304" pitchFamily="18" charset="0"/>
              </a:rPr>
              <a:t>Производительность;</a:t>
            </a:r>
          </a:p>
          <a:p>
            <a:r>
              <a:rPr lang="ru-RU" sz="2800" dirty="0" smtClean="0">
                <a:latin typeface="Times New Roman" panose="02020603050405020304" pitchFamily="18" charset="0"/>
                <a:cs typeface="Times New Roman" panose="02020603050405020304" pitchFamily="18" charset="0"/>
              </a:rPr>
              <a:t>Способность производить эффект.</a:t>
            </a:r>
          </a:p>
          <a:p>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413577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533400" y="457200"/>
          <a:ext cx="8305800" cy="5638801"/>
        </p:xfrm>
        <a:graphic>
          <a:graphicData uri="http://schemas.openxmlformats.org/drawingml/2006/table">
            <a:tbl>
              <a:tblPr firstRow="1" bandRow="1">
                <a:tableStyleId>{5C22544A-7EE6-4342-B048-85BDC9FD1C3A}</a:tableStyleId>
              </a:tblPr>
              <a:tblGrid>
                <a:gridCol w="8305800"/>
              </a:tblGrid>
              <a:tr h="1016296">
                <a:tc>
                  <a:txBody>
                    <a:bodyPr/>
                    <a:lstStyle/>
                    <a:p>
                      <a:pPr algn="just"/>
                      <a:r>
                        <a:rPr lang="ru-RU" sz="2800" dirty="0" smtClean="0">
                          <a:latin typeface="Times New Roman" pitchFamily="18" charset="0"/>
                          <a:cs typeface="Times New Roman" pitchFamily="18" charset="0"/>
                        </a:rPr>
                        <a:t>Личная эффективность отвечает за важный параметр –работоспособность.</a:t>
                      </a:r>
                      <a:endParaRPr lang="ru-RU" sz="2800" dirty="0">
                        <a:latin typeface="Times New Roman" pitchFamily="18" charset="0"/>
                        <a:cs typeface="Times New Roman" pitchFamily="18" charset="0"/>
                      </a:endParaRPr>
                    </a:p>
                  </a:txBody>
                  <a:tcPr/>
                </a:tc>
              </a:tr>
              <a:tr h="885161">
                <a:tc>
                  <a:txBody>
                    <a:bodyPr/>
                    <a:lstStyle/>
                    <a:p>
                      <a:r>
                        <a:rPr lang="ru-RU" sz="2400" dirty="0" smtClean="0">
                          <a:latin typeface="Times New Roman" pitchFamily="18" charset="0"/>
                          <a:cs typeface="Times New Roman" pitchFamily="18" charset="0"/>
                        </a:rPr>
                        <a:t>Чем эффективней человек ,</a:t>
                      </a:r>
                      <a:r>
                        <a:rPr lang="ru-RU" sz="2400" baseline="0" dirty="0" smtClean="0">
                          <a:latin typeface="Times New Roman" pitchFamily="18" charset="0"/>
                          <a:cs typeface="Times New Roman" pitchFamily="18" charset="0"/>
                        </a:rPr>
                        <a:t> тем более  качественно он выполняет работу за короткий срок;</a:t>
                      </a:r>
                    </a:p>
                  </a:txBody>
                  <a:tcPr/>
                </a:tc>
              </a:tr>
              <a:tr h="2065374">
                <a:tc>
                  <a:txBody>
                    <a:bodyPr/>
                    <a:lstStyle/>
                    <a:p>
                      <a:r>
                        <a:rPr lang="ru-RU" sz="2400" dirty="0" smtClean="0">
                          <a:latin typeface="Times New Roman" pitchFamily="18" charset="0"/>
                          <a:cs typeface="Times New Roman" pitchFamily="18" charset="0"/>
                        </a:rPr>
                        <a:t>Личная эффективность- субъективный фактор, он начинает</a:t>
                      </a:r>
                      <a:r>
                        <a:rPr lang="ru-RU" sz="2400" baseline="0" dirty="0" smtClean="0">
                          <a:latin typeface="Times New Roman" pitchFamily="18" charset="0"/>
                          <a:cs typeface="Times New Roman" pitchFamily="18" charset="0"/>
                        </a:rPr>
                        <a:t> формироваться в дошкольном возрасте,  пик приходиться на 19-25 лет, когда люди только начинают работать, используя все. Что получили в период своего обучения.</a:t>
                      </a:r>
                      <a:endParaRPr lang="ru-RU" sz="2400" dirty="0">
                        <a:latin typeface="Times New Roman" pitchFamily="18" charset="0"/>
                        <a:cs typeface="Times New Roman" pitchFamily="18" charset="0"/>
                      </a:endParaRPr>
                    </a:p>
                  </a:txBody>
                  <a:tcPr/>
                </a:tc>
              </a:tr>
              <a:tr h="1671970">
                <a:tc>
                  <a:txBody>
                    <a:bodyPr/>
                    <a:lstStyle/>
                    <a:p>
                      <a:r>
                        <a:rPr lang="ru-RU" sz="2400" dirty="0" smtClean="0">
                          <a:latin typeface="Times New Roman" pitchFamily="18" charset="0"/>
                          <a:cs typeface="Times New Roman" pitchFamily="18" charset="0"/>
                        </a:rPr>
                        <a:t>Именно после 23-25 лет люди задумываются о том, как им повысить свою эффективность для того, чтобы</a:t>
                      </a:r>
                      <a:r>
                        <a:rPr lang="ru-RU" sz="2400" baseline="0" dirty="0" smtClean="0">
                          <a:latin typeface="Times New Roman" pitchFamily="18" charset="0"/>
                          <a:cs typeface="Times New Roman" pitchFamily="18" charset="0"/>
                        </a:rPr>
                        <a:t> заработать больше, уделить время своей семье и заниматься своим любимым увлечением.</a:t>
                      </a:r>
                      <a:endParaRPr lang="ru-RU" sz="2400" dirty="0">
                        <a:latin typeface="Times New Roman" pitchFamily="18" charset="0"/>
                        <a:cs typeface="Times New Roman" pitchFamily="18" charset="0"/>
                      </a:endParaRPr>
                    </a:p>
                  </a:txBody>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914400"/>
          </a:xfrm>
        </p:spPr>
        <p:txBody>
          <a:bodyPr>
            <a:normAutofit/>
          </a:bodyPr>
          <a:lstStyle/>
          <a:p>
            <a:r>
              <a:rPr lang="ru-RU" dirty="0" smtClean="0">
                <a:solidFill>
                  <a:srgbClr val="C00000"/>
                </a:solidFill>
                <a:latin typeface="Times New Roman" panose="02020603050405020304" pitchFamily="18" charset="0"/>
                <a:cs typeface="Times New Roman" panose="02020603050405020304" pitchFamily="18" charset="0"/>
              </a:rPr>
              <a:t> </a:t>
            </a:r>
            <a:r>
              <a:rPr lang="ru-RU" sz="3200" dirty="0" smtClean="0">
                <a:solidFill>
                  <a:srgbClr val="C00000"/>
                </a:solidFill>
                <a:latin typeface="Times New Roman" panose="02020603050405020304" pitchFamily="18" charset="0"/>
                <a:cs typeface="Times New Roman" panose="02020603050405020304" pitchFamily="18" charset="0"/>
              </a:rPr>
              <a:t>Навыки личной эффективности</a:t>
            </a:r>
            <a:endParaRPr lang="ru-RU" sz="3200" dirty="0">
              <a:solidFill>
                <a:srgbClr val="C0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228600" y="990600"/>
            <a:ext cx="8458200" cy="5135563"/>
          </a:xfrm>
        </p:spPr>
        <p:txBody>
          <a:bodyPr>
            <a:normAutofit fontScale="70000" lnSpcReduction="20000"/>
          </a:bodyPr>
          <a:lstStyle/>
          <a:p>
            <a:pPr algn="just">
              <a:buNone/>
            </a:pPr>
            <a:r>
              <a:rPr lang="ru-RU" sz="4000" dirty="0" smtClean="0">
                <a:solidFill>
                  <a:srgbClr val="C00000"/>
                </a:solidFill>
                <a:latin typeface="Times New Roman" panose="02020603050405020304" pitchFamily="18" charset="0"/>
                <a:cs typeface="Times New Roman" panose="02020603050405020304" pitchFamily="18" charset="0"/>
              </a:rPr>
              <a:t>         Навыки личной эффективности </a:t>
            </a:r>
            <a:r>
              <a:rPr lang="ru-RU" sz="4000" dirty="0" smtClean="0">
                <a:latin typeface="Times New Roman" panose="02020603050405020304" pitchFamily="18" charset="0"/>
                <a:cs typeface="Times New Roman" panose="02020603050405020304" pitchFamily="18" charset="0"/>
              </a:rPr>
              <a:t>- это личные способности, которые можно сознательно развивать, тренировать и улучшать ( чем больше я развиваю свои техники- тем лучших результатов я достигаю).</a:t>
            </a:r>
          </a:p>
          <a:p>
            <a:pPr>
              <a:buNone/>
            </a:pPr>
            <a:endParaRPr lang="ru-RU" dirty="0" smtClean="0">
              <a:latin typeface="Times New Roman" panose="02020603050405020304" pitchFamily="18" charset="0"/>
              <a:cs typeface="Times New Roman" panose="02020603050405020304" pitchFamily="18" charset="0"/>
            </a:endParaRPr>
          </a:p>
          <a:p>
            <a:pPr algn="just">
              <a:buNone/>
            </a:pPr>
            <a:r>
              <a:rPr lang="ru-RU" sz="4000" dirty="0" smtClean="0">
                <a:latin typeface="Times New Roman" pitchFamily="18" charset="0"/>
                <a:cs typeface="Times New Roman" pitchFamily="18" charset="0"/>
              </a:rPr>
              <a:t>         </a:t>
            </a:r>
            <a:r>
              <a:rPr lang="ru-RU" sz="4000" dirty="0" smtClean="0">
                <a:solidFill>
                  <a:srgbClr val="C00000"/>
                </a:solidFill>
                <a:latin typeface="Times New Roman" pitchFamily="18" charset="0"/>
                <a:cs typeface="Times New Roman" pitchFamily="18" charset="0"/>
              </a:rPr>
              <a:t>Для личной эффективности важны навыки:</a:t>
            </a:r>
          </a:p>
          <a:p>
            <a:pPr algn="just">
              <a:buNone/>
            </a:pPr>
            <a:endParaRPr lang="ru-RU" sz="3600" dirty="0" smtClean="0">
              <a:solidFill>
                <a:srgbClr val="C00000"/>
              </a:solidFill>
              <a:latin typeface="Times New Roman" pitchFamily="18" charset="0"/>
              <a:cs typeface="Times New Roman" pitchFamily="18" charset="0"/>
            </a:endParaRPr>
          </a:p>
          <a:p>
            <a:pPr algn="just"/>
            <a:r>
              <a:rPr lang="ru-RU" sz="3600" dirty="0" smtClean="0">
                <a:latin typeface="Times New Roman" pitchFamily="18" charset="0"/>
                <a:cs typeface="Times New Roman" pitchFamily="18" charset="0"/>
              </a:rPr>
              <a:t>Концентрация внимания.</a:t>
            </a:r>
          </a:p>
          <a:p>
            <a:pPr algn="just"/>
            <a:r>
              <a:rPr lang="ru-RU" sz="3600" dirty="0" smtClean="0">
                <a:latin typeface="Times New Roman" pitchFamily="18" charset="0"/>
                <a:cs typeface="Times New Roman" pitchFamily="18" charset="0"/>
              </a:rPr>
              <a:t>Высокая самоорганизация.</a:t>
            </a:r>
          </a:p>
          <a:p>
            <a:pPr algn="just"/>
            <a:r>
              <a:rPr lang="ru-RU" sz="3600" dirty="0" smtClean="0">
                <a:latin typeface="Times New Roman" pitchFamily="18" charset="0"/>
                <a:cs typeface="Times New Roman" pitchFamily="18" charset="0"/>
              </a:rPr>
              <a:t>Умение расставлять приоритеты.</a:t>
            </a:r>
          </a:p>
          <a:p>
            <a:pPr algn="just"/>
            <a:r>
              <a:rPr lang="ru-RU" sz="3600" dirty="0" smtClean="0">
                <a:latin typeface="Times New Roman" pitchFamily="18" charset="0"/>
                <a:cs typeface="Times New Roman" pitchFamily="18" charset="0"/>
              </a:rPr>
              <a:t>Знание и понимание основ тайм менеджмента для специфики своей деятельности ( работы или бизнеса).</a:t>
            </a:r>
          </a:p>
        </p:txBody>
      </p:sp>
    </p:spTree>
    <p:extLst>
      <p:ext uri="{BB962C8B-B14F-4D97-AF65-F5344CB8AC3E}">
        <p14:creationId xmlns:p14="http://schemas.microsoft.com/office/powerpoint/2010/main" xmlns="" val="22515036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152400" y="-16004"/>
          <a:ext cx="8991600" cy="6797805"/>
        </p:xfrm>
        <a:graphic>
          <a:graphicData uri="http://schemas.openxmlformats.org/drawingml/2006/table">
            <a:tbl>
              <a:tblPr firstRow="1" bandRow="1">
                <a:tableStyleId>{5C22544A-7EE6-4342-B048-85BDC9FD1C3A}</a:tableStyleId>
              </a:tblPr>
              <a:tblGrid>
                <a:gridCol w="8991600"/>
              </a:tblGrid>
              <a:tr h="47786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2400" dirty="0" smtClean="0">
                          <a:latin typeface="Times New Roman" pitchFamily="18" charset="0"/>
                          <a:cs typeface="Times New Roman" pitchFamily="18" charset="0"/>
                        </a:rPr>
                        <a:t>Навык- Концентрация внимания</a:t>
                      </a:r>
                    </a:p>
                  </a:txBody>
                  <a:tcPr/>
                </a:tc>
              </a:tr>
              <a:tr h="74210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2000" b="1" i="0" kern="1200" dirty="0" smtClean="0">
                          <a:solidFill>
                            <a:schemeClr val="dk1"/>
                          </a:solidFill>
                          <a:latin typeface="Times New Roman" pitchFamily="18" charset="0"/>
                          <a:ea typeface="+mn-ea"/>
                          <a:cs typeface="Times New Roman" pitchFamily="18" charset="0"/>
                        </a:rPr>
                        <a:t>Концентрация внимания</a:t>
                      </a:r>
                      <a:r>
                        <a:rPr lang="ru-RU" sz="2000" b="0" i="0" kern="1200" dirty="0" smtClean="0">
                          <a:solidFill>
                            <a:schemeClr val="dk1"/>
                          </a:solidFill>
                          <a:latin typeface="Times New Roman" pitchFamily="18" charset="0"/>
                          <a:ea typeface="+mn-ea"/>
                          <a:cs typeface="Times New Roman" pitchFamily="18" charset="0"/>
                        </a:rPr>
                        <a:t> — это способность направлять внимание на одну задачу, погружаться в неё без отвлечения на внешние и внутренние помехи. </a:t>
                      </a:r>
                    </a:p>
                  </a:txBody>
                  <a:tcPr/>
                </a:tc>
              </a:tr>
              <a:tr h="5561835">
                <a:tc>
                  <a:txBody>
                    <a:bodyPr/>
                    <a:lstStyle/>
                    <a:p>
                      <a:r>
                        <a:rPr lang="ru-RU" sz="2000" b="1" i="0" kern="1200" dirty="0" smtClean="0">
                          <a:solidFill>
                            <a:schemeClr val="dk1"/>
                          </a:solidFill>
                          <a:latin typeface="Times New Roman" pitchFamily="18" charset="0"/>
                          <a:ea typeface="+mn-ea"/>
                          <a:cs typeface="Times New Roman" pitchFamily="18" charset="0"/>
                        </a:rPr>
                        <a:t>Для развития навыка концентрации внимания можно попробовать следующие упражнения</a:t>
                      </a:r>
                      <a:r>
                        <a:rPr lang="ru-RU" sz="2000" b="0" i="0" kern="1200" dirty="0" smtClean="0">
                          <a:solidFill>
                            <a:schemeClr val="dk1"/>
                          </a:solidFill>
                          <a:latin typeface="Times New Roman" pitchFamily="18" charset="0"/>
                          <a:ea typeface="+mn-ea"/>
                          <a:cs typeface="Times New Roman" pitchFamily="18" charset="0"/>
                        </a:rPr>
                        <a:t>:</a:t>
                      </a:r>
                    </a:p>
                    <a:p>
                      <a:r>
                        <a:rPr lang="ru-RU" sz="2000" b="1" i="0" kern="1200" dirty="0" smtClean="0">
                          <a:solidFill>
                            <a:schemeClr val="dk1"/>
                          </a:solidFill>
                          <a:latin typeface="Times New Roman" pitchFamily="18" charset="0"/>
                          <a:ea typeface="+mn-ea"/>
                          <a:cs typeface="Times New Roman" pitchFamily="18" charset="0"/>
                        </a:rPr>
                        <a:t>Концентрация на дыхании</a:t>
                      </a:r>
                      <a:r>
                        <a:rPr lang="ru-RU" sz="2000" b="0" i="0" kern="1200" dirty="0" smtClean="0">
                          <a:solidFill>
                            <a:schemeClr val="dk1"/>
                          </a:solidFill>
                          <a:latin typeface="Times New Roman" pitchFamily="18" charset="0"/>
                          <a:ea typeface="+mn-ea"/>
                          <a:cs typeface="Times New Roman" pitchFamily="18" charset="0"/>
                        </a:rPr>
                        <a:t>. Нужно сесть ровно, закрыть глаза и наблюдать только за своими вдохами и выдохами. </a:t>
                      </a:r>
                    </a:p>
                    <a:p>
                      <a:r>
                        <a:rPr lang="ru-RU" sz="2000" b="1" i="0" kern="1200" dirty="0" smtClean="0">
                          <a:solidFill>
                            <a:schemeClr val="dk1"/>
                          </a:solidFill>
                          <a:latin typeface="Times New Roman" pitchFamily="18" charset="0"/>
                          <a:ea typeface="+mn-ea"/>
                          <a:cs typeface="Times New Roman" pitchFamily="18" charset="0"/>
                        </a:rPr>
                        <a:t>Тренировка мозга</a:t>
                      </a:r>
                      <a:r>
                        <a:rPr lang="ru-RU" sz="2000" b="0" i="0" kern="1200" dirty="0" smtClean="0">
                          <a:solidFill>
                            <a:schemeClr val="dk1"/>
                          </a:solidFill>
                          <a:latin typeface="Times New Roman" pitchFamily="18" charset="0"/>
                          <a:ea typeface="+mn-ea"/>
                          <a:cs typeface="Times New Roman" pitchFamily="18" charset="0"/>
                        </a:rPr>
                        <a:t>.  Для этого подойдут головоломки, </a:t>
                      </a:r>
                      <a:r>
                        <a:rPr lang="ru-RU" sz="2000" b="0" i="0" kern="1200" dirty="0" err="1" smtClean="0">
                          <a:solidFill>
                            <a:schemeClr val="dk1"/>
                          </a:solidFill>
                          <a:latin typeface="Times New Roman" pitchFamily="18" charset="0"/>
                          <a:ea typeface="+mn-ea"/>
                          <a:cs typeface="Times New Roman" pitchFamily="18" charset="0"/>
                        </a:rPr>
                        <a:t>судоку</a:t>
                      </a:r>
                      <a:r>
                        <a:rPr lang="ru-RU" sz="2000" b="0" i="0" kern="1200" dirty="0" smtClean="0">
                          <a:solidFill>
                            <a:schemeClr val="dk1"/>
                          </a:solidFill>
                          <a:latin typeface="Times New Roman" pitchFamily="18" charset="0"/>
                          <a:ea typeface="+mn-ea"/>
                          <a:cs typeface="Times New Roman" pitchFamily="18" charset="0"/>
                        </a:rPr>
                        <a:t>, шахматы и видеоигры. Задачи должны быть несложными, выполнять их лучше на скорость и обязательно все решения производить в уме. </a:t>
                      </a:r>
                    </a:p>
                    <a:p>
                      <a:r>
                        <a:rPr lang="ru-RU" sz="2000" b="1" i="0" kern="1200" dirty="0" err="1" smtClean="0">
                          <a:solidFill>
                            <a:schemeClr val="dk1"/>
                          </a:solidFill>
                          <a:latin typeface="Times New Roman" pitchFamily="18" charset="0"/>
                          <a:ea typeface="+mn-ea"/>
                          <a:cs typeface="Times New Roman" pitchFamily="18" charset="0"/>
                        </a:rPr>
                        <a:t>Нейрогимнастика</a:t>
                      </a:r>
                      <a:r>
                        <a:rPr lang="ru-RU" sz="2000" b="0" i="0" kern="1200" dirty="0" smtClean="0">
                          <a:solidFill>
                            <a:schemeClr val="dk1"/>
                          </a:solidFill>
                          <a:latin typeface="Times New Roman" pitchFamily="18" charset="0"/>
                          <a:ea typeface="+mn-ea"/>
                          <a:cs typeface="Times New Roman" pitchFamily="18" charset="0"/>
                        </a:rPr>
                        <a:t>. </a:t>
                      </a:r>
                      <a:r>
                        <a:rPr lang="ru-RU" sz="2000" b="0" i="0" kern="1200" dirty="0" err="1" smtClean="0">
                          <a:solidFill>
                            <a:schemeClr val="dk1"/>
                          </a:solidFill>
                          <a:latin typeface="Times New Roman" pitchFamily="18" charset="0"/>
                          <a:ea typeface="+mn-ea"/>
                          <a:cs typeface="Times New Roman" pitchFamily="18" charset="0"/>
                        </a:rPr>
                        <a:t>Сложнокоординационные</a:t>
                      </a:r>
                      <a:r>
                        <a:rPr lang="ru-RU" sz="2000" b="0" i="0" kern="1200" dirty="0" smtClean="0">
                          <a:solidFill>
                            <a:schemeClr val="dk1"/>
                          </a:solidFill>
                          <a:latin typeface="Times New Roman" pitchFamily="18" charset="0"/>
                          <a:ea typeface="+mn-ea"/>
                          <a:cs typeface="Times New Roman" pitchFamily="18" charset="0"/>
                        </a:rPr>
                        <a:t> упражнения задействуют оба полушария одновременно и формируют пространство для создания новых нейронных связей. </a:t>
                      </a:r>
                    </a:p>
                    <a:p>
                      <a:r>
                        <a:rPr lang="ru-RU" sz="2000" b="1" i="0" kern="1200" dirty="0" smtClean="0">
                          <a:solidFill>
                            <a:schemeClr val="dk1"/>
                          </a:solidFill>
                          <a:latin typeface="Times New Roman" pitchFamily="18" charset="0"/>
                          <a:ea typeface="+mn-ea"/>
                          <a:cs typeface="Times New Roman" pitchFamily="18" charset="0"/>
                        </a:rPr>
                        <a:t>Правильный режим сна и отдыха</a:t>
                      </a:r>
                      <a:r>
                        <a:rPr lang="ru-RU" sz="2000" b="0" i="0" kern="1200" dirty="0" smtClean="0">
                          <a:solidFill>
                            <a:schemeClr val="dk1"/>
                          </a:solidFill>
                          <a:latin typeface="Times New Roman" pitchFamily="18" charset="0"/>
                          <a:ea typeface="+mn-ea"/>
                          <a:cs typeface="Times New Roman" pitchFamily="18" charset="0"/>
                        </a:rPr>
                        <a:t>. Достаточный сон и правильный рацион питания помогут сделать внимание более сконцентрированным. </a:t>
                      </a:r>
                    </a:p>
                    <a:p>
                      <a:r>
                        <a:rPr lang="ru-RU" sz="2000" b="1" i="0" kern="1200" dirty="0" smtClean="0">
                          <a:solidFill>
                            <a:schemeClr val="dk1"/>
                          </a:solidFill>
                          <a:latin typeface="Times New Roman" pitchFamily="18" charset="0"/>
                          <a:ea typeface="+mn-ea"/>
                          <a:cs typeface="Times New Roman" pitchFamily="18" charset="0"/>
                        </a:rPr>
                        <a:t>Небольшие перерывы</a:t>
                      </a:r>
                      <a:r>
                        <a:rPr lang="ru-RU" sz="2000" b="0" i="0" kern="1200" dirty="0" smtClean="0">
                          <a:solidFill>
                            <a:schemeClr val="dk1"/>
                          </a:solidFill>
                          <a:latin typeface="Times New Roman" pitchFamily="18" charset="0"/>
                          <a:ea typeface="+mn-ea"/>
                          <a:cs typeface="Times New Roman" pitchFamily="18" charset="0"/>
                        </a:rPr>
                        <a:t>. Они позволяют перенаправить внимание на другой тип задачи, и мозг «отдыхает» от того, чем человек занят в данный момент. </a:t>
                      </a:r>
                    </a:p>
                    <a:p>
                      <a:r>
                        <a:rPr lang="ru-RU" sz="2000" b="1" i="0" kern="1200" dirty="0" smtClean="0">
                          <a:solidFill>
                            <a:schemeClr val="dk1"/>
                          </a:solidFill>
                          <a:latin typeface="Times New Roman" pitchFamily="18" charset="0"/>
                          <a:ea typeface="+mn-ea"/>
                          <a:cs typeface="Times New Roman" pitchFamily="18" charset="0"/>
                        </a:rPr>
                        <a:t>Переключение между задачами</a:t>
                      </a:r>
                      <a:r>
                        <a:rPr lang="ru-RU" sz="2000" b="0" i="0" kern="1200" dirty="0" smtClean="0">
                          <a:solidFill>
                            <a:schemeClr val="dk1"/>
                          </a:solidFill>
                          <a:latin typeface="Times New Roman" pitchFamily="18" charset="0"/>
                          <a:ea typeface="+mn-ea"/>
                          <a:cs typeface="Times New Roman" pitchFamily="18" charset="0"/>
                        </a:rPr>
                        <a:t>. Иногда даже при желании сосредоточиться на конкретной задаче мозг требует переключения. Переключение между задачами позволит сохранять продуктивность в течение более длительного периода времени.</a:t>
                      </a:r>
                    </a:p>
                  </a:txBody>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0" y="1"/>
          <a:ext cx="9372600" cy="7037330"/>
        </p:xfrm>
        <a:graphic>
          <a:graphicData uri="http://schemas.openxmlformats.org/drawingml/2006/table">
            <a:tbl>
              <a:tblPr firstRow="1" bandRow="1">
                <a:tableStyleId>{5C22544A-7EE6-4342-B048-85BDC9FD1C3A}</a:tableStyleId>
              </a:tblPr>
              <a:tblGrid>
                <a:gridCol w="9372600"/>
              </a:tblGrid>
              <a:tr h="796029">
                <a:tc>
                  <a:txBody>
                    <a:bodyPr/>
                    <a:lstStyle/>
                    <a:p>
                      <a:r>
                        <a:rPr lang="ru-RU" sz="2400" dirty="0" smtClean="0">
                          <a:latin typeface="Times New Roman" pitchFamily="18" charset="0"/>
                          <a:cs typeface="Times New Roman" pitchFamily="18" charset="0"/>
                        </a:rPr>
                        <a:t>Навык – самоорганизация и умение грамотно планировать свою деятельность</a:t>
                      </a:r>
                      <a:endParaRPr lang="ru-RU" sz="2400" dirty="0">
                        <a:latin typeface="Times New Roman" pitchFamily="18" charset="0"/>
                        <a:cs typeface="Times New Roman" pitchFamily="18" charset="0"/>
                      </a:endParaRPr>
                    </a:p>
                  </a:txBody>
                  <a:tcPr/>
                </a:tc>
              </a:tr>
              <a:tr h="6214370">
                <a:tc>
                  <a:txBody>
                    <a:bodyPr/>
                    <a:lstStyle/>
                    <a:p>
                      <a:pPr algn="just"/>
                      <a:r>
                        <a:rPr lang="ru-RU" sz="2000" b="1" i="0" kern="1200" dirty="0" smtClean="0">
                          <a:solidFill>
                            <a:schemeClr val="dk1"/>
                          </a:solidFill>
                          <a:latin typeface="Times New Roman" pitchFamily="18" charset="0"/>
                          <a:ea typeface="+mn-ea"/>
                          <a:cs typeface="Times New Roman" pitchFamily="18" charset="0"/>
                        </a:rPr>
                        <a:t>Самоорганизация</a:t>
                      </a:r>
                      <a:r>
                        <a:rPr lang="ru-RU" sz="2000" b="0" i="0" kern="1200" dirty="0" smtClean="0">
                          <a:solidFill>
                            <a:schemeClr val="dk1"/>
                          </a:solidFill>
                          <a:latin typeface="Times New Roman" pitchFamily="18" charset="0"/>
                          <a:ea typeface="+mn-ea"/>
                          <a:cs typeface="Times New Roman" pitchFamily="18" charset="0"/>
                        </a:rPr>
                        <a:t> — это способность ставить цели и достигать их, своевременно выполнять необходимые задания, самостоятельно организовывать свою деятельность и чётко придерживаться этой организации. </a:t>
                      </a:r>
                    </a:p>
                    <a:p>
                      <a:pPr algn="just"/>
                      <a:r>
                        <a:rPr lang="ru-RU" sz="2000" b="1" i="0" kern="1200" dirty="0" smtClean="0">
                          <a:solidFill>
                            <a:schemeClr val="dk1"/>
                          </a:solidFill>
                          <a:latin typeface="Times New Roman" pitchFamily="18" charset="0"/>
                          <a:ea typeface="+mn-ea"/>
                          <a:cs typeface="Times New Roman" pitchFamily="18" charset="0"/>
                        </a:rPr>
                        <a:t>Умение грамотно планировать свою деятельность</a:t>
                      </a:r>
                      <a:r>
                        <a:rPr lang="ru-RU" sz="2000" b="0" i="0" kern="1200" dirty="0" smtClean="0">
                          <a:solidFill>
                            <a:schemeClr val="dk1"/>
                          </a:solidFill>
                          <a:latin typeface="Times New Roman" pitchFamily="18" charset="0"/>
                          <a:ea typeface="+mn-ea"/>
                          <a:cs typeface="Times New Roman" pitchFamily="18" charset="0"/>
                        </a:rPr>
                        <a:t> включает в себя:</a:t>
                      </a:r>
                    </a:p>
                    <a:p>
                      <a:pPr algn="just"/>
                      <a:r>
                        <a:rPr lang="ru-RU" sz="2000" b="1" i="0" kern="1200" dirty="0" smtClean="0">
                          <a:solidFill>
                            <a:schemeClr val="dk1"/>
                          </a:solidFill>
                          <a:latin typeface="Times New Roman" pitchFamily="18" charset="0"/>
                          <a:ea typeface="+mn-ea"/>
                          <a:cs typeface="Times New Roman" pitchFamily="18" charset="0"/>
                        </a:rPr>
                        <a:t>Определение конкретных и измеримых целей</a:t>
                      </a:r>
                      <a:r>
                        <a:rPr lang="ru-RU" sz="2000" b="0" i="0" kern="1200" dirty="0" smtClean="0">
                          <a:solidFill>
                            <a:schemeClr val="dk1"/>
                          </a:solidFill>
                          <a:latin typeface="Times New Roman" pitchFamily="18" charset="0"/>
                          <a:ea typeface="+mn-ea"/>
                          <a:cs typeface="Times New Roman" pitchFamily="18" charset="0"/>
                        </a:rPr>
                        <a:t>. Без ясного представления о том, чего хочется достичь и какими шагами это можно сделать, сложно сосредоточиться, установить приоритеты и организовать работу. </a:t>
                      </a:r>
                    </a:p>
                    <a:p>
                      <a:pPr algn="just"/>
                      <a:r>
                        <a:rPr lang="ru-RU" sz="2000" b="1" i="0" kern="1200" dirty="0" smtClean="0">
                          <a:solidFill>
                            <a:schemeClr val="dk1"/>
                          </a:solidFill>
                          <a:latin typeface="Times New Roman" pitchFamily="18" charset="0"/>
                          <a:ea typeface="+mn-ea"/>
                          <a:cs typeface="Times New Roman" pitchFamily="18" charset="0"/>
                        </a:rPr>
                        <a:t>Разработку детального плана действий</a:t>
                      </a:r>
                      <a:r>
                        <a:rPr lang="ru-RU" sz="2000" b="0" i="0" kern="1200" dirty="0" smtClean="0">
                          <a:solidFill>
                            <a:schemeClr val="dk1"/>
                          </a:solidFill>
                          <a:latin typeface="Times New Roman" pitchFamily="18" charset="0"/>
                          <a:ea typeface="+mn-ea"/>
                          <a:cs typeface="Times New Roman" pitchFamily="18" charset="0"/>
                        </a:rPr>
                        <a:t>. Важно создать стабильные рутины, придерживаться их и сохранять последовательность в своих действиях, чтобы навык самоорганизации стал привычкой. </a:t>
                      </a:r>
                    </a:p>
                    <a:p>
                      <a:pPr algn="just"/>
                      <a:r>
                        <a:rPr lang="ru-RU" sz="2000" b="1" i="0" kern="1200" dirty="0" smtClean="0">
                          <a:solidFill>
                            <a:schemeClr val="dk1"/>
                          </a:solidFill>
                          <a:latin typeface="Times New Roman" pitchFamily="18" charset="0"/>
                          <a:ea typeface="+mn-ea"/>
                          <a:cs typeface="Times New Roman" pitchFamily="18" charset="0"/>
                        </a:rPr>
                        <a:t>Заблаговременное планирование</a:t>
                      </a:r>
                      <a:r>
                        <a:rPr lang="ru-RU" sz="2000" b="0" i="0" kern="1200" dirty="0" smtClean="0">
                          <a:solidFill>
                            <a:schemeClr val="dk1"/>
                          </a:solidFill>
                          <a:latin typeface="Times New Roman" pitchFamily="18" charset="0"/>
                          <a:ea typeface="+mn-ea"/>
                          <a:cs typeface="Times New Roman" pitchFamily="18" charset="0"/>
                        </a:rPr>
                        <a:t>. Можно планировать на один день, на целую неделю, на каждые выходные и т. д.. Важно, чтобы более половины намеченных планов было осуществлено. При необходимости в планы можно и нужно вносить изменения. </a:t>
                      </a:r>
                    </a:p>
                    <a:p>
                      <a:pPr algn="just"/>
                      <a:r>
                        <a:rPr lang="ru-RU" sz="2000" b="1" i="0" kern="1200" dirty="0" smtClean="0">
                          <a:solidFill>
                            <a:schemeClr val="dk1"/>
                          </a:solidFill>
                          <a:latin typeface="Times New Roman" pitchFamily="18" charset="0"/>
                          <a:ea typeface="+mn-ea"/>
                          <a:cs typeface="Times New Roman" pitchFamily="18" charset="0"/>
                        </a:rPr>
                        <a:t>Определение </a:t>
                      </a:r>
                      <a:r>
                        <a:rPr lang="ru-RU" sz="2000" b="1" i="0" kern="1200" dirty="0" err="1" smtClean="0">
                          <a:solidFill>
                            <a:schemeClr val="dk1"/>
                          </a:solidFill>
                          <a:latin typeface="Times New Roman" pitchFamily="18" charset="0"/>
                          <a:ea typeface="+mn-ea"/>
                          <a:cs typeface="Times New Roman" pitchFamily="18" charset="0"/>
                        </a:rPr>
                        <a:t>дедлайна</a:t>
                      </a:r>
                      <a:r>
                        <a:rPr lang="ru-RU" sz="2000" b="0" i="0" kern="1200" dirty="0" smtClean="0">
                          <a:solidFill>
                            <a:schemeClr val="dk1"/>
                          </a:solidFill>
                          <a:latin typeface="Times New Roman" pitchFamily="18" charset="0"/>
                          <a:ea typeface="+mn-ea"/>
                          <a:cs typeface="Times New Roman" pitchFamily="18" charset="0"/>
                        </a:rPr>
                        <a:t>.  Определение крайних сроков для выполнения важных задач — хороший способ научиться работать эффективно, распределять время и усилия. Дату лучше визуализировать. </a:t>
                      </a:r>
                    </a:p>
                    <a:p>
                      <a:pPr algn="just"/>
                      <a:r>
                        <a:rPr lang="ru-RU" sz="2000" b="0" i="0" kern="1200" dirty="0" smtClean="0">
                          <a:solidFill>
                            <a:schemeClr val="dk1"/>
                          </a:solidFill>
                          <a:latin typeface="Times New Roman" pitchFamily="18" charset="0"/>
                          <a:ea typeface="+mn-ea"/>
                          <a:cs typeface="Times New Roman" pitchFamily="18" charset="0"/>
                        </a:rPr>
                        <a:t>Развитие навыка самоорганизации должно быть всесторонним и непрерывным процессом, включающим постоянный мониторинг и адаптацию к изменяющимся условиям как внутренней, так и внешней среды. </a:t>
                      </a:r>
                      <a:endParaRPr lang="ru-RU" sz="2000" b="0" i="0" kern="1200" dirty="0">
                        <a:solidFill>
                          <a:schemeClr val="dk1"/>
                        </a:solidFill>
                        <a:latin typeface="Times New Roman" pitchFamily="18" charset="0"/>
                        <a:ea typeface="+mn-ea"/>
                        <a:cs typeface="Times New Roman" pitchFamily="18" charset="0"/>
                      </a:endParaRPr>
                    </a:p>
                  </a:txBody>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0" y="0"/>
          <a:ext cx="8915400" cy="6918960"/>
        </p:xfrm>
        <a:graphic>
          <a:graphicData uri="http://schemas.openxmlformats.org/drawingml/2006/table">
            <a:tbl>
              <a:tblPr firstRow="1" bandRow="1">
                <a:tableStyleId>{5C22544A-7EE6-4342-B048-85BDC9FD1C3A}</a:tableStyleId>
              </a:tblPr>
              <a:tblGrid>
                <a:gridCol w="8915400"/>
              </a:tblGrid>
              <a:tr h="457200">
                <a:tc>
                  <a:txBody>
                    <a:bodyPr/>
                    <a:lstStyle/>
                    <a:p>
                      <a:pPr algn="ctr"/>
                      <a:r>
                        <a:rPr lang="ru-RU" sz="2400" dirty="0" smtClean="0">
                          <a:latin typeface="Times New Roman" pitchFamily="18" charset="0"/>
                          <a:cs typeface="Times New Roman" pitchFamily="18" charset="0"/>
                        </a:rPr>
                        <a:t>Навык-</a:t>
                      </a:r>
                      <a:r>
                        <a:rPr lang="ru-RU" sz="2400" baseline="0" dirty="0" smtClean="0">
                          <a:latin typeface="Times New Roman" pitchFamily="18" charset="0"/>
                          <a:cs typeface="Times New Roman" pitchFamily="18" charset="0"/>
                        </a:rPr>
                        <a:t> умение расставлять приоритеты</a:t>
                      </a:r>
                      <a:endParaRPr lang="ru-RU" sz="2400" dirty="0">
                        <a:latin typeface="Times New Roman" pitchFamily="18" charset="0"/>
                        <a:cs typeface="Times New Roman" pitchFamily="18" charset="0"/>
                      </a:endParaRPr>
                    </a:p>
                  </a:txBody>
                  <a:tcPr/>
                </a:tc>
              </a:tr>
              <a:tr h="42908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2000" b="1" i="0" kern="1200" dirty="0" smtClean="0">
                          <a:solidFill>
                            <a:schemeClr val="dk1"/>
                          </a:solidFill>
                          <a:latin typeface="Times New Roman" pitchFamily="18" charset="0"/>
                          <a:ea typeface="+mn-ea"/>
                          <a:cs typeface="Times New Roman" pitchFamily="18" charset="0"/>
                        </a:rPr>
                        <a:t>Умение расставлять приоритеты</a:t>
                      </a:r>
                      <a:r>
                        <a:rPr lang="ru-RU" sz="2000" b="0" i="0" kern="1200" dirty="0" smtClean="0">
                          <a:solidFill>
                            <a:schemeClr val="dk1"/>
                          </a:solidFill>
                          <a:latin typeface="Times New Roman" pitchFamily="18" charset="0"/>
                          <a:ea typeface="+mn-ea"/>
                          <a:cs typeface="Times New Roman" pitchFamily="18" charset="0"/>
                        </a:rPr>
                        <a:t> — важный навык, который помогает эффективно использовать своё время и ресурсы. </a:t>
                      </a:r>
                      <a:r>
                        <a:rPr lang="ru-RU" sz="2000" b="1" i="0" kern="1200" dirty="0" smtClean="0">
                          <a:solidFill>
                            <a:schemeClr val="dk1"/>
                          </a:solidFill>
                          <a:latin typeface="Times New Roman" pitchFamily="18" charset="0"/>
                          <a:ea typeface="+mn-ea"/>
                          <a:cs typeface="Times New Roman" pitchFamily="18" charset="0"/>
                        </a:rPr>
                        <a:t>Некоторые методы расстановки приоритетов</a:t>
                      </a:r>
                      <a:r>
                        <a:rPr lang="ru-RU" sz="2000" b="0" i="0" kern="1200" dirty="0" smtClean="0">
                          <a:solidFill>
                            <a:schemeClr val="dk1"/>
                          </a:solidFill>
                          <a:latin typeface="Times New Roman" pitchFamily="18" charset="0"/>
                          <a:ea typeface="+mn-ea"/>
                          <a:cs typeface="Times New Roman" pitchFamily="18" charset="0"/>
                        </a:rPr>
                        <a:t>:</a:t>
                      </a:r>
                    </a:p>
                  </a:txBody>
                  <a:tcPr/>
                </a:tc>
              </a:tr>
              <a:tr h="429087">
                <a:tc>
                  <a:txBody>
                    <a:bodyPr/>
                    <a:lstStyle/>
                    <a:p>
                      <a:r>
                        <a:rPr lang="ru-RU" sz="2000" b="1" i="0" kern="1200" dirty="0" smtClean="0">
                          <a:solidFill>
                            <a:schemeClr val="dk1"/>
                          </a:solidFill>
                          <a:latin typeface="Times New Roman" pitchFamily="18" charset="0"/>
                          <a:ea typeface="+mn-ea"/>
                          <a:cs typeface="Times New Roman" pitchFamily="18" charset="0"/>
                        </a:rPr>
                        <a:t>1.</a:t>
                      </a:r>
                      <a:r>
                        <a:rPr lang="ru-RU" sz="2000" b="1" i="0" kern="1200" baseline="0" dirty="0" smtClean="0">
                          <a:solidFill>
                            <a:schemeClr val="dk1"/>
                          </a:solidFill>
                          <a:latin typeface="Times New Roman" pitchFamily="18" charset="0"/>
                          <a:ea typeface="+mn-ea"/>
                          <a:cs typeface="Times New Roman" pitchFamily="18" charset="0"/>
                        </a:rPr>
                        <a:t>  </a:t>
                      </a:r>
                      <a:r>
                        <a:rPr lang="ru-RU" sz="2000" b="1" i="0" kern="1200" dirty="0" smtClean="0">
                          <a:solidFill>
                            <a:schemeClr val="dk1"/>
                          </a:solidFill>
                          <a:latin typeface="Times New Roman" pitchFamily="18" charset="0"/>
                          <a:ea typeface="+mn-ea"/>
                          <a:cs typeface="Times New Roman" pitchFamily="18" charset="0"/>
                        </a:rPr>
                        <a:t>Метод Эйзенхауэра</a:t>
                      </a:r>
                      <a:r>
                        <a:rPr lang="ru-RU" sz="2000" b="0" i="0" kern="1200" dirty="0" smtClean="0">
                          <a:solidFill>
                            <a:schemeClr val="dk1"/>
                          </a:solidFill>
                          <a:latin typeface="Times New Roman" pitchFamily="18" charset="0"/>
                          <a:ea typeface="+mn-ea"/>
                          <a:cs typeface="Times New Roman" pitchFamily="18" charset="0"/>
                        </a:rPr>
                        <a:t>. Все задачи делятся на четыре группы: </a:t>
                      </a:r>
                    </a:p>
                    <a:p>
                      <a:pPr lvl="1"/>
                      <a:r>
                        <a:rPr lang="ru-RU" sz="2000" b="1" i="0" kern="1200" dirty="0" smtClean="0">
                          <a:solidFill>
                            <a:schemeClr val="dk1"/>
                          </a:solidFill>
                          <a:latin typeface="Times New Roman" pitchFamily="18" charset="0"/>
                          <a:ea typeface="+mn-ea"/>
                          <a:cs typeface="Times New Roman" pitchFamily="18" charset="0"/>
                        </a:rPr>
                        <a:t>Важные и срочные</a:t>
                      </a:r>
                      <a:r>
                        <a:rPr lang="ru-RU" sz="2000" b="0" i="0" kern="1200" dirty="0" smtClean="0">
                          <a:solidFill>
                            <a:schemeClr val="dk1"/>
                          </a:solidFill>
                          <a:latin typeface="Times New Roman" pitchFamily="18" charset="0"/>
                          <a:ea typeface="+mn-ea"/>
                          <a:cs typeface="Times New Roman" pitchFamily="18" charset="0"/>
                        </a:rPr>
                        <a:t> — их нужно решать лично и быстро. </a:t>
                      </a:r>
                    </a:p>
                    <a:p>
                      <a:pPr lvl="1"/>
                      <a:r>
                        <a:rPr lang="ru-RU" sz="2000" b="1" i="0" kern="1200" dirty="0" smtClean="0">
                          <a:solidFill>
                            <a:schemeClr val="dk1"/>
                          </a:solidFill>
                          <a:latin typeface="Times New Roman" pitchFamily="18" charset="0"/>
                          <a:ea typeface="+mn-ea"/>
                          <a:cs typeface="Times New Roman" pitchFamily="18" charset="0"/>
                        </a:rPr>
                        <a:t>Не важные, но срочные</a:t>
                      </a:r>
                      <a:r>
                        <a:rPr lang="ru-RU" sz="2000" b="0" i="0" kern="1200" dirty="0" smtClean="0">
                          <a:solidFill>
                            <a:schemeClr val="dk1"/>
                          </a:solidFill>
                          <a:latin typeface="Times New Roman" pitchFamily="18" charset="0"/>
                          <a:ea typeface="+mn-ea"/>
                          <a:cs typeface="Times New Roman" pitchFamily="18" charset="0"/>
                        </a:rPr>
                        <a:t> — эти задачи можно делегировать. </a:t>
                      </a:r>
                    </a:p>
                    <a:p>
                      <a:pPr lvl="1"/>
                      <a:r>
                        <a:rPr lang="ru-RU" sz="2000" b="1" i="0" kern="1200" dirty="0" smtClean="0">
                          <a:solidFill>
                            <a:schemeClr val="dk1"/>
                          </a:solidFill>
                          <a:latin typeface="Times New Roman" pitchFamily="18" charset="0"/>
                          <a:ea typeface="+mn-ea"/>
                          <a:cs typeface="Times New Roman" pitchFamily="18" charset="0"/>
                        </a:rPr>
                        <a:t>Важные, но не срочные</a:t>
                      </a:r>
                      <a:r>
                        <a:rPr lang="ru-RU" sz="2000" b="0" i="0" kern="1200" dirty="0" smtClean="0">
                          <a:solidFill>
                            <a:schemeClr val="dk1"/>
                          </a:solidFill>
                          <a:latin typeface="Times New Roman" pitchFamily="18" charset="0"/>
                          <a:ea typeface="+mn-ea"/>
                          <a:cs typeface="Times New Roman" pitchFamily="18" charset="0"/>
                        </a:rPr>
                        <a:t> — эти задачи можно делегировать, но их выполнение нужно обязательно контролировать. </a:t>
                      </a:r>
                    </a:p>
                    <a:p>
                      <a:pPr lvl="1"/>
                      <a:r>
                        <a:rPr lang="ru-RU" sz="2000" b="1" i="0" kern="1200" dirty="0" smtClean="0">
                          <a:solidFill>
                            <a:schemeClr val="dk1"/>
                          </a:solidFill>
                          <a:latin typeface="Times New Roman" pitchFamily="18" charset="0"/>
                          <a:ea typeface="+mn-ea"/>
                          <a:cs typeface="Times New Roman" pitchFamily="18" charset="0"/>
                        </a:rPr>
                        <a:t>Не важные и не срочные</a:t>
                      </a:r>
                      <a:r>
                        <a:rPr lang="ru-RU" sz="2000" b="0" i="0" kern="1200" dirty="0" smtClean="0">
                          <a:solidFill>
                            <a:schemeClr val="dk1"/>
                          </a:solidFill>
                          <a:latin typeface="Times New Roman" pitchFamily="18" charset="0"/>
                          <a:ea typeface="+mn-ea"/>
                          <a:cs typeface="Times New Roman" pitchFamily="18" charset="0"/>
                        </a:rPr>
                        <a:t> — их можно спокойно отложить.</a:t>
                      </a:r>
                    </a:p>
                  </a:txBody>
                  <a:tcPr/>
                </a:tc>
              </a:tr>
              <a:tr h="429087">
                <a:tc>
                  <a:txBody>
                    <a:bodyPr/>
                    <a:lstStyle/>
                    <a:p>
                      <a:r>
                        <a:rPr lang="ru-RU" sz="2000" b="1" i="0" kern="1200" dirty="0" smtClean="0">
                          <a:solidFill>
                            <a:schemeClr val="dk1"/>
                          </a:solidFill>
                          <a:latin typeface="Times New Roman" pitchFamily="18" charset="0"/>
                          <a:ea typeface="+mn-ea"/>
                          <a:cs typeface="Times New Roman" pitchFamily="18" charset="0"/>
                        </a:rPr>
                        <a:t>2.  Метод АВС</a:t>
                      </a:r>
                      <a:r>
                        <a:rPr lang="ru-RU" sz="2000" b="0" i="0" kern="1200" dirty="0" smtClean="0">
                          <a:solidFill>
                            <a:schemeClr val="dk1"/>
                          </a:solidFill>
                          <a:latin typeface="Times New Roman" pitchFamily="18" charset="0"/>
                          <a:ea typeface="+mn-ea"/>
                          <a:cs typeface="Times New Roman" pitchFamily="18" charset="0"/>
                        </a:rPr>
                        <a:t>. Все задачи делятся на три группы: </a:t>
                      </a:r>
                    </a:p>
                    <a:p>
                      <a:pPr lvl="1"/>
                      <a:r>
                        <a:rPr lang="ru-RU" sz="2000" b="1" i="0" kern="1200" dirty="0" smtClean="0">
                          <a:solidFill>
                            <a:schemeClr val="dk1"/>
                          </a:solidFill>
                          <a:latin typeface="Times New Roman" pitchFamily="18" charset="0"/>
                          <a:ea typeface="+mn-ea"/>
                          <a:cs typeface="Times New Roman" pitchFamily="18" charset="0"/>
                        </a:rPr>
                        <a:t>А</a:t>
                      </a:r>
                      <a:r>
                        <a:rPr lang="ru-RU" sz="2000" b="0" i="0" kern="1200" dirty="0" smtClean="0">
                          <a:solidFill>
                            <a:schemeClr val="dk1"/>
                          </a:solidFill>
                          <a:latin typeface="Times New Roman" pitchFamily="18" charset="0"/>
                          <a:ea typeface="+mn-ea"/>
                          <a:cs typeface="Times New Roman" pitchFamily="18" charset="0"/>
                        </a:rPr>
                        <a:t> — 15%, самые важные задачи, дающие 65% результата. </a:t>
                      </a:r>
                    </a:p>
                    <a:p>
                      <a:pPr lvl="1"/>
                      <a:r>
                        <a:rPr lang="ru-RU" sz="2000" b="1" i="0" kern="1200" dirty="0" smtClean="0">
                          <a:solidFill>
                            <a:schemeClr val="dk1"/>
                          </a:solidFill>
                          <a:latin typeface="Times New Roman" pitchFamily="18" charset="0"/>
                          <a:ea typeface="+mn-ea"/>
                          <a:cs typeface="Times New Roman" pitchFamily="18" charset="0"/>
                        </a:rPr>
                        <a:t>В</a:t>
                      </a:r>
                      <a:r>
                        <a:rPr lang="ru-RU" sz="2000" b="0" i="0" kern="1200" dirty="0" smtClean="0">
                          <a:solidFill>
                            <a:schemeClr val="dk1"/>
                          </a:solidFill>
                          <a:latin typeface="Times New Roman" pitchFamily="18" charset="0"/>
                          <a:ea typeface="+mn-ea"/>
                          <a:cs typeface="Times New Roman" pitchFamily="18" charset="0"/>
                        </a:rPr>
                        <a:t> — задачи средней степени важности, обычно составляют 20% от всех, приносят 20% результата. </a:t>
                      </a:r>
                    </a:p>
                    <a:p>
                      <a:pPr lvl="1"/>
                      <a:r>
                        <a:rPr lang="ru-RU" sz="2000" b="1" i="0" kern="1200" dirty="0" smtClean="0">
                          <a:solidFill>
                            <a:schemeClr val="dk1"/>
                          </a:solidFill>
                          <a:latin typeface="Times New Roman" pitchFamily="18" charset="0"/>
                          <a:ea typeface="+mn-ea"/>
                          <a:cs typeface="Times New Roman" pitchFamily="18" charset="0"/>
                        </a:rPr>
                        <a:t>С</a:t>
                      </a:r>
                      <a:r>
                        <a:rPr lang="ru-RU" sz="2000" b="0" i="0" kern="1200" dirty="0" smtClean="0">
                          <a:solidFill>
                            <a:schemeClr val="dk1"/>
                          </a:solidFill>
                          <a:latin typeface="Times New Roman" pitchFamily="18" charset="0"/>
                          <a:ea typeface="+mn-ea"/>
                          <a:cs typeface="Times New Roman" pitchFamily="18" charset="0"/>
                        </a:rPr>
                        <a:t> — 65% задач, которые приносят 15% результата.  Задачи категории А нужно выполнять самостоятельно, группы В — во вторую очередь. Их можно делегировать, но контролировать их выполнение. Задачи группы С нужно делегировать. </a:t>
                      </a:r>
                    </a:p>
                  </a:txBody>
                  <a:tcPr/>
                </a:tc>
              </a:tr>
              <a:tr h="429087">
                <a:tc>
                  <a:txBody>
                    <a:bodyPr/>
                    <a:lstStyle/>
                    <a:p>
                      <a:r>
                        <a:rPr lang="ru-RU" sz="2000" b="1" i="0" kern="1200" dirty="0" smtClean="0">
                          <a:solidFill>
                            <a:schemeClr val="dk1"/>
                          </a:solidFill>
                          <a:latin typeface="Times New Roman" pitchFamily="18" charset="0"/>
                          <a:ea typeface="+mn-ea"/>
                          <a:cs typeface="Times New Roman" pitchFamily="18" charset="0"/>
                        </a:rPr>
                        <a:t>3.   Метод Уоррена </a:t>
                      </a:r>
                      <a:r>
                        <a:rPr lang="ru-RU" sz="2000" b="1" i="0" kern="1200" dirty="0" err="1" smtClean="0">
                          <a:solidFill>
                            <a:schemeClr val="dk1"/>
                          </a:solidFill>
                          <a:latin typeface="Times New Roman" pitchFamily="18" charset="0"/>
                          <a:ea typeface="+mn-ea"/>
                          <a:cs typeface="Times New Roman" pitchFamily="18" charset="0"/>
                        </a:rPr>
                        <a:t>Баффета</a:t>
                      </a:r>
                      <a:r>
                        <a:rPr lang="ru-RU" sz="2000" b="1" i="0" kern="1200" dirty="0" smtClean="0">
                          <a:solidFill>
                            <a:schemeClr val="dk1"/>
                          </a:solidFill>
                          <a:latin typeface="Times New Roman" pitchFamily="18" charset="0"/>
                          <a:ea typeface="+mn-ea"/>
                          <a:cs typeface="Times New Roman" pitchFamily="18" charset="0"/>
                        </a:rPr>
                        <a:t> «5 к 25»</a:t>
                      </a:r>
                      <a:r>
                        <a:rPr lang="ru-RU" sz="2000" b="0" i="0" kern="1200" dirty="0" smtClean="0">
                          <a:solidFill>
                            <a:schemeClr val="dk1"/>
                          </a:solidFill>
                          <a:latin typeface="Times New Roman" pitchFamily="18" charset="0"/>
                          <a:ea typeface="+mn-ea"/>
                          <a:cs typeface="Times New Roman" pitchFamily="18" charset="0"/>
                        </a:rPr>
                        <a:t>. Помогает избавиться от лишних целей и сконцентрироваться на основных. Нужно записать 25 или более любых задач и выбрать из них пять, которые кажутся наиболее приоритетными. </a:t>
                      </a:r>
                      <a:endParaRPr lang="ru-RU" sz="2000" dirty="0">
                        <a:latin typeface="Times New Roman" pitchFamily="18" charset="0"/>
                        <a:cs typeface="Times New Roman" pitchFamily="18" charset="0"/>
                      </a:endParaRPr>
                    </a:p>
                  </a:txBody>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1035</TotalTime>
  <Words>1981</Words>
  <Application>Microsoft Office PowerPoint</Application>
  <PresentationFormat>Экран (4:3)</PresentationFormat>
  <Paragraphs>239</Paragraphs>
  <Slides>32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32</vt:i4>
      </vt:variant>
    </vt:vector>
  </HeadingPairs>
  <TitlesOfParts>
    <vt:vector size="33" baseType="lpstr">
      <vt:lpstr>Тема Office</vt:lpstr>
      <vt:lpstr>Управление личной эффективностью</vt:lpstr>
      <vt:lpstr>Управление личной эффективностью: понятие и составляющие</vt:lpstr>
      <vt:lpstr>Понятие личной эффективности</vt:lpstr>
      <vt:lpstr>Толковый словарь Ожегова дает несколько толкований понятия личная эффективность: </vt:lpstr>
      <vt:lpstr>Слайд 5</vt:lpstr>
      <vt:lpstr> Навыки личной эффективности</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Личная эффективность - это способность успевать больше за меньшее время и жить спокойную, при этом наполненную жизнь. Это помогает достигать успеха в  работе, учебе и личной жизни.</vt:lpstr>
      <vt:lpstr>Теория Кови</vt:lpstr>
      <vt:lpstr>Структура Go MAD</vt:lpstr>
      <vt:lpstr>Структура Go MAD</vt:lpstr>
      <vt:lpstr>Слайд 28</vt:lpstr>
      <vt:lpstr>Навыки личной эффективности - это личные способности, которые можно сознательно развивать, тренировать и улучшать. Чем больше я развиваю свои техники,  тем лучших результатов я добиваюсь</vt:lpstr>
      <vt:lpstr>Предел и измерение личной эффективности</vt:lpstr>
      <vt:lpstr>Обзор литературы по теме</vt:lpstr>
      <vt:lpstr> Кови Стивен Р., Меррилл Ребекка, Меррилл Роджер  «Главное внимание – главным вещам : Жить, любить, учиться и оставить наследие»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Управление личной эффективностью</dc:title>
  <dc:creator>Галина Валентиновна Березовская</dc:creator>
  <cp:lastModifiedBy>Админ</cp:lastModifiedBy>
  <cp:revision>56</cp:revision>
  <dcterms:created xsi:type="dcterms:W3CDTF">2024-10-02T01:06:20Z</dcterms:created>
  <dcterms:modified xsi:type="dcterms:W3CDTF">2025-03-14T14:46:05Z</dcterms:modified>
</cp:coreProperties>
</file>