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76" r:id="rId8"/>
    <p:sldId id="268" r:id="rId9"/>
    <p:sldId id="269" r:id="rId10"/>
    <p:sldId id="270" r:id="rId11"/>
    <p:sldId id="271" r:id="rId12"/>
    <p:sldId id="272" r:id="rId13"/>
    <p:sldId id="274" r:id="rId14"/>
    <p:sldId id="275"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71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16.10.2024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16.10.2024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16.10.2024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16.10.2024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16.10.2024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16.10.2024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16.10.2024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16.10.2024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16.10.2024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sz="4000" dirty="0" smtClean="0">
                <a:solidFill>
                  <a:srgbClr val="C00000"/>
                </a:solidFill>
                <a:latin typeface="Times New Roman" pitchFamily="18" charset="0"/>
                <a:cs typeface="Times New Roman" pitchFamily="18" charset="0"/>
              </a:rPr>
              <a:t>Лидерство и власть</a:t>
            </a:r>
            <a:endParaRPr lang="ru-RU" sz="4000" dirty="0">
              <a:solidFill>
                <a:srgbClr val="C00000"/>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lstStyle/>
          <a:p>
            <a:r>
              <a:rPr lang="ru-RU" dirty="0" smtClean="0">
                <a:solidFill>
                  <a:schemeClr val="tx1"/>
                </a:solidFill>
                <a:latin typeface="Times New Roman" pitchFamily="18" charset="0"/>
                <a:cs typeface="Times New Roman" pitchFamily="18" charset="0"/>
              </a:rPr>
              <a:t>Лекция 3</a:t>
            </a:r>
            <a:endParaRPr lang="ru-RU"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14290"/>
            <a:ext cx="8643998" cy="6278642"/>
          </a:xfrm>
          <a:prstGeom prst="rect">
            <a:avLst/>
          </a:prstGeom>
        </p:spPr>
        <p:txBody>
          <a:bodyPr wrap="square">
            <a:spAutoFit/>
          </a:bodyPr>
          <a:lstStyle/>
          <a:p>
            <a:pPr lvl="0" indent="450850" algn="just" fontAlgn="base">
              <a:spcBef>
                <a:spcPct val="0"/>
              </a:spcBef>
              <a:spcAft>
                <a:spcPct val="0"/>
              </a:spcAft>
              <a:tabLst>
                <a:tab pos="679450" algn="l"/>
              </a:tabLst>
            </a:pPr>
            <a:r>
              <a:rPr lang="ru-RU" sz="2400" b="1" dirty="0" smtClean="0">
                <a:solidFill>
                  <a:srgbClr val="C00000"/>
                </a:solidFill>
                <a:latin typeface="Times New Roman" pitchFamily="18" charset="0"/>
                <a:ea typeface="Times New Roman" pitchFamily="18" charset="0"/>
                <a:cs typeface="Times New Roman" pitchFamily="18" charset="0"/>
              </a:rPr>
              <a:t>Власть, основанная на наказании (принуждении)</a:t>
            </a:r>
            <a:endParaRPr lang="ru-RU" sz="2400" dirty="0" smtClean="0">
              <a:solidFill>
                <a:srgbClr val="C00000"/>
              </a:solidFill>
              <a:latin typeface="Times New Roman" pitchFamily="18" charset="0"/>
              <a:cs typeface="Times New Roman" pitchFamily="18" charset="0"/>
            </a:endParaRPr>
          </a:p>
          <a:p>
            <a:pPr lvl="0" algn="just" eaLnBrk="0" fontAlgn="base" hangingPunct="0">
              <a:spcBef>
                <a:spcPct val="0"/>
              </a:spcBef>
              <a:spcAft>
                <a:spcPct val="0"/>
              </a:spcAft>
              <a:tabLst>
                <a:tab pos="679450" algn="l"/>
              </a:tabLst>
            </a:pPr>
            <a:r>
              <a:rPr lang="ru-RU" dirty="0" smtClean="0">
                <a:latin typeface="Arial" pitchFamily="34" charset="0"/>
                <a:ea typeface="Times New Roman" pitchFamily="18" charset="0"/>
                <a:cs typeface="Calibri" pitchFamily="34" charset="0"/>
              </a:rPr>
              <a:t>           </a:t>
            </a:r>
            <a:endParaRPr lang="ru-RU" dirty="0" smtClean="0">
              <a:latin typeface="Times New Roman" pitchFamily="18" charset="0"/>
              <a:cs typeface="Times New Roman" pitchFamily="18" charset="0"/>
            </a:endParaRPr>
          </a:p>
          <a:p>
            <a:pPr lvl="0" algn="just" eaLnBrk="0" fontAlgn="base" hangingPunct="0">
              <a:spcBef>
                <a:spcPct val="0"/>
              </a:spcBef>
              <a:spcAft>
                <a:spcPct val="0"/>
              </a:spcAft>
              <a:tabLst>
                <a:tab pos="679450" algn="l"/>
              </a:tabLst>
            </a:pPr>
            <a:r>
              <a:rPr lang="ru-RU" sz="2000" dirty="0" smtClean="0">
                <a:latin typeface="Times New Roman" pitchFamily="18" charset="0"/>
                <a:ea typeface="Times New Roman" pitchFamily="18" charset="0"/>
                <a:cs typeface="Times New Roman" pitchFamily="18" charset="0"/>
              </a:rPr>
              <a:t>             Власть</a:t>
            </a:r>
            <a:r>
              <a:rPr lang="ru-RU" sz="2000" dirty="0" smtClean="0">
                <a:latin typeface="Times New Roman" pitchFamily="18" charset="0"/>
                <a:ea typeface="Times New Roman" pitchFamily="18" charset="0"/>
                <a:cs typeface="Times New Roman" pitchFamily="18" charset="0"/>
              </a:rPr>
              <a:t>, основанная на принуждении, опирается на страх и нередко реально стимулирует определенные действия индивидов в краткосрочном периоде. В то же время она оказывает негативное влияние на сотрудников организации, в отношении которых используются меры принуждения.</a:t>
            </a:r>
            <a:endParaRPr lang="ru-RU" sz="2000" dirty="0" smtClean="0">
              <a:latin typeface="Times New Roman" pitchFamily="18" charset="0"/>
              <a:cs typeface="Times New Roman" pitchFamily="18" charset="0"/>
            </a:endParaRPr>
          </a:p>
          <a:p>
            <a:pPr lvl="0" algn="just" eaLnBrk="0" fontAlgn="base" hangingPunct="0">
              <a:spcBef>
                <a:spcPct val="0"/>
              </a:spcBef>
              <a:spcAft>
                <a:spcPct val="0"/>
              </a:spcAft>
              <a:tabLst>
                <a:tab pos="679450" algn="l"/>
              </a:tabLst>
            </a:pPr>
            <a:r>
              <a:rPr lang="ru-RU" sz="2000" dirty="0" smtClean="0">
                <a:latin typeface="Times New Roman" pitchFamily="18" charset="0"/>
                <a:ea typeface="Times New Roman" pitchFamily="18" charset="0"/>
                <a:cs typeface="Times New Roman" pitchFamily="18" charset="0"/>
              </a:rPr>
              <a:t>              Такие </a:t>
            </a:r>
            <a:r>
              <a:rPr lang="ru-RU" sz="2000" dirty="0" smtClean="0">
                <a:latin typeface="Times New Roman" pitchFamily="18" charset="0"/>
                <a:ea typeface="Times New Roman" pitchFamily="18" charset="0"/>
                <a:cs typeface="Times New Roman" pitchFamily="18" charset="0"/>
              </a:rPr>
              <a:t>методы, как, например, угроза увольнения и страх перед их применением свидетельствуют о принудительной власти. </a:t>
            </a:r>
            <a:endParaRPr lang="ru-RU" sz="2000" dirty="0" smtClean="0">
              <a:latin typeface="Times New Roman" pitchFamily="18" charset="0"/>
              <a:cs typeface="Times New Roman" pitchFamily="18" charset="0"/>
            </a:endParaRPr>
          </a:p>
          <a:p>
            <a:pPr lvl="0" algn="just" eaLnBrk="0" fontAlgn="base" hangingPunct="0">
              <a:spcBef>
                <a:spcPct val="0"/>
              </a:spcBef>
              <a:spcAft>
                <a:spcPct val="0"/>
              </a:spcAft>
              <a:tabLst>
                <a:tab pos="679450" algn="l"/>
              </a:tabLst>
            </a:pPr>
            <a:r>
              <a:rPr lang="ru-RU" sz="2000" dirty="0" smtClean="0">
                <a:latin typeface="Times New Roman" pitchFamily="18" charset="0"/>
                <a:ea typeface="Times New Roman" pitchFamily="18" charset="0"/>
                <a:cs typeface="Times New Roman" pitchFamily="18" charset="0"/>
              </a:rPr>
              <a:t>              </a:t>
            </a:r>
            <a:r>
              <a:rPr lang="ru-RU" sz="2000" dirty="0" smtClean="0">
                <a:latin typeface="Times New Roman" pitchFamily="18" charset="0"/>
                <a:ea typeface="Times New Roman" pitchFamily="18" charset="0"/>
                <a:cs typeface="Times New Roman" pitchFamily="18" charset="0"/>
              </a:rPr>
              <a:t>В</a:t>
            </a:r>
            <a:r>
              <a:rPr lang="ru-RU" sz="2000" dirty="0" smtClean="0">
                <a:latin typeface="Times New Roman" pitchFamily="18" charset="0"/>
                <a:ea typeface="Times New Roman" pitchFamily="18" charset="0"/>
                <a:cs typeface="Times New Roman" pitchFamily="18" charset="0"/>
              </a:rPr>
              <a:t>ласть</a:t>
            </a:r>
            <a:r>
              <a:rPr lang="ru-RU" sz="2000" dirty="0" smtClean="0">
                <a:latin typeface="Times New Roman" pitchFamily="18" charset="0"/>
                <a:ea typeface="Times New Roman" pitchFamily="18" charset="0"/>
                <a:cs typeface="Times New Roman" pitchFamily="18" charset="0"/>
              </a:rPr>
              <a:t>, основанная на наказании, часто применяется не только в отношении рядовых сотрудников, но и в отношении ключевых фигур. Но здесь страх, нагоняемый, например, на руководителя отдела организации, направлен не на его материальные интересы, а на его самолюбие. Поскольку авторитет руководителей держится на уважении к их личности, они, как правило, болезненно реагируют на всякие унижения. </a:t>
            </a:r>
            <a:endParaRPr lang="ru-RU" sz="2000" dirty="0" smtClean="0">
              <a:latin typeface="Times New Roman" pitchFamily="18" charset="0"/>
              <a:cs typeface="Times New Roman" pitchFamily="18" charset="0"/>
            </a:endParaRPr>
          </a:p>
          <a:p>
            <a:pPr lvl="0" algn="just" eaLnBrk="0" fontAlgn="base" hangingPunct="0">
              <a:spcBef>
                <a:spcPct val="0"/>
              </a:spcBef>
              <a:spcAft>
                <a:spcPct val="0"/>
              </a:spcAft>
              <a:tabLst>
                <a:tab pos="679450" algn="l"/>
              </a:tabLst>
            </a:pPr>
            <a:r>
              <a:rPr lang="ru-RU" sz="2000" dirty="0" smtClean="0">
                <a:latin typeface="Times New Roman" pitchFamily="18" charset="0"/>
                <a:ea typeface="Times New Roman" pitchFamily="18" charset="0"/>
                <a:cs typeface="Times New Roman" pitchFamily="18" charset="0"/>
              </a:rPr>
              <a:t>            Чтобы </a:t>
            </a:r>
            <a:r>
              <a:rPr lang="ru-RU" sz="2000" dirty="0" smtClean="0">
                <a:latin typeface="Times New Roman" pitchFamily="18" charset="0"/>
                <a:ea typeface="Times New Roman" pitchFamily="18" charset="0"/>
                <a:cs typeface="Times New Roman" pitchFamily="18" charset="0"/>
              </a:rPr>
              <a:t>избежать чрезмерного воздействия, унижение может выдаваться высокопоставленным членам организации в малых дозах: </a:t>
            </a:r>
            <a:endParaRPr lang="ru-RU" sz="20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tabLst>
                <a:tab pos="679450" algn="l"/>
              </a:tabLst>
            </a:pPr>
            <a:r>
              <a:rPr lang="ru-RU" sz="2000" dirty="0" smtClean="0">
                <a:latin typeface="Times New Roman" pitchFamily="18" charset="0"/>
                <a:ea typeface="Times New Roman" pitchFamily="18" charset="0"/>
                <a:cs typeface="Times New Roman" pitchFamily="18" charset="0"/>
              </a:rPr>
              <a:t>вскользь брошенное замечание, что другой руководитель отдела уже справился со своим заданием;</a:t>
            </a:r>
            <a:endParaRPr lang="ru-RU" sz="20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tabLst>
                <a:tab pos="679450" algn="l"/>
              </a:tabLst>
            </a:pPr>
            <a:r>
              <a:rPr lang="ru-RU" sz="2000" dirty="0" smtClean="0">
                <a:latin typeface="Times New Roman" pitchFamily="18" charset="0"/>
                <a:ea typeface="Times New Roman" pitchFamily="18" charset="0"/>
                <a:cs typeface="Times New Roman" pitchFamily="18" charset="0"/>
              </a:rPr>
              <a:t>назначение на </a:t>
            </a:r>
            <a:r>
              <a:rPr lang="ru-RU" sz="2000" dirty="0" err="1" smtClean="0">
                <a:latin typeface="Times New Roman" pitchFamily="18" charset="0"/>
                <a:ea typeface="Times New Roman" pitchFamily="18" charset="0"/>
                <a:cs typeface="Times New Roman" pitchFamily="18" charset="0"/>
              </a:rPr>
              <a:t>непрестижную</a:t>
            </a:r>
            <a:r>
              <a:rPr lang="ru-RU" sz="2000" dirty="0" smtClean="0">
                <a:latin typeface="Times New Roman" pitchFamily="18" charset="0"/>
                <a:ea typeface="Times New Roman" pitchFamily="18" charset="0"/>
                <a:cs typeface="Times New Roman" pitchFamily="18" charset="0"/>
              </a:rPr>
              <a:t> должность, от которой все отказываются; </a:t>
            </a:r>
            <a:endParaRPr lang="ru-RU" sz="20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tabLst>
                <a:tab pos="679450" algn="l"/>
              </a:tabLst>
            </a:pPr>
            <a:r>
              <a:rPr lang="ru-RU" sz="2000" dirty="0" smtClean="0">
                <a:latin typeface="Times New Roman" pitchFamily="18" charset="0"/>
                <a:ea typeface="Times New Roman" pitchFamily="18" charset="0"/>
                <a:cs typeface="Times New Roman" pitchFamily="18" charset="0"/>
              </a:rPr>
              <a:t>выделение устаревшего оборудования. </a:t>
            </a:r>
            <a:endParaRPr lang="ru-RU" sz="2000" dirty="0" smtClean="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214290"/>
            <a:ext cx="8643998" cy="5755422"/>
          </a:xfrm>
          <a:prstGeom prst="rect">
            <a:avLst/>
          </a:prstGeom>
        </p:spPr>
        <p:txBody>
          <a:bodyPr wrap="square">
            <a:spAutoFit/>
          </a:bodyPr>
          <a:lstStyle/>
          <a:p>
            <a:pPr lvl="0" algn="ctr" eaLnBrk="0" fontAlgn="base" hangingPunct="0">
              <a:spcBef>
                <a:spcPct val="0"/>
              </a:spcBef>
              <a:spcAft>
                <a:spcPct val="0"/>
              </a:spcAft>
              <a:tabLst>
                <a:tab pos="679450" algn="l"/>
              </a:tabLst>
            </a:pPr>
            <a:r>
              <a:rPr lang="ru-RU" sz="2800" dirty="0" smtClean="0">
                <a:solidFill>
                  <a:srgbClr val="C00000"/>
                </a:solidFill>
                <a:latin typeface="Times New Roman" pitchFamily="18" charset="0"/>
                <a:ea typeface="Times New Roman" pitchFamily="18" charset="0"/>
                <a:cs typeface="Times New Roman" pitchFamily="18" charset="0"/>
              </a:rPr>
              <a:t>Признаки  </a:t>
            </a:r>
            <a:r>
              <a:rPr lang="ru-RU" sz="2800" dirty="0" smtClean="0">
                <a:solidFill>
                  <a:srgbClr val="C00000"/>
                </a:solidFill>
                <a:latin typeface="Times New Roman" pitchFamily="18" charset="0"/>
                <a:ea typeface="Times New Roman" pitchFamily="18" charset="0"/>
                <a:cs typeface="Times New Roman" pitchFamily="18" charset="0"/>
              </a:rPr>
              <a:t>проявления власти, основанной на наказании:</a:t>
            </a:r>
            <a:endParaRPr lang="ru-RU" sz="2800" dirty="0" smtClean="0">
              <a:solidFill>
                <a:srgbClr val="C00000"/>
              </a:solidFill>
              <a:latin typeface="Times New Roman" pitchFamily="18" charset="0"/>
              <a:cs typeface="Times New Roman" pitchFamily="18" charset="0"/>
            </a:endParaRPr>
          </a:p>
          <a:p>
            <a:pPr lvl="0" algn="just" eaLnBrk="0" fontAlgn="base" hangingPunct="0">
              <a:spcBef>
                <a:spcPct val="0"/>
              </a:spcBef>
              <a:spcAft>
                <a:spcPct val="0"/>
              </a:spcAft>
              <a:buFontTx/>
              <a:buChar char="•"/>
              <a:tabLst>
                <a:tab pos="679450" algn="l"/>
              </a:tabLst>
            </a:pPr>
            <a:r>
              <a:rPr lang="ru-RU" sz="2400" dirty="0" smtClean="0">
                <a:latin typeface="Times New Roman" pitchFamily="18" charset="0"/>
                <a:ea typeface="Times New Roman" pitchFamily="18" charset="0"/>
                <a:cs typeface="Times New Roman" pitchFamily="18" charset="0"/>
              </a:rPr>
              <a:t>закрытость ключевых лиц организации и имитация усердной деятельности;</a:t>
            </a:r>
            <a:endParaRPr lang="ru-RU" sz="24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tabLst>
                <a:tab pos="679450" algn="l"/>
              </a:tabLst>
            </a:pPr>
            <a:r>
              <a:rPr lang="ru-RU" sz="2400" dirty="0" smtClean="0">
                <a:latin typeface="Times New Roman" pitchFamily="18" charset="0"/>
                <a:ea typeface="Times New Roman" pitchFamily="18" charset="0"/>
                <a:cs typeface="Times New Roman" pitchFamily="18" charset="0"/>
              </a:rPr>
              <a:t>конфликты, связанные не с содержанием деятельности, а с взаимоотношениями и формальной дисциплиной (частые обсуждения причин, по которым «это» не может быть сделано, попытка «урвать» избыточный ресурс («раздуть» бюджет отдела));</a:t>
            </a:r>
            <a:endParaRPr lang="ru-RU" sz="24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tabLst>
                <a:tab pos="679450" algn="l"/>
              </a:tabLst>
            </a:pPr>
            <a:r>
              <a:rPr lang="ru-RU" sz="2400" dirty="0" smtClean="0">
                <a:latin typeface="Times New Roman" pitchFamily="18" charset="0"/>
                <a:ea typeface="Times New Roman" pitchFamily="18" charset="0"/>
                <a:cs typeface="Times New Roman" pitchFamily="18" charset="0"/>
              </a:rPr>
              <a:t>слабая инициатива (реализовывается то, что пришло «сверху», любая инициатива снизу должна «обрасти» подписями и согласованиями);</a:t>
            </a:r>
            <a:endParaRPr lang="ru-RU" sz="24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tabLst>
                <a:tab pos="679450" algn="l"/>
              </a:tabLst>
            </a:pPr>
            <a:r>
              <a:rPr lang="ru-RU" sz="2400" dirty="0" smtClean="0">
                <a:latin typeface="Times New Roman" pitchFamily="18" charset="0"/>
                <a:ea typeface="Times New Roman" pitchFamily="18" charset="0"/>
                <a:cs typeface="Times New Roman" pitchFamily="18" charset="0"/>
              </a:rPr>
              <a:t>трудности со свежими идеями (нововведения запоздалые и длительные по времени, скрытое сопротивление инновациям, сленг «бумага должна отлежаться»).</a:t>
            </a:r>
            <a:endParaRPr lang="ru-RU" sz="2400" dirty="0" smtClean="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500042"/>
            <a:ext cx="8429684" cy="5447645"/>
          </a:xfrm>
          <a:prstGeom prst="rect">
            <a:avLst/>
          </a:prstGeom>
        </p:spPr>
        <p:txBody>
          <a:bodyPr wrap="square">
            <a:spAutoFit/>
          </a:bodyPr>
          <a:lstStyle/>
          <a:p>
            <a:pPr lvl="0" indent="450850" algn="ctr" fontAlgn="base">
              <a:spcBef>
                <a:spcPct val="0"/>
              </a:spcBef>
              <a:spcAft>
                <a:spcPct val="0"/>
              </a:spcAft>
              <a:tabLst>
                <a:tab pos="679450" algn="l"/>
              </a:tabLst>
            </a:pPr>
            <a:r>
              <a:rPr lang="ru-RU" sz="2800" b="1" dirty="0" smtClean="0">
                <a:solidFill>
                  <a:srgbClr val="C00000"/>
                </a:solidFill>
                <a:latin typeface="Times New Roman" pitchFamily="18" charset="0"/>
                <a:ea typeface="Times New Roman" pitchFamily="18" charset="0"/>
                <a:cs typeface="Times New Roman" pitchFamily="18" charset="0"/>
              </a:rPr>
              <a:t>Экспертная власть</a:t>
            </a:r>
            <a:endParaRPr lang="ru-RU" sz="2800" dirty="0" smtClean="0">
              <a:solidFill>
                <a:srgbClr val="C00000"/>
              </a:solidFill>
              <a:latin typeface="Times New Roman" pitchFamily="18" charset="0"/>
              <a:cs typeface="Times New Roman" pitchFamily="18" charset="0"/>
            </a:endParaRPr>
          </a:p>
          <a:p>
            <a:pPr lvl="0" indent="450850" algn="just" eaLnBrk="0" fontAlgn="base" hangingPunct="0">
              <a:spcBef>
                <a:spcPct val="0"/>
              </a:spcBef>
              <a:spcAft>
                <a:spcPct val="0"/>
              </a:spcAft>
              <a:tabLst>
                <a:tab pos="679450" algn="l"/>
              </a:tabLst>
            </a:pPr>
            <a:r>
              <a:rPr lang="ru-RU" sz="2000" dirty="0" smtClean="0">
                <a:latin typeface="Times New Roman" pitchFamily="18" charset="0"/>
                <a:ea typeface="Times New Roman" pitchFamily="18" charset="0"/>
                <a:cs typeface="Times New Roman" pitchFamily="18" charset="0"/>
              </a:rPr>
              <a:t>Экспертная власть возникает как результат:</a:t>
            </a:r>
            <a:endParaRPr lang="ru-RU" sz="2000" dirty="0" smtClean="0">
              <a:latin typeface="Times New Roman" pitchFamily="18" charset="0"/>
              <a:cs typeface="Times New Roman" pitchFamily="18" charset="0"/>
            </a:endParaRPr>
          </a:p>
          <a:p>
            <a:pPr lvl="0" indent="450850" algn="just" eaLnBrk="0" fontAlgn="base" hangingPunct="0">
              <a:spcBef>
                <a:spcPct val="0"/>
              </a:spcBef>
              <a:spcAft>
                <a:spcPct val="0"/>
              </a:spcAft>
              <a:buFontTx/>
              <a:buChar char="•"/>
              <a:tabLst>
                <a:tab pos="679450" algn="l"/>
              </a:tabLst>
            </a:pPr>
            <a:r>
              <a:rPr lang="ru-RU" sz="2000" dirty="0" smtClean="0">
                <a:latin typeface="Times New Roman" pitchFamily="18" charset="0"/>
                <a:ea typeface="Times New Roman" pitchFamily="18" charset="0"/>
                <a:cs typeface="Times New Roman" pitchFamily="18" charset="0"/>
              </a:rPr>
              <a:t>специального, как правило, длительного обучения и информированности о сущности сложных ситуаций. Ее уровень зависит от образования, обучения и опыта;</a:t>
            </a:r>
            <a:endParaRPr lang="ru-RU" sz="2000" dirty="0" smtClean="0">
              <a:latin typeface="Times New Roman" pitchFamily="18" charset="0"/>
              <a:cs typeface="Times New Roman" pitchFamily="18" charset="0"/>
            </a:endParaRPr>
          </a:p>
          <a:p>
            <a:pPr lvl="0" indent="450850" algn="just" eaLnBrk="0" fontAlgn="base" hangingPunct="0">
              <a:spcBef>
                <a:spcPct val="0"/>
              </a:spcBef>
              <a:spcAft>
                <a:spcPct val="0"/>
              </a:spcAft>
              <a:buFontTx/>
              <a:buChar char="•"/>
              <a:tabLst>
                <a:tab pos="679450" algn="l"/>
              </a:tabLst>
            </a:pPr>
            <a:r>
              <a:rPr lang="ru-RU" sz="2000" dirty="0" smtClean="0">
                <a:latin typeface="Times New Roman" pitchFamily="18" charset="0"/>
                <a:ea typeface="Times New Roman" pitchFamily="18" charset="0"/>
                <a:cs typeface="Times New Roman" pitchFamily="18" charset="0"/>
              </a:rPr>
              <a:t>умения добывать и обрабатывать информацию, которая имеет отношение к деятельности организации. Количество информации нарастает, поэтому </a:t>
            </a:r>
            <a:r>
              <a:rPr lang="ru-RU" sz="2000" dirty="0" smtClean="0">
                <a:solidFill>
                  <a:srgbClr val="C00000"/>
                </a:solidFill>
                <a:latin typeface="Times New Roman" pitchFamily="18" charset="0"/>
                <a:ea typeface="Times New Roman" pitchFamily="18" charset="0"/>
                <a:cs typeface="Times New Roman" pitchFamily="18" charset="0"/>
              </a:rPr>
              <a:t>сегодня недостаточно просто владеть информацией, необходимо уметь превращать ее в средство принятия решений;</a:t>
            </a:r>
            <a:endParaRPr lang="ru-RU" sz="2000" dirty="0" smtClean="0">
              <a:solidFill>
                <a:srgbClr val="C00000"/>
              </a:solidFill>
              <a:latin typeface="Times New Roman" pitchFamily="18" charset="0"/>
              <a:cs typeface="Times New Roman" pitchFamily="18" charset="0"/>
            </a:endParaRPr>
          </a:p>
          <a:p>
            <a:pPr lvl="0" indent="450850" algn="just" eaLnBrk="0" fontAlgn="base" hangingPunct="0">
              <a:spcBef>
                <a:spcPct val="0"/>
              </a:spcBef>
              <a:spcAft>
                <a:spcPct val="0"/>
              </a:spcAft>
              <a:buFontTx/>
              <a:buChar char="•"/>
              <a:tabLst>
                <a:tab pos="679450" algn="l"/>
              </a:tabLst>
            </a:pPr>
            <a:r>
              <a:rPr lang="ru-RU" sz="2000" dirty="0" err="1" smtClean="0">
                <a:latin typeface="Times New Roman" pitchFamily="18" charset="0"/>
                <a:ea typeface="Times New Roman" pitchFamily="18" charset="0"/>
                <a:cs typeface="Times New Roman" pitchFamily="18" charset="0"/>
              </a:rPr>
              <a:t>посвященность</a:t>
            </a:r>
            <a:r>
              <a:rPr lang="ru-RU" sz="2000" dirty="0" smtClean="0">
                <a:latin typeface="Times New Roman" pitchFamily="18" charset="0"/>
                <a:ea typeface="Times New Roman" pitchFamily="18" charset="0"/>
                <a:cs typeface="Times New Roman" pitchFamily="18" charset="0"/>
              </a:rPr>
              <a:t> в дела организации, связанную с </a:t>
            </a:r>
            <a:r>
              <a:rPr lang="ru-RU" sz="2000" dirty="0" err="1" smtClean="0">
                <a:latin typeface="Times New Roman" pitchFamily="18" charset="0"/>
                <a:ea typeface="Times New Roman" pitchFamily="18" charset="0"/>
                <a:cs typeface="Times New Roman" pitchFamily="18" charset="0"/>
              </a:rPr>
              <a:t>целеполаганием</a:t>
            </a:r>
            <a:r>
              <a:rPr lang="ru-RU" sz="2000" dirty="0" smtClean="0">
                <a:latin typeface="Times New Roman" pitchFamily="18" charset="0"/>
                <a:ea typeface="Times New Roman" pitchFamily="18" charset="0"/>
                <a:cs typeface="Times New Roman" pitchFamily="18" charset="0"/>
              </a:rPr>
              <a:t> и управлением основными ресурсами организации. </a:t>
            </a:r>
            <a:r>
              <a:rPr lang="ru-RU" sz="2000" dirty="0" err="1" smtClean="0">
                <a:latin typeface="Times New Roman" pitchFamily="18" charset="0"/>
                <a:ea typeface="Times New Roman" pitchFamily="18" charset="0"/>
                <a:cs typeface="Times New Roman" pitchFamily="18" charset="0"/>
              </a:rPr>
              <a:t>Посвященность</a:t>
            </a:r>
            <a:r>
              <a:rPr lang="ru-RU" sz="2000" dirty="0" smtClean="0">
                <a:latin typeface="Times New Roman" pitchFamily="18" charset="0"/>
                <a:ea typeface="Times New Roman" pitchFamily="18" charset="0"/>
                <a:cs typeface="Times New Roman" pitchFamily="18" charset="0"/>
              </a:rPr>
              <a:t> в дела иногда отождествляется с наличием формальной власти. </a:t>
            </a:r>
            <a:endParaRPr lang="ru-RU" sz="2000" dirty="0" smtClean="0">
              <a:latin typeface="Times New Roman" pitchFamily="18" charset="0"/>
              <a:cs typeface="Times New Roman" pitchFamily="18" charset="0"/>
            </a:endParaRPr>
          </a:p>
          <a:p>
            <a:pPr lvl="0" indent="450850" algn="just" eaLnBrk="0" fontAlgn="base" hangingPunct="0">
              <a:spcBef>
                <a:spcPct val="0"/>
              </a:spcBef>
              <a:spcAft>
                <a:spcPct val="0"/>
              </a:spcAft>
              <a:tabLst>
                <a:tab pos="679450" algn="l"/>
              </a:tabLst>
            </a:pPr>
            <a:r>
              <a:rPr lang="ru-RU" sz="2000" dirty="0" smtClean="0">
                <a:latin typeface="Times New Roman" pitchFamily="18" charset="0"/>
                <a:ea typeface="Times New Roman" pitchFamily="18" charset="0"/>
                <a:cs typeface="Times New Roman" pitchFamily="18" charset="0"/>
              </a:rPr>
              <a:t>Полномочия, возникающие вследствие выше названных факторов, и называются</a:t>
            </a:r>
            <a:r>
              <a:rPr lang="ru-RU" sz="2000" b="1" dirty="0" smtClean="0">
                <a:latin typeface="Times New Roman" pitchFamily="18" charset="0"/>
                <a:ea typeface="Times New Roman" pitchFamily="18" charset="0"/>
                <a:cs typeface="Times New Roman" pitchFamily="18" charset="0"/>
              </a:rPr>
              <a:t> </a:t>
            </a:r>
            <a:r>
              <a:rPr lang="ru-RU" sz="2000" dirty="0" smtClean="0">
                <a:latin typeface="Times New Roman" pitchFamily="18" charset="0"/>
                <a:ea typeface="Times New Roman" pitchFamily="18" charset="0"/>
                <a:cs typeface="Times New Roman" pitchFamily="18" charset="0"/>
              </a:rPr>
              <a:t>экспертной властью. Когда лидер организации является настоящим специалистом в методологии эффективного действия, члены этой организации безоговорочно соглашаются с его указаниями, ибо признают его превосходство в знаниях.</a:t>
            </a:r>
            <a:endParaRPr lang="ru-RU" sz="2000" dirty="0" smtClean="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85728"/>
            <a:ext cx="9144000" cy="6432530"/>
          </a:xfrm>
          <a:prstGeom prst="rect">
            <a:avLst/>
          </a:prstGeom>
        </p:spPr>
        <p:txBody>
          <a:bodyPr wrap="square">
            <a:spAutoFit/>
          </a:bodyPr>
          <a:lstStyle/>
          <a:p>
            <a:pPr algn="ctr"/>
            <a:r>
              <a:rPr lang="ru-RU" sz="2000" b="1" dirty="0" smtClean="0">
                <a:solidFill>
                  <a:srgbClr val="C00000"/>
                </a:solidFill>
                <a:latin typeface="Times New Roman" pitchFamily="18" charset="0"/>
                <a:cs typeface="Times New Roman" pitchFamily="18" charset="0"/>
              </a:rPr>
              <a:t>Характеристики харизматической  власти:</a:t>
            </a:r>
            <a:endParaRPr lang="ru-RU" sz="2000" dirty="0" smtClean="0">
              <a:solidFill>
                <a:srgbClr val="C00000"/>
              </a:solidFill>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pPr lvl="0"/>
            <a:r>
              <a:rPr lang="ru-RU" dirty="0" smtClean="0">
                <a:solidFill>
                  <a:srgbClr val="C00000"/>
                </a:solidFill>
                <a:latin typeface="Times New Roman" pitchFamily="18" charset="0"/>
                <a:cs typeface="Times New Roman" pitchFamily="18" charset="0"/>
              </a:rPr>
              <a:t>Энергичность. </a:t>
            </a:r>
            <a:r>
              <a:rPr lang="ru-RU" dirty="0" smtClean="0">
                <a:latin typeface="Times New Roman" pitchFamily="18" charset="0"/>
                <a:cs typeface="Times New Roman" pitchFamily="18" charset="0"/>
              </a:rPr>
              <a:t>Создается впечатление, что эти личности излучают энергию и заряжают ею окружающих их людей. </a:t>
            </a:r>
          </a:p>
          <a:p>
            <a:pPr lvl="0"/>
            <a:r>
              <a:rPr lang="ru-RU" dirty="0" smtClean="0">
                <a:solidFill>
                  <a:srgbClr val="C00000"/>
                </a:solidFill>
                <a:latin typeface="Times New Roman" pitchFamily="18" charset="0"/>
                <a:cs typeface="Times New Roman" pitchFamily="18" charset="0"/>
              </a:rPr>
              <a:t>Внушительная внешность. </a:t>
            </a:r>
            <a:r>
              <a:rPr lang="ru-RU" dirty="0" smtClean="0">
                <a:latin typeface="Times New Roman" pitchFamily="18" charset="0"/>
                <a:cs typeface="Times New Roman" pitchFamily="18" charset="0"/>
              </a:rPr>
              <a:t>Харизматический лидер не обязательно красив, но именно привлекателен для окружающих. Это может быть совершенно неожиданное проявление: от обладания хорошей осанкой до олицетворения образа смелого «бойца». </a:t>
            </a:r>
          </a:p>
          <a:p>
            <a:pPr lvl="0"/>
            <a:r>
              <a:rPr lang="ru-RU" dirty="0" smtClean="0">
                <a:solidFill>
                  <a:srgbClr val="C00000"/>
                </a:solidFill>
                <a:latin typeface="Times New Roman" pitchFamily="18" charset="0"/>
                <a:cs typeface="Times New Roman" pitchFamily="18" charset="0"/>
              </a:rPr>
              <a:t>Независимость характера. </a:t>
            </a:r>
            <a:r>
              <a:rPr lang="ru-RU" dirty="0" smtClean="0">
                <a:latin typeface="Times New Roman" pitchFamily="18" charset="0"/>
                <a:cs typeface="Times New Roman" pitchFamily="18" charset="0"/>
              </a:rPr>
              <a:t>В своем стремлении к благополучию и уважению (в их понимании) эти люди не полагаются на других, но подают надежду другим. </a:t>
            </a:r>
          </a:p>
          <a:p>
            <a:pPr lvl="0"/>
            <a:r>
              <a:rPr lang="ru-RU" dirty="0" smtClean="0">
                <a:solidFill>
                  <a:srgbClr val="C00000"/>
                </a:solidFill>
                <a:latin typeface="Times New Roman" pitchFamily="18" charset="0"/>
                <a:cs typeface="Times New Roman" pitchFamily="18" charset="0"/>
              </a:rPr>
              <a:t>Хорошие коммуникативные (риторические) способности. </a:t>
            </a:r>
            <a:r>
              <a:rPr lang="ru-RU" dirty="0" smtClean="0">
                <a:latin typeface="Times New Roman" pitchFamily="18" charset="0"/>
                <a:cs typeface="Times New Roman" pitchFamily="18" charset="0"/>
              </a:rPr>
              <a:t>У них есть умение спонтанно говорить и гибкая способность к межличностному общению. </a:t>
            </a:r>
          </a:p>
          <a:p>
            <a:pPr lvl="0"/>
            <a:r>
              <a:rPr lang="ru-RU" dirty="0" smtClean="0">
                <a:solidFill>
                  <a:srgbClr val="C00000"/>
                </a:solidFill>
                <a:latin typeface="Times New Roman" pitchFamily="18" charset="0"/>
                <a:cs typeface="Times New Roman" pitchFamily="18" charset="0"/>
              </a:rPr>
              <a:t>Взвешенная «</a:t>
            </a:r>
            <a:r>
              <a:rPr lang="ru-RU" dirty="0" err="1" smtClean="0">
                <a:solidFill>
                  <a:srgbClr val="C00000"/>
                </a:solidFill>
                <a:latin typeface="Times New Roman" pitchFamily="18" charset="0"/>
                <a:cs typeface="Times New Roman" pitchFamily="18" charset="0"/>
              </a:rPr>
              <a:t>экстравертность</a:t>
            </a:r>
            <a:r>
              <a:rPr lang="ru-RU" dirty="0" smtClean="0">
                <a:solidFill>
                  <a:srgbClr val="C00000"/>
                </a:solidFill>
                <a:latin typeface="Times New Roman" pitchFamily="18" charset="0"/>
                <a:cs typeface="Times New Roman" pitchFamily="18" charset="0"/>
              </a:rPr>
              <a:t>» </a:t>
            </a:r>
            <a:r>
              <a:rPr lang="ru-RU" dirty="0" smtClean="0">
                <a:latin typeface="Times New Roman" pitchFamily="18" charset="0"/>
                <a:cs typeface="Times New Roman" pitchFamily="18" charset="0"/>
              </a:rPr>
              <a:t>– позитивное восприятие восхищения своей личностью. Они чувствуют себя комфортно, когда другие выражают им восхищение, нисколько не впадая в надменность или себялюбие.</a:t>
            </a:r>
          </a:p>
          <a:p>
            <a:pPr lvl="0"/>
            <a:r>
              <a:rPr lang="ru-RU" dirty="0" smtClean="0">
                <a:solidFill>
                  <a:srgbClr val="C00000"/>
                </a:solidFill>
                <a:latin typeface="Times New Roman" pitchFamily="18" charset="0"/>
                <a:cs typeface="Times New Roman" pitchFamily="18" charset="0"/>
              </a:rPr>
              <a:t>Уверенная манера держаться. </a:t>
            </a:r>
            <a:r>
              <a:rPr lang="ru-RU" dirty="0" smtClean="0">
                <a:latin typeface="Times New Roman" pitchFamily="18" charset="0"/>
                <a:cs typeface="Times New Roman" pitchFamily="18" charset="0"/>
              </a:rPr>
              <a:t>Они выглядят собранными и достойно владеющими ситуацией. </a:t>
            </a:r>
          </a:p>
          <a:p>
            <a:r>
              <a:rPr lang="ru-RU" dirty="0" smtClean="0">
                <a:solidFill>
                  <a:srgbClr val="C00000"/>
                </a:solidFill>
                <a:latin typeface="Times New Roman" pitchFamily="18" charset="0"/>
                <a:cs typeface="Times New Roman" pitchFamily="18" charset="0"/>
              </a:rPr>
              <a:t>Признаками проявления харизматической власти:</a:t>
            </a:r>
          </a:p>
          <a:p>
            <a:pPr lvl="0"/>
            <a:r>
              <a:rPr lang="ru-RU" dirty="0" smtClean="0">
                <a:latin typeface="Times New Roman" pitchFamily="18" charset="0"/>
                <a:cs typeface="Times New Roman" pitchFamily="18" charset="0"/>
              </a:rPr>
              <a:t>Энтузиазм и оптимизм по поводу будущего организации (публичная риторика по поводу миссии и целей, увязывание личных планов с деятельностью организации, низкий процент тех, кто «выбывает» из организации);</a:t>
            </a:r>
          </a:p>
          <a:p>
            <a:pPr lvl="0"/>
            <a:r>
              <a:rPr lang="ru-RU" dirty="0" smtClean="0">
                <a:latin typeface="Times New Roman" pitchFamily="18" charset="0"/>
                <a:cs typeface="Times New Roman" pitchFamily="18" charset="0"/>
              </a:rPr>
              <a:t>Демонстрация разделяемых ценностей (стиль в одежде, отношение к политикам и т.п.);</a:t>
            </a:r>
          </a:p>
          <a:p>
            <a:pPr lvl="0"/>
            <a:r>
              <a:rPr lang="ru-RU" dirty="0" err="1" smtClean="0">
                <a:latin typeface="Times New Roman" pitchFamily="18" charset="0"/>
                <a:cs typeface="Times New Roman" pitchFamily="18" charset="0"/>
              </a:rPr>
              <a:t>Лидероцентричность</a:t>
            </a:r>
            <a:r>
              <a:rPr lang="ru-RU" dirty="0" smtClean="0">
                <a:latin typeface="Times New Roman" pitchFamily="18" charset="0"/>
                <a:cs typeface="Times New Roman" pitchFamily="18" charset="0"/>
              </a:rPr>
              <a:t> социальных отношений (лидер «везде» (на собраниях, пикниках и т.п.))</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709529"/>
          </a:xfrm>
          <a:prstGeom prst="rect">
            <a:avLst/>
          </a:prstGeom>
        </p:spPr>
        <p:txBody>
          <a:bodyPr wrap="square">
            <a:spAutoFit/>
          </a:bodyPr>
          <a:lstStyle/>
          <a:p>
            <a:pPr algn="ctr"/>
            <a:endParaRPr lang="ru-RU" sz="2400" b="1" dirty="0" smtClean="0">
              <a:solidFill>
                <a:srgbClr val="C00000"/>
              </a:solidFill>
              <a:latin typeface="Times New Roman" pitchFamily="18" charset="0"/>
              <a:cs typeface="Times New Roman" pitchFamily="18" charset="0"/>
            </a:endParaRPr>
          </a:p>
          <a:p>
            <a:pPr algn="ctr"/>
            <a:r>
              <a:rPr lang="ru-RU" sz="2400" b="1" dirty="0" smtClean="0">
                <a:solidFill>
                  <a:srgbClr val="C00000"/>
                </a:solidFill>
                <a:latin typeface="Times New Roman" pitchFamily="18" charset="0"/>
                <a:cs typeface="Times New Roman" pitchFamily="18" charset="0"/>
              </a:rPr>
              <a:t>Взаимодействия </a:t>
            </a:r>
            <a:r>
              <a:rPr lang="ru-RU" sz="2400" b="1" dirty="0" smtClean="0">
                <a:solidFill>
                  <a:srgbClr val="C00000"/>
                </a:solidFill>
                <a:latin typeface="Times New Roman" pitchFamily="18" charset="0"/>
                <a:cs typeface="Times New Roman" pitchFamily="18" charset="0"/>
              </a:rPr>
              <a:t>основных форм </a:t>
            </a:r>
            <a:r>
              <a:rPr lang="ru-RU" sz="2400" b="1" dirty="0" smtClean="0">
                <a:solidFill>
                  <a:srgbClr val="C00000"/>
                </a:solidFill>
                <a:latin typeface="Times New Roman" pitchFamily="18" charset="0"/>
                <a:cs typeface="Times New Roman" pitchFamily="18" charset="0"/>
              </a:rPr>
              <a:t>власти</a:t>
            </a:r>
          </a:p>
          <a:p>
            <a:pPr algn="ctr"/>
            <a:endParaRPr lang="ru-RU" sz="2400" dirty="0" smtClean="0">
              <a:solidFill>
                <a:srgbClr val="C00000"/>
              </a:solidFill>
              <a:latin typeface="Times New Roman" pitchFamily="18" charset="0"/>
              <a:cs typeface="Times New Roman" pitchFamily="18" charset="0"/>
            </a:endParaRPr>
          </a:p>
          <a:p>
            <a:pPr algn="just"/>
            <a:r>
              <a:rPr lang="ru-RU" sz="2000" dirty="0" smtClean="0">
                <a:latin typeface="Times New Roman" pitchFamily="18" charset="0"/>
                <a:cs typeface="Times New Roman" pitchFamily="18" charset="0"/>
              </a:rPr>
              <a:t>            Лидер должен научиться пользоваться всеми формами власти, стилями, методами и типами влияния, наиболее подходящими для конкретной ситуации. Устойчивость и состав этих сочетаний форм власти определяется эволюцией организационной культуры и конкретными ситуациями.</a:t>
            </a:r>
          </a:p>
          <a:p>
            <a:pPr algn="just"/>
            <a:r>
              <a:rPr lang="ru-RU" sz="2000" dirty="0" smtClean="0">
                <a:latin typeface="Times New Roman" pitchFamily="18" charset="0"/>
                <a:cs typeface="Times New Roman" pitchFamily="18" charset="0"/>
              </a:rPr>
              <a:t>            Лидеру </a:t>
            </a:r>
            <a:r>
              <a:rPr lang="ru-RU" sz="2000" dirty="0" smtClean="0">
                <a:latin typeface="Times New Roman" pitchFamily="18" charset="0"/>
                <a:cs typeface="Times New Roman" pitchFamily="18" charset="0"/>
              </a:rPr>
              <a:t>организации необходимо контролировать воздействие различных форм власти на мотивацию членов организации, возможные реакции которых не столь однозначны. Члены организации могут сопротивляться инициативе ключевых лиц (в тех случаях, когда они злоупотребляют различными формами принуждения). Они могут уступить требованиям ключевых лиц, соответствуя им в минимальной степени (реакция на применение законной власти и обещания о вознаграждении, если последнее не связано напрямую с потребностями членов организации и не очень существенно). Наиболее эффективная реакция членов организации – это принятие на себя обязательств, направление ими энергии и талантов на выполнение требований лидера (харизматическая и экспертная формы власти).</a:t>
            </a:r>
          </a:p>
          <a:p>
            <a:pPr algn="just"/>
            <a:r>
              <a:rPr lang="ru-RU" sz="2000" smtClean="0">
                <a:latin typeface="Times New Roman" pitchFamily="18" charset="0"/>
                <a:cs typeface="Times New Roman" pitchFamily="18" charset="0"/>
              </a:rPr>
              <a:t>          С </a:t>
            </a:r>
            <a:r>
              <a:rPr lang="ru-RU" sz="2000" dirty="0" smtClean="0">
                <a:latin typeface="Times New Roman" pitchFamily="18" charset="0"/>
                <a:cs typeface="Times New Roman" pitchFamily="18" charset="0"/>
              </a:rPr>
              <a:t>учетом обстоятельств можно эффективно использовать все формы власти в различных сочетаниях.</a:t>
            </a:r>
          </a:p>
          <a:p>
            <a:endParaRPr lang="ru-RU"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428596" y="357166"/>
            <a:ext cx="8286808"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457200" algn="l"/>
              </a:tabLst>
            </a:pPr>
            <a:r>
              <a:rPr kumimoji="0" lang="ru-RU"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Власть</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это форма социальных отношений, отличающаяся способностью влиять на характер и направление деятельности и поведения людей, социальных групп и классов посредством экономических, идеологических и организационно-правовых механизмов, а также с помощью авторитета, традиций, насилия.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Некоторые люди считают, что чем выше должность у кого-либо, тем большей властью он обладает. Но это не совсем так. Власть только отчасти определяется иерархией. Сколько власти имеет тот или иной человек в конкретной ситуации определяется не уровнем его формальных полномочий, а степенью зависимости от других лиц.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Любой лидер организации может увеличить свою власть, дав ключевым членам организации возможность увидеть, что они зависят от него в вопросах ресурсов, необходимых для их деятельности. Эти ресурсы могут означать доступ к важным персонам, информации, услугам, деньгам, нужным собраниям и т.д.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Сотрудники организации, не имеющие формальных полномочий, также могут обладать властью. Это зависит от их компетентности, служебного положения и информативности. Значительной, «направленной вверх властью» (или влиянием) могут обладать такие люди, которые компетентны, связаны с руководителями высокого уровня или имеют доступ к важной информации.</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0"/>
            <a:ext cx="9144000" cy="55707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tab pos="457200" algn="l"/>
              </a:tabLst>
            </a:pPr>
            <a:r>
              <a:rPr kumimoji="0" lang="ru-RU" sz="2800" b="0" i="0"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Лидеры организаций </a:t>
            </a:r>
          </a:p>
          <a:p>
            <a:pPr marL="0" marR="0" lvl="0" indent="450850" algn="just" defTabSz="914400" rtl="0" eaLnBrk="1" fontAlgn="base" latinLnBrk="0" hangingPunct="1">
              <a:lnSpc>
                <a:spcPct val="100000"/>
              </a:lnSpc>
              <a:spcBef>
                <a:spcPct val="0"/>
              </a:spcBef>
              <a:spcAft>
                <a:spcPct val="0"/>
              </a:spcAft>
              <a:buClrTx/>
              <a:buSzTx/>
              <a:buFontTx/>
              <a:buNone/>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имеют власть над ее членами потому, что последние зависят от них в таких вопросах, как:</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продвижение в карьере;</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расширение полномочий;</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«степени свободы» для внешних контактов;</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возможность работать в «командах», осуществляющих отдельные проекты;</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удовлетворение социальных потребностей и т.п.</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457200" algn="l"/>
              </a:tabLst>
            </a:pPr>
            <a:r>
              <a:rPr kumimoji="0" lang="ru-RU" sz="2800" b="0" i="0"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Сотрудники организаций</a:t>
            </a:r>
            <a:r>
              <a:rPr kumimoji="0" lang="ru-RU"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имеют власть над ее лидерами, так как последние зависят от них в таких вопросах, как:</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необходимая для принятия решений информация, </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неформальные контакты с людьми в других организациях, чье содействие необходимо для руководителя, </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экспертные знания, почерпнутые в общении с коллегами из других организаций;</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влияние, которое члены организации могут оказывать на своих коллег,</a:t>
            </a: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способность сотрудников выполнять сложные (нестандартные) задания. </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428596" y="571480"/>
            <a:ext cx="8429684"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228600" algn="l"/>
                <a:tab pos="1408113" algn="l"/>
              </a:tabLst>
            </a:pPr>
            <a:r>
              <a:rPr kumimoji="0" lang="ru-RU" sz="2400" b="0"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lang="ru-RU" sz="2400" b="1" dirty="0" smtClean="0">
                <a:solidFill>
                  <a:srgbClr val="C00000"/>
                </a:solidFill>
                <a:latin typeface="Times New Roman" pitchFamily="18" charset="0"/>
                <a:ea typeface="Times New Roman" pitchFamily="18" charset="0"/>
                <a:cs typeface="Times New Roman" pitchFamily="18" charset="0"/>
              </a:rPr>
              <a:t>В</a:t>
            </a:r>
            <a:r>
              <a:rPr kumimoji="0" lang="ru-RU" sz="24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ласть в любой организации</a:t>
            </a:r>
            <a:r>
              <a:rPr kumimoji="0" lang="ru-RU" sz="2400" b="0"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r>
              <a:rPr kumimoji="0" lang="ru-RU" sz="2400" b="0" i="0" u="none" strike="noStrike" cap="none" normalizeH="0" dirty="0" smtClean="0">
                <a:ln>
                  <a:noFill/>
                </a:ln>
                <a:solidFill>
                  <a:srgbClr val="C00000"/>
                </a:solidFill>
                <a:effectLst/>
                <a:latin typeface="Times New Roman" pitchFamily="18" charset="0"/>
                <a:ea typeface="Times New Roman" pitchFamily="18" charset="0"/>
                <a:cs typeface="Times New Roman" pitchFamily="18" charset="0"/>
              </a:rPr>
              <a:t> </a:t>
            </a:r>
            <a:r>
              <a:rPr kumimoji="0" lang="ru-RU"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определяется</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228600" algn="l"/>
                <a:tab pos="1408113"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структурой организации.  Организационная структура создает основы официальной власти и обеспечивает полномочиями для принятия и выполнения определенных решений.</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228600" algn="l"/>
                <a:tab pos="1408113"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В зависимости от должности индивид наделяется определенными правами, ответственностью и привилегиями.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228600" algn="l"/>
                <a:tab pos="1408113"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Доступ к ресурсам, информация и материально-техническое обеспечение также служат источником власти.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228600" algn="l"/>
                <a:tab pos="1408113"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4. Мощным источником власти служит способность устанавливать сотрудничество с другими для выполнения требуемой задачи.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228600" algn="l"/>
                <a:tab pos="1408113"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 Власть представляет собой динамическую систему, границы которой: подвижны; могут </a:t>
            </a:r>
            <a:r>
              <a:rPr kumimoji="0" lang="ru-RU"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перерасприделяться</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осознанно как руководителями, так и их подчиненными; а также неосознанно изменяются как руководителями, так и их подчиненными.</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tab pos="228600" algn="l"/>
                <a:tab pos="1408113" algn="l"/>
              </a:tabLst>
            </a:pPr>
            <a:r>
              <a:rPr lang="ru-RU" sz="2400" b="1" dirty="0" smtClean="0">
                <a:solidFill>
                  <a:srgbClr val="C00000"/>
                </a:solidFill>
                <a:latin typeface="Times New Roman" pitchFamily="18" charset="0"/>
                <a:ea typeface="Times New Roman" pitchFamily="18" charset="0"/>
                <a:cs typeface="Times New Roman" pitchFamily="18" charset="0"/>
              </a:rPr>
              <a:t>Формы власти</a:t>
            </a:r>
            <a:r>
              <a:rPr kumimoji="0" lang="ru-RU" sz="24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endParaRPr kumimoji="0" lang="ru-RU" sz="2400" b="1"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228600" algn="l"/>
                <a:tab pos="1408113"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законная власть;</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228600" algn="l"/>
                <a:tab pos="1408113"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власть, основанная на вознаграждении;</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228600" algn="l"/>
                <a:tab pos="1408113"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власть, основанная на наказании;</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228600" algn="l"/>
                <a:tab pos="1408113"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экспертная власть;</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228600" algn="l"/>
                <a:tab pos="1408113" algn="l"/>
              </a:tabLst>
            </a:pP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харизматическая власть.</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357158" y="285728"/>
            <a:ext cx="8501122" cy="63094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450850" algn="just" fontAlgn="base">
              <a:spcBef>
                <a:spcPct val="0"/>
              </a:spcBef>
              <a:spcAft>
                <a:spcPct val="0"/>
              </a:spcAft>
              <a:tabLst>
                <a:tab pos="457200" algn="l"/>
              </a:tabLst>
            </a:pPr>
            <a:r>
              <a:rPr kumimoji="0" lang="ru-RU" sz="2400" b="1" i="0"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Законная власть (</a:t>
            </a:r>
            <a:r>
              <a:rPr lang="ru-RU" sz="2400" dirty="0" smtClean="0">
                <a:solidFill>
                  <a:srgbClr val="C00000"/>
                </a:solidFill>
                <a:latin typeface="Times New Roman" pitchFamily="18" charset="0"/>
                <a:ea typeface="Times New Roman" pitchFamily="18" charset="0"/>
                <a:cs typeface="Times New Roman" pitchFamily="18" charset="0"/>
              </a:rPr>
              <a:t>легитимная власть)</a:t>
            </a:r>
            <a:r>
              <a:rPr kumimoji="0" lang="ru-RU"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Законная власть позволяет лидерам организаций осуществлять управление ресурсами, вознаграждать и наказывать сотрудников. Законная власть обычно не подвергается сомнениям, так как воспринимается большинством как желательная и необходимая, способствующая поддержанию порядка. </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Пределы законной власти ограничиваются такими факторами, как культура, обычаи и система ценностей, характерные для конкретной организации. </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457200" algn="l"/>
              </a:tabLst>
            </a:pPr>
            <a:r>
              <a:rPr kumimoji="0" lang="ru-RU" sz="2000" b="1" i="0"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Признаками проявления законной власти </a:t>
            </a: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 организации являются:</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Знание прав и обязанностей, закрепленных за ключевыми членами организации;</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контроль внешней дисциплины;</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устоявшиеся ритуалы проведения совещаний, праздников;</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недвусмысленные атрибуты уровня власти (таблички на дверях, размер кабинета, мебель);</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Char char="•"/>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подчеркнутая «безличность» служебных отношений (обращение на «Вы», по «Имени Отчеству»).</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457200" algn="l"/>
              </a:tabLst>
            </a:pPr>
            <a:r>
              <a:rPr kumimoji="0" lang="ru-RU" sz="20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Устоявшиеся элементы продвижения по карьерной лестнице – формальные правила и неформальная практика.</a:t>
            </a:r>
            <a:endParaRPr kumimoji="0" lang="ru-RU" sz="20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0" y="214290"/>
            <a:ext cx="9144000" cy="12311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ru-RU" sz="14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endParaRPr lang="ru-RU" sz="1400" dirty="0" smtClean="0">
              <a:latin typeface="Arial" pitchFamily="34" charset="0"/>
              <a:ea typeface="Times New Roman" pitchFamily="18" charset="0"/>
              <a:cs typeface="Calibri"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ru-RU" sz="14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ru-RU" sz="14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Прямоугольник 6"/>
          <p:cNvSpPr/>
          <p:nvPr/>
        </p:nvSpPr>
        <p:spPr>
          <a:xfrm>
            <a:off x="214282" y="0"/>
            <a:ext cx="8929718" cy="5786199"/>
          </a:xfrm>
          <a:prstGeom prst="rect">
            <a:avLst/>
          </a:prstGeom>
        </p:spPr>
        <p:txBody>
          <a:bodyPr wrap="square">
            <a:spAutoFit/>
          </a:bodyPr>
          <a:lstStyle/>
          <a:p>
            <a:pPr lvl="0" indent="450850" algn="ctr" fontAlgn="base">
              <a:spcBef>
                <a:spcPct val="0"/>
              </a:spcBef>
              <a:spcAft>
                <a:spcPct val="0"/>
              </a:spcAft>
            </a:pPr>
            <a:endParaRPr lang="ru-RU" sz="3200" b="1" dirty="0" smtClean="0">
              <a:solidFill>
                <a:srgbClr val="C00000"/>
              </a:solidFill>
              <a:latin typeface="Times New Roman" pitchFamily="18" charset="0"/>
              <a:ea typeface="Times New Roman" pitchFamily="18" charset="0"/>
              <a:cs typeface="Times New Roman" pitchFamily="18" charset="0"/>
            </a:endParaRPr>
          </a:p>
          <a:p>
            <a:pPr lvl="0" indent="450850" algn="ctr" fontAlgn="base">
              <a:spcBef>
                <a:spcPct val="0"/>
              </a:spcBef>
              <a:spcAft>
                <a:spcPct val="0"/>
              </a:spcAft>
            </a:pPr>
            <a:r>
              <a:rPr lang="ru-RU" sz="2800" b="1" dirty="0" smtClean="0">
                <a:solidFill>
                  <a:srgbClr val="C00000"/>
                </a:solidFill>
                <a:latin typeface="Times New Roman" pitchFamily="18" charset="0"/>
                <a:ea typeface="Times New Roman" pitchFamily="18" charset="0"/>
                <a:cs typeface="Times New Roman" pitchFamily="18" charset="0"/>
              </a:rPr>
              <a:t>Власть, основанная на вознаграждении</a:t>
            </a:r>
            <a:endParaRPr lang="ru-RU" sz="2800" dirty="0" smtClean="0">
              <a:solidFill>
                <a:srgbClr val="C00000"/>
              </a:solidFill>
              <a:latin typeface="Times New Roman" pitchFamily="18" charset="0"/>
              <a:cs typeface="Times New Roman" pitchFamily="18" charset="0"/>
            </a:endParaRPr>
          </a:p>
          <a:p>
            <a:pPr lvl="0" indent="450850" algn="just" eaLnBrk="0" fontAlgn="base" hangingPunct="0">
              <a:spcBef>
                <a:spcPct val="0"/>
              </a:spcBef>
              <a:spcAft>
                <a:spcPct val="0"/>
              </a:spcAft>
            </a:pPr>
            <a:endParaRPr lang="ru-RU" dirty="0" smtClean="0">
              <a:latin typeface="Arial" pitchFamily="34" charset="0"/>
              <a:ea typeface="Times New Roman" pitchFamily="18" charset="0"/>
              <a:cs typeface="Calibri" pitchFamily="34" charset="0"/>
            </a:endParaRPr>
          </a:p>
          <a:p>
            <a:pPr lvl="0" indent="450850" algn="just" eaLnBrk="0" fontAlgn="base" hangingPunct="0">
              <a:spcBef>
                <a:spcPct val="0"/>
              </a:spcBef>
              <a:spcAft>
                <a:spcPct val="0"/>
              </a:spcAft>
            </a:pPr>
            <a:endParaRPr lang="ru-RU" dirty="0" smtClean="0">
              <a:latin typeface="Arial" pitchFamily="34" charset="0"/>
              <a:ea typeface="Times New Roman" pitchFamily="18" charset="0"/>
              <a:cs typeface="Calibri" pitchFamily="34" charset="0"/>
            </a:endParaRPr>
          </a:p>
          <a:p>
            <a:pPr lvl="0" indent="450850" algn="just" eaLnBrk="0" fontAlgn="base" hangingPunct="0">
              <a:spcBef>
                <a:spcPct val="0"/>
              </a:spcBef>
              <a:spcAft>
                <a:spcPct val="0"/>
              </a:spcAft>
            </a:pPr>
            <a:endParaRPr lang="ru-RU" dirty="0" smtClean="0">
              <a:latin typeface="Arial" pitchFamily="34" charset="0"/>
              <a:ea typeface="Times New Roman" pitchFamily="18" charset="0"/>
              <a:cs typeface="Calibri" pitchFamily="34" charset="0"/>
            </a:endParaRPr>
          </a:p>
          <a:p>
            <a:pPr lvl="0" indent="450850" algn="just" eaLnBrk="0" fontAlgn="base" hangingPunct="0">
              <a:spcBef>
                <a:spcPct val="0"/>
              </a:spcBef>
              <a:spcAft>
                <a:spcPct val="0"/>
              </a:spcAft>
            </a:pPr>
            <a:endParaRPr lang="ru-RU" dirty="0" smtClean="0">
              <a:latin typeface="Arial" pitchFamily="34" charset="0"/>
              <a:ea typeface="Times New Roman" pitchFamily="18" charset="0"/>
              <a:cs typeface="Calibri" pitchFamily="34" charset="0"/>
            </a:endParaRPr>
          </a:p>
          <a:p>
            <a:pPr lvl="0" indent="450850" algn="just" eaLnBrk="0" fontAlgn="base" hangingPunct="0">
              <a:spcBef>
                <a:spcPct val="0"/>
              </a:spcBef>
              <a:spcAft>
                <a:spcPct val="0"/>
              </a:spcAft>
            </a:pPr>
            <a:endParaRPr lang="ru-RU" dirty="0" smtClean="0">
              <a:latin typeface="Arial" pitchFamily="34" charset="0"/>
              <a:ea typeface="Times New Roman" pitchFamily="18" charset="0"/>
              <a:cs typeface="Calibri" pitchFamily="34" charset="0"/>
            </a:endParaRPr>
          </a:p>
          <a:p>
            <a:pPr lvl="0" indent="450850" algn="just" eaLnBrk="0" fontAlgn="base" hangingPunct="0">
              <a:spcBef>
                <a:spcPct val="0"/>
              </a:spcBef>
              <a:spcAft>
                <a:spcPct val="0"/>
              </a:spcAft>
            </a:pPr>
            <a:endParaRPr lang="ru-RU" dirty="0" smtClean="0">
              <a:latin typeface="Arial" pitchFamily="34" charset="0"/>
              <a:ea typeface="Times New Roman" pitchFamily="18" charset="0"/>
              <a:cs typeface="Calibri" pitchFamily="34" charset="0"/>
            </a:endParaRPr>
          </a:p>
          <a:p>
            <a:pPr lvl="0" indent="450850" algn="just" eaLnBrk="0" fontAlgn="base" hangingPunct="0">
              <a:spcBef>
                <a:spcPct val="0"/>
              </a:spcBef>
              <a:spcAft>
                <a:spcPct val="0"/>
              </a:spcAft>
            </a:pPr>
            <a:endParaRPr lang="ru-RU" dirty="0" smtClean="0">
              <a:latin typeface="Arial" pitchFamily="34" charset="0"/>
              <a:ea typeface="Times New Roman" pitchFamily="18" charset="0"/>
              <a:cs typeface="Calibri" pitchFamily="34" charset="0"/>
            </a:endParaRPr>
          </a:p>
          <a:p>
            <a:pPr lvl="0" indent="450850" algn="just" eaLnBrk="0" fontAlgn="base" hangingPunct="0">
              <a:spcBef>
                <a:spcPct val="0"/>
              </a:spcBef>
              <a:spcAft>
                <a:spcPct val="0"/>
              </a:spcAft>
            </a:pPr>
            <a:endParaRPr lang="ru-RU" dirty="0" smtClean="0">
              <a:latin typeface="Arial" pitchFamily="34" charset="0"/>
              <a:ea typeface="Times New Roman" pitchFamily="18" charset="0"/>
              <a:cs typeface="Calibri" pitchFamily="34" charset="0"/>
            </a:endParaRPr>
          </a:p>
          <a:p>
            <a:pPr lvl="0" indent="450850" algn="just" eaLnBrk="0" fontAlgn="base" hangingPunct="0">
              <a:spcBef>
                <a:spcPct val="0"/>
              </a:spcBef>
              <a:spcAft>
                <a:spcPct val="0"/>
              </a:spcAft>
            </a:pPr>
            <a:endParaRPr lang="ru-RU" dirty="0" smtClean="0">
              <a:latin typeface="Arial" pitchFamily="34" charset="0"/>
              <a:ea typeface="Times New Roman" pitchFamily="18" charset="0"/>
              <a:cs typeface="Calibri" pitchFamily="34" charset="0"/>
            </a:endParaRPr>
          </a:p>
          <a:p>
            <a:pPr lvl="0" indent="450850" algn="just" eaLnBrk="0" fontAlgn="base" hangingPunct="0">
              <a:spcBef>
                <a:spcPct val="0"/>
              </a:spcBef>
              <a:spcAft>
                <a:spcPct val="0"/>
              </a:spcAft>
            </a:pPr>
            <a:endParaRPr lang="ru-RU" dirty="0" smtClean="0">
              <a:latin typeface="Arial" pitchFamily="34" charset="0"/>
              <a:ea typeface="Times New Roman" pitchFamily="18" charset="0"/>
              <a:cs typeface="Calibri" pitchFamily="34" charset="0"/>
            </a:endParaRPr>
          </a:p>
          <a:p>
            <a:pPr lvl="0" indent="450850" algn="just" eaLnBrk="0" fontAlgn="base" hangingPunct="0">
              <a:spcBef>
                <a:spcPct val="0"/>
              </a:spcBef>
              <a:spcAft>
                <a:spcPct val="0"/>
              </a:spcAft>
            </a:pPr>
            <a:endParaRPr lang="ru-RU" dirty="0" smtClean="0">
              <a:latin typeface="Arial" pitchFamily="34" charset="0"/>
              <a:ea typeface="Times New Roman" pitchFamily="18" charset="0"/>
              <a:cs typeface="Calibri" pitchFamily="34" charset="0"/>
            </a:endParaRPr>
          </a:p>
          <a:p>
            <a:pPr lvl="0" indent="450850" algn="just" eaLnBrk="0" fontAlgn="base" hangingPunct="0">
              <a:spcBef>
                <a:spcPct val="0"/>
              </a:spcBef>
              <a:spcAft>
                <a:spcPct val="0"/>
              </a:spcAft>
            </a:pPr>
            <a:endParaRPr lang="ru-RU" dirty="0" smtClean="0">
              <a:latin typeface="Arial" pitchFamily="34" charset="0"/>
              <a:ea typeface="Times New Roman" pitchFamily="18" charset="0"/>
              <a:cs typeface="Calibri" pitchFamily="34" charset="0"/>
            </a:endParaRPr>
          </a:p>
          <a:p>
            <a:pPr lvl="0" indent="450850" algn="just" eaLnBrk="0" fontAlgn="base" hangingPunct="0">
              <a:spcBef>
                <a:spcPct val="0"/>
              </a:spcBef>
              <a:spcAft>
                <a:spcPct val="0"/>
              </a:spcAft>
            </a:pPr>
            <a:endParaRPr lang="ru-RU" dirty="0" smtClean="0">
              <a:latin typeface="Arial" pitchFamily="34" charset="0"/>
              <a:ea typeface="Times New Roman" pitchFamily="18" charset="0"/>
              <a:cs typeface="Calibri" pitchFamily="34" charset="0"/>
            </a:endParaRPr>
          </a:p>
          <a:p>
            <a:pPr lvl="0" indent="450850" algn="just" eaLnBrk="0" fontAlgn="base" hangingPunct="0">
              <a:spcBef>
                <a:spcPct val="0"/>
              </a:spcBef>
              <a:spcAft>
                <a:spcPct val="0"/>
              </a:spcAft>
            </a:pPr>
            <a:endParaRPr lang="ru-RU" dirty="0" smtClean="0">
              <a:latin typeface="Arial" pitchFamily="34" charset="0"/>
              <a:ea typeface="Times New Roman" pitchFamily="18" charset="0"/>
              <a:cs typeface="Calibri" pitchFamily="34" charset="0"/>
            </a:endParaRPr>
          </a:p>
          <a:p>
            <a:pPr lvl="0" indent="450850" algn="just" eaLnBrk="0" fontAlgn="base" hangingPunct="0">
              <a:spcBef>
                <a:spcPct val="0"/>
              </a:spcBef>
              <a:spcAft>
                <a:spcPct val="0"/>
              </a:spcAft>
            </a:pPr>
            <a:endParaRPr lang="ru-RU" dirty="0" smtClean="0">
              <a:latin typeface="Arial" pitchFamily="34" charset="0"/>
              <a:ea typeface="Times New Roman" pitchFamily="18" charset="0"/>
              <a:cs typeface="Calibri" pitchFamily="34" charset="0"/>
            </a:endParaRPr>
          </a:p>
          <a:p>
            <a:pPr lvl="0" indent="450850" algn="just" eaLnBrk="0" fontAlgn="base" hangingPunct="0">
              <a:spcBef>
                <a:spcPct val="0"/>
              </a:spcBef>
              <a:spcAft>
                <a:spcPct val="0"/>
              </a:spcAft>
            </a:pPr>
            <a:endParaRPr lang="ru-RU" dirty="0" smtClean="0">
              <a:latin typeface="Arial" pitchFamily="34" charset="0"/>
              <a:ea typeface="Times New Roman" pitchFamily="18" charset="0"/>
              <a:cs typeface="Calibri" pitchFamily="34" charset="0"/>
            </a:endParaRPr>
          </a:p>
          <a:p>
            <a:pPr lvl="0" indent="450850" algn="just" eaLnBrk="0" fontAlgn="base" hangingPunct="0">
              <a:spcBef>
                <a:spcPct val="0"/>
              </a:spcBef>
              <a:spcAft>
                <a:spcPct val="0"/>
              </a:spcAft>
            </a:pPr>
            <a:endParaRPr lang="ru-RU" dirty="0" smtClean="0">
              <a:latin typeface="Arial" pitchFamily="34" charset="0"/>
              <a:ea typeface="Times New Roman" pitchFamily="18" charset="0"/>
              <a:cs typeface="Calibri" pitchFamily="34" charset="0"/>
            </a:endParaRPr>
          </a:p>
        </p:txBody>
      </p:sp>
      <p:sp>
        <p:nvSpPr>
          <p:cNvPr id="19464" name="Rectangle 8"/>
          <p:cNvSpPr>
            <a:spLocks noChangeArrowheads="1"/>
          </p:cNvSpPr>
          <p:nvPr/>
        </p:nvSpPr>
        <p:spPr bwMode="auto">
          <a:xfrm>
            <a:off x="214282" y="500042"/>
            <a:ext cx="8643998"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228600" algn="l"/>
                <a:tab pos="908050" algn="l"/>
              </a:tabLst>
            </a:pPr>
            <a:endPar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1" fontAlgn="base" latinLnBrk="0" hangingPunct="1">
              <a:lnSpc>
                <a:spcPct val="100000"/>
              </a:lnSpc>
              <a:spcBef>
                <a:spcPct val="0"/>
              </a:spcBef>
              <a:spcAft>
                <a:spcPct val="0"/>
              </a:spcAft>
              <a:buClrTx/>
              <a:buSzTx/>
              <a:buFontTx/>
              <a:buNone/>
              <a:tabLst>
                <a:tab pos="228600" algn="l"/>
                <a:tab pos="908050" algn="l"/>
              </a:tabLst>
            </a:pPr>
            <a:endPar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450850" algn="just" defTabSz="914400" rtl="0" eaLnBrk="1" fontAlgn="base" latinLnBrk="0" hangingPunct="1">
              <a:lnSpc>
                <a:spcPct val="100000"/>
              </a:lnSpc>
              <a:spcBef>
                <a:spcPct val="0"/>
              </a:spcBef>
              <a:spcAft>
                <a:spcPct val="0"/>
              </a:spcAft>
              <a:buClrTx/>
              <a:buSzTx/>
              <a:buFontTx/>
              <a:buNone/>
              <a:tabLst>
                <a:tab pos="228600" algn="l"/>
                <a:tab pos="90805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Власть, основанная на вознаграждении, используется для поддержки законной власти. Но здесь речь идет скорее о социальном, а не материальном вознаграждении.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228600" algn="l"/>
                <a:tab pos="90805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Данная форма власти  действенна тогда, когда вознаграждение восприниматься как достаточно ценное. </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228600" algn="l"/>
                <a:tab pos="908050" algn="l"/>
              </a:tabLst>
            </a:pPr>
            <a:r>
              <a:rPr kumimoji="0" lang="ru-RU"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Многие лидеры считают, что деньги – лучшее вознаграждение. Однако деньги не всегда способны произвести впечатление на человека и повлиять на его поведение. </a:t>
            </a:r>
            <a:endParaRPr lang="ru-RU" sz="2400" dirty="0" smtClean="0">
              <a:latin typeface="Times New Roman" pitchFamily="18" charset="0"/>
              <a:ea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555641"/>
          </a:xfrm>
          <a:prstGeom prst="rect">
            <a:avLst/>
          </a:prstGeom>
        </p:spPr>
        <p:txBody>
          <a:bodyPr wrap="square">
            <a:spAutoFit/>
          </a:bodyPr>
          <a:lstStyle/>
          <a:p>
            <a:pPr lvl="0" indent="450850" algn="just" eaLnBrk="0" fontAlgn="base" hangingPunct="0">
              <a:spcBef>
                <a:spcPct val="0"/>
              </a:spcBef>
              <a:spcAft>
                <a:spcPct val="0"/>
              </a:spcAft>
              <a:tabLst>
                <a:tab pos="228600" algn="l"/>
                <a:tab pos="908050" algn="l"/>
              </a:tabLst>
            </a:pPr>
            <a:r>
              <a:rPr lang="ru-RU" sz="2800" dirty="0" smtClean="0">
                <a:solidFill>
                  <a:srgbClr val="C00000"/>
                </a:solidFill>
                <a:latin typeface="Times New Roman" pitchFamily="18" charset="0"/>
                <a:ea typeface="Times New Roman" pitchFamily="18" charset="0"/>
                <a:cs typeface="Times New Roman" pitchFamily="18" charset="0"/>
              </a:rPr>
              <a:t>«Теория двухфакторной мотивации» Ф. </a:t>
            </a:r>
            <a:r>
              <a:rPr lang="ru-RU" sz="2800" dirty="0" err="1" smtClean="0">
                <a:solidFill>
                  <a:srgbClr val="C00000"/>
                </a:solidFill>
                <a:latin typeface="Times New Roman" pitchFamily="18" charset="0"/>
                <a:ea typeface="Times New Roman" pitchFamily="18" charset="0"/>
                <a:cs typeface="Times New Roman" pitchFamily="18" charset="0"/>
              </a:rPr>
              <a:t>Герцберга</a:t>
            </a:r>
            <a:r>
              <a:rPr lang="ru-RU" sz="2800" dirty="0" smtClean="0">
                <a:solidFill>
                  <a:srgbClr val="C00000"/>
                </a:solidFill>
                <a:latin typeface="Times New Roman" pitchFamily="18" charset="0"/>
                <a:ea typeface="Times New Roman" pitchFamily="18" charset="0"/>
                <a:cs typeface="Times New Roman" pitchFamily="18" charset="0"/>
              </a:rPr>
              <a:t>- </a:t>
            </a:r>
            <a:endParaRPr lang="ru-RU" sz="2800" dirty="0" smtClean="0">
              <a:solidFill>
                <a:srgbClr val="C00000"/>
              </a:solidFill>
              <a:latin typeface="Times New Roman" pitchFamily="18" charset="0"/>
              <a:ea typeface="Times New Roman" pitchFamily="18" charset="0"/>
              <a:cs typeface="Times New Roman" pitchFamily="18" charset="0"/>
            </a:endParaRPr>
          </a:p>
          <a:p>
            <a:pPr lvl="0" indent="450850" algn="just" eaLnBrk="0" fontAlgn="base" hangingPunct="0">
              <a:spcBef>
                <a:spcPct val="0"/>
              </a:spcBef>
              <a:spcAft>
                <a:spcPct val="0"/>
              </a:spcAft>
              <a:tabLst>
                <a:tab pos="228600" algn="l"/>
                <a:tab pos="908050" algn="l"/>
              </a:tabLst>
            </a:pPr>
            <a:r>
              <a:rPr lang="ru-RU" sz="2400" dirty="0" smtClean="0">
                <a:latin typeface="Times New Roman" pitchFamily="18" charset="0"/>
                <a:ea typeface="Times New Roman" pitchFamily="18" charset="0"/>
                <a:cs typeface="Times New Roman" pitchFamily="18" charset="0"/>
              </a:rPr>
              <a:t>отсутствие  гарантии работы и безопасность труда вызывают неудовлетворенность работников, а вот их наличие обусловливает только нейтральное состояние, но никак не благодарность.</a:t>
            </a:r>
            <a:endParaRPr lang="ru-RU" sz="2400" dirty="0" smtClean="0">
              <a:solidFill>
                <a:srgbClr val="C00000"/>
              </a:solidFill>
              <a:latin typeface="Times New Roman" pitchFamily="18" charset="0"/>
              <a:ea typeface="Times New Roman" pitchFamily="18" charset="0"/>
              <a:cs typeface="Times New Roman" pitchFamily="18" charset="0"/>
            </a:endParaRPr>
          </a:p>
          <a:p>
            <a:pPr lvl="0" indent="450850" algn="just" eaLnBrk="0" fontAlgn="base" hangingPunct="0">
              <a:spcBef>
                <a:spcPct val="0"/>
              </a:spcBef>
              <a:spcAft>
                <a:spcPct val="0"/>
              </a:spcAft>
              <a:tabLst>
                <a:tab pos="228600" algn="l"/>
                <a:tab pos="908050" algn="l"/>
              </a:tabLst>
            </a:pPr>
            <a:r>
              <a:rPr lang="ru-RU" sz="2400" dirty="0" smtClean="0">
                <a:latin typeface="Times New Roman" pitchFamily="18" charset="0"/>
                <a:ea typeface="Times New Roman" pitchFamily="18" charset="0"/>
                <a:cs typeface="Times New Roman" pitchFamily="18" charset="0"/>
              </a:rPr>
              <a:t>Смысл теории в отсутствии симметричности в действии факторов.</a:t>
            </a:r>
            <a:endParaRPr lang="ru-RU" sz="2400" dirty="0" smtClean="0">
              <a:latin typeface="Times New Roman" pitchFamily="18" charset="0"/>
              <a:cs typeface="Times New Roman" pitchFamily="18" charset="0"/>
            </a:endParaRPr>
          </a:p>
          <a:p>
            <a:pPr lvl="0" indent="450850" algn="just" eaLnBrk="0" fontAlgn="base" hangingPunct="0">
              <a:spcBef>
                <a:spcPct val="0"/>
              </a:spcBef>
              <a:spcAft>
                <a:spcPct val="0"/>
              </a:spcAft>
              <a:tabLst>
                <a:tab pos="228600" algn="l"/>
                <a:tab pos="908050" algn="l"/>
              </a:tabLst>
            </a:pPr>
            <a:r>
              <a:rPr lang="ru-RU" sz="2400" dirty="0" smtClean="0">
                <a:latin typeface="Times New Roman" pitchFamily="18" charset="0"/>
                <a:ea typeface="Times New Roman" pitchFamily="18" charset="0"/>
                <a:cs typeface="Times New Roman" pitchFamily="18" charset="0"/>
              </a:rPr>
              <a:t> Причины беспокойства и неудовлетворения: это</a:t>
            </a:r>
            <a:r>
              <a:rPr lang="ru-RU" sz="2400" b="1" dirty="0" smtClean="0">
                <a:latin typeface="Times New Roman" pitchFamily="18" charset="0"/>
                <a:ea typeface="Times New Roman" pitchFamily="18" charset="0"/>
                <a:cs typeface="Times New Roman" pitchFamily="18" charset="0"/>
              </a:rPr>
              <a:t> </a:t>
            </a:r>
            <a:r>
              <a:rPr lang="ru-RU" sz="2400" dirty="0" smtClean="0">
                <a:solidFill>
                  <a:srgbClr val="C00000"/>
                </a:solidFill>
                <a:latin typeface="Times New Roman" pitchFamily="18" charset="0"/>
                <a:ea typeface="Times New Roman" pitchFamily="18" charset="0"/>
                <a:cs typeface="Times New Roman" pitchFamily="18" charset="0"/>
              </a:rPr>
              <a:t>гигиенические</a:t>
            </a:r>
            <a:r>
              <a:rPr lang="ru-RU" sz="2400" b="1" dirty="0" smtClean="0">
                <a:solidFill>
                  <a:srgbClr val="C00000"/>
                </a:solidFill>
                <a:latin typeface="Times New Roman" pitchFamily="18" charset="0"/>
                <a:ea typeface="Times New Roman" pitchFamily="18" charset="0"/>
                <a:cs typeface="Times New Roman" pitchFamily="18" charset="0"/>
              </a:rPr>
              <a:t>,</a:t>
            </a:r>
            <a:r>
              <a:rPr lang="ru-RU" sz="2400" b="1" dirty="0" smtClean="0">
                <a:latin typeface="Times New Roman" pitchFamily="18" charset="0"/>
                <a:ea typeface="Times New Roman" pitchFamily="18" charset="0"/>
                <a:cs typeface="Times New Roman" pitchFamily="18" charset="0"/>
              </a:rPr>
              <a:t> </a:t>
            </a:r>
            <a:r>
              <a:rPr lang="ru-RU" sz="2400" dirty="0" smtClean="0">
                <a:latin typeface="Times New Roman" pitchFamily="18" charset="0"/>
                <a:ea typeface="Times New Roman" pitchFamily="18" charset="0"/>
                <a:cs typeface="Times New Roman" pitchFamily="18" charset="0"/>
              </a:rPr>
              <a:t>или</a:t>
            </a:r>
            <a:r>
              <a:rPr lang="ru-RU" sz="2400" b="1" dirty="0" smtClean="0">
                <a:latin typeface="Times New Roman" pitchFamily="18" charset="0"/>
                <a:ea typeface="Times New Roman" pitchFamily="18" charset="0"/>
                <a:cs typeface="Times New Roman" pitchFamily="18" charset="0"/>
              </a:rPr>
              <a:t> </a:t>
            </a:r>
            <a:r>
              <a:rPr lang="ru-RU" sz="2800" dirty="0" smtClean="0">
                <a:solidFill>
                  <a:srgbClr val="C00000"/>
                </a:solidFill>
                <a:latin typeface="Times New Roman" pitchFamily="18" charset="0"/>
                <a:ea typeface="Times New Roman" pitchFamily="18" charset="0"/>
                <a:cs typeface="Times New Roman" pitchFamily="18" charset="0"/>
              </a:rPr>
              <a:t>поддерживающие</a:t>
            </a:r>
            <a:r>
              <a:rPr lang="ru-RU" sz="2800" b="1" dirty="0" smtClean="0">
                <a:solidFill>
                  <a:srgbClr val="C00000"/>
                </a:solidFill>
                <a:latin typeface="Times New Roman" pitchFamily="18" charset="0"/>
                <a:ea typeface="Times New Roman" pitchFamily="18" charset="0"/>
                <a:cs typeface="Times New Roman" pitchFamily="18" charset="0"/>
              </a:rPr>
              <a:t> </a:t>
            </a:r>
            <a:r>
              <a:rPr lang="ru-RU" sz="2800" dirty="0" smtClean="0">
                <a:solidFill>
                  <a:srgbClr val="C00000"/>
                </a:solidFill>
                <a:latin typeface="Times New Roman" pitchFamily="18" charset="0"/>
                <a:ea typeface="Times New Roman" pitchFamily="18" charset="0"/>
                <a:cs typeface="Times New Roman" pitchFamily="18" charset="0"/>
              </a:rPr>
              <a:t>факторы</a:t>
            </a:r>
            <a:r>
              <a:rPr lang="ru-RU" sz="2400" dirty="0" smtClean="0">
                <a:solidFill>
                  <a:srgbClr val="C00000"/>
                </a:solidFill>
                <a:latin typeface="Times New Roman" pitchFamily="18" charset="0"/>
                <a:ea typeface="Times New Roman" pitchFamily="18" charset="0"/>
                <a:cs typeface="Times New Roman" pitchFamily="18" charset="0"/>
              </a:rPr>
              <a:t>, </a:t>
            </a:r>
            <a:r>
              <a:rPr lang="ru-RU" sz="2400" dirty="0" smtClean="0">
                <a:latin typeface="Times New Roman" pitchFamily="18" charset="0"/>
                <a:ea typeface="Times New Roman" pitchFamily="18" charset="0"/>
                <a:cs typeface="Times New Roman" pitchFamily="18" charset="0"/>
              </a:rPr>
              <a:t>поскольку они необходимы для построения основания, на котором возможно поддержание разумного уровня мотивации членов организации.</a:t>
            </a:r>
            <a:endParaRPr lang="ru-RU" sz="2400" dirty="0" smtClean="0">
              <a:latin typeface="Times New Roman" pitchFamily="18" charset="0"/>
              <a:cs typeface="Times New Roman" pitchFamily="18" charset="0"/>
            </a:endParaRPr>
          </a:p>
          <a:p>
            <a:pPr lvl="0" indent="450850" algn="just" eaLnBrk="0" fontAlgn="base" hangingPunct="0">
              <a:spcBef>
                <a:spcPct val="0"/>
              </a:spcBef>
              <a:spcAft>
                <a:spcPct val="0"/>
              </a:spcAft>
              <a:tabLst>
                <a:tab pos="228600" algn="l"/>
                <a:tab pos="908050" algn="l"/>
              </a:tabLst>
            </a:pPr>
            <a:r>
              <a:rPr lang="ru-RU" sz="2400" dirty="0" smtClean="0">
                <a:latin typeface="Times New Roman" pitchFamily="18" charset="0"/>
                <a:ea typeface="Times New Roman" pitchFamily="18" charset="0"/>
                <a:cs typeface="Times New Roman" pitchFamily="18" charset="0"/>
              </a:rPr>
              <a:t> Факторы направленные на формирование мотивации не вызывает сильных отрицательных эмоций. Эти факторы </a:t>
            </a:r>
            <a:r>
              <a:rPr lang="ru-RU" sz="2400" dirty="0" err="1" smtClean="0">
                <a:latin typeface="Times New Roman" pitchFamily="18" charset="0"/>
                <a:ea typeface="Times New Roman" pitchFamily="18" charset="0"/>
                <a:cs typeface="Times New Roman" pitchFamily="18" charset="0"/>
              </a:rPr>
              <a:t>Герцберг</a:t>
            </a:r>
            <a:r>
              <a:rPr lang="ru-RU" sz="2400" dirty="0" smtClean="0">
                <a:latin typeface="Times New Roman" pitchFamily="18" charset="0"/>
                <a:ea typeface="Times New Roman" pitchFamily="18" charset="0"/>
                <a:cs typeface="Times New Roman" pitchFamily="18" charset="0"/>
              </a:rPr>
              <a:t> назвал</a:t>
            </a:r>
            <a:r>
              <a:rPr lang="ru-RU" sz="2400" b="1" dirty="0" smtClean="0">
                <a:latin typeface="Times New Roman" pitchFamily="18" charset="0"/>
                <a:ea typeface="Times New Roman" pitchFamily="18" charset="0"/>
                <a:cs typeface="Times New Roman" pitchFamily="18" charset="0"/>
              </a:rPr>
              <a:t> </a:t>
            </a:r>
            <a:r>
              <a:rPr lang="ru-RU" sz="2800" dirty="0" smtClean="0">
                <a:solidFill>
                  <a:srgbClr val="C00000"/>
                </a:solidFill>
                <a:latin typeface="Times New Roman" pitchFamily="18" charset="0"/>
                <a:ea typeface="Times New Roman" pitchFamily="18" charset="0"/>
                <a:cs typeface="Times New Roman" pitchFamily="18" charset="0"/>
              </a:rPr>
              <a:t>мотивирующими факторами</a:t>
            </a:r>
            <a:r>
              <a:rPr lang="ru-RU" sz="2400" dirty="0" smtClean="0">
                <a:solidFill>
                  <a:srgbClr val="C00000"/>
                </a:solidFill>
                <a:latin typeface="Times New Roman" pitchFamily="18" charset="0"/>
                <a:ea typeface="Times New Roman" pitchFamily="18" charset="0"/>
                <a:cs typeface="Times New Roman" pitchFamily="18" charset="0"/>
              </a:rPr>
              <a:t>. </a:t>
            </a:r>
            <a:r>
              <a:rPr lang="ru-RU" sz="2400" dirty="0" smtClean="0">
                <a:latin typeface="Times New Roman" pitchFamily="18" charset="0"/>
                <a:ea typeface="Times New Roman" pitchFamily="18" charset="0"/>
                <a:cs typeface="Times New Roman" pitchFamily="18" charset="0"/>
              </a:rPr>
              <a:t>К ним он  отнес:</a:t>
            </a:r>
            <a:endParaRPr lang="ru-RU" sz="2400" dirty="0" smtClean="0">
              <a:latin typeface="Times New Roman" pitchFamily="18" charset="0"/>
              <a:cs typeface="Times New Roman" pitchFamily="18" charset="0"/>
            </a:endParaRPr>
          </a:p>
          <a:p>
            <a:pPr lvl="0" indent="450850" algn="just" eaLnBrk="0" fontAlgn="base" hangingPunct="0">
              <a:spcBef>
                <a:spcPct val="0"/>
              </a:spcBef>
              <a:spcAft>
                <a:spcPct val="0"/>
              </a:spcAft>
              <a:buFontTx/>
              <a:buChar char="•"/>
              <a:tabLst>
                <a:tab pos="228600" algn="l"/>
                <a:tab pos="908050" algn="l"/>
              </a:tabLst>
            </a:pPr>
            <a:r>
              <a:rPr lang="ru-RU" sz="2400" dirty="0" smtClean="0">
                <a:latin typeface="Times New Roman" pitchFamily="18" charset="0"/>
                <a:ea typeface="Times New Roman" pitchFamily="18" charset="0"/>
                <a:cs typeface="Times New Roman" pitchFamily="18" charset="0"/>
              </a:rPr>
              <a:t>саму по себе интересную работу; достижения; возможности роста; признание; статус; отношения с руководством, коллегами, подчиненными; отсутствие «уравниловки» в вознаграждении;</a:t>
            </a:r>
            <a:endParaRPr lang="ru-RU" sz="2400" dirty="0" smtClean="0">
              <a:latin typeface="Times New Roman" pitchFamily="18" charset="0"/>
              <a:cs typeface="Times New Roman" pitchFamily="18" charset="0"/>
            </a:endParaRPr>
          </a:p>
          <a:p>
            <a:pPr lvl="0" indent="450850" algn="just" eaLnBrk="0" fontAlgn="base" hangingPunct="0">
              <a:spcBef>
                <a:spcPct val="0"/>
              </a:spcBef>
              <a:spcAft>
                <a:spcPct val="0"/>
              </a:spcAft>
              <a:buFontTx/>
              <a:buChar char="•"/>
              <a:tabLst>
                <a:tab pos="228600" algn="l"/>
                <a:tab pos="908050" algn="l"/>
              </a:tabLst>
            </a:pPr>
            <a:r>
              <a:rPr lang="ru-RU" sz="2400" dirty="0" smtClean="0">
                <a:latin typeface="Times New Roman" pitchFamily="18" charset="0"/>
                <a:ea typeface="Times New Roman" pitchFamily="18" charset="0"/>
                <a:cs typeface="Times New Roman" pitchFamily="18" charset="0"/>
              </a:rPr>
              <a:t>качество руководства в организации.</a:t>
            </a:r>
            <a:endParaRPr lang="ru-RU" sz="2400" dirty="0" smtClean="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28596" y="285728"/>
            <a:ext cx="8501122" cy="5447645"/>
          </a:xfrm>
          <a:prstGeom prst="rect">
            <a:avLst/>
          </a:prstGeom>
        </p:spPr>
        <p:txBody>
          <a:bodyPr wrap="square">
            <a:spAutoFit/>
          </a:bodyPr>
          <a:lstStyle/>
          <a:p>
            <a:pPr lvl="0" indent="450850" algn="ctr" fontAlgn="base">
              <a:spcBef>
                <a:spcPct val="0"/>
              </a:spcBef>
              <a:spcAft>
                <a:spcPct val="0"/>
              </a:spcAft>
              <a:tabLst>
                <a:tab pos="679450" algn="l"/>
              </a:tabLst>
            </a:pPr>
            <a:r>
              <a:rPr lang="ru-RU" sz="2800" b="1" dirty="0" smtClean="0">
                <a:solidFill>
                  <a:srgbClr val="C00000"/>
                </a:solidFill>
                <a:latin typeface="Times New Roman" pitchFamily="18" charset="0"/>
                <a:ea typeface="Times New Roman" pitchFamily="18" charset="0"/>
                <a:cs typeface="Times New Roman" pitchFamily="18" charset="0"/>
              </a:rPr>
              <a:t>Экспертная власть</a:t>
            </a:r>
            <a:endParaRPr lang="ru-RU" sz="2800" dirty="0" smtClean="0">
              <a:solidFill>
                <a:srgbClr val="C00000"/>
              </a:solidFill>
              <a:latin typeface="Times New Roman" pitchFamily="18" charset="0"/>
              <a:cs typeface="Times New Roman" pitchFamily="18" charset="0"/>
            </a:endParaRPr>
          </a:p>
          <a:p>
            <a:pPr lvl="0" indent="450850" algn="just" eaLnBrk="0" fontAlgn="base" hangingPunct="0">
              <a:spcBef>
                <a:spcPct val="0"/>
              </a:spcBef>
              <a:spcAft>
                <a:spcPct val="0"/>
              </a:spcAft>
              <a:tabLst>
                <a:tab pos="679450" algn="l"/>
              </a:tabLst>
            </a:pPr>
            <a:r>
              <a:rPr lang="ru-RU" sz="2000" dirty="0" smtClean="0">
                <a:latin typeface="Times New Roman" pitchFamily="18" charset="0"/>
                <a:ea typeface="Times New Roman" pitchFamily="18" charset="0"/>
                <a:cs typeface="Times New Roman" pitchFamily="18" charset="0"/>
              </a:rPr>
              <a:t>Экспертная власть возникает как результат:</a:t>
            </a:r>
            <a:endParaRPr lang="ru-RU" sz="2000" dirty="0" smtClean="0">
              <a:latin typeface="Times New Roman" pitchFamily="18" charset="0"/>
              <a:cs typeface="Times New Roman" pitchFamily="18" charset="0"/>
            </a:endParaRPr>
          </a:p>
          <a:p>
            <a:pPr lvl="0" indent="450850" algn="just" eaLnBrk="0" fontAlgn="base" hangingPunct="0">
              <a:spcBef>
                <a:spcPct val="0"/>
              </a:spcBef>
              <a:spcAft>
                <a:spcPct val="0"/>
              </a:spcAft>
              <a:buFontTx/>
              <a:buChar char="•"/>
              <a:tabLst>
                <a:tab pos="679450" algn="l"/>
              </a:tabLst>
            </a:pPr>
            <a:r>
              <a:rPr lang="ru-RU" sz="2000" dirty="0" smtClean="0">
                <a:latin typeface="Times New Roman" pitchFamily="18" charset="0"/>
                <a:ea typeface="Times New Roman" pitchFamily="18" charset="0"/>
                <a:cs typeface="Times New Roman" pitchFamily="18" charset="0"/>
              </a:rPr>
              <a:t>специального, как правило, длительного обучения и информированности о сущности сложных ситуаций. Ее уровень зависит от образования, обучения и опыта;</a:t>
            </a:r>
            <a:endParaRPr lang="ru-RU" sz="2000" dirty="0" smtClean="0">
              <a:latin typeface="Times New Roman" pitchFamily="18" charset="0"/>
              <a:cs typeface="Times New Roman" pitchFamily="18" charset="0"/>
            </a:endParaRPr>
          </a:p>
          <a:p>
            <a:pPr lvl="0" indent="450850" algn="just" eaLnBrk="0" fontAlgn="base" hangingPunct="0">
              <a:spcBef>
                <a:spcPct val="0"/>
              </a:spcBef>
              <a:spcAft>
                <a:spcPct val="0"/>
              </a:spcAft>
              <a:buFontTx/>
              <a:buChar char="•"/>
              <a:tabLst>
                <a:tab pos="679450" algn="l"/>
              </a:tabLst>
            </a:pPr>
            <a:r>
              <a:rPr lang="ru-RU" sz="2000" dirty="0" smtClean="0">
                <a:latin typeface="Times New Roman" pitchFamily="18" charset="0"/>
                <a:ea typeface="Times New Roman" pitchFamily="18" charset="0"/>
                <a:cs typeface="Times New Roman" pitchFamily="18" charset="0"/>
              </a:rPr>
              <a:t>умения добывать и обрабатывать информацию, которая имеет отношение к деятельности организации. Количество информации нарастает, поэтому сегодня недостаточно просто владеть информацией, необходимо уметь превращать ее в средство принятия решений;</a:t>
            </a:r>
            <a:endParaRPr lang="ru-RU" sz="2000" dirty="0" smtClean="0">
              <a:latin typeface="Times New Roman" pitchFamily="18" charset="0"/>
              <a:cs typeface="Times New Roman" pitchFamily="18" charset="0"/>
            </a:endParaRPr>
          </a:p>
          <a:p>
            <a:pPr lvl="0" indent="450850" algn="just" eaLnBrk="0" fontAlgn="base" hangingPunct="0">
              <a:spcBef>
                <a:spcPct val="0"/>
              </a:spcBef>
              <a:spcAft>
                <a:spcPct val="0"/>
              </a:spcAft>
              <a:buFontTx/>
              <a:buChar char="•"/>
              <a:tabLst>
                <a:tab pos="679450" algn="l"/>
              </a:tabLst>
            </a:pPr>
            <a:r>
              <a:rPr lang="ru-RU" sz="2000" dirty="0" err="1" smtClean="0">
                <a:latin typeface="Times New Roman" pitchFamily="18" charset="0"/>
                <a:ea typeface="Times New Roman" pitchFamily="18" charset="0"/>
                <a:cs typeface="Times New Roman" pitchFamily="18" charset="0"/>
              </a:rPr>
              <a:t>посвящённость</a:t>
            </a:r>
            <a:r>
              <a:rPr lang="ru-RU" sz="2000" dirty="0" smtClean="0">
                <a:latin typeface="Times New Roman" pitchFamily="18" charset="0"/>
                <a:ea typeface="Times New Roman" pitchFamily="18" charset="0"/>
                <a:cs typeface="Times New Roman" pitchFamily="18" charset="0"/>
              </a:rPr>
              <a:t> в дела организации, связанную с </a:t>
            </a:r>
            <a:r>
              <a:rPr lang="ru-RU" sz="2000" dirty="0" err="1" smtClean="0">
                <a:latin typeface="Times New Roman" pitchFamily="18" charset="0"/>
                <a:ea typeface="Times New Roman" pitchFamily="18" charset="0"/>
                <a:cs typeface="Times New Roman" pitchFamily="18" charset="0"/>
              </a:rPr>
              <a:t>целепологанием</a:t>
            </a:r>
            <a:r>
              <a:rPr lang="ru-RU" sz="2000" dirty="0" smtClean="0">
                <a:latin typeface="Times New Roman" pitchFamily="18" charset="0"/>
                <a:ea typeface="Times New Roman" pitchFamily="18" charset="0"/>
                <a:cs typeface="Times New Roman" pitchFamily="18" charset="0"/>
              </a:rPr>
              <a:t> и управлением основными ресурсами организации. </a:t>
            </a:r>
            <a:r>
              <a:rPr lang="ru-RU" sz="2000" dirty="0" err="1" smtClean="0">
                <a:latin typeface="Times New Roman" pitchFamily="18" charset="0"/>
                <a:ea typeface="Times New Roman" pitchFamily="18" charset="0"/>
                <a:cs typeface="Times New Roman" pitchFamily="18" charset="0"/>
              </a:rPr>
              <a:t>Посвященность</a:t>
            </a:r>
            <a:r>
              <a:rPr lang="ru-RU" sz="2000" dirty="0" smtClean="0">
                <a:latin typeface="Times New Roman" pitchFamily="18" charset="0"/>
                <a:ea typeface="Times New Roman" pitchFamily="18" charset="0"/>
                <a:cs typeface="Times New Roman" pitchFamily="18" charset="0"/>
              </a:rPr>
              <a:t> в дела иногда отождествляется с наличием формальной власти. </a:t>
            </a:r>
            <a:endParaRPr lang="ru-RU" sz="2000" dirty="0" smtClean="0">
              <a:latin typeface="Times New Roman" pitchFamily="18" charset="0"/>
              <a:cs typeface="Times New Roman" pitchFamily="18" charset="0"/>
            </a:endParaRPr>
          </a:p>
          <a:p>
            <a:pPr lvl="0" indent="450850" algn="just" eaLnBrk="0" fontAlgn="base" hangingPunct="0">
              <a:spcBef>
                <a:spcPct val="0"/>
              </a:spcBef>
              <a:spcAft>
                <a:spcPct val="0"/>
              </a:spcAft>
              <a:tabLst>
                <a:tab pos="679450" algn="l"/>
              </a:tabLst>
            </a:pPr>
            <a:r>
              <a:rPr lang="ru-RU" sz="2000" dirty="0" smtClean="0">
                <a:latin typeface="Times New Roman" pitchFamily="18" charset="0"/>
                <a:ea typeface="Times New Roman" pitchFamily="18" charset="0"/>
                <a:cs typeface="Times New Roman" pitchFamily="18" charset="0"/>
              </a:rPr>
              <a:t>Полномочия, возникающие вследствие выше названных факторов, и называются</a:t>
            </a:r>
            <a:r>
              <a:rPr lang="ru-RU" sz="2000" b="1" dirty="0" smtClean="0">
                <a:latin typeface="Times New Roman" pitchFamily="18" charset="0"/>
                <a:ea typeface="Times New Roman" pitchFamily="18" charset="0"/>
                <a:cs typeface="Times New Roman" pitchFamily="18" charset="0"/>
              </a:rPr>
              <a:t> </a:t>
            </a:r>
            <a:r>
              <a:rPr lang="ru-RU" sz="2000" dirty="0" smtClean="0">
                <a:latin typeface="Times New Roman" pitchFamily="18" charset="0"/>
                <a:ea typeface="Times New Roman" pitchFamily="18" charset="0"/>
                <a:cs typeface="Times New Roman" pitchFamily="18" charset="0"/>
              </a:rPr>
              <a:t>экспертной властью. Когда лидер организации является настоящим специалистом в методологии эффективного действия, члены этой организации безоговорочно соглашаются с его указаниями, ибо признают его превосходство в знаниях.</a:t>
            </a:r>
            <a:endParaRPr lang="ru-RU" sz="2000" dirty="0" smtClean="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85786" y="428604"/>
            <a:ext cx="7715304" cy="5878532"/>
          </a:xfrm>
          <a:prstGeom prst="rect">
            <a:avLst/>
          </a:prstGeom>
        </p:spPr>
        <p:txBody>
          <a:bodyPr wrap="square">
            <a:spAutoFit/>
          </a:bodyPr>
          <a:lstStyle/>
          <a:p>
            <a:pPr algn="ctr"/>
            <a:r>
              <a:rPr lang="ru-RU" sz="3200" dirty="0" smtClean="0">
                <a:solidFill>
                  <a:srgbClr val="C00000"/>
                </a:solidFill>
                <a:latin typeface="Times New Roman" pitchFamily="18" charset="0"/>
                <a:cs typeface="Times New Roman" pitchFamily="18" charset="0"/>
              </a:rPr>
              <a:t>Признаки проявления экспертной власти:</a:t>
            </a:r>
          </a:p>
          <a:p>
            <a:pPr algn="ctr"/>
            <a:endParaRPr lang="ru-RU" sz="3200" dirty="0" smtClean="0">
              <a:solidFill>
                <a:srgbClr val="C00000"/>
              </a:solidFill>
              <a:latin typeface="Times New Roman" pitchFamily="18" charset="0"/>
              <a:cs typeface="Times New Roman" pitchFamily="18" charset="0"/>
            </a:endParaRPr>
          </a:p>
          <a:p>
            <a:pPr lvl="0">
              <a:buFontTx/>
              <a:buChar char="-"/>
            </a:pPr>
            <a:r>
              <a:rPr lang="ru-RU" sz="2400" dirty="0" smtClean="0">
                <a:latin typeface="Times New Roman" pitchFamily="18" charset="0"/>
                <a:cs typeface="Times New Roman" pitchFamily="18" charset="0"/>
              </a:rPr>
              <a:t>элементы </a:t>
            </a:r>
            <a:r>
              <a:rPr lang="ru-RU" sz="2400" dirty="0" smtClean="0">
                <a:latin typeface="Times New Roman" pitchFamily="18" charset="0"/>
                <a:cs typeface="Times New Roman" pitchFamily="18" charset="0"/>
              </a:rPr>
              <a:t>неформального поведения среди членов организации разного уровня в иерархии</a:t>
            </a:r>
            <a:r>
              <a:rPr lang="ru-RU" sz="2400" dirty="0" smtClean="0">
                <a:latin typeface="Times New Roman" pitchFamily="18" charset="0"/>
                <a:cs typeface="Times New Roman" pitchFamily="18" charset="0"/>
              </a:rPr>
              <a:t>;</a:t>
            </a:r>
          </a:p>
          <a:p>
            <a:pPr lvl="0">
              <a:buFontTx/>
              <a:buChar char="-"/>
            </a:pPr>
            <a:endParaRPr lang="ru-RU" sz="2400" dirty="0" smtClean="0">
              <a:latin typeface="Times New Roman" pitchFamily="18" charset="0"/>
              <a:cs typeface="Times New Roman" pitchFamily="18" charset="0"/>
            </a:endParaRPr>
          </a:p>
          <a:p>
            <a:pPr lvl="0">
              <a:buFontTx/>
              <a:buChar char="-"/>
            </a:pPr>
            <a:r>
              <a:rPr lang="ru-RU" sz="2400" dirty="0" smtClean="0">
                <a:latin typeface="Times New Roman" pitchFamily="18" charset="0"/>
                <a:cs typeface="Times New Roman" pitchFamily="18" charset="0"/>
              </a:rPr>
              <a:t>открытое </a:t>
            </a:r>
            <a:r>
              <a:rPr lang="ru-RU" sz="2400" dirty="0" smtClean="0">
                <a:latin typeface="Times New Roman" pitchFamily="18" charset="0"/>
                <a:cs typeface="Times New Roman" pitchFamily="18" charset="0"/>
              </a:rPr>
              <a:t>проявление содержательных конфликтов (быстрая «реакция» на предложение коллег об усовершенствованиях и нововведениях, привычка «возражать начальству»,  инициатива в выдвижении новых идей, вскрытие назревающих проблем</a:t>
            </a:r>
            <a:r>
              <a:rPr lang="ru-RU" sz="2400" dirty="0" smtClean="0">
                <a:latin typeface="Times New Roman" pitchFamily="18" charset="0"/>
                <a:cs typeface="Times New Roman" pitchFamily="18" charset="0"/>
              </a:rPr>
              <a:t>);</a:t>
            </a:r>
          </a:p>
          <a:p>
            <a:pPr lvl="0">
              <a:buFontTx/>
              <a:buChar char="-"/>
            </a:pPr>
            <a:endParaRPr lang="ru-RU" sz="2400" dirty="0" smtClean="0">
              <a:latin typeface="Times New Roman" pitchFamily="18" charset="0"/>
              <a:cs typeface="Times New Roman" pitchFamily="18" charset="0"/>
            </a:endParaRPr>
          </a:p>
          <a:p>
            <a:pPr lvl="0">
              <a:buFontTx/>
              <a:buChar char="-"/>
            </a:pPr>
            <a:r>
              <a:rPr lang="ru-RU" sz="2400" dirty="0" smtClean="0">
                <a:latin typeface="Times New Roman" pitchFamily="18" charset="0"/>
                <a:cs typeface="Times New Roman" pitchFamily="18" charset="0"/>
              </a:rPr>
              <a:t>открытость </a:t>
            </a:r>
            <a:r>
              <a:rPr lang="ru-RU" sz="2400" dirty="0" smtClean="0">
                <a:latin typeface="Times New Roman" pitchFamily="18" charset="0"/>
                <a:cs typeface="Times New Roman" pitchFamily="18" charset="0"/>
              </a:rPr>
              <a:t>новым идеям (информированность о новых идеях, открытиях, наличие «площадки для споров</a:t>
            </a:r>
            <a:r>
              <a:rPr lang="ru-RU" sz="2400" dirty="0" smtClean="0">
                <a:latin typeface="Times New Roman" pitchFamily="18" charset="0"/>
                <a:cs typeface="Times New Roman" pitchFamily="18" charset="0"/>
              </a:rPr>
              <a:t>»);</a:t>
            </a:r>
          </a:p>
          <a:p>
            <a:pPr lvl="0">
              <a:buFontTx/>
              <a:buChar char="-"/>
            </a:pPr>
            <a:endParaRPr lang="ru-RU" sz="2400" dirty="0" smtClean="0">
              <a:latin typeface="Times New Roman" pitchFamily="18" charset="0"/>
              <a:cs typeface="Times New Roman" pitchFamily="18" charset="0"/>
            </a:endParaRPr>
          </a:p>
          <a:p>
            <a:pPr lvl="0"/>
            <a:r>
              <a:rPr lang="ru-RU" sz="2400" dirty="0" smtClean="0">
                <a:latin typeface="Times New Roman" pitchFamily="18" charset="0"/>
                <a:cs typeface="Times New Roman" pitchFamily="18" charset="0"/>
              </a:rPr>
              <a:t>- низкий </a:t>
            </a:r>
            <a:r>
              <a:rPr lang="ru-RU" sz="2400" dirty="0" smtClean="0">
                <a:latin typeface="Times New Roman" pitchFamily="18" charset="0"/>
                <a:cs typeface="Times New Roman" pitchFamily="18" charset="0"/>
              </a:rPr>
              <a:t>уровень (невнимание) формальной дисциплины.</a:t>
            </a:r>
            <a:endParaRPr lang="ru-RU" sz="2400"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TotalTime>
  <Words>1722</Words>
  <PresentationFormat>Экран (4:3)</PresentationFormat>
  <Paragraphs>127</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Лидерство и власть</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Лидерство и власть</dc:title>
  <dc:creator>Админ</dc:creator>
  <cp:lastModifiedBy>Админ</cp:lastModifiedBy>
  <cp:revision>16</cp:revision>
  <dcterms:created xsi:type="dcterms:W3CDTF">2024-10-09T11:43:09Z</dcterms:created>
  <dcterms:modified xsi:type="dcterms:W3CDTF">2024-10-16T16:04:07Z</dcterms:modified>
</cp:coreProperties>
</file>